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2" r:id="rId2"/>
    <p:sldId id="313" r:id="rId3"/>
    <p:sldId id="257" r:id="rId4"/>
    <p:sldId id="315" r:id="rId5"/>
    <p:sldId id="314" r:id="rId6"/>
    <p:sldId id="316" r:id="rId7"/>
    <p:sldId id="317" r:id="rId8"/>
    <p:sldId id="318" r:id="rId9"/>
    <p:sldId id="319" r:id="rId10"/>
    <p:sldId id="323" r:id="rId11"/>
    <p:sldId id="321" r:id="rId12"/>
    <p:sldId id="326" r:id="rId13"/>
    <p:sldId id="327" r:id="rId14"/>
    <p:sldId id="328" r:id="rId15"/>
    <p:sldId id="329" r:id="rId16"/>
    <p:sldId id="320" r:id="rId17"/>
    <p:sldId id="259" r:id="rId18"/>
    <p:sldId id="258" r:id="rId19"/>
    <p:sldId id="260" r:id="rId20"/>
    <p:sldId id="261" r:id="rId21"/>
    <p:sldId id="330" r:id="rId22"/>
    <p:sldId id="279"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098"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9493B-F74F-40F1-83A8-54305AAF1B38}"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67576-397C-4100-816A-142F266F7655}" type="slidenum">
              <a:rPr lang="en-US" smtClean="0"/>
              <a:t>‹#›</a:t>
            </a:fld>
            <a:endParaRPr lang="en-US"/>
          </a:p>
        </p:txBody>
      </p:sp>
    </p:spTree>
    <p:extLst>
      <p:ext uri="{BB962C8B-B14F-4D97-AF65-F5344CB8AC3E}">
        <p14:creationId xmlns:p14="http://schemas.microsoft.com/office/powerpoint/2010/main" val="454653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67576-397C-4100-816A-142F266F7655}" type="slidenum">
              <a:rPr lang="en-US" smtClean="0"/>
              <a:t>3</a:t>
            </a:fld>
            <a:endParaRPr lang="en-US"/>
          </a:p>
        </p:txBody>
      </p:sp>
    </p:spTree>
    <p:extLst>
      <p:ext uri="{BB962C8B-B14F-4D97-AF65-F5344CB8AC3E}">
        <p14:creationId xmlns:p14="http://schemas.microsoft.com/office/powerpoint/2010/main" val="2924010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C373D679-C7CD-4ABD-B8A7-E77AAAC6E8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FFAABF-F988-41BE-ABB8-EC9DFBA2F788}" type="slidenum">
              <a:rPr lang="en-US" altLang="en-US" smtClean="0"/>
              <a:pPr fontAlgn="base">
                <a:spcBef>
                  <a:spcPct val="0"/>
                </a:spcBef>
                <a:spcAft>
                  <a:spcPct val="0"/>
                </a:spcAft>
              </a:pPr>
              <a:t>12</a:t>
            </a:fld>
            <a:endParaRPr lang="en-US" altLang="en-US"/>
          </a:p>
        </p:txBody>
      </p:sp>
      <p:sp>
        <p:nvSpPr>
          <p:cNvPr id="7171" name="Rectangle 2">
            <a:extLst>
              <a:ext uri="{FF2B5EF4-FFF2-40B4-BE49-F238E27FC236}">
                <a16:creationId xmlns:a16="http://schemas.microsoft.com/office/drawing/2014/main" xmlns="" id="{0DEC08AC-3567-4E47-8681-7DA03E457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xmlns="" id="{182715AC-07FD-4F6A-9AA6-B3AA0FEB2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89930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C373D679-C7CD-4ABD-B8A7-E77AAAC6E8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FFAABF-F988-41BE-ABB8-EC9DFBA2F788}" type="slidenum">
              <a:rPr lang="en-US" altLang="en-US" smtClean="0"/>
              <a:pPr fontAlgn="base">
                <a:spcBef>
                  <a:spcPct val="0"/>
                </a:spcBef>
                <a:spcAft>
                  <a:spcPct val="0"/>
                </a:spcAft>
              </a:pPr>
              <a:t>13</a:t>
            </a:fld>
            <a:endParaRPr lang="en-US" altLang="en-US"/>
          </a:p>
        </p:txBody>
      </p:sp>
      <p:sp>
        <p:nvSpPr>
          <p:cNvPr id="7171" name="Rectangle 2">
            <a:extLst>
              <a:ext uri="{FF2B5EF4-FFF2-40B4-BE49-F238E27FC236}">
                <a16:creationId xmlns:a16="http://schemas.microsoft.com/office/drawing/2014/main" xmlns="" id="{0DEC08AC-3567-4E47-8681-7DA03E457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xmlns="" id="{182715AC-07FD-4F6A-9AA6-B3AA0FEB2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92231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C373D679-C7CD-4ABD-B8A7-E77AAAC6E8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FFAABF-F988-41BE-ABB8-EC9DFBA2F788}" type="slidenum">
              <a:rPr lang="en-US" altLang="en-US" smtClean="0"/>
              <a:pPr fontAlgn="base">
                <a:spcBef>
                  <a:spcPct val="0"/>
                </a:spcBef>
                <a:spcAft>
                  <a:spcPct val="0"/>
                </a:spcAft>
              </a:pPr>
              <a:t>14</a:t>
            </a:fld>
            <a:endParaRPr lang="en-US" altLang="en-US"/>
          </a:p>
        </p:txBody>
      </p:sp>
      <p:sp>
        <p:nvSpPr>
          <p:cNvPr id="7171" name="Rectangle 2">
            <a:extLst>
              <a:ext uri="{FF2B5EF4-FFF2-40B4-BE49-F238E27FC236}">
                <a16:creationId xmlns:a16="http://schemas.microsoft.com/office/drawing/2014/main" xmlns="" id="{0DEC08AC-3567-4E47-8681-7DA03E457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xmlns="" id="{182715AC-07FD-4F6A-9AA6-B3AA0FEB2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86916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C373D679-C7CD-4ABD-B8A7-E77AAAC6E8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FFAABF-F988-41BE-ABB8-EC9DFBA2F788}" type="slidenum">
              <a:rPr lang="en-US" altLang="en-US" smtClean="0"/>
              <a:pPr fontAlgn="base">
                <a:spcBef>
                  <a:spcPct val="0"/>
                </a:spcBef>
                <a:spcAft>
                  <a:spcPct val="0"/>
                </a:spcAft>
              </a:pPr>
              <a:t>15</a:t>
            </a:fld>
            <a:endParaRPr lang="en-US" altLang="en-US"/>
          </a:p>
        </p:txBody>
      </p:sp>
      <p:sp>
        <p:nvSpPr>
          <p:cNvPr id="7171" name="Rectangle 2">
            <a:extLst>
              <a:ext uri="{FF2B5EF4-FFF2-40B4-BE49-F238E27FC236}">
                <a16:creationId xmlns:a16="http://schemas.microsoft.com/office/drawing/2014/main" xmlns="" id="{0DEC08AC-3567-4E47-8681-7DA03E457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xmlns="" id="{182715AC-07FD-4F6A-9AA6-B3AA0FEB2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12115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C373D679-C7CD-4ABD-B8A7-E77AAAC6E8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FFAABF-F988-41BE-ABB8-EC9DFBA2F788}" type="slidenum">
              <a:rPr lang="en-US" altLang="en-US" smtClean="0"/>
              <a:pPr fontAlgn="base">
                <a:spcBef>
                  <a:spcPct val="0"/>
                </a:spcBef>
                <a:spcAft>
                  <a:spcPct val="0"/>
                </a:spcAft>
              </a:pPr>
              <a:t>16</a:t>
            </a:fld>
            <a:endParaRPr lang="en-US" altLang="en-US"/>
          </a:p>
        </p:txBody>
      </p:sp>
      <p:sp>
        <p:nvSpPr>
          <p:cNvPr id="7171" name="Rectangle 2">
            <a:extLst>
              <a:ext uri="{FF2B5EF4-FFF2-40B4-BE49-F238E27FC236}">
                <a16:creationId xmlns:a16="http://schemas.microsoft.com/office/drawing/2014/main" xmlns="" id="{0DEC08AC-3567-4E47-8681-7DA03E457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xmlns="" id="{182715AC-07FD-4F6A-9AA6-B3AA0FEB2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1843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xmlns="" id="{B63C3C64-FEB5-4580-B736-5B3DF5BDC7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397880-219A-4E00-9F13-01DE20BB7F02}" type="slidenum">
              <a:rPr lang="en-US" altLang="en-US" smtClean="0"/>
              <a:pPr>
                <a:spcBef>
                  <a:spcPct val="0"/>
                </a:spcBef>
              </a:pPr>
              <a:t>22</a:t>
            </a:fld>
            <a:endParaRPr lang="en-US" altLang="en-US"/>
          </a:p>
        </p:txBody>
      </p:sp>
      <p:sp>
        <p:nvSpPr>
          <p:cNvPr id="29699" name="Rectangle 2">
            <a:extLst>
              <a:ext uri="{FF2B5EF4-FFF2-40B4-BE49-F238E27FC236}">
                <a16:creationId xmlns:a16="http://schemas.microsoft.com/office/drawing/2014/main" xmlns="" id="{435E9332-8E78-4602-8784-8D1945C66681}"/>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xmlns="" id="{35303A6A-2E2D-4FCF-80D9-25B350C33A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C373D679-C7CD-4ABD-B8A7-E77AAAC6E8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FFAABF-F988-41BE-ABB8-EC9DFBA2F788}" type="slidenum">
              <a:rPr lang="en-US" altLang="en-US" smtClean="0"/>
              <a:pPr fontAlgn="base">
                <a:spcBef>
                  <a:spcPct val="0"/>
                </a:spcBef>
                <a:spcAft>
                  <a:spcPct val="0"/>
                </a:spcAft>
              </a:pPr>
              <a:t>4</a:t>
            </a:fld>
            <a:endParaRPr lang="en-US" altLang="en-US"/>
          </a:p>
        </p:txBody>
      </p:sp>
      <p:sp>
        <p:nvSpPr>
          <p:cNvPr id="7171" name="Rectangle 2">
            <a:extLst>
              <a:ext uri="{FF2B5EF4-FFF2-40B4-BE49-F238E27FC236}">
                <a16:creationId xmlns:a16="http://schemas.microsoft.com/office/drawing/2014/main" xmlns="" id="{0DEC08AC-3567-4E47-8681-7DA03E457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xmlns="" id="{182715AC-07FD-4F6A-9AA6-B3AA0FEB2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9558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C373D679-C7CD-4ABD-B8A7-E77AAAC6E8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FFAABF-F988-41BE-ABB8-EC9DFBA2F788}" type="slidenum">
              <a:rPr lang="en-US" altLang="en-US" smtClean="0"/>
              <a:pPr fontAlgn="base">
                <a:spcBef>
                  <a:spcPct val="0"/>
                </a:spcBef>
                <a:spcAft>
                  <a:spcPct val="0"/>
                </a:spcAft>
              </a:pPr>
              <a:t>5</a:t>
            </a:fld>
            <a:endParaRPr lang="en-US" altLang="en-US"/>
          </a:p>
        </p:txBody>
      </p:sp>
      <p:sp>
        <p:nvSpPr>
          <p:cNvPr id="7171" name="Rectangle 2">
            <a:extLst>
              <a:ext uri="{FF2B5EF4-FFF2-40B4-BE49-F238E27FC236}">
                <a16:creationId xmlns:a16="http://schemas.microsoft.com/office/drawing/2014/main" xmlns="" id="{0DEC08AC-3567-4E47-8681-7DA03E457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xmlns="" id="{182715AC-07FD-4F6A-9AA6-B3AA0FEB2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C373D679-C7CD-4ABD-B8A7-E77AAAC6E8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FFAABF-F988-41BE-ABB8-EC9DFBA2F788}" type="slidenum">
              <a:rPr lang="en-US" altLang="en-US" smtClean="0"/>
              <a:pPr fontAlgn="base">
                <a:spcBef>
                  <a:spcPct val="0"/>
                </a:spcBef>
                <a:spcAft>
                  <a:spcPct val="0"/>
                </a:spcAft>
              </a:pPr>
              <a:t>6</a:t>
            </a:fld>
            <a:endParaRPr lang="en-US" altLang="en-US"/>
          </a:p>
        </p:txBody>
      </p:sp>
      <p:sp>
        <p:nvSpPr>
          <p:cNvPr id="7171" name="Rectangle 2">
            <a:extLst>
              <a:ext uri="{FF2B5EF4-FFF2-40B4-BE49-F238E27FC236}">
                <a16:creationId xmlns:a16="http://schemas.microsoft.com/office/drawing/2014/main" xmlns="" id="{0DEC08AC-3567-4E47-8681-7DA03E457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xmlns="" id="{182715AC-07FD-4F6A-9AA6-B3AA0FEB2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497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C373D679-C7CD-4ABD-B8A7-E77AAAC6E8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FFAABF-F988-41BE-ABB8-EC9DFBA2F788}" type="slidenum">
              <a:rPr lang="en-US" altLang="en-US" smtClean="0"/>
              <a:pPr fontAlgn="base">
                <a:spcBef>
                  <a:spcPct val="0"/>
                </a:spcBef>
                <a:spcAft>
                  <a:spcPct val="0"/>
                </a:spcAft>
              </a:pPr>
              <a:t>7</a:t>
            </a:fld>
            <a:endParaRPr lang="en-US" altLang="en-US"/>
          </a:p>
        </p:txBody>
      </p:sp>
      <p:sp>
        <p:nvSpPr>
          <p:cNvPr id="7171" name="Rectangle 2">
            <a:extLst>
              <a:ext uri="{FF2B5EF4-FFF2-40B4-BE49-F238E27FC236}">
                <a16:creationId xmlns:a16="http://schemas.microsoft.com/office/drawing/2014/main" xmlns="" id="{0DEC08AC-3567-4E47-8681-7DA03E457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xmlns="" id="{182715AC-07FD-4F6A-9AA6-B3AA0FEB2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2252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C373D679-C7CD-4ABD-B8A7-E77AAAC6E8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FFAABF-F988-41BE-ABB8-EC9DFBA2F788}" type="slidenum">
              <a:rPr lang="en-US" altLang="en-US" smtClean="0"/>
              <a:pPr fontAlgn="base">
                <a:spcBef>
                  <a:spcPct val="0"/>
                </a:spcBef>
                <a:spcAft>
                  <a:spcPct val="0"/>
                </a:spcAft>
              </a:pPr>
              <a:t>8</a:t>
            </a:fld>
            <a:endParaRPr lang="en-US" altLang="en-US"/>
          </a:p>
        </p:txBody>
      </p:sp>
      <p:sp>
        <p:nvSpPr>
          <p:cNvPr id="7171" name="Rectangle 2">
            <a:extLst>
              <a:ext uri="{FF2B5EF4-FFF2-40B4-BE49-F238E27FC236}">
                <a16:creationId xmlns:a16="http://schemas.microsoft.com/office/drawing/2014/main" xmlns="" id="{0DEC08AC-3567-4E47-8681-7DA03E457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xmlns="" id="{182715AC-07FD-4F6A-9AA6-B3AA0FEB2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68942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C373D679-C7CD-4ABD-B8A7-E77AAAC6E8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FFAABF-F988-41BE-ABB8-EC9DFBA2F788}" type="slidenum">
              <a:rPr lang="en-US" altLang="en-US" smtClean="0"/>
              <a:pPr fontAlgn="base">
                <a:spcBef>
                  <a:spcPct val="0"/>
                </a:spcBef>
                <a:spcAft>
                  <a:spcPct val="0"/>
                </a:spcAft>
              </a:pPr>
              <a:t>9</a:t>
            </a:fld>
            <a:endParaRPr lang="en-US" altLang="en-US"/>
          </a:p>
        </p:txBody>
      </p:sp>
      <p:sp>
        <p:nvSpPr>
          <p:cNvPr id="7171" name="Rectangle 2">
            <a:extLst>
              <a:ext uri="{FF2B5EF4-FFF2-40B4-BE49-F238E27FC236}">
                <a16:creationId xmlns:a16="http://schemas.microsoft.com/office/drawing/2014/main" xmlns="" id="{0DEC08AC-3567-4E47-8681-7DA03E457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xmlns="" id="{182715AC-07FD-4F6A-9AA6-B3AA0FEB2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34271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C373D679-C7CD-4ABD-B8A7-E77AAAC6E8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FFAABF-F988-41BE-ABB8-EC9DFBA2F788}" type="slidenum">
              <a:rPr lang="en-US" altLang="en-US" smtClean="0"/>
              <a:pPr fontAlgn="base">
                <a:spcBef>
                  <a:spcPct val="0"/>
                </a:spcBef>
                <a:spcAft>
                  <a:spcPct val="0"/>
                </a:spcAft>
              </a:pPr>
              <a:t>10</a:t>
            </a:fld>
            <a:endParaRPr lang="en-US" altLang="en-US"/>
          </a:p>
        </p:txBody>
      </p:sp>
      <p:sp>
        <p:nvSpPr>
          <p:cNvPr id="7171" name="Rectangle 2">
            <a:extLst>
              <a:ext uri="{FF2B5EF4-FFF2-40B4-BE49-F238E27FC236}">
                <a16:creationId xmlns:a16="http://schemas.microsoft.com/office/drawing/2014/main" xmlns="" id="{0DEC08AC-3567-4E47-8681-7DA03E457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xmlns="" id="{182715AC-07FD-4F6A-9AA6-B3AA0FEB2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42972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C373D679-C7CD-4ABD-B8A7-E77AAAC6E8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FFAABF-F988-41BE-ABB8-EC9DFBA2F788}" type="slidenum">
              <a:rPr lang="en-US" altLang="en-US" smtClean="0"/>
              <a:pPr fontAlgn="base">
                <a:spcBef>
                  <a:spcPct val="0"/>
                </a:spcBef>
                <a:spcAft>
                  <a:spcPct val="0"/>
                </a:spcAft>
              </a:pPr>
              <a:t>11</a:t>
            </a:fld>
            <a:endParaRPr lang="en-US" altLang="en-US"/>
          </a:p>
        </p:txBody>
      </p:sp>
      <p:sp>
        <p:nvSpPr>
          <p:cNvPr id="7171" name="Rectangle 2">
            <a:extLst>
              <a:ext uri="{FF2B5EF4-FFF2-40B4-BE49-F238E27FC236}">
                <a16:creationId xmlns:a16="http://schemas.microsoft.com/office/drawing/2014/main" xmlns="" id="{0DEC08AC-3567-4E47-8681-7DA03E457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xmlns="" id="{182715AC-07FD-4F6A-9AA6-B3AA0FEB2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4979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275C9D-D40C-4389-9BA8-6DA9C4363630}"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5CF14-2649-48AA-88D4-60360E3CF322}" type="slidenum">
              <a:rPr lang="en-US" smtClean="0"/>
              <a:t>‹#›</a:t>
            </a:fld>
            <a:endParaRPr lang="en-US"/>
          </a:p>
        </p:txBody>
      </p:sp>
    </p:spTree>
    <p:extLst>
      <p:ext uri="{BB962C8B-B14F-4D97-AF65-F5344CB8AC3E}">
        <p14:creationId xmlns:p14="http://schemas.microsoft.com/office/powerpoint/2010/main" val="422187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275C9D-D40C-4389-9BA8-6DA9C4363630}"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5CF14-2649-48AA-88D4-60360E3CF322}" type="slidenum">
              <a:rPr lang="en-US" smtClean="0"/>
              <a:t>‹#›</a:t>
            </a:fld>
            <a:endParaRPr lang="en-US"/>
          </a:p>
        </p:txBody>
      </p:sp>
    </p:spTree>
    <p:extLst>
      <p:ext uri="{BB962C8B-B14F-4D97-AF65-F5344CB8AC3E}">
        <p14:creationId xmlns:p14="http://schemas.microsoft.com/office/powerpoint/2010/main" val="7206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275C9D-D40C-4389-9BA8-6DA9C4363630}"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5CF14-2649-48AA-88D4-60360E3CF322}" type="slidenum">
              <a:rPr lang="en-US" smtClean="0"/>
              <a:t>‹#›</a:t>
            </a:fld>
            <a:endParaRPr lang="en-US"/>
          </a:p>
        </p:txBody>
      </p:sp>
    </p:spTree>
    <p:extLst>
      <p:ext uri="{BB962C8B-B14F-4D97-AF65-F5344CB8AC3E}">
        <p14:creationId xmlns:p14="http://schemas.microsoft.com/office/powerpoint/2010/main" val="366417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6A9C7E88-30ED-4D83-87BB-CE4103A0540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432C3FF6-07DC-4C8D-A2A6-6696856E55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43646AEB-C8FE-4EC1-BC88-8B41C86168E4}"/>
              </a:ext>
            </a:extLst>
          </p:cNvPr>
          <p:cNvSpPr>
            <a:spLocks noGrp="1" noChangeArrowheads="1"/>
          </p:cNvSpPr>
          <p:nvPr>
            <p:ph type="sldNum" sz="quarter" idx="12"/>
          </p:nvPr>
        </p:nvSpPr>
        <p:spPr>
          <a:ln/>
        </p:spPr>
        <p:txBody>
          <a:bodyPr/>
          <a:lstStyle>
            <a:lvl1pPr>
              <a:defRPr/>
            </a:lvl1pPr>
          </a:lstStyle>
          <a:p>
            <a:pPr>
              <a:defRPr/>
            </a:pPr>
            <a:fld id="{A3EBC5D0-E8C3-467F-A735-2A40B9D09EBC}" type="slidenum">
              <a:rPr lang="en-US" altLang="en-US"/>
              <a:pPr>
                <a:defRPr/>
              </a:pPr>
              <a:t>‹#›</a:t>
            </a:fld>
            <a:endParaRPr lang="en-US" altLang="en-US"/>
          </a:p>
        </p:txBody>
      </p:sp>
    </p:spTree>
    <p:extLst>
      <p:ext uri="{BB962C8B-B14F-4D97-AF65-F5344CB8AC3E}">
        <p14:creationId xmlns:p14="http://schemas.microsoft.com/office/powerpoint/2010/main" val="2071396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275C9D-D40C-4389-9BA8-6DA9C4363630}"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5CF14-2649-48AA-88D4-60360E3CF322}" type="slidenum">
              <a:rPr lang="en-US" smtClean="0"/>
              <a:t>‹#›</a:t>
            </a:fld>
            <a:endParaRPr lang="en-US"/>
          </a:p>
        </p:txBody>
      </p:sp>
    </p:spTree>
    <p:extLst>
      <p:ext uri="{BB962C8B-B14F-4D97-AF65-F5344CB8AC3E}">
        <p14:creationId xmlns:p14="http://schemas.microsoft.com/office/powerpoint/2010/main" val="252131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275C9D-D40C-4389-9BA8-6DA9C4363630}"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5CF14-2649-48AA-88D4-60360E3CF322}" type="slidenum">
              <a:rPr lang="en-US" smtClean="0"/>
              <a:t>‹#›</a:t>
            </a:fld>
            <a:endParaRPr lang="en-US"/>
          </a:p>
        </p:txBody>
      </p:sp>
    </p:spTree>
    <p:extLst>
      <p:ext uri="{BB962C8B-B14F-4D97-AF65-F5344CB8AC3E}">
        <p14:creationId xmlns:p14="http://schemas.microsoft.com/office/powerpoint/2010/main" val="320556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275C9D-D40C-4389-9BA8-6DA9C4363630}"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5CF14-2649-48AA-88D4-60360E3CF322}" type="slidenum">
              <a:rPr lang="en-US" smtClean="0"/>
              <a:t>‹#›</a:t>
            </a:fld>
            <a:endParaRPr lang="en-US"/>
          </a:p>
        </p:txBody>
      </p:sp>
    </p:spTree>
    <p:extLst>
      <p:ext uri="{BB962C8B-B14F-4D97-AF65-F5344CB8AC3E}">
        <p14:creationId xmlns:p14="http://schemas.microsoft.com/office/powerpoint/2010/main" val="342918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275C9D-D40C-4389-9BA8-6DA9C4363630}"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E5CF14-2649-48AA-88D4-60360E3CF322}" type="slidenum">
              <a:rPr lang="en-US" smtClean="0"/>
              <a:t>‹#›</a:t>
            </a:fld>
            <a:endParaRPr lang="en-US"/>
          </a:p>
        </p:txBody>
      </p:sp>
    </p:spTree>
    <p:extLst>
      <p:ext uri="{BB962C8B-B14F-4D97-AF65-F5344CB8AC3E}">
        <p14:creationId xmlns:p14="http://schemas.microsoft.com/office/powerpoint/2010/main" val="88933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275C9D-D40C-4389-9BA8-6DA9C4363630}"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E5CF14-2649-48AA-88D4-60360E3CF322}" type="slidenum">
              <a:rPr lang="en-US" smtClean="0"/>
              <a:t>‹#›</a:t>
            </a:fld>
            <a:endParaRPr lang="en-US"/>
          </a:p>
        </p:txBody>
      </p:sp>
    </p:spTree>
    <p:extLst>
      <p:ext uri="{BB962C8B-B14F-4D97-AF65-F5344CB8AC3E}">
        <p14:creationId xmlns:p14="http://schemas.microsoft.com/office/powerpoint/2010/main" val="232785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75C9D-D40C-4389-9BA8-6DA9C436363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E5CF14-2649-48AA-88D4-60360E3CF322}" type="slidenum">
              <a:rPr lang="en-US" smtClean="0"/>
              <a:t>‹#›</a:t>
            </a:fld>
            <a:endParaRPr lang="en-US"/>
          </a:p>
        </p:txBody>
      </p:sp>
    </p:spTree>
    <p:extLst>
      <p:ext uri="{BB962C8B-B14F-4D97-AF65-F5344CB8AC3E}">
        <p14:creationId xmlns:p14="http://schemas.microsoft.com/office/powerpoint/2010/main" val="312059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275C9D-D40C-4389-9BA8-6DA9C4363630}"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5CF14-2649-48AA-88D4-60360E3CF322}" type="slidenum">
              <a:rPr lang="en-US" smtClean="0"/>
              <a:t>‹#›</a:t>
            </a:fld>
            <a:endParaRPr lang="en-US"/>
          </a:p>
        </p:txBody>
      </p:sp>
    </p:spTree>
    <p:extLst>
      <p:ext uri="{BB962C8B-B14F-4D97-AF65-F5344CB8AC3E}">
        <p14:creationId xmlns:p14="http://schemas.microsoft.com/office/powerpoint/2010/main" val="75559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275C9D-D40C-4389-9BA8-6DA9C4363630}"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5CF14-2649-48AA-88D4-60360E3CF322}" type="slidenum">
              <a:rPr lang="en-US" smtClean="0"/>
              <a:t>‹#›</a:t>
            </a:fld>
            <a:endParaRPr lang="en-US"/>
          </a:p>
        </p:txBody>
      </p:sp>
    </p:spTree>
    <p:extLst>
      <p:ext uri="{BB962C8B-B14F-4D97-AF65-F5344CB8AC3E}">
        <p14:creationId xmlns:p14="http://schemas.microsoft.com/office/powerpoint/2010/main" val="161781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75C9D-D40C-4389-9BA8-6DA9C4363630}" type="datetimeFigureOut">
              <a:rPr lang="en-US" smtClean="0"/>
              <a:t>11/1/2023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5CF14-2649-48AA-88D4-60360E3CF322}" type="slidenum">
              <a:rPr lang="en-US" smtClean="0"/>
              <a:t>‹#›</a:t>
            </a:fld>
            <a:endParaRPr lang="en-US"/>
          </a:p>
        </p:txBody>
      </p:sp>
    </p:spTree>
    <p:extLst>
      <p:ext uri="{BB962C8B-B14F-4D97-AF65-F5344CB8AC3E}">
        <p14:creationId xmlns:p14="http://schemas.microsoft.com/office/powerpoint/2010/main" val="2663483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notesSlide" Target="../notesSlides/notesSlide15.xml"/><Relationship Id="rId7" Type="http://schemas.openxmlformats.org/officeDocument/2006/relationships/image" Target="../media/image22.gif"/><Relationship Id="rId2" Type="http://schemas.openxmlformats.org/officeDocument/2006/relationships/slideLayout" Target="../slideLayouts/slideLayout7.xml"/><Relationship Id="rId1" Type="http://schemas.openxmlformats.org/officeDocument/2006/relationships/audio" Target="file:///E:\ENGLISH\Giao_an_12\SPEAKING\UNIT_1B_12\Love%20story%20-%20guitar.mp3" TargetMode="External"/><Relationship Id="rId6" Type="http://schemas.openxmlformats.org/officeDocument/2006/relationships/audio" Target="../media/audio1.wav"/><Relationship Id="rId5" Type="http://schemas.openxmlformats.org/officeDocument/2006/relationships/image" Target="../media/image21.gif"/><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D:\NGOC%20DUNG\powerpoint\K%2011%20moi\Unit%2011-k11\furelise.mid" TargetMode="Externa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file:///D:\NGOC%20DUNG\powerpoint\K%2011%20moi\Unit%2011-k11\furelise.mid" TargetMode="Externa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12115800" cy="6858000"/>
          </a:xfrm>
          <a:prstGeom prst="rect">
            <a:avLst/>
          </a:prstGeom>
        </p:spPr>
      </p:pic>
      <p:sp>
        <p:nvSpPr>
          <p:cNvPr id="6" name="TextBox 5"/>
          <p:cNvSpPr txBox="1"/>
          <p:nvPr/>
        </p:nvSpPr>
        <p:spPr>
          <a:xfrm>
            <a:off x="4495800" y="685800"/>
            <a:ext cx="7391400" cy="1200329"/>
          </a:xfrm>
          <a:prstGeom prst="rect">
            <a:avLst/>
          </a:prstGeom>
          <a:noFill/>
        </p:spPr>
        <p:txBody>
          <a:bodyPr wrap="square" rtlCol="0">
            <a:spAutoFit/>
          </a:bodyPr>
          <a:lstStyle/>
          <a:p>
            <a:pPr algn="ctr"/>
            <a:r>
              <a:rPr lang="en-US" sz="3600" dirty="0" smtClean="0"/>
              <a:t>SỞ GIÁO DỤC VÀ ĐÀO TẠO BÌNH ĐỊNH</a:t>
            </a:r>
          </a:p>
          <a:p>
            <a:pPr algn="ctr"/>
            <a:r>
              <a:rPr lang="en-US" sz="3600" dirty="0" smtClean="0"/>
              <a:t>TRƯỜNG THPT LÝ TỰ TRỌNG</a:t>
            </a:r>
            <a:endParaRPr lang="en-US" sz="3600" dirty="0"/>
          </a:p>
        </p:txBody>
      </p:sp>
      <p:sp>
        <p:nvSpPr>
          <p:cNvPr id="7" name="TextBox 6"/>
          <p:cNvSpPr txBox="1"/>
          <p:nvPr/>
        </p:nvSpPr>
        <p:spPr>
          <a:xfrm>
            <a:off x="4267200" y="2890391"/>
            <a:ext cx="6248400" cy="1200329"/>
          </a:xfrm>
          <a:prstGeom prst="rect">
            <a:avLst/>
          </a:prstGeom>
          <a:noFill/>
        </p:spPr>
        <p:txBody>
          <a:bodyPr wrap="square" rtlCol="0">
            <a:spAutoFit/>
          </a:bodyPr>
          <a:lstStyle/>
          <a:p>
            <a:pPr algn="ctr"/>
            <a:r>
              <a:rPr lang="en-US" sz="3600" b="1" dirty="0" smtClean="0">
                <a:solidFill>
                  <a:srgbClr val="FF0000"/>
                </a:solidFill>
              </a:rPr>
              <a:t>MÔN TIẾNG ANH 12</a:t>
            </a:r>
          </a:p>
          <a:p>
            <a:pPr algn="ctr"/>
            <a:r>
              <a:rPr lang="en-US" sz="3600" b="1" dirty="0" smtClean="0">
                <a:solidFill>
                  <a:srgbClr val="FF0000"/>
                </a:solidFill>
              </a:rPr>
              <a:t>HỆ 10 NĂM</a:t>
            </a:r>
            <a:endParaRPr lang="en-US" sz="3600" b="1" dirty="0">
              <a:solidFill>
                <a:srgbClr val="FF0000"/>
              </a:solidFill>
            </a:endParaRPr>
          </a:p>
        </p:txBody>
      </p:sp>
      <p:sp>
        <p:nvSpPr>
          <p:cNvPr id="8" name="TextBox 7"/>
          <p:cNvSpPr txBox="1"/>
          <p:nvPr/>
        </p:nvSpPr>
        <p:spPr>
          <a:xfrm>
            <a:off x="2895600" y="5029200"/>
            <a:ext cx="8991600" cy="584775"/>
          </a:xfrm>
          <a:prstGeom prst="rect">
            <a:avLst/>
          </a:prstGeom>
          <a:noFill/>
        </p:spPr>
        <p:txBody>
          <a:bodyPr wrap="square" rtlCol="0">
            <a:spAutoFit/>
          </a:bodyPr>
          <a:lstStyle/>
          <a:p>
            <a:r>
              <a:rPr lang="en-US" sz="3200" b="1" dirty="0" smtClean="0"/>
              <a:t>GIÁO VIÊN THỰC HIỆN: NGUYỄN HỮU PHƯỜNG</a:t>
            </a:r>
            <a:endParaRPr lang="en-US" sz="3200" b="1" dirty="0"/>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8" descr="nature%20(5)">
            <a:extLst>
              <a:ext uri="{FF2B5EF4-FFF2-40B4-BE49-F238E27FC236}">
                <a16:creationId xmlns:a16="http://schemas.microsoft.com/office/drawing/2014/main" xmlns="" id="{A54ABAFD-0DD8-4472-8C76-BA4AAFF1AEA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ature%20(5)">
            <a:extLst>
              <a:ext uri="{FF2B5EF4-FFF2-40B4-BE49-F238E27FC236}">
                <a16:creationId xmlns:a16="http://schemas.microsoft.com/office/drawing/2014/main" xmlns="" id="{3EE5F5F0-9C10-4776-B138-1B5EF2352A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1575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1D158373-B47D-45EF-A3C2-44A566ACDC4E}"/>
              </a:ext>
            </a:extLst>
          </p:cNvPr>
          <p:cNvSpPr/>
          <p:nvPr/>
        </p:nvSpPr>
        <p:spPr>
          <a:xfrm>
            <a:off x="8397985" y="5441455"/>
            <a:ext cx="2606804" cy="769441"/>
          </a:xfrm>
          <a:prstGeom prst="rect">
            <a:avLst/>
          </a:prstGeom>
          <a:noFill/>
        </p:spPr>
        <p:txBody>
          <a:bodyPr wrap="non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lucky (adj)</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Rectangle 7">
            <a:extLst>
              <a:ext uri="{FF2B5EF4-FFF2-40B4-BE49-F238E27FC236}">
                <a16:creationId xmlns:a16="http://schemas.microsoft.com/office/drawing/2014/main" xmlns="" id="{ABFA6F22-E6D9-416B-85DC-E18FC3D5D0BA}"/>
              </a:ext>
            </a:extLst>
          </p:cNvPr>
          <p:cNvSpPr/>
          <p:nvPr/>
        </p:nvSpPr>
        <p:spPr>
          <a:xfrm>
            <a:off x="1154732" y="5441456"/>
            <a:ext cx="3740319" cy="769441"/>
          </a:xfrm>
          <a:prstGeom prst="rect">
            <a:avLst/>
          </a:prstGeom>
          <a:noFill/>
        </p:spPr>
        <p:txBody>
          <a:bodyPr wrap="non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fortunate (adj)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8434" name="Picture 2" descr="Káº¿t quáº£ hÃ¬nh áº£nh cho fortunate">
            <a:extLst>
              <a:ext uri="{FF2B5EF4-FFF2-40B4-BE49-F238E27FC236}">
                <a16:creationId xmlns:a16="http://schemas.microsoft.com/office/drawing/2014/main" xmlns="" id="{56DF8BA3-CDC0-4B99-B84F-C2BC822C7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944" y="504981"/>
            <a:ext cx="5283200" cy="3962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 name="Rectangle 2">
            <a:extLst>
              <a:ext uri="{FF2B5EF4-FFF2-40B4-BE49-F238E27FC236}">
                <a16:creationId xmlns:a16="http://schemas.microsoft.com/office/drawing/2014/main" xmlns="" id="{7F293536-5102-4755-B08B-07B93AC12778}"/>
              </a:ext>
            </a:extLst>
          </p:cNvPr>
          <p:cNvSpPr/>
          <p:nvPr/>
        </p:nvSpPr>
        <p:spPr>
          <a:xfrm>
            <a:off x="5272038" y="5564565"/>
            <a:ext cx="2024913" cy="523220"/>
          </a:xfrm>
          <a:prstGeom prst="rect">
            <a:avLst/>
          </a:prstGeom>
        </p:spPr>
        <p:txBody>
          <a:bodyPr wrap="none">
            <a:spAutoFit/>
          </a:bodyPr>
          <a:lstStyle/>
          <a:p>
            <a:pPr fontAlgn="ctr"/>
            <a:r>
              <a:rPr lang="en-US" sz="2800" b="1" dirty="0">
                <a:solidFill>
                  <a:srgbClr val="0070C0"/>
                </a:solidFill>
                <a:latin typeface="inherit"/>
              </a:rPr>
              <a:t>/ˈ</a:t>
            </a:r>
            <a:r>
              <a:rPr lang="en-US" sz="2800" b="1" dirty="0" err="1">
                <a:solidFill>
                  <a:srgbClr val="0070C0"/>
                </a:solidFill>
                <a:latin typeface="inherit"/>
              </a:rPr>
              <a:t>fɔːtʃ</a:t>
            </a:r>
            <a:r>
              <a:rPr lang="en-US" sz="2800" b="1" dirty="0" err="1">
                <a:solidFill>
                  <a:srgbClr val="0070C0"/>
                </a:solidFill>
                <a:latin typeface="Lucida Sans Unicode" panose="020B0602030504020204" pitchFamily="34" charset="0"/>
              </a:rPr>
              <a:t>ənət</a:t>
            </a:r>
            <a:r>
              <a:rPr lang="en-US" sz="2800" b="1" dirty="0">
                <a:solidFill>
                  <a:srgbClr val="0070C0"/>
                </a:solidFill>
                <a:latin typeface="inherit"/>
              </a:rPr>
              <a:t>/</a:t>
            </a:r>
            <a:r>
              <a:rPr lang="en-US" sz="2800" b="1" dirty="0">
                <a:solidFill>
                  <a:srgbClr val="0070C0"/>
                </a:solidFill>
                <a:latin typeface="Open Sans" panose="020B0606030504020204" pitchFamily="34" charset="0"/>
              </a:rPr>
              <a:t> </a:t>
            </a:r>
            <a:endParaRPr lang="en-US" sz="2800" b="1" i="0" dirty="0">
              <a:solidFill>
                <a:srgbClr val="0070C0"/>
              </a:solidFill>
              <a:effectLst/>
              <a:latin typeface="Open Sans" panose="020B0606030504020204" pitchFamily="34" charset="0"/>
            </a:endParaRPr>
          </a:p>
        </p:txBody>
      </p:sp>
    </p:spTree>
    <p:extLst>
      <p:ext uri="{BB962C8B-B14F-4D97-AF65-F5344CB8AC3E}">
        <p14:creationId xmlns:p14="http://schemas.microsoft.com/office/powerpoint/2010/main" val="309324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8" descr="nature%20(5)">
            <a:extLst>
              <a:ext uri="{FF2B5EF4-FFF2-40B4-BE49-F238E27FC236}">
                <a16:creationId xmlns:a16="http://schemas.microsoft.com/office/drawing/2014/main" xmlns="" id="{A54ABAFD-0DD8-4472-8C76-BA4AAFF1AEA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ature%20(5)">
            <a:extLst>
              <a:ext uri="{FF2B5EF4-FFF2-40B4-BE49-F238E27FC236}">
                <a16:creationId xmlns:a16="http://schemas.microsoft.com/office/drawing/2014/main" xmlns="" id="{3EE5F5F0-9C10-4776-B138-1B5EF2352A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1575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1D158373-B47D-45EF-A3C2-44A566ACDC4E}"/>
              </a:ext>
            </a:extLst>
          </p:cNvPr>
          <p:cNvSpPr/>
          <p:nvPr/>
        </p:nvSpPr>
        <p:spPr>
          <a:xfrm>
            <a:off x="4386108" y="5141705"/>
            <a:ext cx="6815292" cy="769441"/>
          </a:xfrm>
          <a:prstGeom prst="rect">
            <a:avLst/>
          </a:prstGeom>
          <a:noFill/>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poor, people in need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Rectangle 7">
            <a:extLst>
              <a:ext uri="{FF2B5EF4-FFF2-40B4-BE49-F238E27FC236}">
                <a16:creationId xmlns:a16="http://schemas.microsoft.com/office/drawing/2014/main" xmlns="" id="{ABFA6F22-E6D9-416B-85DC-E18FC3D5D0BA}"/>
              </a:ext>
            </a:extLst>
          </p:cNvPr>
          <p:cNvSpPr/>
          <p:nvPr/>
        </p:nvSpPr>
        <p:spPr>
          <a:xfrm>
            <a:off x="238125" y="5141704"/>
            <a:ext cx="4218000" cy="769441"/>
          </a:xfrm>
          <a:prstGeom prst="rect">
            <a:avLst/>
          </a:prstGeom>
          <a:noFill/>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the needy (n)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2530" name="Picture 2" descr="Káº¿t quáº£ hÃ¬nh áº£nh cho the needy">
            <a:extLst>
              <a:ext uri="{FF2B5EF4-FFF2-40B4-BE49-F238E27FC236}">
                <a16:creationId xmlns:a16="http://schemas.microsoft.com/office/drawing/2014/main" xmlns="" id="{7A1D963D-7F5F-4686-A0EE-98B5033F0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685800"/>
            <a:ext cx="5715000" cy="381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88501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8" descr="nature%20(5)">
            <a:extLst>
              <a:ext uri="{FF2B5EF4-FFF2-40B4-BE49-F238E27FC236}">
                <a16:creationId xmlns:a16="http://schemas.microsoft.com/office/drawing/2014/main" xmlns="" id="{A54ABAFD-0DD8-4472-8C76-BA4AAFF1AEA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ature%20(5)">
            <a:extLst>
              <a:ext uri="{FF2B5EF4-FFF2-40B4-BE49-F238E27FC236}">
                <a16:creationId xmlns:a16="http://schemas.microsoft.com/office/drawing/2014/main" xmlns="" id="{3EE5F5F0-9C10-4776-B138-1B5EF2352A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1575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1D158373-B47D-45EF-A3C2-44A566ACDC4E}"/>
              </a:ext>
            </a:extLst>
          </p:cNvPr>
          <p:cNvSpPr/>
          <p:nvPr/>
        </p:nvSpPr>
        <p:spPr>
          <a:xfrm>
            <a:off x="5376708" y="5264814"/>
            <a:ext cx="6815292" cy="646331"/>
          </a:xfrm>
          <a:prstGeom prst="rect">
            <a:avLst/>
          </a:prstGeom>
          <a:noFill/>
        </p:spPr>
        <p:txBody>
          <a:bodyPr wrap="square" lIns="91440" tIns="45720" rIns="91440" bIns="45720">
            <a:spAutoFit/>
          </a:bodyPr>
          <a:lstStyle/>
          <a:p>
            <a:pPr algn="ct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Kiểm</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tra</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khám</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chuẩn</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đoán</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Rectangle 7">
            <a:extLst>
              <a:ext uri="{FF2B5EF4-FFF2-40B4-BE49-F238E27FC236}">
                <a16:creationId xmlns:a16="http://schemas.microsoft.com/office/drawing/2014/main" xmlns="" id="{ABFA6F22-E6D9-416B-85DC-E18FC3D5D0BA}"/>
              </a:ext>
            </a:extLst>
          </p:cNvPr>
          <p:cNvSpPr/>
          <p:nvPr/>
        </p:nvSpPr>
        <p:spPr>
          <a:xfrm>
            <a:off x="152400" y="5141704"/>
            <a:ext cx="5715000" cy="769441"/>
          </a:xfrm>
          <a:prstGeom prst="rect">
            <a:avLst/>
          </a:prstGeom>
          <a:noFill/>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diagnose with (phr. v )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8674" name="Picture 2" descr="Káº¿t quáº£ hÃ¬nh áº£nh cho diagnose">
            <a:extLst>
              <a:ext uri="{FF2B5EF4-FFF2-40B4-BE49-F238E27FC236}">
                <a16:creationId xmlns:a16="http://schemas.microsoft.com/office/drawing/2014/main" xmlns="" id="{D42FF112-6095-4ECB-9DAA-CD21E44362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81000"/>
            <a:ext cx="7239000"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892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anim calcmode="lin" valueType="num">
                                      <p:cBhvr>
                                        <p:cTn id="8" dur="1000" fill="hold"/>
                                        <p:tgtEl>
                                          <p:spTgt spid="28674"/>
                                        </p:tgtEl>
                                        <p:attrNameLst>
                                          <p:attrName>ppt_x</p:attrName>
                                        </p:attrNameLst>
                                      </p:cBhvr>
                                      <p:tavLst>
                                        <p:tav tm="0">
                                          <p:val>
                                            <p:strVal val="#ppt_x"/>
                                          </p:val>
                                        </p:tav>
                                        <p:tav tm="100000">
                                          <p:val>
                                            <p:strVal val="#ppt_x"/>
                                          </p:val>
                                        </p:tav>
                                      </p:tavLst>
                                    </p:anim>
                                    <p:anim calcmode="lin" valueType="num">
                                      <p:cBhvr>
                                        <p:cTn id="9" dur="1000" fill="hold"/>
                                        <p:tgtEl>
                                          <p:spTgt spid="286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8" descr="nature%20(5)">
            <a:extLst>
              <a:ext uri="{FF2B5EF4-FFF2-40B4-BE49-F238E27FC236}">
                <a16:creationId xmlns:a16="http://schemas.microsoft.com/office/drawing/2014/main" xmlns="" id="{A54ABAFD-0DD8-4472-8C76-BA4AAFF1AEA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ature%20(5)">
            <a:extLst>
              <a:ext uri="{FF2B5EF4-FFF2-40B4-BE49-F238E27FC236}">
                <a16:creationId xmlns:a16="http://schemas.microsoft.com/office/drawing/2014/main" xmlns="" id="{3EE5F5F0-9C10-4776-B138-1B5EF2352A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1575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1D158373-B47D-45EF-A3C2-44A566ACDC4E}"/>
              </a:ext>
            </a:extLst>
          </p:cNvPr>
          <p:cNvSpPr/>
          <p:nvPr/>
        </p:nvSpPr>
        <p:spPr>
          <a:xfrm>
            <a:off x="6324602" y="6174690"/>
            <a:ext cx="1862292" cy="646331"/>
          </a:xfrm>
          <a:prstGeom prst="rect">
            <a:avLst/>
          </a:prstGeom>
          <a:noFill/>
        </p:spPr>
        <p:txBody>
          <a:bodyPr wrap="square" lIns="91440" tIns="45720" rIns="91440" bIns="45720">
            <a:spAutoFit/>
          </a:bodyPr>
          <a:lstStyle/>
          <a:p>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die</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Rectangle 7">
            <a:extLst>
              <a:ext uri="{FF2B5EF4-FFF2-40B4-BE49-F238E27FC236}">
                <a16:creationId xmlns:a16="http://schemas.microsoft.com/office/drawing/2014/main" xmlns="" id="{ABFA6F22-E6D9-416B-85DC-E18FC3D5D0BA}"/>
              </a:ext>
            </a:extLst>
          </p:cNvPr>
          <p:cNvSpPr/>
          <p:nvPr/>
        </p:nvSpPr>
        <p:spPr>
          <a:xfrm>
            <a:off x="152400" y="5971094"/>
            <a:ext cx="5715000" cy="769441"/>
          </a:xfrm>
          <a:prstGeom prst="rect">
            <a:avLst/>
          </a:prstGeom>
          <a:noFill/>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pass away (phr. v )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4818" name="Picture 2" descr="Káº¿t quáº£ hÃ¬nh áº£nh cho pass away">
            <a:extLst>
              <a:ext uri="{FF2B5EF4-FFF2-40B4-BE49-F238E27FC236}">
                <a16:creationId xmlns:a16="http://schemas.microsoft.com/office/drawing/2014/main" xmlns="" id="{D2048BCE-94E1-4E84-B14E-3C2265D99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162" y="423140"/>
            <a:ext cx="5781675" cy="54863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4820" name="Picture 4" descr="Káº¿t quáº£ hÃ¬nh áº£nh cho pass away">
            <a:extLst>
              <a:ext uri="{FF2B5EF4-FFF2-40B4-BE49-F238E27FC236}">
                <a16:creationId xmlns:a16="http://schemas.microsoft.com/office/drawing/2014/main" xmlns="" id="{CDE12B5F-AD47-4AC4-9917-69A0741F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9668" y="1129396"/>
            <a:ext cx="2286089" cy="231084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715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arn(inVertical)">
                                      <p:cBhvr>
                                        <p:cTn id="7" dur="500"/>
                                        <p:tgtEl>
                                          <p:spTgt spid="34820"/>
                                        </p:tgtEl>
                                      </p:cBhvr>
                                    </p:animEffect>
                                  </p:childTnLst>
                                </p:cTn>
                              </p:par>
                              <p:par>
                                <p:cTn id="8" presetID="16" presetClass="entr" presetSubtype="21"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Effect transition="in" filter="barn(inVertical)">
                                      <p:cBhvr>
                                        <p:cTn id="10" dur="500"/>
                                        <p:tgtEl>
                                          <p:spTgt spid="348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8" descr="nature%20(5)">
            <a:extLst>
              <a:ext uri="{FF2B5EF4-FFF2-40B4-BE49-F238E27FC236}">
                <a16:creationId xmlns:a16="http://schemas.microsoft.com/office/drawing/2014/main" xmlns="" id="{A54ABAFD-0DD8-4472-8C76-BA4AAFF1AEA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ature%20(5)">
            <a:extLst>
              <a:ext uri="{FF2B5EF4-FFF2-40B4-BE49-F238E27FC236}">
                <a16:creationId xmlns:a16="http://schemas.microsoft.com/office/drawing/2014/main" xmlns="" id="{3EE5F5F0-9C10-4776-B138-1B5EF2352A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1575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1D158373-B47D-45EF-A3C2-44A566ACDC4E}"/>
              </a:ext>
            </a:extLst>
          </p:cNvPr>
          <p:cNvSpPr/>
          <p:nvPr/>
        </p:nvSpPr>
        <p:spPr>
          <a:xfrm>
            <a:off x="5410200" y="5741665"/>
            <a:ext cx="4757892" cy="646331"/>
          </a:xfrm>
          <a:prstGeom prst="rect">
            <a:avLst/>
          </a:prstGeom>
          <a:noFill/>
        </p:spPr>
        <p:txBody>
          <a:bodyPr wrap="square" lIns="91440" tIns="45720" rIns="91440" bIns="4572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Cut off/ remove</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Rectangle 7">
            <a:extLst>
              <a:ext uri="{FF2B5EF4-FFF2-40B4-BE49-F238E27FC236}">
                <a16:creationId xmlns:a16="http://schemas.microsoft.com/office/drawing/2014/main" xmlns="" id="{ABFA6F22-E6D9-416B-85DC-E18FC3D5D0BA}"/>
              </a:ext>
            </a:extLst>
          </p:cNvPr>
          <p:cNvSpPr/>
          <p:nvPr/>
        </p:nvSpPr>
        <p:spPr>
          <a:xfrm>
            <a:off x="914399" y="5568612"/>
            <a:ext cx="4757893" cy="769441"/>
          </a:xfrm>
          <a:prstGeom prst="rect">
            <a:avLst/>
          </a:prstGeom>
          <a:noFill/>
        </p:spPr>
        <p:txBody>
          <a:bodyPr wrap="square" lIns="91440" tIns="45720" rIns="91440" bIns="45720">
            <a:spAutoFit/>
          </a:bodyPr>
          <a:lstStyle/>
          <a:p>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amputate (v)</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8914" name="Picture 2" descr="Káº¿t quáº£ hÃ¬nh áº£nh cho Amputate">
            <a:extLst>
              <a:ext uri="{FF2B5EF4-FFF2-40B4-BE49-F238E27FC236}">
                <a16:creationId xmlns:a16="http://schemas.microsoft.com/office/drawing/2014/main" xmlns="" id="{0EAEE7E1-1D74-4F1D-B991-66598E0326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111"/>
          <a:stretch/>
        </p:blipFill>
        <p:spPr bwMode="auto">
          <a:xfrm>
            <a:off x="2740852" y="470004"/>
            <a:ext cx="6725285" cy="44067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624493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8" descr="nature%20(5)">
            <a:extLst>
              <a:ext uri="{FF2B5EF4-FFF2-40B4-BE49-F238E27FC236}">
                <a16:creationId xmlns:a16="http://schemas.microsoft.com/office/drawing/2014/main" xmlns="" id="{A54ABAFD-0DD8-4472-8C76-BA4AAFF1AEA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ature%20(5)">
            <a:extLst>
              <a:ext uri="{FF2B5EF4-FFF2-40B4-BE49-F238E27FC236}">
                <a16:creationId xmlns:a16="http://schemas.microsoft.com/office/drawing/2014/main" xmlns="" id="{3EE5F5F0-9C10-4776-B138-1B5EF2352A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1575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1D158373-B47D-45EF-A3C2-44A566ACDC4E}"/>
              </a:ext>
            </a:extLst>
          </p:cNvPr>
          <p:cNvSpPr/>
          <p:nvPr/>
        </p:nvSpPr>
        <p:spPr>
          <a:xfrm>
            <a:off x="5562600" y="5506773"/>
            <a:ext cx="6815292" cy="646331"/>
          </a:xfrm>
          <a:prstGeom prst="rect">
            <a:avLst/>
          </a:prstGeom>
          <a:noFill/>
        </p:spPr>
        <p:txBody>
          <a:bodyPr wrap="square" lIns="91440" tIns="45720" rIns="91440" bIns="45720">
            <a:spAutoFit/>
          </a:bodyPr>
          <a:lstStyle/>
          <a:p>
            <a:pPr algn="ct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Giảm</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a:t>
            </a:r>
            <a:r>
              <a:rPr lang="vi-VN"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ơn</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đau</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Rectangle 7">
            <a:extLst>
              <a:ext uri="{FF2B5EF4-FFF2-40B4-BE49-F238E27FC236}">
                <a16:creationId xmlns:a16="http://schemas.microsoft.com/office/drawing/2014/main" xmlns="" id="{ABFA6F22-E6D9-416B-85DC-E18FC3D5D0BA}"/>
              </a:ext>
            </a:extLst>
          </p:cNvPr>
          <p:cNvSpPr/>
          <p:nvPr/>
        </p:nvSpPr>
        <p:spPr>
          <a:xfrm>
            <a:off x="223135" y="5445219"/>
            <a:ext cx="5715000" cy="769441"/>
          </a:xfrm>
          <a:prstGeom prst="rect">
            <a:avLst/>
          </a:prstGeom>
          <a:noFill/>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relieve pain</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6866" name="Picture 2" descr="Káº¿t quáº£ hÃ¬nh áº£nh cho relieve pain">
            <a:extLst>
              <a:ext uri="{FF2B5EF4-FFF2-40B4-BE49-F238E27FC236}">
                <a16:creationId xmlns:a16="http://schemas.microsoft.com/office/drawing/2014/main" xmlns="" id="{EDACCEFD-B254-427A-B4A0-2DAD74BE0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118" y="149944"/>
            <a:ext cx="7505963" cy="5257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6870" name="Picture 6" descr="Káº¿t quáº£ hÃ¬nh áº£nh cho relieve pain with salonpas">
            <a:extLst>
              <a:ext uri="{FF2B5EF4-FFF2-40B4-BE49-F238E27FC236}">
                <a16:creationId xmlns:a16="http://schemas.microsoft.com/office/drawing/2014/main" xmlns="" id="{C53A0A73-0612-4489-8E78-0C69E23817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819400"/>
            <a:ext cx="3581400" cy="22248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617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1000"/>
                                        <p:tgtEl>
                                          <p:spTgt spid="36866"/>
                                        </p:tgtEl>
                                      </p:cBhvr>
                                    </p:animEffect>
                                    <p:anim calcmode="lin" valueType="num">
                                      <p:cBhvr>
                                        <p:cTn id="8" dur="1000" fill="hold"/>
                                        <p:tgtEl>
                                          <p:spTgt spid="36866"/>
                                        </p:tgtEl>
                                        <p:attrNameLst>
                                          <p:attrName>ppt_x</p:attrName>
                                        </p:attrNameLst>
                                      </p:cBhvr>
                                      <p:tavLst>
                                        <p:tav tm="0">
                                          <p:val>
                                            <p:strVal val="#ppt_x"/>
                                          </p:val>
                                        </p:tav>
                                        <p:tav tm="100000">
                                          <p:val>
                                            <p:strVal val="#ppt_x"/>
                                          </p:val>
                                        </p:tav>
                                      </p:tavLst>
                                    </p:anim>
                                    <p:anim calcmode="lin" valueType="num">
                                      <p:cBhvr>
                                        <p:cTn id="9" dur="1000" fill="hold"/>
                                        <p:tgtEl>
                                          <p:spTgt spid="368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870"/>
                                        </p:tgtEl>
                                        <p:attrNameLst>
                                          <p:attrName>style.visibility</p:attrName>
                                        </p:attrNameLst>
                                      </p:cBhvr>
                                      <p:to>
                                        <p:strVal val="visible"/>
                                      </p:to>
                                    </p:set>
                                    <p:animEffect transition="in" filter="fade">
                                      <p:cBhvr>
                                        <p:cTn id="12" dur="1000"/>
                                        <p:tgtEl>
                                          <p:spTgt spid="36870"/>
                                        </p:tgtEl>
                                      </p:cBhvr>
                                    </p:animEffect>
                                    <p:anim calcmode="lin" valueType="num">
                                      <p:cBhvr>
                                        <p:cTn id="13" dur="1000" fill="hold"/>
                                        <p:tgtEl>
                                          <p:spTgt spid="36870"/>
                                        </p:tgtEl>
                                        <p:attrNameLst>
                                          <p:attrName>ppt_x</p:attrName>
                                        </p:attrNameLst>
                                      </p:cBhvr>
                                      <p:tavLst>
                                        <p:tav tm="0">
                                          <p:val>
                                            <p:strVal val="#ppt_x"/>
                                          </p:val>
                                        </p:tav>
                                        <p:tav tm="100000">
                                          <p:val>
                                            <p:strVal val="#ppt_x"/>
                                          </p:val>
                                        </p:tav>
                                      </p:tavLst>
                                    </p:anim>
                                    <p:anim calcmode="lin" valueType="num">
                                      <p:cBhvr>
                                        <p:cTn id="14" dur="1000" fill="hold"/>
                                        <p:tgtEl>
                                          <p:spTgt spid="3687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nature%20(5)">
            <a:extLst>
              <a:ext uri="{FF2B5EF4-FFF2-40B4-BE49-F238E27FC236}">
                <a16:creationId xmlns:a16="http://schemas.microsoft.com/office/drawing/2014/main" xmlns="" id="{3EE5F5F0-9C10-4776-B138-1B5EF2352A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1575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1D158373-B47D-45EF-A3C2-44A566ACDC4E}"/>
              </a:ext>
            </a:extLst>
          </p:cNvPr>
          <p:cNvSpPr/>
          <p:nvPr/>
        </p:nvSpPr>
        <p:spPr>
          <a:xfrm>
            <a:off x="6060794" y="457200"/>
            <a:ext cx="5826406" cy="646331"/>
          </a:xfrm>
          <a:prstGeom prst="rect">
            <a:avLst/>
          </a:prstGeom>
          <a:noFill/>
        </p:spPr>
        <p:txBody>
          <a:bodyPr wrap="square" lIns="91440" tIns="45720" rIns="91440" bIns="45720">
            <a:spAutoFit/>
          </a:bodyPr>
          <a:lstStyle/>
          <a:p>
            <a:r>
              <a:rPr lang="en-US" sz="3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 turn </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up, show, famous</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Rectangle 7">
            <a:extLst>
              <a:ext uri="{FF2B5EF4-FFF2-40B4-BE49-F238E27FC236}">
                <a16:creationId xmlns:a16="http://schemas.microsoft.com/office/drawing/2014/main" xmlns="" id="{ABFA6F22-E6D9-416B-85DC-E18FC3D5D0BA}"/>
              </a:ext>
            </a:extLst>
          </p:cNvPr>
          <p:cNvSpPr/>
          <p:nvPr/>
        </p:nvSpPr>
        <p:spPr>
          <a:xfrm>
            <a:off x="25754" y="457200"/>
            <a:ext cx="6035040" cy="646331"/>
          </a:xfrm>
          <a:prstGeom prst="rect">
            <a:avLst/>
          </a:prstGeom>
          <a:noFill/>
        </p:spPr>
        <p:txBody>
          <a:bodyPr wrap="square" lIns="91440" tIns="45720" rIns="91440" bIns="45720">
            <a:spAutoFit/>
          </a:bodyPr>
          <a:lstStyle/>
          <a:p>
            <a:r>
              <a:rPr lang="en-US" sz="3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to emerge </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from (phr. </a:t>
            </a:r>
            <a:r>
              <a:rPr lang="en-US" sz="36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V</a:t>
            </a:r>
            <a:r>
              <a:rPr lang="en-US" sz="3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Rectangle 1">
            <a:extLst>
              <a:ext uri="{FF2B5EF4-FFF2-40B4-BE49-F238E27FC236}">
                <a16:creationId xmlns:a16="http://schemas.microsoft.com/office/drawing/2014/main" xmlns="" id="{A20F99E2-C20A-4AD2-B3A0-4C29C0CCD521}"/>
              </a:ext>
            </a:extLst>
          </p:cNvPr>
          <p:cNvSpPr/>
          <p:nvPr/>
        </p:nvSpPr>
        <p:spPr>
          <a:xfrm>
            <a:off x="1143000" y="1066800"/>
            <a:ext cx="1819729" cy="584775"/>
          </a:xfrm>
          <a:prstGeom prst="rect">
            <a:avLst/>
          </a:prstGeom>
          <a:noFill/>
        </p:spPr>
        <p:txBody>
          <a:bodyPr wrap="none" lIns="91440" tIns="45720" rIns="91440" bIns="45720">
            <a:spAutoFit/>
          </a:bodyPr>
          <a:lstStyle/>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ɪˈmɜːdʒ</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7" name="Rectangle 6">
            <a:extLst>
              <a:ext uri="{FF2B5EF4-FFF2-40B4-BE49-F238E27FC236}">
                <a16:creationId xmlns:a16="http://schemas.microsoft.com/office/drawing/2014/main" xmlns="" id="{1D158373-B47D-45EF-A3C2-44A566ACDC4E}"/>
              </a:ext>
            </a:extLst>
          </p:cNvPr>
          <p:cNvSpPr/>
          <p:nvPr/>
        </p:nvSpPr>
        <p:spPr>
          <a:xfrm>
            <a:off x="6248400" y="1524000"/>
            <a:ext cx="4461613" cy="707886"/>
          </a:xfrm>
          <a:prstGeom prst="rect">
            <a:avLst/>
          </a:prstGeom>
          <a:noFill/>
        </p:spPr>
        <p:txBody>
          <a:bodyPr wrap="square" lIns="91440" tIns="45720" rIns="91440" bIns="45720">
            <a:spAutoFit/>
          </a:bodyPr>
          <a:lstStyle/>
          <a:p>
            <a:pPr algn="ctr"/>
            <a:r>
              <a:rPr lang="en-US" sz="40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để </a:t>
            </a:r>
            <a:r>
              <a:rPr lang="en-US"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lộ</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ra </a:t>
            </a:r>
            <a:r>
              <a:rPr lang="en-US"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danh</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tính</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Rectangle 8">
            <a:extLst>
              <a:ext uri="{FF2B5EF4-FFF2-40B4-BE49-F238E27FC236}">
                <a16:creationId xmlns:a16="http://schemas.microsoft.com/office/drawing/2014/main" xmlns="" id="{ABFA6F22-E6D9-416B-85DC-E18FC3D5D0BA}"/>
              </a:ext>
            </a:extLst>
          </p:cNvPr>
          <p:cNvSpPr/>
          <p:nvPr/>
        </p:nvSpPr>
        <p:spPr>
          <a:xfrm>
            <a:off x="25754" y="1600200"/>
            <a:ext cx="7286647" cy="646331"/>
          </a:xfrm>
          <a:prstGeom prst="rect">
            <a:avLst/>
          </a:prstGeom>
          <a:noFill/>
        </p:spPr>
        <p:txBody>
          <a:bodyPr wrap="square" lIns="91440" tIns="45720" rIns="91440" bIns="45720">
            <a:spAutoFit/>
          </a:bodyPr>
          <a:lstStyle/>
          <a:p>
            <a:r>
              <a:rPr lang="en-US" sz="3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to reveal one’s </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identity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phr</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Rectangle 10">
            <a:extLst>
              <a:ext uri="{FF2B5EF4-FFF2-40B4-BE49-F238E27FC236}">
                <a16:creationId xmlns:a16="http://schemas.microsoft.com/office/drawing/2014/main" xmlns="" id="{1D158373-B47D-45EF-A3C2-44A566ACDC4E}"/>
              </a:ext>
            </a:extLst>
          </p:cNvPr>
          <p:cNvSpPr/>
          <p:nvPr/>
        </p:nvSpPr>
        <p:spPr>
          <a:xfrm>
            <a:off x="6324600" y="2249269"/>
            <a:ext cx="5806582" cy="646331"/>
          </a:xfrm>
          <a:prstGeom prst="rect">
            <a:avLst/>
          </a:prstGeom>
          <a:noFill/>
        </p:spPr>
        <p:txBody>
          <a:bodyPr wrap="square" lIns="91440" tIns="45720" rIns="91440" bIns="45720">
            <a:spAutoFit/>
          </a:bodyPr>
          <a:lstStyle/>
          <a:p>
            <a:pPr algn="ctr"/>
            <a:r>
              <a:rPr lang="en-US" sz="3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sự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rộng</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6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l</a:t>
            </a:r>
            <a:r>
              <a:rPr lang="vi-VN" sz="3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ượng</a:t>
            </a:r>
            <a:r>
              <a:rPr lang="en-US" sz="3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hào phóng</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Rectangle 11">
            <a:extLst>
              <a:ext uri="{FF2B5EF4-FFF2-40B4-BE49-F238E27FC236}">
                <a16:creationId xmlns:a16="http://schemas.microsoft.com/office/drawing/2014/main" xmlns="" id="{ABFA6F22-E6D9-416B-85DC-E18FC3D5D0BA}"/>
              </a:ext>
            </a:extLst>
          </p:cNvPr>
          <p:cNvSpPr/>
          <p:nvPr/>
        </p:nvSpPr>
        <p:spPr>
          <a:xfrm>
            <a:off x="0" y="2219793"/>
            <a:ext cx="6553200" cy="646331"/>
          </a:xfrm>
          <a:prstGeom prst="rect">
            <a:avLst/>
          </a:prstGeom>
          <a:noFill/>
        </p:spPr>
        <p:txBody>
          <a:bodyPr wrap="square" lIns="91440" tIns="45720" rIns="91440" bIns="45720">
            <a:spAutoFit/>
          </a:bodyPr>
          <a:lstStyle/>
          <a:p>
            <a:r>
              <a:rPr lang="en-US" sz="3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generosity </a:t>
            </a:r>
            <a:r>
              <a:rPr lang="en-US" sz="3600" b="1">
                <a:ln w="22225">
                  <a:solidFill>
                    <a:schemeClr val="accent2"/>
                  </a:solidFill>
                  <a:prstDash val="solid"/>
                </a:ln>
                <a:solidFill>
                  <a:schemeClr val="accent2">
                    <a:lumMod val="40000"/>
                    <a:lumOff val="60000"/>
                  </a:schemeClr>
                </a:solidFill>
              </a:rPr>
              <a:t>/ˌdʒenəˈrɒsəti</a:t>
            </a:r>
            <a:r>
              <a:rPr lang="en-US" sz="3600" b="1" smtClean="0">
                <a:ln w="22225">
                  <a:solidFill>
                    <a:schemeClr val="accent2"/>
                  </a:solidFill>
                  <a:prstDash val="solid"/>
                </a:ln>
                <a:solidFill>
                  <a:schemeClr val="accent2">
                    <a:lumMod val="40000"/>
                    <a:lumOff val="60000"/>
                  </a:schemeClr>
                </a:solidFill>
              </a:rPr>
              <a:t>/</a:t>
            </a:r>
            <a:r>
              <a:rPr lang="en-US" sz="3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adj) </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Rectangle 12">
            <a:extLst>
              <a:ext uri="{FF2B5EF4-FFF2-40B4-BE49-F238E27FC236}">
                <a16:creationId xmlns:a16="http://schemas.microsoft.com/office/drawing/2014/main" xmlns="" id="{1D158373-B47D-45EF-A3C2-44A566ACDC4E}"/>
              </a:ext>
            </a:extLst>
          </p:cNvPr>
          <p:cNvSpPr/>
          <p:nvPr/>
        </p:nvSpPr>
        <p:spPr>
          <a:xfrm>
            <a:off x="6400800" y="2858869"/>
            <a:ext cx="3758529" cy="646331"/>
          </a:xfrm>
          <a:prstGeom prst="rect">
            <a:avLst/>
          </a:prstGeom>
          <a:noFill/>
        </p:spPr>
        <p:txBody>
          <a:bodyPr wrap="none" lIns="91440" tIns="45720" rIns="91440" bIns="45720">
            <a:spAutoFit/>
          </a:bodyPr>
          <a:lstStyle/>
          <a:p>
            <a:pPr algn="ctr"/>
            <a:r>
              <a:rPr lang="en-US" sz="3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dấu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tên</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ẩn</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danh</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Rectangle 13">
            <a:extLst>
              <a:ext uri="{FF2B5EF4-FFF2-40B4-BE49-F238E27FC236}">
                <a16:creationId xmlns:a16="http://schemas.microsoft.com/office/drawing/2014/main" xmlns="" id="{ABFA6F22-E6D9-416B-85DC-E18FC3D5D0BA}"/>
              </a:ext>
            </a:extLst>
          </p:cNvPr>
          <p:cNvSpPr/>
          <p:nvPr/>
        </p:nvSpPr>
        <p:spPr>
          <a:xfrm>
            <a:off x="-13079" y="2858869"/>
            <a:ext cx="6261479" cy="646331"/>
          </a:xfrm>
          <a:prstGeom prst="rect">
            <a:avLst/>
          </a:prstGeom>
          <a:noFill/>
        </p:spPr>
        <p:txBody>
          <a:bodyPr wrap="square" lIns="91440" tIns="45720" rIns="91440" bIns="45720">
            <a:spAutoFit/>
          </a:bodyPr>
          <a:lstStyle/>
          <a:p>
            <a:r>
              <a:rPr lang="en-US" sz="3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anonymous </a:t>
            </a:r>
            <a:r>
              <a:rPr lang="en-US" sz="3600" b="1">
                <a:solidFill>
                  <a:srgbClr val="0070C0"/>
                </a:solidFill>
              </a:rPr>
              <a:t>/əˈnɒnɪməs</a:t>
            </a:r>
            <a:r>
              <a:rPr lang="en-US" sz="3600" b="1" smtClean="0">
                <a:solidFill>
                  <a:srgbClr val="0070C0"/>
                </a:solidFill>
              </a:rPr>
              <a:t>/</a:t>
            </a:r>
            <a:r>
              <a:rPr lang="en-US" sz="3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r>
              <a:rPr lang="en-US" sz="36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adj</a:t>
            </a:r>
            <a:r>
              <a:rPr lang="en-US" sz="3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751902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7" grpId="0"/>
      <p:bldP spid="9"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600"/>
            <a:ext cx="2362200" cy="457200"/>
          </a:xfrm>
        </p:spPr>
        <p:txBody>
          <a:bodyPr>
            <a:noAutofit/>
          </a:bodyPr>
          <a:lstStyle/>
          <a:p>
            <a:pPr marL="0" indent="0">
              <a:buNone/>
            </a:pPr>
            <a:r>
              <a:rPr lang="en-US" sz="2800" b="1" dirty="0">
                <a:solidFill>
                  <a:srgbClr val="FF0000"/>
                </a:solidFill>
              </a:rPr>
              <a:t>2. Vocabulary</a:t>
            </a:r>
          </a:p>
        </p:txBody>
      </p:sp>
      <p:sp>
        <p:nvSpPr>
          <p:cNvPr id="4" name="TextBox 3"/>
          <p:cNvSpPr txBox="1"/>
          <p:nvPr/>
        </p:nvSpPr>
        <p:spPr>
          <a:xfrm>
            <a:off x="152400" y="762000"/>
            <a:ext cx="5791200" cy="5509200"/>
          </a:xfrm>
          <a:prstGeom prst="rect">
            <a:avLst/>
          </a:prstGeom>
          <a:noFill/>
        </p:spPr>
        <p:txBody>
          <a:bodyPr wrap="square" rtlCol="0">
            <a:spAutoFit/>
          </a:bodyPr>
          <a:lstStyle/>
          <a:p>
            <a:r>
              <a:rPr lang="en-US" sz="3200"/>
              <a:t>1</a:t>
            </a:r>
            <a:r>
              <a:rPr lang="en-US" sz="3200" smtClean="0"/>
              <a:t>. humble  </a:t>
            </a:r>
            <a:r>
              <a:rPr lang="en-US" sz="3200" dirty="0"/>
              <a:t>/ˈ</a:t>
            </a:r>
            <a:r>
              <a:rPr lang="en-US" sz="3200" err="1"/>
              <a:t>hʌmbl</a:t>
            </a:r>
            <a:r>
              <a:rPr lang="en-US" sz="3200" smtClean="0"/>
              <a:t>/ (adj)</a:t>
            </a:r>
            <a:endParaRPr lang="en-US" sz="3200" dirty="0"/>
          </a:p>
          <a:p>
            <a:r>
              <a:rPr lang="en-US" sz="3200" dirty="0"/>
              <a:t>2</a:t>
            </a:r>
            <a:r>
              <a:rPr lang="en-US" sz="3200"/>
              <a:t>. </a:t>
            </a:r>
            <a:r>
              <a:rPr lang="en-US" sz="3200" smtClean="0"/>
              <a:t>to bring (someone) up </a:t>
            </a:r>
            <a:r>
              <a:rPr lang="en-US" sz="3200" dirty="0"/>
              <a:t>(</a:t>
            </a:r>
            <a:r>
              <a:rPr lang="en-US" sz="3200" dirty="0" err="1"/>
              <a:t>phr</a:t>
            </a:r>
            <a:r>
              <a:rPr lang="en-US" sz="3200" dirty="0"/>
              <a:t>)</a:t>
            </a:r>
          </a:p>
          <a:p>
            <a:r>
              <a:rPr lang="en-US" sz="3200" dirty="0"/>
              <a:t>3</a:t>
            </a:r>
            <a:r>
              <a:rPr lang="en-US" sz="3200"/>
              <a:t>. </a:t>
            </a:r>
            <a:r>
              <a:rPr lang="en-US" sz="3200" smtClean="0"/>
              <a:t>starving </a:t>
            </a:r>
            <a:r>
              <a:rPr lang="en-US" sz="3200" dirty="0"/>
              <a:t>(adj) </a:t>
            </a:r>
          </a:p>
          <a:p>
            <a:r>
              <a:rPr lang="en-US" sz="3200" dirty="0"/>
              <a:t>4</a:t>
            </a:r>
            <a:r>
              <a:rPr lang="en-US" sz="3200"/>
              <a:t>. </a:t>
            </a:r>
            <a:r>
              <a:rPr lang="en-US" sz="3200" smtClean="0"/>
              <a:t>to vow </a:t>
            </a:r>
            <a:r>
              <a:rPr lang="en-US" sz="3200" dirty="0"/>
              <a:t>to (</a:t>
            </a:r>
            <a:r>
              <a:rPr lang="en-US" sz="3200" dirty="0" err="1"/>
              <a:t>phr</a:t>
            </a:r>
            <a:r>
              <a:rPr lang="en-US" sz="3200" dirty="0"/>
              <a:t> verb) </a:t>
            </a:r>
          </a:p>
          <a:p>
            <a:r>
              <a:rPr lang="en-US" sz="3200" dirty="0"/>
              <a:t>5. fortunate (adj)/ˈ</a:t>
            </a:r>
            <a:r>
              <a:rPr lang="en-US" sz="3200" dirty="0" err="1"/>
              <a:t>fɔːtʃənət</a:t>
            </a:r>
            <a:r>
              <a:rPr lang="en-US" sz="3200" dirty="0"/>
              <a:t>/= luck</a:t>
            </a:r>
          </a:p>
          <a:p>
            <a:r>
              <a:rPr lang="en-US" sz="3200" smtClean="0"/>
              <a:t>6. to diagnose </a:t>
            </a:r>
            <a:r>
              <a:rPr lang="en-US" sz="3200" dirty="0"/>
              <a:t>with (phr. v ) </a:t>
            </a:r>
          </a:p>
          <a:p>
            <a:r>
              <a:rPr lang="en-US" sz="3200" dirty="0"/>
              <a:t>7</a:t>
            </a:r>
            <a:r>
              <a:rPr lang="en-US" sz="3200"/>
              <a:t>. </a:t>
            </a:r>
            <a:r>
              <a:rPr lang="en-US" sz="3200" smtClean="0"/>
              <a:t>to pass </a:t>
            </a:r>
            <a:r>
              <a:rPr lang="en-US" sz="3200" dirty="0"/>
              <a:t>away (phr. v ) = die</a:t>
            </a:r>
          </a:p>
          <a:p>
            <a:r>
              <a:rPr lang="en-US" sz="3200" dirty="0"/>
              <a:t>8. The </a:t>
            </a:r>
            <a:r>
              <a:rPr lang="en-US" sz="3200"/>
              <a:t>needy </a:t>
            </a:r>
            <a:r>
              <a:rPr lang="en-US" sz="3200" smtClean="0"/>
              <a:t>(n) </a:t>
            </a:r>
            <a:r>
              <a:rPr lang="en-US" sz="3200" dirty="0"/>
              <a:t>= </a:t>
            </a:r>
            <a:r>
              <a:rPr lang="en-US" sz="3200"/>
              <a:t>the </a:t>
            </a:r>
            <a:r>
              <a:rPr lang="en-US" sz="3200" smtClean="0"/>
              <a:t>poor,</a:t>
            </a:r>
          </a:p>
          <a:p>
            <a:r>
              <a:rPr lang="en-US" sz="3200"/>
              <a:t> </a:t>
            </a:r>
            <a:r>
              <a:rPr lang="en-US" sz="3200" smtClean="0"/>
              <a:t>    people </a:t>
            </a:r>
            <a:r>
              <a:rPr lang="en-US" sz="3200" dirty="0"/>
              <a:t>in need, poverty</a:t>
            </a:r>
          </a:p>
          <a:p>
            <a:r>
              <a:rPr lang="en-US" sz="3200" dirty="0"/>
              <a:t>10</a:t>
            </a:r>
            <a:r>
              <a:rPr lang="en-US" sz="3200"/>
              <a:t>. </a:t>
            </a:r>
            <a:r>
              <a:rPr lang="en-US" sz="3200" smtClean="0"/>
              <a:t>amputate /</a:t>
            </a:r>
            <a:r>
              <a:rPr lang="en-US" sz="3200" dirty="0"/>
              <a:t>'</a:t>
            </a:r>
            <a:r>
              <a:rPr lang="en-US" sz="3200" dirty="0" err="1"/>
              <a:t>æmpjuteit</a:t>
            </a:r>
            <a:r>
              <a:rPr lang="en-US" sz="3200" dirty="0"/>
              <a:t>/ (v) </a:t>
            </a:r>
            <a:r>
              <a:rPr lang="en-US" sz="3200" dirty="0" err="1"/>
              <a:t>cắt</a:t>
            </a:r>
            <a:r>
              <a:rPr lang="en-US" sz="3200" dirty="0"/>
              <a:t> </a:t>
            </a:r>
            <a:r>
              <a:rPr lang="en-US" sz="3200" dirty="0" err="1"/>
              <a:t>cụt</a:t>
            </a:r>
            <a:r>
              <a:rPr lang="en-US" sz="3200" dirty="0"/>
              <a:t> </a:t>
            </a:r>
          </a:p>
        </p:txBody>
      </p:sp>
      <p:sp>
        <p:nvSpPr>
          <p:cNvPr id="2" name="Rectangle 1">
            <a:extLst>
              <a:ext uri="{FF2B5EF4-FFF2-40B4-BE49-F238E27FC236}">
                <a16:creationId xmlns:a16="http://schemas.microsoft.com/office/drawing/2014/main" xmlns="" id="{E84B6DDB-4F37-4848-93BD-DFDFB763C4F2}"/>
              </a:ext>
            </a:extLst>
          </p:cNvPr>
          <p:cNvSpPr/>
          <p:nvPr/>
        </p:nvSpPr>
        <p:spPr>
          <a:xfrm>
            <a:off x="5927361" y="151179"/>
            <a:ext cx="6400800" cy="6124754"/>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11</a:t>
            </a:r>
            <a:r>
              <a:rPr lang="en-US" sz="2800" smtClean="0">
                <a:latin typeface="Times New Roman" panose="02020603050405020304" pitchFamily="18" charset="0"/>
                <a:cs typeface="Times New Roman" panose="02020603050405020304" pitchFamily="18" charset="0"/>
              </a:rPr>
              <a:t>. relieve </a:t>
            </a:r>
            <a:r>
              <a:rPr lang="en-US" sz="2800" dirty="0">
                <a:latin typeface="Times New Roman" panose="02020603050405020304" pitchFamily="18" charset="0"/>
                <a:cs typeface="Times New Roman" panose="02020603050405020304" pitchFamily="18" charset="0"/>
              </a:rPr>
              <a:t>pain</a:t>
            </a:r>
          </a:p>
          <a:p>
            <a:r>
              <a:rPr lang="en-US" sz="2800" dirty="0">
                <a:latin typeface="Times New Roman" panose="02020603050405020304" pitchFamily="18" charset="0"/>
                <a:cs typeface="Times New Roman" panose="02020603050405020304" pitchFamily="18" charset="0"/>
              </a:rPr>
              <a:t>12</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to emerge </a:t>
            </a:r>
            <a:r>
              <a:rPr lang="en-US" sz="2800" dirty="0">
                <a:latin typeface="Times New Roman" panose="02020603050405020304" pitchFamily="18" charset="0"/>
                <a:cs typeface="Times New Roman" panose="02020603050405020304" pitchFamily="18" charset="0"/>
              </a:rPr>
              <a:t>from (phr. v) =  turn up</a:t>
            </a:r>
            <a:r>
              <a:rPr lang="en-US" sz="280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show</a:t>
            </a:r>
            <a:r>
              <a:rPr lang="en-US" sz="2800" dirty="0">
                <a:latin typeface="Times New Roman" panose="02020603050405020304" pitchFamily="18" charset="0"/>
                <a:cs typeface="Times New Roman" panose="02020603050405020304" pitchFamily="18" charset="0"/>
              </a:rPr>
              <a:t>, famous, develop</a:t>
            </a:r>
          </a:p>
          <a:p>
            <a:r>
              <a:rPr lang="en-US" sz="2800" dirty="0">
                <a:latin typeface="Times New Roman" panose="02020603050405020304" pitchFamily="18" charset="0"/>
                <a:cs typeface="Times New Roman" panose="02020603050405020304" pitchFamily="18" charset="0"/>
              </a:rPr>
              <a:t>13</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to reveal one’s </a:t>
            </a:r>
            <a:r>
              <a:rPr lang="en-US" sz="2800" dirty="0">
                <a:latin typeface="Times New Roman" panose="02020603050405020304" pitchFamily="18" charset="0"/>
                <a:cs typeface="Times New Roman" panose="02020603050405020304" pitchFamily="18" charset="0"/>
              </a:rPr>
              <a:t>identity   </a:t>
            </a:r>
          </a:p>
          <a:p>
            <a:r>
              <a:rPr lang="en-US" sz="2800" dirty="0">
                <a:latin typeface="Times New Roman" panose="02020603050405020304" pitchFamily="18" charset="0"/>
                <a:cs typeface="Times New Roman" panose="02020603050405020304" pitchFamily="18" charset="0"/>
              </a:rPr>
              <a:t>14. generosity (adj) /ˌ</a:t>
            </a:r>
            <a:r>
              <a:rPr lang="en-US" sz="2800" dirty="0" err="1">
                <a:latin typeface="Times New Roman" panose="02020603050405020304" pitchFamily="18" charset="0"/>
                <a:cs typeface="Times New Roman" panose="02020603050405020304" pitchFamily="18" charset="0"/>
              </a:rPr>
              <a:t>dʒenəˈrɒsəti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15</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hospitalization /,</a:t>
            </a:r>
            <a:r>
              <a:rPr lang="en-US" sz="2800" dirty="0" err="1">
                <a:latin typeface="Times New Roman" panose="02020603050405020304" pitchFamily="18" charset="0"/>
                <a:cs typeface="Times New Roman" panose="02020603050405020304" pitchFamily="18" charset="0"/>
              </a:rPr>
              <a:t>hɔspitəlai'zeiʃn</a:t>
            </a:r>
            <a:r>
              <a:rPr lang="en-US" sz="2800" dirty="0">
                <a:latin typeface="Times New Roman" panose="02020603050405020304" pitchFamily="18" charset="0"/>
                <a:cs typeface="Times New Roman" panose="02020603050405020304" pitchFamily="18" charset="0"/>
              </a:rPr>
              <a:t>/ (n)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17</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Memory 'meməri/ (n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18</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Anonymous /ə'nɔniməs</a:t>
            </a:r>
            <a:r>
              <a:rPr lang="en-US" sz="2800" dirty="0">
                <a:latin typeface="Times New Roman" panose="02020603050405020304" pitchFamily="18" charset="0"/>
                <a:cs typeface="Times New Roman" panose="02020603050405020304" pitchFamily="18" charset="0"/>
              </a:rPr>
              <a:t>/ (adj) </a:t>
            </a:r>
            <a:r>
              <a:rPr lang="en-US" sz="2800" err="1">
                <a:latin typeface="Times New Roman" panose="02020603050405020304" pitchFamily="18" charset="0"/>
                <a:cs typeface="Times New Roman" panose="02020603050405020304" pitchFamily="18" charset="0"/>
              </a:rPr>
              <a:t>giấu</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tên,</a:t>
            </a:r>
          </a:p>
          <a:p>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19</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relive </a:t>
            </a:r>
            <a:r>
              <a:rPr lang="en-US" sz="2800" dirty="0">
                <a:latin typeface="Times New Roman" panose="02020603050405020304" pitchFamily="18" charset="0"/>
                <a:cs typeface="Times New Roman" panose="02020603050405020304" pitchFamily="18" charset="0"/>
              </a:rPr>
              <a:t>(v)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20</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initiate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i'niʃiit</a:t>
            </a:r>
            <a:r>
              <a:rPr lang="en-US" sz="2800" dirty="0">
                <a:latin typeface="Times New Roman" panose="02020603050405020304" pitchFamily="18" charset="0"/>
                <a:cs typeface="Times New Roman" panose="02020603050405020304" pitchFamily="18" charset="0"/>
              </a:rPr>
              <a:t>/ (v)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khởi</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xướng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21</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diagnose </a:t>
            </a:r>
            <a:r>
              <a:rPr lang="en-US" sz="2800" dirty="0">
                <a:latin typeface="Times New Roman" panose="02020603050405020304" pitchFamily="18" charset="0"/>
                <a:cs typeface="Times New Roman" panose="02020603050405020304" pitchFamily="18" charset="0"/>
              </a:rPr>
              <a:t>( v) </a:t>
            </a:r>
            <a:r>
              <a:rPr lang="en-US" sz="2800" dirty="0" err="1">
                <a:latin typeface="Times New Roman" panose="02020603050405020304" pitchFamily="18" charset="0"/>
                <a:cs typeface="Times New Roman" panose="02020603050405020304" pitchFamily="18" charset="0"/>
              </a:rPr>
              <a:t>chẩn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419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608" y="1423097"/>
            <a:ext cx="11785392" cy="905469"/>
          </a:xfrm>
        </p:spPr>
        <p:txBody>
          <a:bodyPr>
            <a:normAutofit/>
          </a:bodyPr>
          <a:lstStyle/>
          <a:p>
            <a:pPr marL="0" indent="0">
              <a:buNone/>
            </a:pPr>
            <a:r>
              <a:rPr lang="en-US" sz="2900" dirty="0">
                <a:solidFill>
                  <a:srgbClr val="FF0000"/>
                </a:solidFill>
                <a:latin typeface="Times New Roman" panose="02020603050405020304" pitchFamily="18" charset="0"/>
                <a:cs typeface="Times New Roman" panose="02020603050405020304" pitchFamily="18" charset="0"/>
              </a:rPr>
              <a:t>2. Read two people’s life stories and complete the table with facts about them</a:t>
            </a:r>
          </a:p>
        </p:txBody>
      </p:sp>
      <p:sp>
        <p:nvSpPr>
          <p:cNvPr id="4" name="Rectangle 3"/>
          <p:cNvSpPr/>
          <p:nvPr/>
        </p:nvSpPr>
        <p:spPr>
          <a:xfrm>
            <a:off x="3647646" y="228600"/>
            <a:ext cx="4910575" cy="923330"/>
          </a:xfrm>
          <a:prstGeom prst="rect">
            <a:avLst/>
          </a:prstGeom>
          <a:noFill/>
        </p:spPr>
        <p:txBody>
          <a:bodyPr wrap="non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II. While reading</a:t>
            </a:r>
          </a:p>
        </p:txBody>
      </p:sp>
      <p:graphicFrame>
        <p:nvGraphicFramePr>
          <p:cNvPr id="5" name="Table 4"/>
          <p:cNvGraphicFramePr>
            <a:graphicFrameLocks noGrp="1"/>
          </p:cNvGraphicFramePr>
          <p:nvPr>
            <p:extLst>
              <p:ext uri="{D42A27DB-BD31-4B8C-83A1-F6EECF244321}">
                <p14:modId xmlns:p14="http://schemas.microsoft.com/office/powerpoint/2010/main" val="403224012"/>
              </p:ext>
            </p:extLst>
          </p:nvPr>
        </p:nvGraphicFramePr>
        <p:xfrm>
          <a:off x="1752600" y="2594736"/>
          <a:ext cx="8909842" cy="3819512"/>
        </p:xfrm>
        <a:graphic>
          <a:graphicData uri="http://schemas.openxmlformats.org/drawingml/2006/table">
            <a:tbl>
              <a:tblPr firstRow="1" bandRow="1">
                <a:tableStyleId>{21E4AEA4-8DFA-4A89-87EB-49C32662AFE0}</a:tableStyleId>
              </a:tblPr>
              <a:tblGrid>
                <a:gridCol w="2664847">
                  <a:extLst>
                    <a:ext uri="{9D8B030D-6E8A-4147-A177-3AD203B41FA5}">
                      <a16:colId xmlns:a16="http://schemas.microsoft.com/office/drawing/2014/main" xmlns="" val="20000"/>
                    </a:ext>
                  </a:extLst>
                </a:gridCol>
                <a:gridCol w="2674384">
                  <a:extLst>
                    <a:ext uri="{9D8B030D-6E8A-4147-A177-3AD203B41FA5}">
                      <a16:colId xmlns:a16="http://schemas.microsoft.com/office/drawing/2014/main" xmlns="" val="20001"/>
                    </a:ext>
                  </a:extLst>
                </a:gridCol>
                <a:gridCol w="3570611">
                  <a:extLst>
                    <a:ext uri="{9D8B030D-6E8A-4147-A177-3AD203B41FA5}">
                      <a16:colId xmlns:a16="http://schemas.microsoft.com/office/drawing/2014/main" xmlns="" val="20002"/>
                    </a:ext>
                  </a:extLst>
                </a:gridCol>
              </a:tblGrid>
              <a:tr h="563303">
                <a:tc>
                  <a:txBody>
                    <a:bodyPr/>
                    <a:lstStyle/>
                    <a:p>
                      <a:r>
                        <a:rPr lang="en-US" sz="2400" dirty="0"/>
                        <a:t>Name</a:t>
                      </a:r>
                    </a:p>
                  </a:txBody>
                  <a:tcPr/>
                </a:tc>
                <a:tc>
                  <a:txBody>
                    <a:bodyPr/>
                    <a:lstStyle/>
                    <a:p>
                      <a:r>
                        <a:rPr lang="en-US" sz="2400" dirty="0"/>
                        <a:t>Larry</a:t>
                      </a:r>
                      <a:r>
                        <a:rPr lang="en-US" sz="2400" baseline="0" dirty="0"/>
                        <a:t> Stewart</a:t>
                      </a:r>
                      <a:endParaRPr lang="en-US" sz="2400" dirty="0"/>
                    </a:p>
                  </a:txBody>
                  <a:tcPr/>
                </a:tc>
                <a:tc>
                  <a:txBody>
                    <a:bodyPr/>
                    <a:lstStyle/>
                    <a:p>
                      <a:r>
                        <a:rPr lang="en-US" sz="2400" dirty="0"/>
                        <a:t> Le </a:t>
                      </a:r>
                      <a:r>
                        <a:rPr lang="en-US" sz="2400" dirty="0" err="1"/>
                        <a:t>Thanh</a:t>
                      </a:r>
                      <a:r>
                        <a:rPr lang="en-US" sz="2400" dirty="0"/>
                        <a:t> </a:t>
                      </a:r>
                      <a:r>
                        <a:rPr lang="en-US" sz="2400" dirty="0" err="1"/>
                        <a:t>Thuy</a:t>
                      </a:r>
                      <a:endParaRPr lang="en-US" sz="2400" dirty="0"/>
                    </a:p>
                  </a:txBody>
                  <a:tcPr/>
                </a:tc>
                <a:extLst>
                  <a:ext uri="{0D108BD9-81ED-4DB2-BD59-A6C34878D82A}">
                    <a16:rowId xmlns:a16="http://schemas.microsoft.com/office/drawing/2014/main" xmlns="" val="10000"/>
                  </a:ext>
                </a:extLst>
              </a:tr>
              <a:tr h="608687">
                <a:tc>
                  <a:txBody>
                    <a:bodyPr/>
                    <a:lstStyle/>
                    <a:p>
                      <a:r>
                        <a:rPr lang="en-US" sz="2400" dirty="0"/>
                        <a:t>Born </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xmlns="" val="10001"/>
                  </a:ext>
                </a:extLst>
              </a:tr>
              <a:tr h="608687">
                <a:tc>
                  <a:txBody>
                    <a:bodyPr/>
                    <a:lstStyle/>
                    <a:p>
                      <a:r>
                        <a:rPr lang="en-US" sz="2400" dirty="0"/>
                        <a:t>Died </a:t>
                      </a:r>
                    </a:p>
                  </a:txBody>
                  <a:tcPr/>
                </a:tc>
                <a:tc>
                  <a:txBody>
                    <a:bodyPr/>
                    <a:lstStyle/>
                    <a:p>
                      <a:endParaRPr lang="en-US" sz="2400" dirty="0"/>
                    </a:p>
                  </a:txBody>
                  <a:tcPr/>
                </a:tc>
                <a:tc>
                  <a:txBody>
                    <a:bodyPr/>
                    <a:lstStyle/>
                    <a:p>
                      <a:endParaRPr lang="en-US" sz="2400"/>
                    </a:p>
                  </a:txBody>
                  <a:tcPr/>
                </a:tc>
                <a:extLst>
                  <a:ext uri="{0D108BD9-81ED-4DB2-BD59-A6C34878D82A}">
                    <a16:rowId xmlns:a16="http://schemas.microsoft.com/office/drawing/2014/main" xmlns="" val="10002"/>
                  </a:ext>
                </a:extLst>
              </a:tr>
              <a:tr h="608687">
                <a:tc>
                  <a:txBody>
                    <a:bodyPr/>
                    <a:lstStyle/>
                    <a:p>
                      <a:r>
                        <a:rPr lang="en-US" sz="2400" dirty="0"/>
                        <a:t>Nationality</a:t>
                      </a:r>
                      <a:r>
                        <a:rPr lang="en-US" sz="2400" baseline="0" dirty="0"/>
                        <a:t> </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xmlns="" val="10003"/>
                  </a:ext>
                </a:extLst>
              </a:tr>
              <a:tr h="821461">
                <a:tc>
                  <a:txBody>
                    <a:bodyPr/>
                    <a:lstStyle/>
                    <a:p>
                      <a:r>
                        <a:rPr lang="en-US" sz="2400" dirty="0"/>
                        <a:t>Health problem </a:t>
                      </a:r>
                    </a:p>
                  </a:txBody>
                  <a:tcPr/>
                </a:tc>
                <a:tc>
                  <a:txBody>
                    <a:bodyPr/>
                    <a:lstStyle/>
                    <a:p>
                      <a:endParaRPr lang="en-US" sz="2400" dirty="0"/>
                    </a:p>
                  </a:txBody>
                  <a:tcPr/>
                </a:tc>
                <a:tc>
                  <a:txBody>
                    <a:bodyPr/>
                    <a:lstStyle/>
                    <a:p>
                      <a:endParaRPr lang="en-US" sz="2400"/>
                    </a:p>
                  </a:txBody>
                  <a:tcPr/>
                </a:tc>
                <a:extLst>
                  <a:ext uri="{0D108BD9-81ED-4DB2-BD59-A6C34878D82A}">
                    <a16:rowId xmlns:a16="http://schemas.microsoft.com/office/drawing/2014/main" xmlns="" val="10004"/>
                  </a:ext>
                </a:extLst>
              </a:tr>
              <a:tr h="608687">
                <a:tc>
                  <a:txBody>
                    <a:bodyPr/>
                    <a:lstStyle/>
                    <a:p>
                      <a:r>
                        <a:rPr lang="en-US" sz="2400" dirty="0"/>
                        <a:t>Dedicated life to</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5308052" y="3325399"/>
            <a:ext cx="980082" cy="400110"/>
          </a:xfrm>
          <a:prstGeom prst="rect">
            <a:avLst/>
          </a:prstGeom>
          <a:noFill/>
        </p:spPr>
        <p:txBody>
          <a:bodyPr wrap="square" rtlCol="0">
            <a:spAutoFit/>
          </a:bodyPr>
          <a:lstStyle/>
          <a:p>
            <a:r>
              <a:rPr lang="en-US" sz="2000" b="1" dirty="0">
                <a:solidFill>
                  <a:srgbClr val="0070C0"/>
                </a:solidFill>
              </a:rPr>
              <a:t>1948</a:t>
            </a:r>
          </a:p>
        </p:txBody>
      </p:sp>
      <p:sp>
        <p:nvSpPr>
          <p:cNvPr id="7" name="TextBox 6"/>
          <p:cNvSpPr txBox="1"/>
          <p:nvPr/>
        </p:nvSpPr>
        <p:spPr>
          <a:xfrm>
            <a:off x="5219461" y="3897569"/>
            <a:ext cx="1648320" cy="461665"/>
          </a:xfrm>
          <a:prstGeom prst="rect">
            <a:avLst/>
          </a:prstGeom>
          <a:noFill/>
        </p:spPr>
        <p:txBody>
          <a:bodyPr wrap="square" rtlCol="0">
            <a:spAutoFit/>
          </a:bodyPr>
          <a:lstStyle/>
          <a:p>
            <a:r>
              <a:rPr lang="en-US" sz="2400" b="1" dirty="0">
                <a:solidFill>
                  <a:srgbClr val="0070C0"/>
                </a:solidFill>
              </a:rPr>
              <a:t>2007</a:t>
            </a:r>
          </a:p>
        </p:txBody>
      </p:sp>
      <p:sp>
        <p:nvSpPr>
          <p:cNvPr id="8" name="TextBox 7"/>
          <p:cNvSpPr txBox="1"/>
          <p:nvPr/>
        </p:nvSpPr>
        <p:spPr>
          <a:xfrm>
            <a:off x="4800600" y="5811728"/>
            <a:ext cx="2160637" cy="461665"/>
          </a:xfrm>
          <a:prstGeom prst="rect">
            <a:avLst/>
          </a:prstGeom>
          <a:noFill/>
        </p:spPr>
        <p:txBody>
          <a:bodyPr wrap="square" rtlCol="0">
            <a:spAutoFit/>
          </a:bodyPr>
          <a:lstStyle/>
          <a:p>
            <a:r>
              <a:rPr lang="en-US" sz="2400" b="1" dirty="0">
                <a:solidFill>
                  <a:srgbClr val="0070C0"/>
                </a:solidFill>
              </a:rPr>
              <a:t>The needy</a:t>
            </a:r>
          </a:p>
        </p:txBody>
      </p:sp>
      <p:sp>
        <p:nvSpPr>
          <p:cNvPr id="9" name="TextBox 8"/>
          <p:cNvSpPr txBox="1"/>
          <p:nvPr/>
        </p:nvSpPr>
        <p:spPr>
          <a:xfrm>
            <a:off x="7140463" y="5040569"/>
            <a:ext cx="2889618" cy="461665"/>
          </a:xfrm>
          <a:prstGeom prst="rect">
            <a:avLst/>
          </a:prstGeom>
          <a:noFill/>
        </p:spPr>
        <p:txBody>
          <a:bodyPr wrap="square" rtlCol="0">
            <a:spAutoFit/>
          </a:bodyPr>
          <a:lstStyle/>
          <a:p>
            <a:r>
              <a:rPr lang="en-US" sz="2400" b="1" dirty="0">
                <a:solidFill>
                  <a:srgbClr val="0070C0"/>
                </a:solidFill>
              </a:rPr>
              <a:t>Bone cancer</a:t>
            </a:r>
          </a:p>
        </p:txBody>
      </p:sp>
      <p:sp>
        <p:nvSpPr>
          <p:cNvPr id="10" name="TextBox 9"/>
          <p:cNvSpPr txBox="1"/>
          <p:nvPr/>
        </p:nvSpPr>
        <p:spPr>
          <a:xfrm>
            <a:off x="7104302" y="4402800"/>
            <a:ext cx="2278079" cy="461665"/>
          </a:xfrm>
          <a:prstGeom prst="rect">
            <a:avLst/>
          </a:prstGeom>
          <a:noFill/>
        </p:spPr>
        <p:txBody>
          <a:bodyPr wrap="square" rtlCol="0">
            <a:spAutoFit/>
          </a:bodyPr>
          <a:lstStyle/>
          <a:p>
            <a:r>
              <a:rPr lang="en-US" sz="2400" b="1" dirty="0">
                <a:solidFill>
                  <a:srgbClr val="0070C0"/>
                </a:solidFill>
              </a:rPr>
              <a:t>Vietnamese</a:t>
            </a:r>
          </a:p>
        </p:txBody>
      </p:sp>
      <p:sp>
        <p:nvSpPr>
          <p:cNvPr id="11" name="TextBox 10"/>
          <p:cNvSpPr txBox="1"/>
          <p:nvPr/>
        </p:nvSpPr>
        <p:spPr>
          <a:xfrm>
            <a:off x="7962661" y="3941365"/>
            <a:ext cx="1648320" cy="461665"/>
          </a:xfrm>
          <a:prstGeom prst="rect">
            <a:avLst/>
          </a:prstGeom>
          <a:noFill/>
        </p:spPr>
        <p:txBody>
          <a:bodyPr wrap="square" rtlCol="0">
            <a:spAutoFit/>
          </a:bodyPr>
          <a:lstStyle/>
          <a:p>
            <a:r>
              <a:rPr lang="en-US" sz="2400" b="1" dirty="0">
                <a:solidFill>
                  <a:srgbClr val="0070C0"/>
                </a:solidFill>
              </a:rPr>
              <a:t>2007</a:t>
            </a:r>
          </a:p>
        </p:txBody>
      </p:sp>
      <p:sp>
        <p:nvSpPr>
          <p:cNvPr id="12" name="TextBox 11"/>
          <p:cNvSpPr txBox="1"/>
          <p:nvPr/>
        </p:nvSpPr>
        <p:spPr>
          <a:xfrm>
            <a:off x="7734061" y="3247660"/>
            <a:ext cx="1648320" cy="461665"/>
          </a:xfrm>
          <a:prstGeom prst="rect">
            <a:avLst/>
          </a:prstGeom>
          <a:noFill/>
        </p:spPr>
        <p:txBody>
          <a:bodyPr wrap="square" rtlCol="0">
            <a:spAutoFit/>
          </a:bodyPr>
          <a:lstStyle/>
          <a:p>
            <a:r>
              <a:rPr lang="en-US" sz="2400" b="1" dirty="0">
                <a:solidFill>
                  <a:srgbClr val="0070C0"/>
                </a:solidFill>
              </a:rPr>
              <a:t>1988</a:t>
            </a:r>
          </a:p>
        </p:txBody>
      </p:sp>
      <p:sp>
        <p:nvSpPr>
          <p:cNvPr id="13" name="TextBox 12"/>
          <p:cNvSpPr txBox="1"/>
          <p:nvPr/>
        </p:nvSpPr>
        <p:spPr>
          <a:xfrm>
            <a:off x="4933711" y="5054423"/>
            <a:ext cx="1648320" cy="461665"/>
          </a:xfrm>
          <a:prstGeom prst="rect">
            <a:avLst/>
          </a:prstGeom>
          <a:noFill/>
        </p:spPr>
        <p:txBody>
          <a:bodyPr wrap="square" rtlCol="0">
            <a:spAutoFit/>
          </a:bodyPr>
          <a:lstStyle/>
          <a:p>
            <a:r>
              <a:rPr lang="en-US" sz="2400" b="1" dirty="0">
                <a:solidFill>
                  <a:srgbClr val="0070C0"/>
                </a:solidFill>
              </a:rPr>
              <a:t>Cancer </a:t>
            </a:r>
          </a:p>
        </p:txBody>
      </p:sp>
      <p:sp>
        <p:nvSpPr>
          <p:cNvPr id="14" name="TextBox 13"/>
          <p:cNvSpPr txBox="1"/>
          <p:nvPr/>
        </p:nvSpPr>
        <p:spPr>
          <a:xfrm>
            <a:off x="7104302" y="5837771"/>
            <a:ext cx="4015497" cy="461665"/>
          </a:xfrm>
          <a:prstGeom prst="rect">
            <a:avLst/>
          </a:prstGeom>
          <a:noFill/>
        </p:spPr>
        <p:txBody>
          <a:bodyPr wrap="square" rtlCol="0">
            <a:spAutoFit/>
          </a:bodyPr>
          <a:lstStyle/>
          <a:p>
            <a:r>
              <a:rPr lang="en-US" sz="2400" b="1" dirty="0">
                <a:solidFill>
                  <a:srgbClr val="0070C0"/>
                </a:solidFill>
              </a:rPr>
              <a:t>Young cancer patients</a:t>
            </a:r>
          </a:p>
        </p:txBody>
      </p:sp>
      <p:sp>
        <p:nvSpPr>
          <p:cNvPr id="15" name="TextBox 14"/>
          <p:cNvSpPr txBox="1"/>
          <p:nvPr/>
        </p:nvSpPr>
        <p:spPr>
          <a:xfrm>
            <a:off x="4933711" y="4430969"/>
            <a:ext cx="1648320" cy="461665"/>
          </a:xfrm>
          <a:prstGeom prst="rect">
            <a:avLst/>
          </a:prstGeom>
          <a:noFill/>
        </p:spPr>
        <p:txBody>
          <a:bodyPr wrap="square" rtlCol="0">
            <a:spAutoFit/>
          </a:bodyPr>
          <a:lstStyle/>
          <a:p>
            <a:r>
              <a:rPr lang="en-US" sz="2400" b="1" dirty="0">
                <a:solidFill>
                  <a:srgbClr val="0070C0"/>
                </a:solidFill>
              </a:rPr>
              <a:t>American</a:t>
            </a:r>
          </a:p>
        </p:txBody>
      </p:sp>
    </p:spTree>
    <p:extLst>
      <p:ext uri="{BB962C8B-B14F-4D97-AF65-F5344CB8AC3E}">
        <p14:creationId xmlns:p14="http://schemas.microsoft.com/office/powerpoint/2010/main" val="29814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11277600" cy="762001"/>
          </a:xfrm>
        </p:spPr>
        <p:txBody>
          <a:bodyPr>
            <a:normAutofit fontScale="85000" lnSpcReduction="10000"/>
          </a:bodyPr>
          <a:lstStyle/>
          <a:p>
            <a:pPr marL="0" indent="0">
              <a:buNone/>
            </a:pPr>
            <a:r>
              <a:rPr lang="en-US" b="1" dirty="0">
                <a:solidFill>
                  <a:srgbClr val="FF0000"/>
                </a:solidFill>
              </a:rPr>
              <a:t>3. Find the words or expressions in the text that have the following meanings.</a:t>
            </a:r>
          </a:p>
        </p:txBody>
      </p:sp>
      <p:graphicFrame>
        <p:nvGraphicFramePr>
          <p:cNvPr id="5" name="Table 4"/>
          <p:cNvGraphicFramePr>
            <a:graphicFrameLocks noGrp="1"/>
          </p:cNvGraphicFramePr>
          <p:nvPr>
            <p:extLst>
              <p:ext uri="{D42A27DB-BD31-4B8C-83A1-F6EECF244321}">
                <p14:modId xmlns:p14="http://schemas.microsoft.com/office/powerpoint/2010/main" val="3611582858"/>
              </p:ext>
            </p:extLst>
          </p:nvPr>
        </p:nvGraphicFramePr>
        <p:xfrm>
          <a:off x="685800" y="1497391"/>
          <a:ext cx="10515600" cy="4065210"/>
        </p:xfrm>
        <a:graphic>
          <a:graphicData uri="http://schemas.openxmlformats.org/drawingml/2006/table">
            <a:tbl>
              <a:tblPr firstRow="1" bandRow="1">
                <a:tableStyleId>{5C22544A-7EE6-4342-B048-85BDC9FD1C3A}</a:tableStyleId>
              </a:tblPr>
              <a:tblGrid>
                <a:gridCol w="6636058">
                  <a:extLst>
                    <a:ext uri="{9D8B030D-6E8A-4147-A177-3AD203B41FA5}">
                      <a16:colId xmlns:a16="http://schemas.microsoft.com/office/drawing/2014/main" xmlns="" val="20000"/>
                    </a:ext>
                  </a:extLst>
                </a:gridCol>
                <a:gridCol w="3879542">
                  <a:extLst>
                    <a:ext uri="{9D8B030D-6E8A-4147-A177-3AD203B41FA5}">
                      <a16:colId xmlns:a16="http://schemas.microsoft.com/office/drawing/2014/main" xmlns="" val="20001"/>
                    </a:ext>
                  </a:extLst>
                </a:gridCol>
              </a:tblGrid>
              <a:tr h="677535">
                <a:tc>
                  <a:txBody>
                    <a:bodyPr/>
                    <a:lstStyle/>
                    <a:p>
                      <a:r>
                        <a:rPr lang="en-US" sz="2400" b="1" dirty="0">
                          <a:solidFill>
                            <a:schemeClr val="tx1"/>
                          </a:solidFill>
                        </a:rPr>
                        <a:t>1. People</a:t>
                      </a:r>
                      <a:r>
                        <a:rPr lang="en-US" sz="2400" b="1" baseline="0" dirty="0">
                          <a:solidFill>
                            <a:schemeClr val="tx1"/>
                          </a:solidFill>
                        </a:rPr>
                        <a:t> who do not have enough food or money.</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677535">
                <a:tc>
                  <a:txBody>
                    <a:bodyPr/>
                    <a:lstStyle/>
                    <a:p>
                      <a:r>
                        <a:rPr lang="en-US" sz="2400" b="1" dirty="0"/>
                        <a:t>2. Make some thing known to</a:t>
                      </a:r>
                      <a:r>
                        <a:rPr lang="en-US" sz="2400" b="1" baseline="0" dirty="0"/>
                        <a:t> someone</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677535">
                <a:tc>
                  <a:txBody>
                    <a:bodyPr/>
                    <a:lstStyle/>
                    <a:p>
                      <a:r>
                        <a:rPr lang="en-US" sz="2400" b="1" dirty="0"/>
                        <a:t>3.</a:t>
                      </a:r>
                      <a:r>
                        <a:rPr lang="en-US" sz="2400" b="1" baseline="0" dirty="0"/>
                        <a:t> Unknown to other people </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677535">
                <a:tc>
                  <a:txBody>
                    <a:bodyPr/>
                    <a:lstStyle/>
                    <a:p>
                      <a:r>
                        <a:rPr lang="en-US" sz="2400" b="1" dirty="0"/>
                        <a:t>4. Remove a</a:t>
                      </a:r>
                      <a:r>
                        <a:rPr lang="en-US" sz="2400" b="1" baseline="0" dirty="0"/>
                        <a:t> body part in a medical operation</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677535">
                <a:tc>
                  <a:txBody>
                    <a:bodyPr/>
                    <a:lstStyle/>
                    <a:p>
                      <a:r>
                        <a:rPr lang="en-US" sz="2400" b="1" dirty="0"/>
                        <a:t>5. start, make something important begin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677535">
                <a:tc>
                  <a:txBody>
                    <a:bodyPr/>
                    <a:lstStyle/>
                    <a:p>
                      <a:r>
                        <a:rPr lang="en-US" sz="2400" b="1" dirty="0"/>
                        <a:t>6. Something remembered from the</a:t>
                      </a:r>
                      <a:r>
                        <a:rPr lang="en-US" sz="2400" b="1" baseline="0" dirty="0"/>
                        <a:t> past</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7808827" y="1589872"/>
            <a:ext cx="3573262" cy="461665"/>
          </a:xfrm>
          <a:prstGeom prst="rect">
            <a:avLst/>
          </a:prstGeom>
          <a:noFill/>
        </p:spPr>
        <p:txBody>
          <a:bodyPr wrap="square" rtlCol="0">
            <a:spAutoFit/>
          </a:bodyPr>
          <a:lstStyle/>
          <a:p>
            <a:r>
              <a:rPr lang="en-US" sz="2400" b="1" dirty="0">
                <a:solidFill>
                  <a:srgbClr val="7030A0"/>
                </a:solidFill>
              </a:rPr>
              <a:t>The needy </a:t>
            </a:r>
          </a:p>
        </p:txBody>
      </p:sp>
      <p:sp>
        <p:nvSpPr>
          <p:cNvPr id="7" name="Rectangle 6"/>
          <p:cNvSpPr/>
          <p:nvPr/>
        </p:nvSpPr>
        <p:spPr>
          <a:xfrm>
            <a:off x="6682415" y="4114800"/>
            <a:ext cx="3333128" cy="369332"/>
          </a:xfrm>
          <a:prstGeom prst="rect">
            <a:avLst/>
          </a:prstGeom>
        </p:spPr>
        <p:txBody>
          <a:bodyPr wrap="square">
            <a:spAutoFit/>
          </a:bodyPr>
          <a:lstStyle/>
          <a:p>
            <a:r>
              <a:rPr lang="en-US" dirty="0">
                <a:solidFill>
                  <a:srgbClr val="7030A0"/>
                </a:solidFill>
              </a:rPr>
              <a:t> </a:t>
            </a:r>
          </a:p>
        </p:txBody>
      </p:sp>
      <p:sp>
        <p:nvSpPr>
          <p:cNvPr id="8" name="Rectangle 7"/>
          <p:cNvSpPr/>
          <p:nvPr/>
        </p:nvSpPr>
        <p:spPr>
          <a:xfrm>
            <a:off x="7808827" y="2345248"/>
            <a:ext cx="1271189" cy="461665"/>
          </a:xfrm>
          <a:prstGeom prst="rect">
            <a:avLst/>
          </a:prstGeom>
        </p:spPr>
        <p:txBody>
          <a:bodyPr wrap="square">
            <a:spAutoFit/>
          </a:bodyPr>
          <a:lstStyle/>
          <a:p>
            <a:r>
              <a:rPr lang="en-US" sz="2400" b="1" dirty="0">
                <a:solidFill>
                  <a:srgbClr val="7030A0"/>
                </a:solidFill>
              </a:rPr>
              <a:t>reveal</a:t>
            </a:r>
          </a:p>
        </p:txBody>
      </p:sp>
      <p:sp>
        <p:nvSpPr>
          <p:cNvPr id="9" name="TextBox 8"/>
          <p:cNvSpPr txBox="1"/>
          <p:nvPr/>
        </p:nvSpPr>
        <p:spPr>
          <a:xfrm>
            <a:off x="7698337" y="4317163"/>
            <a:ext cx="3573262" cy="461665"/>
          </a:xfrm>
          <a:prstGeom prst="rect">
            <a:avLst/>
          </a:prstGeom>
          <a:noFill/>
        </p:spPr>
        <p:txBody>
          <a:bodyPr wrap="square" rtlCol="0">
            <a:spAutoFit/>
          </a:bodyPr>
          <a:lstStyle/>
          <a:p>
            <a:r>
              <a:rPr lang="en-US" sz="2400" b="1" dirty="0">
                <a:solidFill>
                  <a:srgbClr val="7030A0"/>
                </a:solidFill>
              </a:rPr>
              <a:t>Initiate</a:t>
            </a:r>
            <a:r>
              <a:rPr lang="en-US" sz="2400" dirty="0">
                <a:solidFill>
                  <a:srgbClr val="7030A0"/>
                </a:solidFill>
              </a:rPr>
              <a:t>  </a:t>
            </a:r>
          </a:p>
        </p:txBody>
      </p:sp>
      <p:sp>
        <p:nvSpPr>
          <p:cNvPr id="10" name="Rectangle 9"/>
          <p:cNvSpPr/>
          <p:nvPr/>
        </p:nvSpPr>
        <p:spPr>
          <a:xfrm>
            <a:off x="7733314" y="3054385"/>
            <a:ext cx="2810948" cy="738664"/>
          </a:xfrm>
          <a:prstGeom prst="rect">
            <a:avLst/>
          </a:prstGeom>
        </p:spPr>
        <p:txBody>
          <a:bodyPr wrap="square">
            <a:spAutoFit/>
          </a:bodyPr>
          <a:lstStyle/>
          <a:p>
            <a:r>
              <a:rPr lang="en-US" sz="2400" b="1" dirty="0">
                <a:solidFill>
                  <a:srgbClr val="7030A0"/>
                </a:solidFill>
              </a:rPr>
              <a:t>anonymous</a:t>
            </a:r>
            <a:r>
              <a:rPr lang="en-US" dirty="0">
                <a:solidFill>
                  <a:srgbClr val="7030A0"/>
                </a:solidFill>
              </a:rPr>
              <a:t> </a:t>
            </a:r>
          </a:p>
          <a:p>
            <a:endParaRPr lang="en-US" dirty="0">
              <a:solidFill>
                <a:srgbClr val="7030A0"/>
              </a:solidFill>
            </a:endParaRPr>
          </a:p>
        </p:txBody>
      </p:sp>
      <p:sp>
        <p:nvSpPr>
          <p:cNvPr id="11" name="TextBox 10"/>
          <p:cNvSpPr txBox="1"/>
          <p:nvPr/>
        </p:nvSpPr>
        <p:spPr>
          <a:xfrm>
            <a:off x="7699586" y="3685774"/>
            <a:ext cx="3010950" cy="461665"/>
          </a:xfrm>
          <a:prstGeom prst="rect">
            <a:avLst/>
          </a:prstGeom>
          <a:noFill/>
        </p:spPr>
        <p:txBody>
          <a:bodyPr wrap="square" rtlCol="0">
            <a:spAutoFit/>
          </a:bodyPr>
          <a:lstStyle/>
          <a:p>
            <a:r>
              <a:rPr lang="en-US" sz="2400" b="1" dirty="0">
                <a:solidFill>
                  <a:srgbClr val="7030A0"/>
                </a:solidFill>
              </a:rPr>
              <a:t>amputate</a:t>
            </a:r>
          </a:p>
        </p:txBody>
      </p:sp>
      <p:sp>
        <p:nvSpPr>
          <p:cNvPr id="12" name="Rectangle 11"/>
          <p:cNvSpPr/>
          <p:nvPr/>
        </p:nvSpPr>
        <p:spPr>
          <a:xfrm>
            <a:off x="7733314" y="5037295"/>
            <a:ext cx="2946189" cy="461665"/>
          </a:xfrm>
          <a:prstGeom prst="rect">
            <a:avLst/>
          </a:prstGeom>
        </p:spPr>
        <p:txBody>
          <a:bodyPr wrap="square">
            <a:spAutoFit/>
          </a:bodyPr>
          <a:lstStyle/>
          <a:p>
            <a:r>
              <a:rPr lang="en-US" sz="2400" b="1" dirty="0">
                <a:solidFill>
                  <a:srgbClr val="7030A0"/>
                </a:solidFill>
              </a:rPr>
              <a:t>memory</a:t>
            </a:r>
            <a:endParaRPr lang="en-US" sz="2400" dirty="0"/>
          </a:p>
        </p:txBody>
      </p:sp>
    </p:spTree>
    <p:extLst>
      <p:ext uri="{BB962C8B-B14F-4D97-AF65-F5344CB8AC3E}">
        <p14:creationId xmlns:p14="http://schemas.microsoft.com/office/powerpoint/2010/main" val="303534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EACF481D-D3B6-4826-86E7-C9E507C78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52400"/>
            <a:ext cx="12268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WordArt 3">
            <a:extLst>
              <a:ext uri="{FF2B5EF4-FFF2-40B4-BE49-F238E27FC236}">
                <a16:creationId xmlns:a16="http://schemas.microsoft.com/office/drawing/2014/main" xmlns="" id="{0F522DAA-F33D-43E5-9071-258B947695B1}"/>
              </a:ext>
            </a:extLst>
          </p:cNvPr>
          <p:cNvSpPr>
            <a:spLocks noChangeArrowheads="1" noChangeShapeType="1" noTextEdit="1"/>
          </p:cNvSpPr>
          <p:nvPr/>
        </p:nvSpPr>
        <p:spPr bwMode="auto">
          <a:xfrm>
            <a:off x="1752600" y="1627188"/>
            <a:ext cx="9677400" cy="1547812"/>
          </a:xfrm>
          <a:prstGeom prst="rect">
            <a:avLst/>
          </a:prstGeom>
        </p:spPr>
        <p:txBody>
          <a:bodyPr wrap="none" fromWordArt="1">
            <a:prstTxWarp prst="textPlain">
              <a:avLst>
                <a:gd name="adj" fmla="val 50000"/>
              </a:avLst>
            </a:prstTxWarp>
          </a:bodyPr>
          <a:lstStyle/>
          <a:p>
            <a:pPr algn="ctr"/>
            <a:r>
              <a:rPr lang="en-US" sz="3600" b="1" kern="10" dirty="0" smtClean="0">
                <a:ln w="38100">
                  <a:solidFill>
                    <a:srgbClr val="800000"/>
                  </a:solidFill>
                  <a:round/>
                  <a:headEnd/>
                  <a:tailEnd/>
                </a:ln>
                <a:solidFill>
                  <a:srgbClr val="FFFF00"/>
                </a:solidFill>
                <a:effectLst>
                  <a:outerShdw dist="35921" dir="2700000" algn="ctr" rotWithShape="0">
                    <a:srgbClr val="990000"/>
                  </a:outerShdw>
                </a:effectLst>
                <a:latin typeface="VNI-Aptima" pitchFamily="2" charset="0"/>
              </a:rPr>
              <a:t>UNIT 1: LIFE </a:t>
            </a:r>
            <a:r>
              <a:rPr lang="en-US" sz="3600" b="1" kern="10" dirty="0">
                <a:ln w="38100">
                  <a:solidFill>
                    <a:srgbClr val="800000"/>
                  </a:solidFill>
                  <a:round/>
                  <a:headEnd/>
                  <a:tailEnd/>
                </a:ln>
                <a:solidFill>
                  <a:srgbClr val="FFFF00"/>
                </a:solidFill>
                <a:effectLst>
                  <a:outerShdw dist="35921" dir="2700000" algn="ctr" rotWithShape="0">
                    <a:srgbClr val="990000"/>
                  </a:outerShdw>
                </a:effectLst>
                <a:latin typeface="VNI-Aptima" pitchFamily="2" charset="0"/>
              </a:rPr>
              <a:t>STORIES</a:t>
            </a:r>
          </a:p>
        </p:txBody>
      </p:sp>
      <p:sp>
        <p:nvSpPr>
          <p:cNvPr id="5124" name="Text Box 8">
            <a:extLst>
              <a:ext uri="{FF2B5EF4-FFF2-40B4-BE49-F238E27FC236}">
                <a16:creationId xmlns:a16="http://schemas.microsoft.com/office/drawing/2014/main" xmlns="" id="{D1099476-1D69-4233-9F33-50FDEC384EA2}"/>
              </a:ext>
            </a:extLst>
          </p:cNvPr>
          <p:cNvSpPr txBox="1">
            <a:spLocks noChangeArrowheads="1"/>
          </p:cNvSpPr>
          <p:nvPr/>
        </p:nvSpPr>
        <p:spPr bwMode="auto">
          <a:xfrm>
            <a:off x="4419600" y="4953000"/>
            <a:ext cx="5867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cs typeface="Arial" panose="020B0604020202020204" pitchFamily="34" charset="0"/>
            </a:endParaRPr>
          </a:p>
        </p:txBody>
      </p:sp>
      <p:sp>
        <p:nvSpPr>
          <p:cNvPr id="5125" name="Text Box 10">
            <a:extLst>
              <a:ext uri="{FF2B5EF4-FFF2-40B4-BE49-F238E27FC236}">
                <a16:creationId xmlns:a16="http://schemas.microsoft.com/office/drawing/2014/main" xmlns="" id="{79FCEFF0-C1C2-4057-AC84-A99E2C258DA6}"/>
              </a:ext>
            </a:extLst>
          </p:cNvPr>
          <p:cNvSpPr txBox="1">
            <a:spLocks noChangeArrowheads="1"/>
          </p:cNvSpPr>
          <p:nvPr/>
        </p:nvSpPr>
        <p:spPr bwMode="auto">
          <a:xfrm>
            <a:off x="3886200" y="4876800"/>
            <a:ext cx="6553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cs typeface="Arial" panose="020B0604020202020204" pitchFamily="34" charset="0"/>
            </a:endParaRPr>
          </a:p>
        </p:txBody>
      </p:sp>
      <p:sp>
        <p:nvSpPr>
          <p:cNvPr id="2" name="Rectangle 1">
            <a:extLst>
              <a:ext uri="{FF2B5EF4-FFF2-40B4-BE49-F238E27FC236}">
                <a16:creationId xmlns:a16="http://schemas.microsoft.com/office/drawing/2014/main" xmlns="" id="{2AE7065B-986E-4EA4-A8EB-1AC083105664}"/>
              </a:ext>
            </a:extLst>
          </p:cNvPr>
          <p:cNvSpPr/>
          <p:nvPr/>
        </p:nvSpPr>
        <p:spPr>
          <a:xfrm>
            <a:off x="562795" y="23860"/>
            <a:ext cx="11066409" cy="923330"/>
          </a:xfrm>
          <a:prstGeom prst="rect">
            <a:avLst/>
          </a:prstGeom>
          <a:solidFill>
            <a:schemeClr val="accent2">
              <a:lumMod val="50000"/>
            </a:schemeClr>
          </a:solidFill>
        </p:spPr>
        <p:txBody>
          <a:bodyPr>
            <a:spAutoFit/>
            <a:scene3d>
              <a:camera prst="orthographicFront"/>
              <a:lightRig rig="threePt" dir="t"/>
            </a:scene3d>
            <a:sp3d extrusionH="57150">
              <a:bevelT w="50800" h="38100" prst="riblet"/>
            </a:sp3d>
          </a:bodyPr>
          <a:lstStyle/>
          <a:p>
            <a:pPr algn="ctr" eaLnBrk="1" fontAlgn="auto" hangingPunct="1">
              <a:spcBef>
                <a:spcPts val="0"/>
              </a:spcBef>
              <a:spcAft>
                <a:spcPts val="0"/>
              </a:spcAft>
              <a:defRPr/>
            </a:pPr>
            <a:r>
              <a:rPr lang="en-US" sz="5400" b="1" dirty="0">
                <a:ln w="12700" cmpd="sng">
                  <a:solidFill>
                    <a:srgbClr val="FF0066"/>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1">
                      <a:satMod val="175000"/>
                      <a:alpha val="40000"/>
                    </a:schemeClr>
                  </a:glow>
                </a:effectLst>
                <a:latin typeface="+mn-lt"/>
                <a:cs typeface="Arial" panose="020B0604020202020204" pitchFamily="34" charset="0"/>
              </a:rPr>
              <a:t>Wednesday, </a:t>
            </a:r>
            <a:r>
              <a:rPr lang="en-US" sz="5400" b="1" dirty="0" smtClean="0">
                <a:ln w="12700" cmpd="sng">
                  <a:solidFill>
                    <a:srgbClr val="FF0066"/>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1">
                      <a:satMod val="175000"/>
                      <a:alpha val="40000"/>
                    </a:schemeClr>
                  </a:glow>
                </a:effectLst>
                <a:cs typeface="Arial" panose="020B0604020202020204" pitchFamily="34" charset="0"/>
              </a:rPr>
              <a:t>September</a:t>
            </a:r>
            <a:r>
              <a:rPr lang="en-US" sz="5400" b="1" dirty="0" smtClean="0">
                <a:ln w="12700" cmpd="sng">
                  <a:solidFill>
                    <a:srgbClr val="FF0066"/>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1">
                      <a:satMod val="175000"/>
                      <a:alpha val="40000"/>
                    </a:schemeClr>
                  </a:glow>
                </a:effectLst>
                <a:latin typeface="+mn-lt"/>
                <a:cs typeface="Arial" panose="020B0604020202020204" pitchFamily="34" charset="0"/>
              </a:rPr>
              <a:t> 15th</a:t>
            </a:r>
            <a:r>
              <a:rPr lang="en-US" sz="5400" b="1" dirty="0">
                <a:ln w="12700" cmpd="sng">
                  <a:solidFill>
                    <a:srgbClr val="FF0066"/>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1">
                      <a:satMod val="175000"/>
                      <a:alpha val="40000"/>
                    </a:schemeClr>
                  </a:glow>
                </a:effectLst>
                <a:latin typeface="+mn-lt"/>
                <a:cs typeface="Arial" panose="020B0604020202020204" pitchFamily="34" charset="0"/>
              </a:rPr>
              <a:t>, </a:t>
            </a:r>
            <a:r>
              <a:rPr lang="en-US" sz="5400" b="1" dirty="0" smtClean="0">
                <a:ln w="12700" cmpd="sng">
                  <a:solidFill>
                    <a:srgbClr val="FF0066"/>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1">
                      <a:satMod val="175000"/>
                      <a:alpha val="40000"/>
                    </a:schemeClr>
                  </a:glow>
                </a:effectLst>
                <a:latin typeface="+mn-lt"/>
                <a:cs typeface="Arial" panose="020B0604020202020204" pitchFamily="34" charset="0"/>
              </a:rPr>
              <a:t>2022</a:t>
            </a:r>
            <a:endParaRPr lang="en-US" sz="5400" b="1" dirty="0">
              <a:ln w="12700" cmpd="sng">
                <a:solidFill>
                  <a:srgbClr val="FF0066"/>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1">
                    <a:satMod val="175000"/>
                    <a:alpha val="40000"/>
                  </a:schemeClr>
                </a:glow>
              </a:effectLst>
              <a:latin typeface="+mn-lt"/>
              <a:cs typeface="Arial" panose="020B0604020202020204" pitchFamily="34" charset="0"/>
            </a:endParaRPr>
          </a:p>
        </p:txBody>
      </p:sp>
      <p:sp>
        <p:nvSpPr>
          <p:cNvPr id="8" name="WordArt 6">
            <a:extLst>
              <a:ext uri="{FF2B5EF4-FFF2-40B4-BE49-F238E27FC236}">
                <a16:creationId xmlns:a16="http://schemas.microsoft.com/office/drawing/2014/main" xmlns="" id="{59F2118B-F574-488A-9B5C-DE0E4822220E}"/>
              </a:ext>
            </a:extLst>
          </p:cNvPr>
          <p:cNvSpPr>
            <a:spLocks noChangeArrowheads="1" noChangeShapeType="1" noTextEdit="1"/>
          </p:cNvSpPr>
          <p:nvPr/>
        </p:nvSpPr>
        <p:spPr bwMode="auto">
          <a:xfrm>
            <a:off x="3124200" y="4175760"/>
            <a:ext cx="6515100" cy="1219200"/>
          </a:xfrm>
          <a:prstGeom prst="rect">
            <a:avLst/>
          </a:prstGeom>
        </p:spPr>
        <p:txBody>
          <a:bodyPr wrap="none" fromWordArt="1">
            <a:prstTxWarp prst="textPlain">
              <a:avLst>
                <a:gd name="adj" fmla="val 50000"/>
              </a:avLst>
            </a:prstTxWarp>
          </a:bodyPr>
          <a:lstStyle/>
          <a:p>
            <a:pPr algn="ctr"/>
            <a:r>
              <a:rPr lang="en-US" sz="3600" b="1" kern="10" dirty="0">
                <a:ln w="25400">
                  <a:solidFill>
                    <a:schemeClr val="tx1"/>
                  </a:solidFill>
                  <a:round/>
                  <a:headEnd/>
                  <a:tailEnd/>
                </a:ln>
                <a:solidFill>
                  <a:srgbClr val="FF00FF"/>
                </a:solidFill>
                <a:effectLst>
                  <a:outerShdw dist="35921" dir="2700000" algn="ctr" rotWithShape="0">
                    <a:srgbClr val="C0C0C0">
                      <a:alpha val="79999"/>
                    </a:srgbClr>
                  </a:outerShdw>
                </a:effectLst>
                <a:latin typeface="Arial Black" panose="020B0A04020102020204" pitchFamily="34" charset="0"/>
              </a:rPr>
              <a:t>Lesson 3</a:t>
            </a:r>
            <a:r>
              <a:rPr lang="en-US" sz="3600" b="1" kern="10">
                <a:ln w="25400">
                  <a:solidFill>
                    <a:schemeClr val="tx1"/>
                  </a:solidFill>
                  <a:round/>
                  <a:headEnd/>
                  <a:tailEnd/>
                </a:ln>
                <a:solidFill>
                  <a:srgbClr val="FF00FF"/>
                </a:solidFill>
                <a:effectLst>
                  <a:outerShdw dist="35921" dir="2700000" algn="ctr" rotWithShape="0">
                    <a:srgbClr val="C0C0C0">
                      <a:alpha val="79999"/>
                    </a:srgbClr>
                  </a:outerShdw>
                </a:effectLst>
                <a:latin typeface="Arial Black" panose="020B0A04020102020204" pitchFamily="34" charset="0"/>
              </a:rPr>
              <a:t>: </a:t>
            </a:r>
            <a:r>
              <a:rPr lang="en-US" sz="3600" b="1" kern="10" smtClean="0">
                <a:ln w="25400">
                  <a:solidFill>
                    <a:schemeClr val="tx1"/>
                  </a:solidFill>
                  <a:round/>
                  <a:headEnd/>
                  <a:tailEnd/>
                </a:ln>
                <a:solidFill>
                  <a:srgbClr val="FF00FF"/>
                </a:solidFill>
                <a:effectLst>
                  <a:outerShdw dist="35921" dir="2700000" algn="ctr" rotWithShape="0">
                    <a:srgbClr val="C0C0C0">
                      <a:alpha val="79999"/>
                    </a:srgbClr>
                  </a:outerShdw>
                </a:effectLst>
                <a:latin typeface="Arial Black" panose="020B0A04020102020204" pitchFamily="34" charset="0"/>
              </a:rPr>
              <a:t>Reading</a:t>
            </a:r>
            <a:endParaRPr lang="en-US" sz="3600" b="1" kern="10" dirty="0">
              <a:ln w="25400">
                <a:solidFill>
                  <a:schemeClr val="tx1"/>
                </a:solidFill>
                <a:round/>
                <a:headEnd/>
                <a:tailEnd/>
              </a:ln>
              <a:solidFill>
                <a:srgbClr val="FF00FF"/>
              </a:solidFill>
              <a:effectLst>
                <a:outerShdw dist="35921" dir="2700000" algn="ctr" rotWithShape="0">
                  <a:srgbClr val="C0C0C0">
                    <a:alpha val="79999"/>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strips(downLeft)">
                                      <p:cBhvr>
                                        <p:cTn id="11" dur="3000"/>
                                        <p:tgtEl>
                                          <p:spTgt spid="10243"/>
                                        </p:tgtEl>
                                      </p:cBhvr>
                                    </p:animEffect>
                                  </p:childTnLst>
                                </p:cTn>
                              </p:par>
                            </p:childTnLst>
                          </p:cTn>
                        </p:par>
                        <p:par>
                          <p:cTn id="12" fill="hold">
                            <p:stCondLst>
                              <p:cond delay="35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677400" cy="685800"/>
          </a:xfrm>
        </p:spPr>
        <p:txBody>
          <a:bodyPr>
            <a:normAutofit/>
          </a:bodyPr>
          <a:lstStyle/>
          <a:p>
            <a:pPr marL="0" indent="0">
              <a:buNone/>
            </a:pPr>
            <a:r>
              <a:rPr lang="en-US" b="1" baseline="-25000" dirty="0">
                <a:solidFill>
                  <a:srgbClr val="FF0000"/>
                </a:solidFill>
                <a:latin typeface="Times New Roman" pitchFamily="18" charset="0"/>
                <a:cs typeface="Times New Roman" pitchFamily="18" charset="0"/>
              </a:rPr>
              <a:t>4. Read the stories again. Answer the questions</a:t>
            </a:r>
          </a:p>
        </p:txBody>
      </p:sp>
      <p:sp>
        <p:nvSpPr>
          <p:cNvPr id="4" name="TextBox 3"/>
          <p:cNvSpPr txBox="1"/>
          <p:nvPr/>
        </p:nvSpPr>
        <p:spPr>
          <a:xfrm>
            <a:off x="0" y="645616"/>
            <a:ext cx="12192000" cy="5370701"/>
          </a:xfrm>
          <a:prstGeom prst="rect">
            <a:avLst/>
          </a:prstGeom>
          <a:noFill/>
        </p:spPr>
        <p:txBody>
          <a:bodyPr wrap="square" rtlCol="0">
            <a:spAutoFit/>
          </a:bodyPr>
          <a:lstStyle/>
          <a:p>
            <a:pPr marL="457200" indent="-457200">
              <a:spcAft>
                <a:spcPts val="600"/>
              </a:spcAft>
              <a:buAutoNum type="arabicPeriod"/>
            </a:pPr>
            <a:r>
              <a:rPr lang="en-US" sz="2400" dirty="0">
                <a:latin typeface="Times New Roman" pitchFamily="18" charset="0"/>
                <a:cs typeface="Times New Roman" pitchFamily="18" charset="0"/>
              </a:rPr>
              <a:t>What did </a:t>
            </a:r>
            <a:r>
              <a:rPr lang="en-US" sz="2400" b="1" dirty="0">
                <a:latin typeface="Times New Roman" pitchFamily="18" charset="0"/>
                <a:cs typeface="Times New Roman" pitchFamily="18" charset="0"/>
              </a:rPr>
              <a:t>Larry Stewart </a:t>
            </a:r>
            <a:r>
              <a:rPr lang="en-US" sz="2400" dirty="0">
                <a:latin typeface="Times New Roman" pitchFamily="18" charset="0"/>
                <a:cs typeface="Times New Roman" pitchFamily="18" charset="0"/>
              </a:rPr>
              <a:t>do to </a:t>
            </a:r>
            <a:r>
              <a:rPr lang="en-US" sz="2400" b="1" u="sng" dirty="0">
                <a:latin typeface="Times New Roman" pitchFamily="18" charset="0"/>
                <a:cs typeface="Times New Roman" pitchFamily="18" charset="0"/>
              </a:rPr>
              <a:t>help those in need </a:t>
            </a:r>
            <a:r>
              <a:rPr lang="en-US" sz="2400" dirty="0">
                <a:latin typeface="Times New Roman" pitchFamily="18" charset="0"/>
                <a:cs typeface="Times New Roman" pitchFamily="18" charset="0"/>
              </a:rPr>
              <a:t>? </a:t>
            </a:r>
          </a:p>
          <a:p>
            <a:pPr marL="457200" indent="-457200">
              <a:spcAft>
                <a:spcPts val="600"/>
              </a:spcAft>
              <a:buAutoNum type="arabicPeriod"/>
            </a:pPr>
            <a:endParaRPr lang="en-US" sz="2400" dirty="0">
              <a:latin typeface="Times New Roman" pitchFamily="18" charset="0"/>
              <a:cs typeface="Times New Roman" pitchFamily="18" charset="0"/>
            </a:endParaRPr>
          </a:p>
          <a:p>
            <a:pPr marL="457200" indent="-457200">
              <a:spcAft>
                <a:spcPts val="600"/>
              </a:spcAft>
              <a:buAutoNum type="arabicPeriod"/>
            </a:pPr>
            <a:r>
              <a:rPr lang="en-US" sz="2400" b="1" u="sng" dirty="0">
                <a:latin typeface="Times New Roman" pitchFamily="18" charset="0"/>
                <a:cs typeface="Times New Roman" pitchFamily="18" charset="0"/>
              </a:rPr>
              <a:t>Why</a:t>
            </a:r>
            <a:r>
              <a:rPr lang="en-US" sz="2400" dirty="0">
                <a:latin typeface="Times New Roman" pitchFamily="18" charset="0"/>
                <a:cs typeface="Times New Roman" pitchFamily="18" charset="0"/>
              </a:rPr>
              <a:t> was he </a:t>
            </a:r>
            <a:r>
              <a:rPr lang="en-US" sz="2400" b="1" u="sng" dirty="0">
                <a:latin typeface="Times New Roman" pitchFamily="18" charset="0"/>
                <a:cs typeface="Times New Roman" pitchFamily="18" charset="0"/>
              </a:rPr>
              <a:t>called ‘ Secret Santa</a:t>
            </a:r>
            <a:r>
              <a:rPr lang="en-US" sz="2400" dirty="0">
                <a:latin typeface="Times New Roman" pitchFamily="18" charset="0"/>
                <a:cs typeface="Times New Roman" pitchFamily="18" charset="0"/>
              </a:rPr>
              <a:t>’ ?</a:t>
            </a:r>
          </a:p>
          <a:p>
            <a:pPr marL="457200" indent="-457200">
              <a:spcAft>
                <a:spcPts val="600"/>
              </a:spcAft>
              <a:buAutoNum type="arabicPeriod"/>
            </a:pPr>
            <a:endParaRPr lang="en-US" sz="2400" dirty="0">
              <a:latin typeface="Times New Roman" pitchFamily="18" charset="0"/>
              <a:cs typeface="Times New Roman" pitchFamily="18" charset="0"/>
            </a:endParaRPr>
          </a:p>
          <a:p>
            <a:pPr marL="457200" indent="-457200">
              <a:spcAft>
                <a:spcPts val="600"/>
              </a:spcAft>
              <a:buAutoNum type="arabicPeriod"/>
            </a:pPr>
            <a:r>
              <a:rPr lang="en-US" sz="2400" dirty="0">
                <a:latin typeface="Times New Roman" pitchFamily="18" charset="0"/>
                <a:cs typeface="Times New Roman" pitchFamily="18" charset="0"/>
              </a:rPr>
              <a:t>How has </a:t>
            </a:r>
            <a:r>
              <a:rPr lang="en-US" sz="2400" b="1" u="sng" dirty="0">
                <a:latin typeface="Times New Roman" pitchFamily="18" charset="0"/>
                <a:cs typeface="Times New Roman" pitchFamily="18" charset="0"/>
              </a:rPr>
              <a:t>his act of kindness</a:t>
            </a:r>
            <a:r>
              <a:rPr lang="en-US" sz="2400" b="1" dirty="0">
                <a:latin typeface="Times New Roman" pitchFamily="18" charset="0"/>
                <a:cs typeface="Times New Roman" pitchFamily="18" charset="0"/>
              </a:rPr>
              <a:t> </a:t>
            </a:r>
            <a:r>
              <a:rPr lang="en-US" sz="2400" b="1" u="sng" dirty="0">
                <a:latin typeface="Times New Roman" pitchFamily="18" charset="0"/>
                <a:cs typeface="Times New Roman" pitchFamily="18" charset="0"/>
              </a:rPr>
              <a:t>influenced</a:t>
            </a:r>
            <a:r>
              <a:rPr lang="en-US" sz="2400" dirty="0">
                <a:latin typeface="Times New Roman" pitchFamily="18" charset="0"/>
                <a:cs typeface="Times New Roman" pitchFamily="18" charset="0"/>
              </a:rPr>
              <a:t> other people since his </a:t>
            </a:r>
            <a:r>
              <a:rPr lang="en-US" sz="2400" b="1" u="sng" dirty="0">
                <a:latin typeface="Times New Roman" pitchFamily="18" charset="0"/>
                <a:cs typeface="Times New Roman" pitchFamily="18" charset="0"/>
              </a:rPr>
              <a:t>death</a:t>
            </a:r>
            <a:r>
              <a:rPr lang="en-US" sz="2400" dirty="0">
                <a:latin typeface="Times New Roman" pitchFamily="18" charset="0"/>
                <a:cs typeface="Times New Roman" pitchFamily="18" charset="0"/>
              </a:rPr>
              <a:t> ?</a:t>
            </a:r>
          </a:p>
          <a:p>
            <a:pPr marL="457200" indent="-457200">
              <a:spcAft>
                <a:spcPts val="600"/>
              </a:spcAft>
              <a:buAutoNum type="arabicPeriod"/>
            </a:pPr>
            <a:endParaRPr lang="en-US" sz="2400" dirty="0">
              <a:latin typeface="Times New Roman" pitchFamily="18" charset="0"/>
              <a:cs typeface="Times New Roman" pitchFamily="18" charset="0"/>
            </a:endParaRPr>
          </a:p>
          <a:p>
            <a:pPr marL="457200" indent="-457200">
              <a:spcAft>
                <a:spcPts val="600"/>
              </a:spcAft>
              <a:buAutoNum type="arabicPeriod"/>
            </a:pPr>
            <a:r>
              <a:rPr lang="en-US" sz="2400">
                <a:latin typeface="Times New Roman" pitchFamily="18" charset="0"/>
                <a:cs typeface="Times New Roman" pitchFamily="18" charset="0"/>
              </a:rPr>
              <a:t>What </a:t>
            </a:r>
            <a:r>
              <a:rPr lang="en-US" sz="2400" smtClean="0">
                <a:latin typeface="Times New Roman" pitchFamily="18" charset="0"/>
                <a:cs typeface="Times New Roman" pitchFamily="18" charset="0"/>
              </a:rPr>
              <a:t>did </a:t>
            </a:r>
            <a:r>
              <a:rPr lang="en-US" sz="2400" u="sng" dirty="0" err="1">
                <a:latin typeface="Times New Roman" pitchFamily="18" charset="0"/>
                <a:cs typeface="Times New Roman" pitchFamily="18" charset="0"/>
              </a:rPr>
              <a:t>Thanh</a:t>
            </a:r>
            <a:r>
              <a:rPr lang="en-US" sz="2400" u="sng" dirty="0">
                <a:latin typeface="Times New Roman" pitchFamily="18" charset="0"/>
                <a:cs typeface="Times New Roman" pitchFamily="18" charset="0"/>
              </a:rPr>
              <a:t> </a:t>
            </a:r>
            <a:r>
              <a:rPr lang="en-US" sz="2400" u="sng" dirty="0" err="1">
                <a:latin typeface="Times New Roman" pitchFamily="18" charset="0"/>
                <a:cs typeface="Times New Roman" pitchFamily="18" charset="0"/>
              </a:rPr>
              <a:t>Thuy</a:t>
            </a:r>
            <a:r>
              <a:rPr lang="en-US" sz="2400" dirty="0">
                <a:latin typeface="Times New Roman" pitchFamily="18" charset="0"/>
                <a:cs typeface="Times New Roman" pitchFamily="18" charset="0"/>
              </a:rPr>
              <a:t> do to </a:t>
            </a:r>
            <a:r>
              <a:rPr lang="en-US" sz="2400" u="sng" dirty="0">
                <a:latin typeface="Times New Roman" pitchFamily="18" charset="0"/>
                <a:cs typeface="Times New Roman" pitchFamily="18" charset="0"/>
              </a:rPr>
              <a:t>help</a:t>
            </a:r>
            <a:r>
              <a:rPr lang="en-US" sz="2400" dirty="0">
                <a:latin typeface="Times New Roman" pitchFamily="18" charset="0"/>
                <a:cs typeface="Times New Roman" pitchFamily="18" charset="0"/>
              </a:rPr>
              <a:t> other people ?</a:t>
            </a:r>
          </a:p>
          <a:p>
            <a:pPr marL="457200" indent="-457200">
              <a:spcAft>
                <a:spcPts val="600"/>
              </a:spcAft>
              <a:buAutoNum type="arabicPeriod"/>
            </a:pPr>
            <a:endParaRPr lang="en-US" sz="2400" dirty="0">
              <a:latin typeface="Times New Roman" pitchFamily="18" charset="0"/>
              <a:cs typeface="Times New Roman" pitchFamily="18" charset="0"/>
            </a:endParaRPr>
          </a:p>
          <a:p>
            <a:pPr marL="457200" indent="-457200">
              <a:spcAft>
                <a:spcPts val="600"/>
              </a:spcAft>
              <a:buAutoNum type="arabicPeriod"/>
            </a:pPr>
            <a:r>
              <a:rPr lang="en-US" sz="2400" dirty="0">
                <a:latin typeface="Times New Roman" pitchFamily="18" charset="0"/>
                <a:cs typeface="Times New Roman" pitchFamily="18" charset="0"/>
              </a:rPr>
              <a:t>What </a:t>
            </a:r>
            <a:r>
              <a:rPr lang="en-US" sz="2400" b="1" u="sng" dirty="0">
                <a:latin typeface="Times New Roman" pitchFamily="18" charset="0"/>
                <a:cs typeface="Times New Roman" pitchFamily="18" charset="0"/>
              </a:rPr>
              <a:t>title</a:t>
            </a:r>
            <a:r>
              <a:rPr lang="en-US" sz="2400" dirty="0">
                <a:latin typeface="Times New Roman" pitchFamily="18" charset="0"/>
                <a:cs typeface="Times New Roman" pitchFamily="18" charset="0"/>
              </a:rPr>
              <a:t> was </a:t>
            </a:r>
            <a:r>
              <a:rPr lang="en-US" sz="2400" dirty="0" err="1">
                <a:latin typeface="Times New Roman" pitchFamily="18" charset="0"/>
                <a:cs typeface="Times New Roman" pitchFamily="18" charset="0"/>
              </a:rPr>
              <a:t>Thuy</a:t>
            </a:r>
            <a:r>
              <a:rPr lang="en-US" sz="2400" dirty="0">
                <a:latin typeface="Times New Roman" pitchFamily="18" charset="0"/>
                <a:cs typeface="Times New Roman" pitchFamily="18" charset="0"/>
              </a:rPr>
              <a:t> awarded?</a:t>
            </a:r>
          </a:p>
          <a:p>
            <a:pPr marL="457200" indent="-457200">
              <a:spcAft>
                <a:spcPts val="600"/>
              </a:spcAft>
              <a:buAutoNum type="arabicPeriod"/>
            </a:pPr>
            <a:endParaRPr lang="en-US" sz="2400" dirty="0">
              <a:latin typeface="Times New Roman" pitchFamily="18" charset="0"/>
              <a:cs typeface="Times New Roman" pitchFamily="18" charset="0"/>
            </a:endParaRPr>
          </a:p>
          <a:p>
            <a:pPr marL="457200" indent="-457200">
              <a:spcAft>
                <a:spcPts val="600"/>
              </a:spcAft>
              <a:buAutoNum type="arabicPeriod"/>
            </a:pPr>
            <a:r>
              <a:rPr lang="en-US" sz="2400" dirty="0">
                <a:latin typeface="Times New Roman" pitchFamily="18" charset="0"/>
                <a:cs typeface="Times New Roman" pitchFamily="18" charset="0"/>
              </a:rPr>
              <a:t>How does </a:t>
            </a:r>
            <a:r>
              <a:rPr lang="en-US" sz="2400" i="1" dirty="0">
                <a:latin typeface="Times New Roman" pitchFamily="18" charset="0"/>
                <a:cs typeface="Times New Roman" pitchFamily="18" charset="0"/>
              </a:rPr>
              <a:t>The </a:t>
            </a:r>
            <a:r>
              <a:rPr lang="en-US" sz="2400" i="1" dirty="0" err="1">
                <a:latin typeface="Times New Roman" pitchFamily="18" charset="0"/>
                <a:cs typeface="Times New Roman" pitchFamily="18" charset="0"/>
              </a:rPr>
              <a:t>Tuoi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Tre</a:t>
            </a:r>
            <a:r>
              <a:rPr lang="en-US" sz="2400" i="1" dirty="0">
                <a:latin typeface="Times New Roman" pitchFamily="18" charset="0"/>
                <a:cs typeface="Times New Roman" pitchFamily="18" charset="0"/>
              </a:rPr>
              <a:t> </a:t>
            </a:r>
            <a:r>
              <a:rPr lang="en-US" sz="2400" b="1" u="sng" dirty="0">
                <a:latin typeface="Times New Roman" pitchFamily="18" charset="0"/>
                <a:cs typeface="Times New Roman" pitchFamily="18" charset="0"/>
              </a:rPr>
              <a:t>manage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Thuy’s</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Dream </a:t>
            </a:r>
            <a:r>
              <a:rPr lang="en-US" sz="2400" u="sng" err="1">
                <a:latin typeface="Times New Roman" pitchFamily="18" charset="0"/>
                <a:cs typeface="Times New Roman" pitchFamily="18" charset="0"/>
              </a:rPr>
              <a:t>Programme</a:t>
            </a:r>
            <a:r>
              <a:rPr lang="en-US" sz="2400" smtClean="0">
                <a:latin typeface="Times New Roman" pitchFamily="18" charset="0"/>
                <a:cs typeface="Times New Roman" pitchFamily="18" charset="0"/>
              </a:rPr>
              <a:t>?</a:t>
            </a:r>
          </a:p>
          <a:p>
            <a:pPr marL="457200" indent="-457200">
              <a:spcAft>
                <a:spcPts val="600"/>
              </a:spcAft>
              <a:buAutoNum type="arabicPeriod"/>
            </a:pPr>
            <a:endParaRPr lang="en-US" sz="2400" dirty="0">
              <a:latin typeface="Times New Roman" pitchFamily="18" charset="0"/>
              <a:cs typeface="Times New Roman" pitchFamily="18" charset="0"/>
            </a:endParaRPr>
          </a:p>
        </p:txBody>
      </p:sp>
      <p:sp>
        <p:nvSpPr>
          <p:cNvPr id="2" name="TextBox 1"/>
          <p:cNvSpPr txBox="1"/>
          <p:nvPr/>
        </p:nvSpPr>
        <p:spPr>
          <a:xfrm>
            <a:off x="0" y="597694"/>
            <a:ext cx="12192000" cy="1231106"/>
          </a:xfrm>
          <a:prstGeom prst="rect">
            <a:avLst/>
          </a:prstGeom>
          <a:noFill/>
        </p:spPr>
        <p:txBody>
          <a:bodyPr wrap="square" rtlCol="0">
            <a:spAutoFit/>
          </a:bodyPr>
          <a:lstStyle/>
          <a:p>
            <a:r>
              <a:rPr lang="en-US" sz="2800" i="1" dirty="0" smtClean="0">
                <a:solidFill>
                  <a:srgbClr val="FF0000"/>
                </a:solidFill>
                <a:latin typeface="Times New Roman" pitchFamily="18" charset="0"/>
                <a:cs typeface="Times New Roman" pitchFamily="18" charset="0"/>
              </a:rPr>
              <a:t>                                                                               Every </a:t>
            </a:r>
            <a:r>
              <a:rPr lang="en-US" sz="2800" i="1" dirty="0">
                <a:solidFill>
                  <a:srgbClr val="FF0000"/>
                </a:solidFill>
                <a:latin typeface="Times New Roman" pitchFamily="18" charset="0"/>
                <a:cs typeface="Times New Roman" pitchFamily="18" charset="0"/>
              </a:rPr>
              <a:t>Christmas, Larry Stewart handed out thousands of dollars to needy people in public places.</a:t>
            </a:r>
          </a:p>
          <a:p>
            <a:endParaRPr lang="en-US" dirty="0"/>
          </a:p>
        </p:txBody>
      </p:sp>
      <p:sp>
        <p:nvSpPr>
          <p:cNvPr id="6" name="TextBox 5"/>
          <p:cNvSpPr txBox="1"/>
          <p:nvPr/>
        </p:nvSpPr>
        <p:spPr>
          <a:xfrm>
            <a:off x="457200" y="1524000"/>
            <a:ext cx="11658600" cy="1231106"/>
          </a:xfrm>
          <a:prstGeom prst="rect">
            <a:avLst/>
          </a:prstGeom>
          <a:noFill/>
        </p:spPr>
        <p:txBody>
          <a:bodyPr wrap="square" rtlCol="0">
            <a:spAutoFit/>
          </a:bodyPr>
          <a:lstStyle/>
          <a:p>
            <a:r>
              <a:rPr lang="en-US" sz="2800" i="1" dirty="0" smtClean="0">
                <a:solidFill>
                  <a:srgbClr val="C00000"/>
                </a:solidFill>
                <a:latin typeface="Times New Roman" pitchFamily="18" charset="0"/>
                <a:cs typeface="Times New Roman" pitchFamily="18" charset="0"/>
              </a:rPr>
              <a:t>                                                        Because </a:t>
            </a:r>
            <a:r>
              <a:rPr lang="en-US" sz="2800" i="1" dirty="0">
                <a:solidFill>
                  <a:srgbClr val="C00000"/>
                </a:solidFill>
                <a:latin typeface="Times New Roman" pitchFamily="18" charset="0"/>
                <a:cs typeface="Times New Roman" pitchFamily="18" charset="0"/>
              </a:rPr>
              <a:t>he gave money to people during the festive season of December while his identity was hidden.</a:t>
            </a:r>
          </a:p>
          <a:p>
            <a:endParaRPr lang="en-US" dirty="0"/>
          </a:p>
        </p:txBody>
      </p:sp>
      <p:sp>
        <p:nvSpPr>
          <p:cNvPr id="7" name="TextBox 6"/>
          <p:cNvSpPr txBox="1"/>
          <p:nvPr/>
        </p:nvSpPr>
        <p:spPr>
          <a:xfrm>
            <a:off x="0" y="2819400"/>
            <a:ext cx="12192000" cy="800219"/>
          </a:xfrm>
          <a:prstGeom prst="rect">
            <a:avLst/>
          </a:prstGeom>
          <a:noFill/>
        </p:spPr>
        <p:txBody>
          <a:bodyPr wrap="square" rtlCol="0">
            <a:spAutoFit/>
          </a:bodyPr>
          <a:lstStyle/>
          <a:p>
            <a:r>
              <a:rPr lang="en-US" sz="2800" i="1" smtClean="0">
                <a:solidFill>
                  <a:srgbClr val="C00000"/>
                </a:solidFill>
                <a:latin typeface="Times New Roman" pitchFamily="18" charset="0"/>
                <a:cs typeface="Times New Roman" pitchFamily="18" charset="0"/>
              </a:rPr>
              <a:t>People have been inspired to continue his mission of kindness and charitable work.</a:t>
            </a:r>
          </a:p>
          <a:p>
            <a:endParaRPr lang="en-US"/>
          </a:p>
        </p:txBody>
      </p:sp>
      <p:sp>
        <p:nvSpPr>
          <p:cNvPr id="8" name="TextBox 7"/>
          <p:cNvSpPr txBox="1"/>
          <p:nvPr/>
        </p:nvSpPr>
        <p:spPr>
          <a:xfrm>
            <a:off x="457200" y="4572000"/>
            <a:ext cx="11734800" cy="523220"/>
          </a:xfrm>
          <a:prstGeom prst="rect">
            <a:avLst/>
          </a:prstGeom>
          <a:noFill/>
        </p:spPr>
        <p:txBody>
          <a:bodyPr wrap="square" rtlCol="0">
            <a:spAutoFit/>
          </a:bodyPr>
          <a:lstStyle/>
          <a:p>
            <a:r>
              <a:rPr lang="en-US" sz="2800" i="1">
                <a:solidFill>
                  <a:srgbClr val="C00000"/>
                </a:solidFill>
                <a:latin typeface="Times New Roman" pitchFamily="18" charset="0"/>
                <a:cs typeface="Times New Roman" pitchFamily="18" charset="0"/>
              </a:rPr>
              <a:t>She was awarded the title ‘ Ho Chi Minh City Outstanding Young Citizen</a:t>
            </a:r>
            <a:r>
              <a:rPr lang="en-US" sz="2800" i="1" smtClean="0">
                <a:solidFill>
                  <a:srgbClr val="C00000"/>
                </a:solidFill>
                <a:latin typeface="Times New Roman" pitchFamily="18" charset="0"/>
                <a:cs typeface="Times New Roman" pitchFamily="18" charset="0"/>
              </a:rPr>
              <a:t>.</a:t>
            </a:r>
            <a:endParaRPr lang="en-US" sz="2800" i="1">
              <a:solidFill>
                <a:srgbClr val="C00000"/>
              </a:solidFill>
              <a:latin typeface="Times New Roman" pitchFamily="18" charset="0"/>
              <a:cs typeface="Times New Roman" pitchFamily="18" charset="0"/>
            </a:endParaRPr>
          </a:p>
        </p:txBody>
      </p:sp>
      <p:sp>
        <p:nvSpPr>
          <p:cNvPr id="9" name="TextBox 8"/>
          <p:cNvSpPr txBox="1"/>
          <p:nvPr/>
        </p:nvSpPr>
        <p:spPr>
          <a:xfrm>
            <a:off x="457200" y="3733800"/>
            <a:ext cx="12192000" cy="800219"/>
          </a:xfrm>
          <a:prstGeom prst="rect">
            <a:avLst/>
          </a:prstGeom>
          <a:noFill/>
        </p:spPr>
        <p:txBody>
          <a:bodyPr wrap="square" rtlCol="0">
            <a:spAutoFit/>
          </a:bodyPr>
          <a:lstStyle/>
          <a:p>
            <a:r>
              <a:rPr lang="en-US" sz="2800" i="1">
                <a:solidFill>
                  <a:srgbClr val="C00000"/>
                </a:solidFill>
                <a:latin typeface="Times New Roman" pitchFamily="18" charset="0"/>
                <a:cs typeface="Times New Roman" pitchFamily="18" charset="0"/>
              </a:rPr>
              <a:t>Thuy organised charity activities to relieve young cancer patients’ pain.</a:t>
            </a:r>
          </a:p>
          <a:p>
            <a:endParaRPr lang="en-US"/>
          </a:p>
        </p:txBody>
      </p:sp>
      <p:sp>
        <p:nvSpPr>
          <p:cNvPr id="10" name="TextBox 9"/>
          <p:cNvSpPr txBox="1"/>
          <p:nvPr/>
        </p:nvSpPr>
        <p:spPr>
          <a:xfrm>
            <a:off x="0" y="5581471"/>
            <a:ext cx="12192000" cy="1200329"/>
          </a:xfrm>
          <a:prstGeom prst="rect">
            <a:avLst/>
          </a:prstGeom>
          <a:noFill/>
        </p:spPr>
        <p:txBody>
          <a:bodyPr wrap="square" rtlCol="0">
            <a:spAutoFit/>
          </a:bodyPr>
          <a:lstStyle/>
          <a:p>
            <a:pPr>
              <a:spcAft>
                <a:spcPts val="600"/>
              </a:spcAft>
            </a:pPr>
            <a:r>
              <a:rPr lang="en-US" sz="2400" b="1" i="1">
                <a:solidFill>
                  <a:srgbClr val="C00000"/>
                </a:solidFill>
              </a:rPr>
              <a:t>The newspaper holds annual events to support her programme. One of them is the Sunflower Festival, where children and their families get together and have fun. Gifts are given to the young patients, and the memory of Thuy is kept alive by her story about love and sharing</a:t>
            </a:r>
            <a:endParaRPr lang="en-US" sz="2400">
              <a:solidFill>
                <a:srgbClr val="C00000"/>
              </a:solidFill>
            </a:endParaRPr>
          </a:p>
        </p:txBody>
      </p:sp>
    </p:spTree>
    <p:extLst>
      <p:ext uri="{BB962C8B-B14F-4D97-AF65-F5344CB8AC3E}">
        <p14:creationId xmlns:p14="http://schemas.microsoft.com/office/powerpoint/2010/main" val="253222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11125200" cy="523220"/>
          </a:xfrm>
          <a:prstGeom prst="rect">
            <a:avLst/>
          </a:prstGeom>
          <a:noFill/>
        </p:spPr>
        <p:txBody>
          <a:bodyPr wrap="square" rtlCol="0">
            <a:spAutoFit/>
          </a:bodyPr>
          <a:lstStyle/>
          <a:p>
            <a:r>
              <a:rPr lang="en-US" sz="2800" b="1" smtClean="0">
                <a:solidFill>
                  <a:srgbClr val="002060"/>
                </a:solidFill>
                <a:latin typeface="Times New Roman" pitchFamily="18" charset="0"/>
                <a:cs typeface="Times New Roman" pitchFamily="18" charset="0"/>
              </a:rPr>
              <a:t>5. DISCUSSION: </a:t>
            </a:r>
          </a:p>
        </p:txBody>
      </p:sp>
      <p:graphicFrame>
        <p:nvGraphicFramePr>
          <p:cNvPr id="4" name="Table 3"/>
          <p:cNvGraphicFramePr>
            <a:graphicFrameLocks noGrp="1"/>
          </p:cNvGraphicFramePr>
          <p:nvPr>
            <p:extLst>
              <p:ext uri="{D42A27DB-BD31-4B8C-83A1-F6EECF244321}">
                <p14:modId xmlns:p14="http://schemas.microsoft.com/office/powerpoint/2010/main" val="3731359418"/>
              </p:ext>
            </p:extLst>
          </p:nvPr>
        </p:nvGraphicFramePr>
        <p:xfrm>
          <a:off x="990600" y="1676400"/>
          <a:ext cx="10363200" cy="4320540"/>
        </p:xfrm>
        <a:graphic>
          <a:graphicData uri="http://schemas.openxmlformats.org/drawingml/2006/table">
            <a:tbl>
              <a:tblPr firstRow="1" bandRow="1">
                <a:tableStyleId>{5C22544A-7EE6-4342-B048-85BDC9FD1C3A}</a:tableStyleId>
              </a:tblPr>
              <a:tblGrid>
                <a:gridCol w="4451797">
                  <a:extLst>
                    <a:ext uri="{9D8B030D-6E8A-4147-A177-3AD203B41FA5}">
                      <a16:colId xmlns:a16="http://schemas.microsoft.com/office/drawing/2014/main" xmlns="" val="20000"/>
                    </a:ext>
                  </a:extLst>
                </a:gridCol>
                <a:gridCol w="5911403">
                  <a:extLst>
                    <a:ext uri="{9D8B030D-6E8A-4147-A177-3AD203B41FA5}">
                      <a16:colId xmlns:a16="http://schemas.microsoft.com/office/drawing/2014/main" xmlns="" val="20001"/>
                    </a:ext>
                  </a:extLst>
                </a:gridCol>
              </a:tblGrid>
              <a:tr h="1028700">
                <a:tc>
                  <a:txBody>
                    <a:bodyPr/>
                    <a:lstStyle/>
                    <a:p>
                      <a:pPr algn="ctr"/>
                      <a:r>
                        <a:rPr lang="en-US" sz="2800" smtClean="0">
                          <a:latin typeface="Times New Roman" pitchFamily="18" charset="0"/>
                          <a:cs typeface="Times New Roman" pitchFamily="18" charset="0"/>
                        </a:rPr>
                        <a:t>YES</a:t>
                      </a:r>
                      <a:endParaRPr lang="en-US" sz="2800">
                        <a:latin typeface="Times New Roman" pitchFamily="18" charset="0"/>
                        <a:cs typeface="Times New Roman" pitchFamily="18" charset="0"/>
                      </a:endParaRPr>
                    </a:p>
                  </a:txBody>
                  <a:tcPr/>
                </a:tc>
                <a:tc>
                  <a:txBody>
                    <a:bodyPr/>
                    <a:lstStyle/>
                    <a:p>
                      <a:pPr algn="ctr"/>
                      <a:r>
                        <a:rPr lang="en-US" sz="2800" smtClean="0">
                          <a:latin typeface="Times New Roman" pitchFamily="18" charset="0"/>
                          <a:cs typeface="Times New Roman" pitchFamily="18" charset="0"/>
                        </a:rPr>
                        <a:t> NO</a:t>
                      </a:r>
                      <a:endParaRPr lang="en-US" sz="280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1028700">
                <a:tc>
                  <a:txBody>
                    <a:bodyPr/>
                    <a:lstStyle/>
                    <a:p>
                      <a:pPr>
                        <a:lnSpc>
                          <a:spcPct val="150000"/>
                        </a:lnSpc>
                      </a:pPr>
                      <a:r>
                        <a:rPr lang="en-US" sz="2800" smtClean="0">
                          <a:solidFill>
                            <a:srgbClr val="FF0000"/>
                          </a:solidFill>
                          <a:latin typeface="Times New Roman" pitchFamily="18" charset="0"/>
                          <a:cs typeface="Times New Roman" pitchFamily="18" charset="0"/>
                        </a:rPr>
                        <a:t>When? </a:t>
                      </a:r>
                    </a:p>
                    <a:p>
                      <a:pPr>
                        <a:lnSpc>
                          <a:spcPct val="150000"/>
                        </a:lnSpc>
                      </a:pPr>
                      <a:r>
                        <a:rPr lang="en-US" sz="2800" smtClean="0">
                          <a:solidFill>
                            <a:srgbClr val="FF0000"/>
                          </a:solidFill>
                          <a:latin typeface="Times New Roman" pitchFamily="18" charset="0"/>
                          <a:cs typeface="Times New Roman" pitchFamily="18" charset="0"/>
                        </a:rPr>
                        <a:t>With whom?</a:t>
                      </a:r>
                    </a:p>
                    <a:p>
                      <a:pPr>
                        <a:lnSpc>
                          <a:spcPct val="150000"/>
                        </a:lnSpc>
                      </a:pPr>
                      <a:r>
                        <a:rPr lang="en-US" sz="2800" smtClean="0">
                          <a:solidFill>
                            <a:srgbClr val="FF0000"/>
                          </a:solidFill>
                          <a:latin typeface="Times New Roman" pitchFamily="18" charset="0"/>
                          <a:cs typeface="Times New Roman" pitchFamily="18" charset="0"/>
                        </a:rPr>
                        <a:t>What</a:t>
                      </a:r>
                      <a:r>
                        <a:rPr lang="en-US" sz="2800" baseline="0" smtClean="0">
                          <a:solidFill>
                            <a:srgbClr val="FF0000"/>
                          </a:solidFill>
                          <a:latin typeface="Times New Roman" pitchFamily="18" charset="0"/>
                          <a:cs typeface="Times New Roman" pitchFamily="18" charset="0"/>
                        </a:rPr>
                        <a:t> did you do?</a:t>
                      </a:r>
                      <a:endParaRPr lang="en-US" sz="2800">
                        <a:solidFill>
                          <a:srgbClr val="FF0000"/>
                        </a:solidFill>
                        <a:latin typeface="Times New Roman" pitchFamily="18" charset="0"/>
                        <a:cs typeface="Times New Roman" pitchFamily="18" charset="0"/>
                      </a:endParaRPr>
                    </a:p>
                  </a:txBody>
                  <a:tcPr/>
                </a:tc>
                <a:tc>
                  <a:txBody>
                    <a:bodyPr/>
                    <a:lstStyle/>
                    <a:p>
                      <a:pPr>
                        <a:lnSpc>
                          <a:spcPct val="150000"/>
                        </a:lnSpc>
                      </a:pPr>
                      <a:r>
                        <a:rPr lang="en-US" sz="2800" smtClean="0">
                          <a:solidFill>
                            <a:srgbClr val="FF0000"/>
                          </a:solidFill>
                          <a:latin typeface="Times New Roman" pitchFamily="18" charset="0"/>
                          <a:cs typeface="Times New Roman" pitchFamily="18" charset="0"/>
                        </a:rPr>
                        <a:t>Would you like to do it in the future?</a:t>
                      </a:r>
                    </a:p>
                    <a:p>
                      <a:pPr>
                        <a:lnSpc>
                          <a:spcPct val="150000"/>
                        </a:lnSpc>
                      </a:pPr>
                      <a:r>
                        <a:rPr lang="en-US" sz="2800" smtClean="0">
                          <a:solidFill>
                            <a:srgbClr val="FF0000"/>
                          </a:solidFill>
                          <a:latin typeface="Times New Roman" pitchFamily="18" charset="0"/>
                          <a:cs typeface="Times New Roman" pitchFamily="18" charset="0"/>
                        </a:rPr>
                        <a:t>Who would</a:t>
                      </a:r>
                      <a:r>
                        <a:rPr lang="en-US" sz="2800" baseline="0" smtClean="0">
                          <a:solidFill>
                            <a:srgbClr val="FF0000"/>
                          </a:solidFill>
                          <a:latin typeface="Times New Roman" pitchFamily="18" charset="0"/>
                          <a:cs typeface="Times New Roman" pitchFamily="18" charset="0"/>
                        </a:rPr>
                        <a:t> you like to help? Why?</a:t>
                      </a:r>
                    </a:p>
                    <a:p>
                      <a:pPr marL="0" marR="0" indent="0" algn="l" defTabSz="914400" rtl="0" eaLnBrk="1" fontAlgn="auto" latinLnBrk="0" hangingPunct="1">
                        <a:lnSpc>
                          <a:spcPct val="150000"/>
                        </a:lnSpc>
                        <a:spcBef>
                          <a:spcPts val="0"/>
                        </a:spcBef>
                        <a:spcAft>
                          <a:spcPts val="0"/>
                        </a:spcAft>
                        <a:buClrTx/>
                        <a:buSzTx/>
                        <a:buFontTx/>
                        <a:buNone/>
                        <a:tabLst/>
                        <a:defRPr/>
                      </a:pPr>
                      <a:r>
                        <a:rPr lang="en-US" sz="2800" baseline="0" smtClean="0">
                          <a:solidFill>
                            <a:srgbClr val="FF0000"/>
                          </a:solidFill>
                          <a:latin typeface="Times New Roman" pitchFamily="18" charset="0"/>
                          <a:cs typeface="Times New Roman" pitchFamily="18" charset="0"/>
                        </a:rPr>
                        <a:t>How </a:t>
                      </a:r>
                      <a:r>
                        <a:rPr lang="en-US" sz="2800" smtClean="0">
                          <a:solidFill>
                            <a:srgbClr val="FF0000"/>
                          </a:solidFill>
                          <a:latin typeface="Times New Roman" pitchFamily="18" charset="0"/>
                          <a:cs typeface="Times New Roman" pitchFamily="18" charset="0"/>
                        </a:rPr>
                        <a:t>would</a:t>
                      </a:r>
                      <a:r>
                        <a:rPr lang="en-US" sz="2800" baseline="0" smtClean="0">
                          <a:solidFill>
                            <a:srgbClr val="FF0000"/>
                          </a:solidFill>
                          <a:latin typeface="Times New Roman" pitchFamily="18" charset="0"/>
                          <a:cs typeface="Times New Roman" pitchFamily="18" charset="0"/>
                        </a:rPr>
                        <a:t> you help?</a:t>
                      </a:r>
                    </a:p>
                    <a:p>
                      <a:pPr marL="0" marR="0" indent="0" algn="l" defTabSz="914400" rtl="0" eaLnBrk="1" fontAlgn="auto" latinLnBrk="0" hangingPunct="1">
                        <a:lnSpc>
                          <a:spcPct val="150000"/>
                        </a:lnSpc>
                        <a:spcBef>
                          <a:spcPts val="0"/>
                        </a:spcBef>
                        <a:spcAft>
                          <a:spcPts val="0"/>
                        </a:spcAft>
                        <a:buClrTx/>
                        <a:buSzTx/>
                        <a:buFontTx/>
                        <a:buNone/>
                        <a:tabLst/>
                        <a:defRPr/>
                      </a:pPr>
                      <a:endParaRPr lang="en-US" sz="2800" baseline="0" smtClean="0">
                        <a:solidFill>
                          <a:srgbClr val="FF0000"/>
                        </a:solidFill>
                        <a:latin typeface="Times New Roman" pitchFamily="18" charset="0"/>
                        <a:cs typeface="Times New Roman" pitchFamily="18" charset="0"/>
                      </a:endParaRPr>
                    </a:p>
                    <a:p>
                      <a:pPr>
                        <a:lnSpc>
                          <a:spcPct val="150000"/>
                        </a:lnSpc>
                      </a:pPr>
                      <a:endParaRPr lang="en-US" sz="280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bl>
          </a:graphicData>
        </a:graphic>
      </p:graphicFrame>
      <p:sp>
        <p:nvSpPr>
          <p:cNvPr id="5" name="TextBox 4"/>
          <p:cNvSpPr txBox="1"/>
          <p:nvPr/>
        </p:nvSpPr>
        <p:spPr>
          <a:xfrm>
            <a:off x="2362200" y="924580"/>
            <a:ext cx="8305800" cy="523220"/>
          </a:xfrm>
          <a:prstGeom prst="rect">
            <a:avLst/>
          </a:prstGeom>
          <a:noFill/>
        </p:spPr>
        <p:txBody>
          <a:bodyPr wrap="square" rtlCol="0">
            <a:spAutoFit/>
          </a:bodyPr>
          <a:lstStyle/>
          <a:p>
            <a:r>
              <a:rPr lang="en-US" sz="2800">
                <a:latin typeface="Times New Roman" pitchFamily="18" charset="0"/>
                <a:cs typeface="Times New Roman" pitchFamily="18" charset="0"/>
              </a:rPr>
              <a:t>Have you ever taken part in any charity programme</a:t>
            </a:r>
            <a:r>
              <a:rPr lang="en-US" sz="2800" smtClean="0">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883438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9" name="Love story - guitar.mp3">
            <a:hlinkClick r:id="" action="ppaction://media"/>
            <a:extLst>
              <a:ext uri="{FF2B5EF4-FFF2-40B4-BE49-F238E27FC236}">
                <a16:creationId xmlns:a16="http://schemas.microsoft.com/office/drawing/2014/main" xmlns="" id="{C3EFA7E4-A0F7-4E13-896E-C3CA52B9FD20}"/>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5943600" y="525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a:extLst>
              <a:ext uri="{FF2B5EF4-FFF2-40B4-BE49-F238E27FC236}">
                <a16:creationId xmlns:a16="http://schemas.microsoft.com/office/drawing/2014/main" xmlns="" id="{22DC8064-EA10-4F6F-AB0B-AF3A0C91DA8E}"/>
              </a:ext>
            </a:extLst>
          </p:cNvPr>
          <p:cNvSpPr>
            <a:spLocks noGrp="1" noChangeArrowheads="1"/>
          </p:cNvSpPr>
          <p:nvPr>
            <p:ph type="body" sz="half" idx="4294967295"/>
          </p:nvPr>
        </p:nvSpPr>
        <p:spPr>
          <a:xfrm>
            <a:off x="381000" y="2248588"/>
            <a:ext cx="11582400" cy="2018611"/>
          </a:xfrm>
        </p:spPr>
        <p:txBody>
          <a:bodyPr>
            <a:noAutofit/>
          </a:bodyPr>
          <a:lstStyle/>
          <a:p>
            <a:pPr marL="0" indent="0">
              <a:buNone/>
            </a:pPr>
            <a:r>
              <a:rPr lang="en-US" b="1" dirty="0">
                <a:solidFill>
                  <a:srgbClr val="0070C0"/>
                </a:solidFill>
              </a:rPr>
              <a:t>- Write a short paragraph about what you will you do to help needy people around you ?</a:t>
            </a:r>
          </a:p>
          <a:p>
            <a:pPr marL="0" indent="0">
              <a:buNone/>
            </a:pPr>
            <a:r>
              <a:rPr lang="en-US" b="1" dirty="0">
                <a:solidFill>
                  <a:srgbClr val="0070C0"/>
                </a:solidFill>
              </a:rPr>
              <a:t>- Prepare the lesson speaking</a:t>
            </a:r>
            <a:endParaRPr lang="en-US" altLang="en-US" b="1" dirty="0">
              <a:solidFill>
                <a:srgbClr val="0070C0"/>
              </a:solidFill>
            </a:endParaRPr>
          </a:p>
        </p:txBody>
      </p:sp>
      <p:sp>
        <p:nvSpPr>
          <p:cNvPr id="28676" name="WordArt 3">
            <a:extLst>
              <a:ext uri="{FF2B5EF4-FFF2-40B4-BE49-F238E27FC236}">
                <a16:creationId xmlns:a16="http://schemas.microsoft.com/office/drawing/2014/main" xmlns="" id="{14A68C01-FAB1-4BFC-86CF-AD74A9635CF0}"/>
              </a:ext>
            </a:extLst>
          </p:cNvPr>
          <p:cNvSpPr>
            <a:spLocks noChangeArrowheads="1" noChangeShapeType="1" noTextEdit="1"/>
          </p:cNvSpPr>
          <p:nvPr/>
        </p:nvSpPr>
        <p:spPr bwMode="auto">
          <a:xfrm>
            <a:off x="2819400" y="628650"/>
            <a:ext cx="5943600" cy="1057275"/>
          </a:xfrm>
          <a:prstGeom prst="rect">
            <a:avLst/>
          </a:prstGeom>
        </p:spPr>
        <p:txBody>
          <a:bodyPr wrap="none" fromWordArt="1">
            <a:prstTxWarp prst="textPlain">
              <a:avLst>
                <a:gd name="adj" fmla="val 50000"/>
              </a:avLst>
            </a:prstTxWarp>
          </a:bodyPr>
          <a:lstStyle/>
          <a:p>
            <a:pPr algn="ctr"/>
            <a:r>
              <a:rPr lang="en-US" sz="3600" kern="10" dirty="0">
                <a:ln w="9525" cap="sq">
                  <a:solidFill>
                    <a:srgbClr val="008000"/>
                  </a:solidFill>
                  <a:round/>
                  <a:headEnd type="none" w="sm" len="sm"/>
                  <a:tailEnd type="none" w="sm" len="sm"/>
                </a:ln>
                <a:solidFill>
                  <a:srgbClr val="FF00FF"/>
                </a:soli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HOMEWORK</a:t>
            </a:r>
          </a:p>
        </p:txBody>
      </p:sp>
      <p:pic>
        <p:nvPicPr>
          <p:cNvPr id="28677" name="Picture 18" descr="sunflowers_wave_hb">
            <a:extLst>
              <a:ext uri="{FF2B5EF4-FFF2-40B4-BE49-F238E27FC236}">
                <a16:creationId xmlns:a16="http://schemas.microsoft.com/office/drawing/2014/main" xmlns="" id="{657290CE-2BC7-4924-BC12-31E1BCE8E2E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10800" y="5029199"/>
            <a:ext cx="19812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38" descr="AG00040_">
            <a:hlinkClick r:id="" action="ppaction://noaction">
              <a:snd r:embed="rId6" name="bomb.wav"/>
            </a:hlinkClick>
            <a:extLst>
              <a:ext uri="{FF2B5EF4-FFF2-40B4-BE49-F238E27FC236}">
                <a16:creationId xmlns:a16="http://schemas.microsoft.com/office/drawing/2014/main" xmlns="" id="{E055FFE9-0039-4443-9EE1-DB63B3DCB19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06655">
            <a:off x="4983162" y="5210863"/>
            <a:ext cx="16160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b36">
            <a:extLst>
              <a:ext uri="{FF2B5EF4-FFF2-40B4-BE49-F238E27FC236}">
                <a16:creationId xmlns:a16="http://schemas.microsoft.com/office/drawing/2014/main" xmlns="" id="{4DE0A732-7F94-4921-BC68-7C1E2AC532B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2400" y="4740812"/>
            <a:ext cx="1703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0729"/>
                                        </p:tgtEl>
                                      </p:cBhvr>
                                    </p:cmd>
                                  </p:childTnLst>
                                </p:cTn>
                              </p:par>
                              <p:par>
                                <p:cTn id="7" presetID="27" presetClass="entr" presetSubtype="0" fill="hold" nodeType="withEffect">
                                  <p:stCondLst>
                                    <p:cond delay="0"/>
                                  </p:stCondLst>
                                  <p:iterate type="lt">
                                    <p:tmPct val="50000"/>
                                  </p:iterate>
                                  <p:childTnLst>
                                    <p:set>
                                      <p:cBhvr>
                                        <p:cTn id="8" dur="1" fill="hold">
                                          <p:stCondLst>
                                            <p:cond delay="0"/>
                                          </p:stCondLst>
                                        </p:cTn>
                                        <p:tgtEl>
                                          <p:spTgt spid="30722">
                                            <p:txEl>
                                              <p:pRg st="0" end="0"/>
                                            </p:txEl>
                                          </p:spTgt>
                                        </p:tgtEl>
                                        <p:attrNameLst>
                                          <p:attrName>style.visibility</p:attrName>
                                        </p:attrNameLst>
                                      </p:cBhvr>
                                      <p:to>
                                        <p:strVal val="visible"/>
                                      </p:to>
                                    </p:set>
                                    <p:anim calcmode="discrete" valueType="clr">
                                      <p:cBhvr override="childStyle">
                                        <p:cTn id="9" dur="80"/>
                                        <p:tgtEl>
                                          <p:spTgt spid="307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30722">
                                            <p:txEl>
                                              <p:pRg st="0" end="0"/>
                                            </p:txEl>
                                          </p:spTgt>
                                        </p:tgtEl>
                                        <p:attrNameLst>
                                          <p:attrName>fillcolor</p:attrName>
                                        </p:attrNameLst>
                                      </p:cBhvr>
                                      <p:tavLst>
                                        <p:tav tm="0">
                                          <p:val>
                                            <p:clrVal>
                                              <a:schemeClr val="accent2"/>
                                            </p:clrVal>
                                          </p:val>
                                        </p:tav>
                                        <p:tav tm="50000">
                                          <p:val>
                                            <p:clrVal>
                                              <a:schemeClr val="hlink"/>
                                            </p:clrVal>
                                          </p:val>
                                        </p:tav>
                                      </p:tavLst>
                                    </p:anim>
                                    <p:set>
                                      <p:cBhvr>
                                        <p:cTn id="11" dur="80"/>
                                        <p:tgtEl>
                                          <p:spTgt spid="30722">
                                            <p:txEl>
                                              <p:pRg st="0" end="0"/>
                                            </p:txEl>
                                          </p:spTgt>
                                        </p:tgtEl>
                                        <p:attrNameLst>
                                          <p:attrName>fill.type</p:attrName>
                                        </p:attrNameLst>
                                      </p:cBhvr>
                                      <p:to>
                                        <p:strVal val="solid"/>
                                      </p:to>
                                    </p:set>
                                  </p:childTnLst>
                                </p:cTn>
                              </p:par>
                              <p:par>
                                <p:cTn id="12" presetID="27" presetClass="entr" presetSubtype="0" fill="hold" nodeType="withEffect">
                                  <p:stCondLst>
                                    <p:cond delay="0"/>
                                  </p:stCondLst>
                                  <p:iterate type="lt">
                                    <p:tmPct val="50000"/>
                                  </p:iterate>
                                  <p:childTnLst>
                                    <p:set>
                                      <p:cBhvr>
                                        <p:cTn id="13" dur="1" fill="hold">
                                          <p:stCondLst>
                                            <p:cond delay="0"/>
                                          </p:stCondLst>
                                        </p:cTn>
                                        <p:tgtEl>
                                          <p:spTgt spid="30722">
                                            <p:txEl>
                                              <p:pRg st="1" end="1"/>
                                            </p:txEl>
                                          </p:spTgt>
                                        </p:tgtEl>
                                        <p:attrNameLst>
                                          <p:attrName>style.visibility</p:attrName>
                                        </p:attrNameLst>
                                      </p:cBhvr>
                                      <p:to>
                                        <p:strVal val="visible"/>
                                      </p:to>
                                    </p:set>
                                    <p:anim calcmode="discrete" valueType="clr">
                                      <p:cBhvr override="childStyle">
                                        <p:cTn id="14" dur="80"/>
                                        <p:tgtEl>
                                          <p:spTgt spid="3072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22">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072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numSld="2">
                <p:cTn id="17" fill="hold" display="0">
                  <p:stCondLst>
                    <p:cond delay="indefinite"/>
                  </p:stCondLst>
                  <p:endCondLst>
                    <p:cond evt="onPrev" delay="0">
                      <p:tgtEl>
                        <p:sldTgt/>
                      </p:tgtEl>
                    </p:cond>
                    <p:cond evt="onStopAudio" delay="0">
                      <p:tgtEl>
                        <p:sldTgt/>
                      </p:tgtEl>
                    </p:cond>
                  </p:endCondLst>
                </p:cTn>
                <p:tgtEl>
                  <p:spTgt spid="30729"/>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Picture1">
            <a:extLst>
              <a:ext uri="{FF2B5EF4-FFF2-40B4-BE49-F238E27FC236}">
                <a16:creationId xmlns:a16="http://schemas.microsoft.com/office/drawing/2014/main" xmlns="" id="{9087BE40-C085-4738-8498-B5101482DDD3}"/>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81000" y="0"/>
            <a:ext cx="12725400" cy="6858000"/>
          </a:xfrm>
          <a:noFill/>
        </p:spPr>
      </p:pic>
      <p:sp>
        <p:nvSpPr>
          <p:cNvPr id="41989" name="WordArt 5" descr="5Brosewallcoo">
            <a:extLst>
              <a:ext uri="{FF2B5EF4-FFF2-40B4-BE49-F238E27FC236}">
                <a16:creationId xmlns:a16="http://schemas.microsoft.com/office/drawing/2014/main" xmlns="" id="{9DA4DA45-D641-411B-A960-6C5A821BFD6C}"/>
              </a:ext>
            </a:extLst>
          </p:cNvPr>
          <p:cNvSpPr>
            <a:spLocks noChangeArrowheads="1" noChangeShapeType="1" noTextEdit="1"/>
          </p:cNvSpPr>
          <p:nvPr/>
        </p:nvSpPr>
        <p:spPr bwMode="auto">
          <a:xfrm>
            <a:off x="2514600" y="4343400"/>
            <a:ext cx="8001000" cy="1676400"/>
          </a:xfrm>
          <a:prstGeom prst="rect">
            <a:avLst/>
          </a:prstGeom>
        </p:spPr>
        <p:txBody>
          <a:bodyPr wrap="none" fromWordArt="1">
            <a:prstTxWarp prst="textPlain">
              <a:avLst>
                <a:gd name="adj" fmla="val 50000"/>
              </a:avLst>
            </a:prstTxWarp>
          </a:bodyPr>
          <a:lstStyle/>
          <a:p>
            <a:pPr algn="ctr"/>
            <a:r>
              <a:rPr lang="en-US" sz="3600" kern="10">
                <a:ln w="19050">
                  <a:solidFill>
                    <a:srgbClr val="0000FF"/>
                  </a:solidFill>
                  <a:round/>
                  <a:headEnd/>
                  <a:tailEnd/>
                </a:ln>
                <a:blipFill dpi="0" rotWithShape="1">
                  <a:blip r:embed="rId3"/>
                  <a:srcRect/>
                  <a:stretch>
                    <a:fillRect/>
                  </a:stretch>
                </a:blipFill>
                <a:effectLst>
                  <a:outerShdw dist="35921" dir="2700000" algn="ctr" rotWithShape="0">
                    <a:srgbClr val="990000"/>
                  </a:outerShdw>
                </a:effectLst>
                <a:latin typeface="Impact" panose="020B0806030902050204" pitchFamily="34" charset="0"/>
              </a:rPr>
              <a:t>Thank you for your attention!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dissolve">
                                      <p:cBhvr>
                                        <p:cTn id="7"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09600"/>
            <a:ext cx="8659363" cy="1384995"/>
          </a:xfrm>
          <a:prstGeom prst="rect">
            <a:avLst/>
          </a:prstGeom>
          <a:noFill/>
        </p:spPr>
        <p:txBody>
          <a:bodyPr wrap="square" rtlCol="0">
            <a:spAutoFit/>
          </a:bodyPr>
          <a:lstStyle/>
          <a:p>
            <a:r>
              <a:rPr lang="en-US" sz="2800">
                <a:solidFill>
                  <a:srgbClr val="FF0000"/>
                </a:solidFill>
              </a:rPr>
              <a:t>1</a:t>
            </a:r>
            <a:r>
              <a:rPr lang="en-US" sz="2800" smtClean="0">
                <a:solidFill>
                  <a:srgbClr val="FF0000"/>
                </a:solidFill>
              </a:rPr>
              <a:t>. Describe the pictures and answer the questions: What </a:t>
            </a:r>
            <a:r>
              <a:rPr lang="en-US" sz="2800" dirty="0">
                <a:solidFill>
                  <a:srgbClr val="FF0000"/>
                </a:solidFill>
              </a:rPr>
              <a:t>do </a:t>
            </a:r>
            <a:r>
              <a:rPr lang="en-US" sz="2800">
                <a:solidFill>
                  <a:srgbClr val="FF0000"/>
                </a:solidFill>
              </a:rPr>
              <a:t>the </a:t>
            </a:r>
            <a:r>
              <a:rPr lang="en-US" sz="2800" smtClean="0">
                <a:solidFill>
                  <a:srgbClr val="FF0000"/>
                </a:solidFill>
              </a:rPr>
              <a:t>people </a:t>
            </a:r>
            <a:r>
              <a:rPr lang="en-US" sz="2800" dirty="0">
                <a:solidFill>
                  <a:srgbClr val="FF0000"/>
                </a:solidFill>
              </a:rPr>
              <a:t>in the </a:t>
            </a:r>
            <a:r>
              <a:rPr lang="en-US" sz="2800">
                <a:solidFill>
                  <a:srgbClr val="FF0000"/>
                </a:solidFill>
              </a:rPr>
              <a:t>pictures </a:t>
            </a:r>
            <a:r>
              <a:rPr lang="en-US" sz="2800" smtClean="0">
                <a:solidFill>
                  <a:srgbClr val="FF0000"/>
                </a:solidFill>
              </a:rPr>
              <a:t>need? What </a:t>
            </a:r>
            <a:r>
              <a:rPr lang="en-US" sz="2800" dirty="0">
                <a:solidFill>
                  <a:srgbClr val="FF0000"/>
                </a:solidFill>
              </a:rPr>
              <a:t>can you do to help them?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74" y="2018309"/>
            <a:ext cx="3360964" cy="22512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05" y="4491371"/>
            <a:ext cx="3452837" cy="225125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363" y="115379"/>
            <a:ext cx="3360963" cy="2712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WordArt 6">
            <a:extLst>
              <a:ext uri="{FF2B5EF4-FFF2-40B4-BE49-F238E27FC236}">
                <a16:creationId xmlns:a16="http://schemas.microsoft.com/office/drawing/2014/main" xmlns="" id="{5958A058-0C1D-4371-8BEB-9D22E8358DD5}"/>
              </a:ext>
            </a:extLst>
          </p:cNvPr>
          <p:cNvSpPr>
            <a:spLocks noChangeArrowheads="1" noChangeShapeType="1" noTextEdit="1"/>
          </p:cNvSpPr>
          <p:nvPr/>
        </p:nvSpPr>
        <p:spPr bwMode="auto">
          <a:xfrm>
            <a:off x="332935" y="115379"/>
            <a:ext cx="6019800" cy="551371"/>
          </a:xfrm>
          <a:prstGeom prst="rect">
            <a:avLst/>
          </a:prstGeom>
        </p:spPr>
        <p:txBody>
          <a:bodyPr wrap="none" fromWordArt="1">
            <a:prstTxWarp prst="textPlain">
              <a:avLst>
                <a:gd name="adj" fmla="val 50000"/>
              </a:avLst>
            </a:prstTxWarp>
          </a:bodyPr>
          <a:lstStyle/>
          <a:p>
            <a:pPr algn="ctr"/>
            <a:r>
              <a:rPr lang="en-US" sz="3600" b="1" kern="10" dirty="0">
                <a:ln w="25400">
                  <a:solidFill>
                    <a:schemeClr val="tx1"/>
                  </a:solidFill>
                  <a:round/>
                  <a:headEnd/>
                  <a:tailEnd/>
                </a:ln>
                <a:solidFill>
                  <a:srgbClr val="FF00FF"/>
                </a:solidFill>
                <a:effectLst>
                  <a:outerShdw dist="35921" dir="2700000" algn="ctr" rotWithShape="0">
                    <a:srgbClr val="C0C0C0">
                      <a:alpha val="79999"/>
                    </a:srgbClr>
                  </a:outerShdw>
                </a:effectLst>
                <a:latin typeface="Arial Black" panose="020B0A04020102020204" pitchFamily="34" charset="0"/>
              </a:rPr>
              <a:t>I</a:t>
            </a:r>
            <a:r>
              <a:rPr lang="en-US" sz="3600" b="1" kern="10">
                <a:ln w="25400">
                  <a:solidFill>
                    <a:schemeClr val="tx1"/>
                  </a:solidFill>
                  <a:round/>
                  <a:headEnd/>
                  <a:tailEnd/>
                </a:ln>
                <a:solidFill>
                  <a:srgbClr val="FF00FF"/>
                </a:solidFill>
                <a:effectLst>
                  <a:outerShdw dist="35921" dir="2700000" algn="ctr" rotWithShape="0">
                    <a:srgbClr val="C0C0C0">
                      <a:alpha val="79999"/>
                    </a:srgbClr>
                  </a:outerShdw>
                </a:effectLst>
                <a:latin typeface="Arial Black" panose="020B0A04020102020204" pitchFamily="34" charset="0"/>
              </a:rPr>
              <a:t>. </a:t>
            </a:r>
            <a:r>
              <a:rPr lang="en-US" sz="3600" b="1" kern="10" smtClean="0">
                <a:ln w="25400">
                  <a:solidFill>
                    <a:schemeClr val="tx1"/>
                  </a:solidFill>
                  <a:round/>
                  <a:headEnd/>
                  <a:tailEnd/>
                </a:ln>
                <a:solidFill>
                  <a:srgbClr val="FF00FF"/>
                </a:solidFill>
                <a:effectLst>
                  <a:outerShdw dist="35921" dir="2700000" algn="ctr" rotWithShape="0">
                    <a:srgbClr val="C0C0C0">
                      <a:alpha val="79999"/>
                    </a:srgbClr>
                  </a:outerShdw>
                </a:effectLst>
                <a:latin typeface="Arial Black" panose="020B0A04020102020204" pitchFamily="34" charset="0"/>
              </a:rPr>
              <a:t>Pre - reading</a:t>
            </a:r>
            <a:endParaRPr lang="en-US" sz="3600" b="1" kern="10" dirty="0">
              <a:ln w="25400">
                <a:solidFill>
                  <a:schemeClr val="tx1"/>
                </a:solidFill>
                <a:round/>
                <a:headEnd/>
                <a:tailEnd/>
              </a:ln>
              <a:solidFill>
                <a:srgbClr val="FF00FF"/>
              </a:solidFill>
              <a:effectLst>
                <a:outerShdw dist="35921" dir="2700000" algn="ctr" rotWithShape="0">
                  <a:srgbClr val="C0C0C0">
                    <a:alpha val="79999"/>
                  </a:srgbClr>
                </a:outerShdw>
              </a:effectLst>
              <a:latin typeface="Arial Black" panose="020B0A04020102020204" pitchFamily="34" charset="0"/>
            </a:endParaRPr>
          </a:p>
        </p:txBody>
      </p:sp>
      <p:graphicFrame>
        <p:nvGraphicFramePr>
          <p:cNvPr id="13" name="Table 12">
            <a:extLst>
              <a:ext uri="{FF2B5EF4-FFF2-40B4-BE49-F238E27FC236}">
                <a16:creationId xmlns:a16="http://schemas.microsoft.com/office/drawing/2014/main" xmlns="" id="{D2D8AB63-9930-40CD-A6F7-1158AA7C3BAF}"/>
              </a:ext>
            </a:extLst>
          </p:cNvPr>
          <p:cNvGraphicFramePr>
            <a:graphicFrameLocks noGrp="1"/>
          </p:cNvGraphicFramePr>
          <p:nvPr>
            <p:extLst>
              <p:ext uri="{D42A27DB-BD31-4B8C-83A1-F6EECF244321}">
                <p14:modId xmlns:p14="http://schemas.microsoft.com/office/powerpoint/2010/main" val="2644576936"/>
              </p:ext>
            </p:extLst>
          </p:nvPr>
        </p:nvGraphicFramePr>
        <p:xfrm>
          <a:off x="3733800" y="3022575"/>
          <a:ext cx="8458200" cy="3835425"/>
        </p:xfrm>
        <a:graphic>
          <a:graphicData uri="http://schemas.openxmlformats.org/drawingml/2006/table">
            <a:tbl>
              <a:tblPr firstRow="1" bandRow="1">
                <a:tableStyleId>{5940675A-B579-460E-94D1-54222C63F5DA}</a:tableStyleId>
              </a:tblPr>
              <a:tblGrid>
                <a:gridCol w="4648200">
                  <a:extLst>
                    <a:ext uri="{9D8B030D-6E8A-4147-A177-3AD203B41FA5}">
                      <a16:colId xmlns:a16="http://schemas.microsoft.com/office/drawing/2014/main" xmlns="" val="224155641"/>
                    </a:ext>
                  </a:extLst>
                </a:gridCol>
                <a:gridCol w="3810000">
                  <a:extLst>
                    <a:ext uri="{9D8B030D-6E8A-4147-A177-3AD203B41FA5}">
                      <a16:colId xmlns:a16="http://schemas.microsoft.com/office/drawing/2014/main" xmlns="" val="115883105"/>
                    </a:ext>
                  </a:extLst>
                </a:gridCol>
              </a:tblGrid>
              <a:tr h="914400">
                <a:tc>
                  <a:txBody>
                    <a:bodyPr/>
                    <a:lstStyle/>
                    <a:p>
                      <a:r>
                        <a:rPr lang="en-US" sz="2400" b="0" i="0" kern="1200" dirty="0">
                          <a:solidFill>
                            <a:schemeClr val="tx1"/>
                          </a:solidFill>
                          <a:effectLst/>
                          <a:latin typeface="+mn-lt"/>
                          <a:ea typeface="+mn-ea"/>
                          <a:cs typeface="+mn-cs"/>
                        </a:rPr>
                        <a:t>a. These flood victims need food and shelter.</a:t>
                      </a:r>
                      <a:endParaRPr lang="en-US" sz="2400" dirty="0"/>
                    </a:p>
                  </a:txBody>
                  <a:tcPr/>
                </a:tc>
                <a:tc>
                  <a:txBody>
                    <a:bodyPr/>
                    <a:lstStyle/>
                    <a:p>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426464559"/>
                  </a:ext>
                </a:extLst>
              </a:tr>
              <a:tr h="1694249">
                <a:tc>
                  <a:txBody>
                    <a:bodyPr/>
                    <a:lstStyle/>
                    <a:p>
                      <a:r>
                        <a:rPr lang="en-US" sz="2400" b="0" i="0" kern="1200" dirty="0">
                          <a:solidFill>
                            <a:schemeClr val="tx1"/>
                          </a:solidFill>
                          <a:effectLst/>
                          <a:latin typeface="+mn-lt"/>
                          <a:ea typeface="+mn-ea"/>
                          <a:cs typeface="+mn-cs"/>
                        </a:rPr>
                        <a:t>b. These students are studying in a shabby classroom. They need study equipment and a </a:t>
                      </a:r>
                      <a:r>
                        <a:rPr lang="en-US" sz="2400" b="0" i="0" kern="1200">
                          <a:solidFill>
                            <a:srgbClr val="FF0000"/>
                          </a:solidFill>
                          <a:effectLst/>
                          <a:latin typeface="+mn-lt"/>
                          <a:ea typeface="+mn-ea"/>
                          <a:cs typeface="+mn-cs"/>
                        </a:rPr>
                        <a:t>decent</a:t>
                      </a:r>
                      <a:r>
                        <a:rPr lang="en-US" sz="2400" b="0" i="0" kern="1200">
                          <a:solidFill>
                            <a:schemeClr val="tx1"/>
                          </a:solidFill>
                          <a:effectLst/>
                          <a:latin typeface="+mn-lt"/>
                          <a:ea typeface="+mn-ea"/>
                          <a:cs typeface="+mn-cs"/>
                        </a:rPr>
                        <a:t> </a:t>
                      </a:r>
                      <a:r>
                        <a:rPr lang="en-US" sz="2400" b="0" i="0" kern="1200" smtClean="0">
                          <a:solidFill>
                            <a:schemeClr val="tx1"/>
                          </a:solidFill>
                          <a:effectLst/>
                          <a:latin typeface="+mn-lt"/>
                          <a:ea typeface="+mn-ea"/>
                          <a:cs typeface="+mn-cs"/>
                        </a:rPr>
                        <a:t>(</a:t>
                      </a:r>
                      <a:r>
                        <a:rPr lang="en-US" sz="2400" i="1" smtClean="0">
                          <a:latin typeface="Times New Roman" pitchFamily="18" charset="0"/>
                          <a:cs typeface="Times New Roman" pitchFamily="18" charset="0"/>
                        </a:rPr>
                        <a:t>socially acceptable or good</a:t>
                      </a:r>
                      <a:r>
                        <a:rPr lang="en-US" sz="2400" smtClean="0"/>
                        <a:t>) </a:t>
                      </a:r>
                      <a:r>
                        <a:rPr lang="en-US" sz="2400" b="0" i="0" kern="1200" smtClean="0">
                          <a:solidFill>
                            <a:schemeClr val="tx1"/>
                          </a:solidFill>
                          <a:effectLst/>
                          <a:latin typeface="+mn-lt"/>
                          <a:ea typeface="+mn-ea"/>
                          <a:cs typeface="+mn-cs"/>
                        </a:rPr>
                        <a:t>place </a:t>
                      </a:r>
                      <a:r>
                        <a:rPr lang="en-US" sz="2400" b="0" i="0" kern="1200" dirty="0">
                          <a:solidFill>
                            <a:schemeClr val="tx1"/>
                          </a:solidFill>
                          <a:effectLst/>
                          <a:latin typeface="+mn-lt"/>
                          <a:ea typeface="+mn-ea"/>
                          <a:cs typeface="+mn-cs"/>
                        </a:rPr>
                        <a:t>to study.</a:t>
                      </a:r>
                      <a:endParaRPr lang="en-US" sz="2400" dirty="0"/>
                    </a:p>
                  </a:txBody>
                  <a:tcPr/>
                </a:tc>
                <a:tc>
                  <a:txBody>
                    <a:bodyPr/>
                    <a:lstStyle/>
                    <a:p>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27586307"/>
                  </a:ext>
                </a:extLst>
              </a:tr>
              <a:tr h="1226776">
                <a:tc>
                  <a:txBody>
                    <a:bodyPr/>
                    <a:lstStyle/>
                    <a:p>
                      <a:r>
                        <a:rPr lang="en-US" sz="2400" b="0" i="0" kern="1200" dirty="0">
                          <a:solidFill>
                            <a:schemeClr val="tx1"/>
                          </a:solidFill>
                          <a:effectLst/>
                          <a:latin typeface="+mn-lt"/>
                          <a:ea typeface="+mn-ea"/>
                          <a:cs typeface="+mn-cs"/>
                        </a:rPr>
                        <a:t>c. These young cancer patients need care and comfort.</a:t>
                      </a:r>
                      <a:endParaRPr lang="en-US" sz="2400" dirty="0"/>
                    </a:p>
                  </a:txBody>
                  <a:tcPr/>
                </a:tc>
                <a:tc>
                  <a:txBody>
                    <a:bodyPr/>
                    <a:lstStyle/>
                    <a:p>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66178380"/>
                  </a:ext>
                </a:extLst>
              </a:tr>
            </a:tbl>
          </a:graphicData>
        </a:graphic>
      </p:graphicFrame>
      <p:sp>
        <p:nvSpPr>
          <p:cNvPr id="16" name="Rectangle 15">
            <a:extLst>
              <a:ext uri="{FF2B5EF4-FFF2-40B4-BE49-F238E27FC236}">
                <a16:creationId xmlns:a16="http://schemas.microsoft.com/office/drawing/2014/main" xmlns="" id="{A325BE82-A381-4C31-9679-A0CFB3D2312B}"/>
              </a:ext>
            </a:extLst>
          </p:cNvPr>
          <p:cNvSpPr/>
          <p:nvPr/>
        </p:nvSpPr>
        <p:spPr>
          <a:xfrm>
            <a:off x="332935" y="2184587"/>
            <a:ext cx="374874" cy="434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A</a:t>
            </a:r>
          </a:p>
        </p:txBody>
      </p:sp>
      <p:sp>
        <p:nvSpPr>
          <p:cNvPr id="17" name="Rectangle 16">
            <a:extLst>
              <a:ext uri="{FF2B5EF4-FFF2-40B4-BE49-F238E27FC236}">
                <a16:creationId xmlns:a16="http://schemas.microsoft.com/office/drawing/2014/main" xmlns="" id="{CA37F8F8-42C7-445D-9302-00A4DF88FE6F}"/>
              </a:ext>
            </a:extLst>
          </p:cNvPr>
          <p:cNvSpPr/>
          <p:nvPr/>
        </p:nvSpPr>
        <p:spPr>
          <a:xfrm>
            <a:off x="8659363" y="123747"/>
            <a:ext cx="374874" cy="434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B</a:t>
            </a:r>
          </a:p>
        </p:txBody>
      </p:sp>
      <p:sp>
        <p:nvSpPr>
          <p:cNvPr id="18" name="Rectangle 17">
            <a:extLst>
              <a:ext uri="{FF2B5EF4-FFF2-40B4-BE49-F238E27FC236}">
                <a16:creationId xmlns:a16="http://schemas.microsoft.com/office/drawing/2014/main" xmlns="" id="{90BFD185-6A35-4BE2-ADD0-8FC2A45EB3E9}"/>
              </a:ext>
            </a:extLst>
          </p:cNvPr>
          <p:cNvSpPr/>
          <p:nvPr/>
        </p:nvSpPr>
        <p:spPr>
          <a:xfrm>
            <a:off x="60442" y="4435837"/>
            <a:ext cx="374874" cy="434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C</a:t>
            </a:r>
          </a:p>
        </p:txBody>
      </p:sp>
      <p:sp>
        <p:nvSpPr>
          <p:cNvPr id="19" name="Text Box 11">
            <a:extLst>
              <a:ext uri="{FF2B5EF4-FFF2-40B4-BE49-F238E27FC236}">
                <a16:creationId xmlns:a16="http://schemas.microsoft.com/office/drawing/2014/main" xmlns="" id="{33155184-D503-446F-8B72-29D9C7249B5B}"/>
              </a:ext>
            </a:extLst>
          </p:cNvPr>
          <p:cNvSpPr txBox="1">
            <a:spLocks noChangeArrowheads="1"/>
          </p:cNvSpPr>
          <p:nvPr/>
        </p:nvSpPr>
        <p:spPr bwMode="auto">
          <a:xfrm>
            <a:off x="730087" y="3799528"/>
            <a:ext cx="1999265" cy="523220"/>
          </a:xfrm>
          <a:prstGeom prst="rect">
            <a:avLst/>
          </a:prstGeom>
          <a:solidFill>
            <a:schemeClr val="accent2"/>
          </a:solid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FF00"/>
                </a:solidFill>
                <a:latin typeface="Times New Roman" panose="02020603050405020304" pitchFamily="18" charset="0"/>
              </a:rPr>
              <a:t>food/shelter</a:t>
            </a:r>
          </a:p>
        </p:txBody>
      </p:sp>
      <p:sp>
        <p:nvSpPr>
          <p:cNvPr id="20" name="Text Box 11">
            <a:extLst>
              <a:ext uri="{FF2B5EF4-FFF2-40B4-BE49-F238E27FC236}">
                <a16:creationId xmlns:a16="http://schemas.microsoft.com/office/drawing/2014/main" xmlns="" id="{A9AC2565-254C-453E-89F7-73B1B0CB2181}"/>
              </a:ext>
            </a:extLst>
          </p:cNvPr>
          <p:cNvSpPr txBox="1">
            <a:spLocks noChangeArrowheads="1"/>
          </p:cNvSpPr>
          <p:nvPr/>
        </p:nvSpPr>
        <p:spPr bwMode="auto">
          <a:xfrm>
            <a:off x="1371601" y="4435837"/>
            <a:ext cx="2194042" cy="523220"/>
          </a:xfrm>
          <a:prstGeom prst="rect">
            <a:avLst/>
          </a:prstGeom>
          <a:solidFill>
            <a:schemeClr val="accent2"/>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FF00"/>
                </a:solidFill>
                <a:latin typeface="Times New Roman" panose="02020603050405020304" pitchFamily="18" charset="0"/>
              </a:rPr>
              <a:t>care/comfort</a:t>
            </a:r>
          </a:p>
        </p:txBody>
      </p:sp>
      <p:sp>
        <p:nvSpPr>
          <p:cNvPr id="21" name="Text Box 11">
            <a:extLst>
              <a:ext uri="{FF2B5EF4-FFF2-40B4-BE49-F238E27FC236}">
                <a16:creationId xmlns:a16="http://schemas.microsoft.com/office/drawing/2014/main" xmlns="" id="{8B117FDC-9F37-43A8-B889-1F6F71302F01}"/>
              </a:ext>
            </a:extLst>
          </p:cNvPr>
          <p:cNvSpPr txBox="1">
            <a:spLocks noChangeArrowheads="1"/>
          </p:cNvSpPr>
          <p:nvPr/>
        </p:nvSpPr>
        <p:spPr bwMode="auto">
          <a:xfrm>
            <a:off x="9220200" y="115379"/>
            <a:ext cx="2800126" cy="523220"/>
          </a:xfrm>
          <a:prstGeom prst="rect">
            <a:avLst/>
          </a:prstGeom>
          <a:solidFill>
            <a:schemeClr val="accent2"/>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FF00"/>
                </a:solidFill>
                <a:latin typeface="Times New Roman" panose="02020603050405020304" pitchFamily="18" charset="0"/>
              </a:rPr>
              <a:t>study equipment</a:t>
            </a:r>
          </a:p>
        </p:txBody>
      </p:sp>
      <p:sp>
        <p:nvSpPr>
          <p:cNvPr id="22" name="Content Placeholder 2">
            <a:extLst>
              <a:ext uri="{FF2B5EF4-FFF2-40B4-BE49-F238E27FC236}">
                <a16:creationId xmlns:a16="http://schemas.microsoft.com/office/drawing/2014/main" xmlns="" id="{FFFEA250-F56C-4E61-A750-18B6F8564117}"/>
              </a:ext>
            </a:extLst>
          </p:cNvPr>
          <p:cNvSpPr>
            <a:spLocks noGrp="1"/>
          </p:cNvSpPr>
          <p:nvPr>
            <p:ph idx="1"/>
          </p:nvPr>
        </p:nvSpPr>
        <p:spPr>
          <a:xfrm>
            <a:off x="8381999" y="3047999"/>
            <a:ext cx="3626949" cy="914401"/>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We can donate money, rice, and old clothes.</a:t>
            </a:r>
          </a:p>
        </p:txBody>
      </p:sp>
      <p:sp>
        <p:nvSpPr>
          <p:cNvPr id="23" name="Content Placeholder 2">
            <a:extLst>
              <a:ext uri="{FF2B5EF4-FFF2-40B4-BE49-F238E27FC236}">
                <a16:creationId xmlns:a16="http://schemas.microsoft.com/office/drawing/2014/main" xmlns="" id="{5A05F99A-2CBA-4668-90BD-543AA3E5020D}"/>
              </a:ext>
            </a:extLst>
          </p:cNvPr>
          <p:cNvSpPr txBox="1">
            <a:spLocks/>
          </p:cNvSpPr>
          <p:nvPr/>
        </p:nvSpPr>
        <p:spPr>
          <a:xfrm>
            <a:off x="8382000" y="4112288"/>
            <a:ext cx="3626949" cy="15047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latin typeface="Times New Roman" panose="02020603050405020304" pitchFamily="18" charset="0"/>
                <a:cs typeface="Times New Roman" panose="02020603050405020304" pitchFamily="18" charset="0"/>
              </a:rPr>
              <a:t>We can donate books and money.</a:t>
            </a:r>
          </a:p>
        </p:txBody>
      </p:sp>
      <p:sp>
        <p:nvSpPr>
          <p:cNvPr id="24" name="Content Placeholder 2">
            <a:extLst>
              <a:ext uri="{FF2B5EF4-FFF2-40B4-BE49-F238E27FC236}">
                <a16:creationId xmlns:a16="http://schemas.microsoft.com/office/drawing/2014/main" xmlns="" id="{C7CA5E79-C51B-4BBD-9DCA-D05C3DEAD16A}"/>
              </a:ext>
            </a:extLst>
          </p:cNvPr>
          <p:cNvSpPr txBox="1">
            <a:spLocks/>
          </p:cNvSpPr>
          <p:nvPr/>
        </p:nvSpPr>
        <p:spPr>
          <a:xfrm>
            <a:off x="8382000" y="5616996"/>
            <a:ext cx="3810000" cy="12410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Times New Roman" panose="02020603050405020304" pitchFamily="18" charset="0"/>
                <a:cs typeface="Times New Roman" panose="02020603050405020304" pitchFamily="18" charset="0"/>
              </a:rPr>
              <a:t>We can visit them, give them gifts, and </a:t>
            </a:r>
            <a:r>
              <a:rPr lang="en-US" sz="2400" dirty="0" err="1">
                <a:latin typeface="Times New Roman" panose="02020603050405020304" pitchFamily="18" charset="0"/>
                <a:cs typeface="Times New Roman" panose="02020603050405020304" pitchFamily="18" charset="0"/>
              </a:rPr>
              <a:t>organise</a:t>
            </a:r>
            <a:r>
              <a:rPr lang="en-US" sz="2400" dirty="0">
                <a:latin typeface="Times New Roman" panose="02020603050405020304" pitchFamily="18" charset="0"/>
                <a:cs typeface="Times New Roman" panose="02020603050405020304" pitchFamily="18" charset="0"/>
              </a:rPr>
              <a:t> different fun activities</a:t>
            </a:r>
          </a:p>
        </p:txBody>
      </p:sp>
      <p:sp>
        <p:nvSpPr>
          <p:cNvPr id="2" name="Oval Callout 1"/>
          <p:cNvSpPr/>
          <p:nvPr/>
        </p:nvSpPr>
        <p:spPr>
          <a:xfrm>
            <a:off x="3048001" y="1143000"/>
            <a:ext cx="5611362" cy="1752599"/>
          </a:xfrm>
          <a:prstGeom prst="wedgeEllipseCallout">
            <a:avLst>
              <a:gd name="adj1" fmla="val 27659"/>
              <a:gd name="adj2" fmla="val -859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itchFamily="18" charset="0"/>
                <a:cs typeface="Times New Roman" pitchFamily="18" charset="0"/>
              </a:rPr>
              <a:t>= </a:t>
            </a:r>
            <a:r>
              <a:rPr lang="en-US" sz="2800"/>
              <a:t>in poor condition through </a:t>
            </a:r>
            <a:r>
              <a:rPr lang="en-US" sz="2800" smtClean="0"/>
              <a:t>long = </a:t>
            </a:r>
            <a:r>
              <a:rPr lang="en-US" sz="2800" smtClean="0">
                <a:solidFill>
                  <a:schemeClr val="bg1"/>
                </a:solidFill>
                <a:latin typeface="Times New Roman" pitchFamily="18" charset="0"/>
                <a:cs typeface="Times New Roman" pitchFamily="18" charset="0"/>
              </a:rPr>
              <a:t>hư hỏng, xấu, tồi tàn</a:t>
            </a:r>
            <a:endParaRPr lang="en-US" sz="2800">
              <a:solidFill>
                <a:schemeClr val="bg1"/>
              </a:solidFill>
              <a:latin typeface="Times New Roman" pitchFamily="18" charset="0"/>
              <a:cs typeface="Times New Roman" pitchFamily="18" charset="0"/>
            </a:endParaRPr>
          </a:p>
        </p:txBody>
      </p:sp>
      <p:sp>
        <p:nvSpPr>
          <p:cNvPr id="25" name="Oval Callout 24"/>
          <p:cNvSpPr/>
          <p:nvPr/>
        </p:nvSpPr>
        <p:spPr>
          <a:xfrm>
            <a:off x="6477000" y="115379"/>
            <a:ext cx="2071119" cy="664338"/>
          </a:xfrm>
          <a:prstGeom prst="wedgeEllipseCallout">
            <a:avLst>
              <a:gd name="adj1" fmla="val 119780"/>
              <a:gd name="adj2" fmla="val 747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itchFamily="18" charset="0"/>
                <a:cs typeface="Times New Roman" pitchFamily="18" charset="0"/>
              </a:rPr>
              <a:t>shabby</a:t>
            </a:r>
            <a:r>
              <a:rPr lang="en-US" smtClean="0">
                <a:solidFill>
                  <a:schemeClr val="bg1"/>
                </a:solidFill>
                <a:latin typeface="Times New Roman" pitchFamily="18" charset="0"/>
                <a:cs typeface="Times New Roman" pitchFamily="18" charset="0"/>
              </a:rPr>
              <a:t>  (a) </a:t>
            </a:r>
            <a:endParaRPr lang="en-US">
              <a:solidFill>
                <a:schemeClr val="bg1"/>
              </a:solidFill>
              <a:latin typeface="Times New Roman" pitchFamily="18" charset="0"/>
              <a:cs typeface="Times New Roman" pitchFamily="18" charset="0"/>
            </a:endParaRPr>
          </a:p>
        </p:txBody>
      </p:sp>
      <p:sp>
        <p:nvSpPr>
          <p:cNvPr id="26" name="Oval Callout 25"/>
          <p:cNvSpPr/>
          <p:nvPr/>
        </p:nvSpPr>
        <p:spPr>
          <a:xfrm>
            <a:off x="2468622" y="1066800"/>
            <a:ext cx="6190741" cy="1752599"/>
          </a:xfrm>
          <a:prstGeom prst="wedgeEllipseCallout">
            <a:avLst>
              <a:gd name="adj1" fmla="val -58490"/>
              <a:gd name="adj2" fmla="val 1062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itchFamily="18" charset="0"/>
                <a:cs typeface="Times New Roman" pitchFamily="18" charset="0"/>
              </a:rPr>
              <a:t>shelter = </a:t>
            </a:r>
            <a:r>
              <a:rPr lang="en-US" sz="2800"/>
              <a:t>a place giving temporary protection from bad weather or danger</a:t>
            </a:r>
            <a:endParaRPr lang="en-US" sz="28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3242938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circle(in)">
                                      <p:cBhvr>
                                        <p:cTn id="54" dur="20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2"/>
                                        </p:tgtEl>
                                        <p:attrNameLst>
                                          <p:attrName>ppt_x</p:attrName>
                                        </p:attrNameLst>
                                      </p:cBhvr>
                                      <p:tavLst>
                                        <p:tav tm="0">
                                          <p:val>
                                            <p:strVal val="ppt_x"/>
                                          </p:val>
                                        </p:tav>
                                        <p:tav tm="100000">
                                          <p:val>
                                            <p:strVal val="ppt_x"/>
                                          </p:val>
                                        </p:tav>
                                      </p:tavLst>
                                    </p:anim>
                                    <p:anim calcmode="lin" valueType="num">
                                      <p:cBhvr additive="base">
                                        <p:cTn id="59" dur="500"/>
                                        <p:tgtEl>
                                          <p:spTgt spid="2"/>
                                        </p:tgtEl>
                                        <p:attrNameLst>
                                          <p:attrName>ppt_y</p:attrName>
                                        </p:attrNameLst>
                                      </p:cBhvr>
                                      <p:tavLst>
                                        <p:tav tm="0">
                                          <p:val>
                                            <p:strVal val="ppt_y"/>
                                          </p:val>
                                        </p:tav>
                                        <p:tav tm="100000">
                                          <p:val>
                                            <p:strVal val="1+ppt_h/2"/>
                                          </p:val>
                                        </p:tav>
                                      </p:tavLst>
                                    </p:anim>
                                    <p:set>
                                      <p:cBhvr>
                                        <p:cTn id="60" dur="1" fill="hold">
                                          <p:stCondLst>
                                            <p:cond delay="499"/>
                                          </p:stCondLst>
                                        </p:cTn>
                                        <p:tgtEl>
                                          <p:spTgt spid="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inVertical)">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2"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circle(in)">
                                      <p:cBhvr>
                                        <p:cTn id="70" dur="20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3" nodeType="clickEffect">
                                  <p:stCondLst>
                                    <p:cond delay="0"/>
                                  </p:stCondLst>
                                  <p:childTnLst>
                                    <p:anim calcmode="lin" valueType="num">
                                      <p:cBhvr additive="base">
                                        <p:cTn id="74" dur="500"/>
                                        <p:tgtEl>
                                          <p:spTgt spid="26"/>
                                        </p:tgtEl>
                                        <p:attrNameLst>
                                          <p:attrName>ppt_x</p:attrName>
                                        </p:attrNameLst>
                                      </p:cBhvr>
                                      <p:tavLst>
                                        <p:tav tm="0">
                                          <p:val>
                                            <p:strVal val="ppt_x"/>
                                          </p:val>
                                        </p:tav>
                                        <p:tav tm="100000">
                                          <p:val>
                                            <p:strVal val="ppt_x"/>
                                          </p:val>
                                        </p:tav>
                                      </p:tavLst>
                                    </p:anim>
                                    <p:anim calcmode="lin" valueType="num">
                                      <p:cBhvr additive="base">
                                        <p:cTn id="75" dur="500"/>
                                        <p:tgtEl>
                                          <p:spTgt spid="26"/>
                                        </p:tgtEl>
                                        <p:attrNameLst>
                                          <p:attrName>ppt_y</p:attrName>
                                        </p:attrNameLst>
                                      </p:cBhvr>
                                      <p:tavLst>
                                        <p:tav tm="0">
                                          <p:val>
                                            <p:strVal val="ppt_y"/>
                                          </p:val>
                                        </p:tav>
                                        <p:tav tm="100000">
                                          <p:val>
                                            <p:strVal val="1+ppt_h/2"/>
                                          </p:val>
                                        </p:tav>
                                      </p:tavLst>
                                    </p:anim>
                                    <p:set>
                                      <p:cBhvr>
                                        <p:cTn id="76" dur="1" fill="hold">
                                          <p:stCondLst>
                                            <p:cond delay="499"/>
                                          </p:stCondLst>
                                        </p:cTn>
                                        <p:tgtEl>
                                          <p:spTgt spid="2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additive="base">
                                        <p:cTn id="86" dur="500" fill="hold"/>
                                        <p:tgtEl>
                                          <p:spTgt spid="20"/>
                                        </p:tgtEl>
                                        <p:attrNameLst>
                                          <p:attrName>ppt_x</p:attrName>
                                        </p:attrNameLst>
                                      </p:cBhvr>
                                      <p:tavLst>
                                        <p:tav tm="0">
                                          <p:val>
                                            <p:strVal val="#ppt_x"/>
                                          </p:val>
                                        </p:tav>
                                        <p:tav tm="100000">
                                          <p:val>
                                            <p:strVal val="#ppt_x"/>
                                          </p:val>
                                        </p:tav>
                                      </p:tavLst>
                                    </p:anim>
                                    <p:anim calcmode="lin" valueType="num">
                                      <p:cBhvr additive="base">
                                        <p:cTn id="8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barn(inVertical)">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2">
                                            <p:txEl>
                                              <p:pRg st="0" end="0"/>
                                            </p:txEl>
                                          </p:spTgt>
                                        </p:tgtEl>
                                        <p:attrNameLst>
                                          <p:attrName>style.visibility</p:attrName>
                                        </p:attrNameLst>
                                      </p:cBhvr>
                                      <p:to>
                                        <p:strVal val="visible"/>
                                      </p:to>
                                    </p:set>
                                    <p:animEffect transition="in" filter="wipe(down)">
                                      <p:cBhvr>
                                        <p:cTn id="97" dur="500"/>
                                        <p:tgtEl>
                                          <p:spTgt spid="22">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barn(inVertical)">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6" grpId="0" animBg="1"/>
      <p:bldP spid="17" grpId="0" animBg="1"/>
      <p:bldP spid="18" grpId="0" animBg="1"/>
      <p:bldP spid="19" grpId="0" animBg="1"/>
      <p:bldP spid="20" grpId="0" animBg="1"/>
      <p:bldP spid="21" grpId="0" animBg="1"/>
      <p:bldP spid="22" grpId="0" build="p"/>
      <p:bldP spid="23" grpId="0"/>
      <p:bldP spid="24" grpId="0"/>
      <p:bldP spid="2" grpId="0" animBg="1"/>
      <p:bldP spid="2" grpId="1" animBg="1"/>
      <p:bldP spid="25" grpId="0" animBg="1"/>
      <p:bldP spid="26" grpId="2" animBg="1"/>
      <p:bldP spid="26"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0615e5322a507b9med">
            <a:extLst>
              <a:ext uri="{FF2B5EF4-FFF2-40B4-BE49-F238E27FC236}">
                <a16:creationId xmlns:a16="http://schemas.microsoft.com/office/drawing/2014/main" xmlns="" id="{AC6CB692-B6AD-43D7-9010-81848074E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furelise.mid">
            <a:hlinkClick r:id="" action="ppaction://media"/>
            <a:extLst>
              <a:ext uri="{FF2B5EF4-FFF2-40B4-BE49-F238E27FC236}">
                <a16:creationId xmlns:a16="http://schemas.microsoft.com/office/drawing/2014/main" xmlns="" id="{8A86B353-7F22-4B3D-A691-B1910C92444C}"/>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0363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WordArt 6">
            <a:extLst>
              <a:ext uri="{FF2B5EF4-FFF2-40B4-BE49-F238E27FC236}">
                <a16:creationId xmlns:a16="http://schemas.microsoft.com/office/drawing/2014/main" xmlns="" id="{4D6403A0-DAD1-4751-A079-B60E0CDDE95A}"/>
              </a:ext>
            </a:extLst>
          </p:cNvPr>
          <p:cNvSpPr>
            <a:spLocks noChangeArrowheads="1" noChangeShapeType="1" noTextEdit="1"/>
          </p:cNvSpPr>
          <p:nvPr/>
        </p:nvSpPr>
        <p:spPr bwMode="auto">
          <a:xfrm>
            <a:off x="2286000" y="2667000"/>
            <a:ext cx="7848600" cy="1543050"/>
          </a:xfrm>
          <a:prstGeom prst="rect">
            <a:avLst/>
          </a:prstGeom>
        </p:spPr>
        <p:txBody>
          <a:bodyPr wrap="none" fromWordArt="1">
            <a:prstTxWarp prst="textPlain">
              <a:avLst>
                <a:gd name="adj" fmla="val 50000"/>
              </a:avLst>
            </a:prstTxWarp>
          </a:bodyPr>
          <a:lstStyle/>
          <a:p>
            <a:pPr algn="ctr"/>
            <a:r>
              <a:rPr lang="en-US" sz="3600" b="1" kern="10" dirty="0">
                <a:ln w="25400">
                  <a:solidFill>
                    <a:schemeClr val="tx1"/>
                  </a:solidFill>
                  <a:round/>
                  <a:headEnd/>
                  <a:tailEnd/>
                </a:ln>
                <a:solidFill>
                  <a:srgbClr val="FF00FF"/>
                </a:solidFill>
                <a:effectLst>
                  <a:outerShdw dist="35921" dir="2700000" algn="ctr" rotWithShape="0">
                    <a:srgbClr val="C0C0C0">
                      <a:alpha val="79999"/>
                    </a:srgbClr>
                  </a:outerShdw>
                </a:effectLst>
                <a:latin typeface="Arial Black" panose="020B0A04020102020204" pitchFamily="34" charset="0"/>
              </a:rPr>
              <a:t>Giving back to the community</a:t>
            </a:r>
          </a:p>
        </p:txBody>
      </p:sp>
      <p:pic>
        <p:nvPicPr>
          <p:cNvPr id="6149" name="Picture 8" descr="nature%20(5)">
            <a:extLst>
              <a:ext uri="{FF2B5EF4-FFF2-40B4-BE49-F238E27FC236}">
                <a16:creationId xmlns:a16="http://schemas.microsoft.com/office/drawing/2014/main" xmlns="" id="{A54ABAFD-0DD8-4472-8C76-BA4AAFF1AEA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533400"/>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885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47107"/>
                                        </p:tgtEl>
                                      </p:cBhvr>
                                    </p:cmd>
                                  </p:childTnLst>
                                </p:cTn>
                              </p:par>
                              <p:par>
                                <p:cTn id="7" presetID="3" presetClass="entr" presetSubtype="10" fill="hold" nodeType="withEffect">
                                  <p:stCondLst>
                                    <p:cond delay="0"/>
                                  </p:stCondLst>
                                  <p:childTnLst>
                                    <p:set>
                                      <p:cBhvr>
                                        <p:cTn id="8" dur="1" fill="hold">
                                          <p:stCondLst>
                                            <p:cond delay="0"/>
                                          </p:stCondLst>
                                        </p:cTn>
                                        <p:tgtEl>
                                          <p:spTgt spid="47110"/>
                                        </p:tgtEl>
                                        <p:attrNameLst>
                                          <p:attrName>style.visibility</p:attrName>
                                        </p:attrNameLst>
                                      </p:cBhvr>
                                      <p:to>
                                        <p:strVal val="visible"/>
                                      </p:to>
                                    </p:set>
                                    <p:animEffect transition="in" filter="blinds(horizontal)">
                                      <p:cBhvr>
                                        <p:cTn id="9"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0" fill="hold" display="0">
                  <p:stCondLst>
                    <p:cond delay="indefinite"/>
                  </p:stCondLst>
                  <p:endCondLst>
                    <p:cond evt="onPrev" delay="0">
                      <p:tgtEl>
                        <p:sldTgt/>
                      </p:tgtEl>
                    </p:cond>
                    <p:cond evt="onStopAudio" delay="0">
                      <p:tgtEl>
                        <p:sldTgt/>
                      </p:tgtEl>
                    </p:cond>
                  </p:endCondLst>
                </p:cTn>
                <p:tgtEl>
                  <p:spTgt spid="4710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0615e5322a507b9med">
            <a:extLst>
              <a:ext uri="{FF2B5EF4-FFF2-40B4-BE49-F238E27FC236}">
                <a16:creationId xmlns:a16="http://schemas.microsoft.com/office/drawing/2014/main" xmlns="" id="{AC6CB692-B6AD-43D7-9010-81848074E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396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furelise.mid">
            <a:hlinkClick r:id="" action="ppaction://media"/>
            <a:extLst>
              <a:ext uri="{FF2B5EF4-FFF2-40B4-BE49-F238E27FC236}">
                <a16:creationId xmlns:a16="http://schemas.microsoft.com/office/drawing/2014/main" xmlns="" id="{8A86B353-7F22-4B3D-A691-B1910C92444C}"/>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0363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WordArt 6">
            <a:extLst>
              <a:ext uri="{FF2B5EF4-FFF2-40B4-BE49-F238E27FC236}">
                <a16:creationId xmlns:a16="http://schemas.microsoft.com/office/drawing/2014/main" xmlns="" id="{4D6403A0-DAD1-4751-A079-B60E0CDDE95A}"/>
              </a:ext>
            </a:extLst>
          </p:cNvPr>
          <p:cNvSpPr>
            <a:spLocks noChangeArrowheads="1" noChangeShapeType="1" noTextEdit="1"/>
          </p:cNvSpPr>
          <p:nvPr/>
        </p:nvSpPr>
        <p:spPr bwMode="auto">
          <a:xfrm>
            <a:off x="3086100" y="2990850"/>
            <a:ext cx="6019800" cy="1219200"/>
          </a:xfrm>
          <a:prstGeom prst="rect">
            <a:avLst/>
          </a:prstGeom>
        </p:spPr>
        <p:txBody>
          <a:bodyPr wrap="none" fromWordArt="1">
            <a:prstTxWarp prst="textPlain">
              <a:avLst>
                <a:gd name="adj" fmla="val 50000"/>
              </a:avLst>
            </a:prstTxWarp>
          </a:bodyPr>
          <a:lstStyle/>
          <a:p>
            <a:pPr algn="ctr"/>
            <a:r>
              <a:rPr lang="en-US" sz="3600" b="1" kern="10" dirty="0">
                <a:ln w="25400">
                  <a:solidFill>
                    <a:schemeClr val="tx1"/>
                  </a:solidFill>
                  <a:round/>
                  <a:headEnd/>
                  <a:tailEnd/>
                </a:ln>
                <a:solidFill>
                  <a:srgbClr val="FF00FF"/>
                </a:solidFill>
                <a:effectLst>
                  <a:outerShdw dist="35921" dir="2700000" algn="ctr" rotWithShape="0">
                    <a:srgbClr val="C0C0C0">
                      <a:alpha val="79999"/>
                    </a:srgbClr>
                  </a:outerShdw>
                </a:effectLst>
                <a:latin typeface="Arial Black" panose="020B0A04020102020204" pitchFamily="34" charset="0"/>
              </a:rPr>
              <a:t>Vocabulary</a:t>
            </a:r>
          </a:p>
        </p:txBody>
      </p:sp>
      <p:pic>
        <p:nvPicPr>
          <p:cNvPr id="6149" name="Picture 8" descr="nature%20(5)">
            <a:extLst>
              <a:ext uri="{FF2B5EF4-FFF2-40B4-BE49-F238E27FC236}">
                <a16:creationId xmlns:a16="http://schemas.microsoft.com/office/drawing/2014/main" xmlns="" id="{A54ABAFD-0DD8-4472-8C76-BA4AAFF1AEA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533400"/>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47107"/>
                                        </p:tgtEl>
                                      </p:cBhvr>
                                    </p:cmd>
                                  </p:childTnLst>
                                </p:cTn>
                              </p:par>
                              <p:par>
                                <p:cTn id="7" presetID="3" presetClass="entr" presetSubtype="10" fill="hold" nodeType="withEffect">
                                  <p:stCondLst>
                                    <p:cond delay="0"/>
                                  </p:stCondLst>
                                  <p:childTnLst>
                                    <p:set>
                                      <p:cBhvr>
                                        <p:cTn id="8" dur="1" fill="hold">
                                          <p:stCondLst>
                                            <p:cond delay="0"/>
                                          </p:stCondLst>
                                        </p:cTn>
                                        <p:tgtEl>
                                          <p:spTgt spid="47110"/>
                                        </p:tgtEl>
                                        <p:attrNameLst>
                                          <p:attrName>style.visibility</p:attrName>
                                        </p:attrNameLst>
                                      </p:cBhvr>
                                      <p:to>
                                        <p:strVal val="visible"/>
                                      </p:to>
                                    </p:set>
                                    <p:animEffect transition="in" filter="blinds(horizontal)">
                                      <p:cBhvr>
                                        <p:cTn id="9"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0" fill="hold" display="0">
                  <p:stCondLst>
                    <p:cond delay="indefinite"/>
                  </p:stCondLst>
                  <p:endCondLst>
                    <p:cond evt="onPrev" delay="0">
                      <p:tgtEl>
                        <p:sldTgt/>
                      </p:tgtEl>
                    </p:cond>
                    <p:cond evt="onStopAudio" delay="0">
                      <p:tgtEl>
                        <p:sldTgt/>
                      </p:tgtEl>
                    </p:cond>
                  </p:endCondLst>
                </p:cTn>
                <p:tgtEl>
                  <p:spTgt spid="4710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8" descr="nature%20(5)">
            <a:extLst>
              <a:ext uri="{FF2B5EF4-FFF2-40B4-BE49-F238E27FC236}">
                <a16:creationId xmlns:a16="http://schemas.microsoft.com/office/drawing/2014/main" xmlns="" id="{A54ABAFD-0DD8-4472-8C76-BA4AAFF1AEA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ature%20(5)">
            <a:extLst>
              <a:ext uri="{FF2B5EF4-FFF2-40B4-BE49-F238E27FC236}">
                <a16:creationId xmlns:a16="http://schemas.microsoft.com/office/drawing/2014/main" xmlns="" id="{3EE5F5F0-9C10-4776-B138-1B5EF2352A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1575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2D58B5E4-F610-45A1-9C84-C4BE40343C86}"/>
              </a:ext>
            </a:extLst>
          </p:cNvPr>
          <p:cNvSpPr/>
          <p:nvPr/>
        </p:nvSpPr>
        <p:spPr>
          <a:xfrm>
            <a:off x="3227742" y="5953036"/>
            <a:ext cx="1941557" cy="584775"/>
          </a:xfrm>
          <a:prstGeom prst="rect">
            <a:avLst/>
          </a:prstGeom>
        </p:spPr>
        <p:txBody>
          <a:bodyPr wrap="none">
            <a:spAutoFit/>
          </a:bodyPr>
          <a:lstStyle/>
          <a:p>
            <a:r>
              <a:rPr lang="en-US" sz="3200" dirty="0">
                <a:ln w="0"/>
                <a:solidFill>
                  <a:schemeClr val="accent1"/>
                </a:solidFill>
                <a:effectLst>
                  <a:outerShdw blurRad="38100" dist="25400" dir="5400000" algn="ctr" rotWithShape="0">
                    <a:srgbClr val="6E747A">
                      <a:alpha val="43000"/>
                    </a:srgbClr>
                  </a:outerShdw>
                </a:effectLst>
                <a:latin typeface="Lucida Sans Unicode" panose="020B0602030504020204" pitchFamily="34" charset="0"/>
              </a:rPr>
              <a:t>/ˈ</a:t>
            </a:r>
            <a:r>
              <a:rPr lang="en-US" sz="3200" b="1" dirty="0" err="1">
                <a:ln w="0"/>
                <a:solidFill>
                  <a:srgbClr val="002060"/>
                </a:solidFill>
                <a:effectLst>
                  <a:outerShdw blurRad="38100" dist="25400" dir="5400000" algn="ctr" rotWithShape="0">
                    <a:srgbClr val="6E747A">
                      <a:alpha val="43000"/>
                    </a:srgbClr>
                  </a:outerShdw>
                </a:effectLst>
                <a:latin typeface="Lucida Sans Unicode" panose="020B0602030504020204" pitchFamily="34" charset="0"/>
              </a:rPr>
              <a:t>hʌmbl</a:t>
            </a:r>
            <a:r>
              <a:rPr lang="en-US" sz="3200" dirty="0">
                <a:ln w="0"/>
                <a:solidFill>
                  <a:schemeClr val="accent1"/>
                </a:solidFill>
                <a:effectLst>
                  <a:outerShdw blurRad="38100" dist="25400" dir="5400000" algn="ctr" rotWithShape="0">
                    <a:srgbClr val="6E747A">
                      <a:alpha val="43000"/>
                    </a:srgbClr>
                  </a:outerShdw>
                </a:effectLst>
                <a:latin typeface="Lucida Sans Unicode" panose="020B0602030504020204" pitchFamily="34" charset="0"/>
              </a:rPr>
              <a:t>/</a:t>
            </a:r>
            <a:endParaRPr lang="en-US" sz="3200" dirty="0">
              <a:ln w="0"/>
              <a:solidFill>
                <a:schemeClr val="accent1"/>
              </a:solidFill>
              <a:effectLst>
                <a:outerShdw blurRad="38100" dist="25400" dir="5400000" algn="ctr" rotWithShape="0">
                  <a:srgbClr val="6E747A">
                    <a:alpha val="43000"/>
                  </a:srgbClr>
                </a:outerShdw>
              </a:effectLst>
            </a:endParaRPr>
          </a:p>
        </p:txBody>
      </p:sp>
      <p:sp>
        <p:nvSpPr>
          <p:cNvPr id="3" name="Rectangle 2">
            <a:extLst>
              <a:ext uri="{FF2B5EF4-FFF2-40B4-BE49-F238E27FC236}">
                <a16:creationId xmlns:a16="http://schemas.microsoft.com/office/drawing/2014/main" xmlns="" id="{64D04781-1169-44CE-A0FB-588C179F4264}"/>
              </a:ext>
            </a:extLst>
          </p:cNvPr>
          <p:cNvSpPr/>
          <p:nvPr/>
        </p:nvSpPr>
        <p:spPr>
          <a:xfrm>
            <a:off x="746734" y="5666948"/>
            <a:ext cx="2380780"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a:t>
            </a:r>
            <a:r>
              <a:rPr lang="en-US" sz="5400" b="1" cap="none" spc="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umble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8194" name="Picture 2" descr="Káº¿t quáº£ hÃ¬nh áº£nh cho humble people">
            <a:extLst>
              <a:ext uri="{FF2B5EF4-FFF2-40B4-BE49-F238E27FC236}">
                <a16:creationId xmlns:a16="http://schemas.microsoft.com/office/drawing/2014/main" xmlns="" id="{D1259B5F-076F-4424-9F61-82C47E1E9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04800"/>
            <a:ext cx="8382000" cy="536214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1D158373-B47D-45EF-A3C2-44A566ACDC4E}"/>
              </a:ext>
            </a:extLst>
          </p:cNvPr>
          <p:cNvSpPr/>
          <p:nvPr/>
        </p:nvSpPr>
        <p:spPr>
          <a:xfrm>
            <a:off x="5791200" y="5783759"/>
            <a:ext cx="5664949" cy="769441"/>
          </a:xfrm>
          <a:prstGeom prst="rect">
            <a:avLst/>
          </a:prstGeom>
          <a:noFill/>
        </p:spPr>
        <p:txBody>
          <a:bodyPr wrap="none" lIns="91440" tIns="45720" rIns="91440" bIns="45720">
            <a:spAutoFit/>
          </a:bodyPr>
          <a:lstStyle/>
          <a:p>
            <a:pPr algn="ctr"/>
            <a:r>
              <a:rPr lang="en-US" sz="4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Thấp</a:t>
            </a: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kém,tầm</a:t>
            </a: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a:t>
            </a:r>
            <a:r>
              <a:rPr lang="vi-V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ường</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29737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8" descr="nature%20(5)">
            <a:extLst>
              <a:ext uri="{FF2B5EF4-FFF2-40B4-BE49-F238E27FC236}">
                <a16:creationId xmlns:a16="http://schemas.microsoft.com/office/drawing/2014/main" xmlns="" id="{A54ABAFD-0DD8-4472-8C76-BA4AAFF1AEA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ature%20(5)">
            <a:extLst>
              <a:ext uri="{FF2B5EF4-FFF2-40B4-BE49-F238E27FC236}">
                <a16:creationId xmlns:a16="http://schemas.microsoft.com/office/drawing/2014/main" xmlns="" id="{3EE5F5F0-9C10-4776-B138-1B5EF2352A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1575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64D04781-1169-44CE-A0FB-588C179F4264}"/>
              </a:ext>
            </a:extLst>
          </p:cNvPr>
          <p:cNvSpPr/>
          <p:nvPr/>
        </p:nvSpPr>
        <p:spPr>
          <a:xfrm>
            <a:off x="609600" y="5533202"/>
            <a:ext cx="5181600" cy="830997"/>
          </a:xfrm>
          <a:prstGeom prst="rect">
            <a:avLst/>
          </a:prstGeom>
          <a:noFill/>
        </p:spPr>
        <p:txBody>
          <a:bodyPr wrap="square" lIns="91440" tIns="45720" rIns="91440" bIns="45720">
            <a:spAutoFit/>
          </a:bodyPr>
          <a:lstStyle/>
          <a:p>
            <a:pPr algn="ctr"/>
            <a:r>
              <a:rPr lang="en-US" sz="7200" b="1" baseline="-25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b</a:t>
            </a:r>
            <a:r>
              <a:rPr lang="en-US" sz="7200" b="1" cap="none" spc="0" baseline="-25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ring up (</a:t>
            </a:r>
            <a:r>
              <a:rPr lang="en-US" sz="7200" b="1" cap="none" spc="0" baseline="-2500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phr</a:t>
            </a:r>
            <a:r>
              <a:rPr lang="en-US" sz="7200" b="1" cap="none" spc="0" baseline="-25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xmlns="" id="{1D158373-B47D-45EF-A3C2-44A566ACDC4E}"/>
              </a:ext>
            </a:extLst>
          </p:cNvPr>
          <p:cNvSpPr/>
          <p:nvPr/>
        </p:nvSpPr>
        <p:spPr>
          <a:xfrm>
            <a:off x="7010400" y="5791200"/>
            <a:ext cx="3230373" cy="769441"/>
          </a:xfrm>
          <a:prstGeom prst="rect">
            <a:avLst/>
          </a:prstGeom>
          <a:noFill/>
        </p:spPr>
        <p:txBody>
          <a:bodyPr wrap="none" lIns="91440" tIns="45720" rIns="91440" bIns="45720">
            <a:spAutoFit/>
          </a:bodyPr>
          <a:lstStyle/>
          <a:p>
            <a:pPr algn="ctr"/>
            <a:r>
              <a:rPr lang="en-US" sz="4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Nuôi</a:t>
            </a: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a:t>
            </a:r>
            <a:r>
              <a:rPr lang="vi-V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ưỡng</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4338" name="Picture 2" descr="Káº¿t quáº£ hÃ¬nh áº£nh cho bring up">
            <a:extLst>
              <a:ext uri="{FF2B5EF4-FFF2-40B4-BE49-F238E27FC236}">
                <a16:creationId xmlns:a16="http://schemas.microsoft.com/office/drawing/2014/main" xmlns="" id="{C75D4752-685A-49C7-9ABB-3B1AB695C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97359"/>
            <a:ext cx="8534400" cy="523584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675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8" descr="nature%20(5)">
            <a:extLst>
              <a:ext uri="{FF2B5EF4-FFF2-40B4-BE49-F238E27FC236}">
                <a16:creationId xmlns:a16="http://schemas.microsoft.com/office/drawing/2014/main" xmlns="" id="{A54ABAFD-0DD8-4472-8C76-BA4AAFF1AEA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ature%20(5)">
            <a:extLst>
              <a:ext uri="{FF2B5EF4-FFF2-40B4-BE49-F238E27FC236}">
                <a16:creationId xmlns:a16="http://schemas.microsoft.com/office/drawing/2014/main" xmlns="" id="{3EE5F5F0-9C10-4776-B138-1B5EF2352A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1575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1D158373-B47D-45EF-A3C2-44A566ACDC4E}"/>
              </a:ext>
            </a:extLst>
          </p:cNvPr>
          <p:cNvSpPr/>
          <p:nvPr/>
        </p:nvSpPr>
        <p:spPr>
          <a:xfrm>
            <a:off x="6908566" y="5446453"/>
            <a:ext cx="2976841" cy="769441"/>
          </a:xfrm>
          <a:prstGeom prst="rect">
            <a:avLst/>
          </a:prstGeom>
          <a:noFill/>
        </p:spPr>
        <p:txBody>
          <a:bodyPr wrap="non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very hungry</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6386" name="Picture 2" descr="Káº¿t quáº£ hÃ¬nh áº£nh cho starving for food">
            <a:extLst>
              <a:ext uri="{FF2B5EF4-FFF2-40B4-BE49-F238E27FC236}">
                <a16:creationId xmlns:a16="http://schemas.microsoft.com/office/drawing/2014/main" xmlns="" id="{FB14D560-035E-429D-B764-8ED7F052F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34977"/>
            <a:ext cx="9372600" cy="538080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Rectangle 7">
            <a:extLst>
              <a:ext uri="{FF2B5EF4-FFF2-40B4-BE49-F238E27FC236}">
                <a16:creationId xmlns:a16="http://schemas.microsoft.com/office/drawing/2014/main" xmlns="" id="{ABFA6F22-E6D9-416B-85DC-E18FC3D5D0BA}"/>
              </a:ext>
            </a:extLst>
          </p:cNvPr>
          <p:cNvSpPr/>
          <p:nvPr/>
        </p:nvSpPr>
        <p:spPr>
          <a:xfrm>
            <a:off x="1306599" y="5441456"/>
            <a:ext cx="3436583" cy="769441"/>
          </a:xfrm>
          <a:prstGeom prst="rect">
            <a:avLst/>
          </a:prstGeom>
          <a:noFill/>
        </p:spPr>
        <p:txBody>
          <a:bodyPr wrap="non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Starving (adj)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30864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8" descr="nature%20(5)">
            <a:extLst>
              <a:ext uri="{FF2B5EF4-FFF2-40B4-BE49-F238E27FC236}">
                <a16:creationId xmlns:a16="http://schemas.microsoft.com/office/drawing/2014/main" xmlns="" id="{A54ABAFD-0DD8-4472-8C76-BA4AAFF1AEA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ature%20(5)">
            <a:extLst>
              <a:ext uri="{FF2B5EF4-FFF2-40B4-BE49-F238E27FC236}">
                <a16:creationId xmlns:a16="http://schemas.microsoft.com/office/drawing/2014/main" xmlns="" id="{3EE5F5F0-9C10-4776-B138-1B5EF2352A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15750" y="9993"/>
            <a:ext cx="476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ABFA6F22-E6D9-416B-85DC-E18FC3D5D0BA}"/>
              </a:ext>
            </a:extLst>
          </p:cNvPr>
          <p:cNvSpPr/>
          <p:nvPr/>
        </p:nvSpPr>
        <p:spPr>
          <a:xfrm>
            <a:off x="810759" y="5441456"/>
            <a:ext cx="4428265" cy="769441"/>
          </a:xfrm>
          <a:prstGeom prst="rect">
            <a:avLst/>
          </a:prstGeom>
          <a:noFill/>
        </p:spPr>
        <p:txBody>
          <a:bodyPr wrap="non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Vow to (</a:t>
            </a:r>
            <a:r>
              <a:rPr lang="en-US" sz="4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phr</a:t>
            </a: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verb)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6626" name="Picture 2" descr="Káº¿t quáº£ hÃ¬nh áº£nh cho vow">
            <a:extLst>
              <a:ext uri="{FF2B5EF4-FFF2-40B4-BE49-F238E27FC236}">
                <a16:creationId xmlns:a16="http://schemas.microsoft.com/office/drawing/2014/main" xmlns="" id="{A8BFC162-3180-4E06-9763-A2E21F0F2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74585"/>
            <a:ext cx="6368955" cy="4267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Rectangle 8">
            <a:extLst>
              <a:ext uri="{FF2B5EF4-FFF2-40B4-BE49-F238E27FC236}">
                <a16:creationId xmlns:a16="http://schemas.microsoft.com/office/drawing/2014/main" xmlns="" id="{512E9DCE-3B77-4A46-A9AB-A291E1C5FEAC}"/>
              </a:ext>
            </a:extLst>
          </p:cNvPr>
          <p:cNvSpPr/>
          <p:nvPr/>
        </p:nvSpPr>
        <p:spPr>
          <a:xfrm>
            <a:off x="5528740" y="5413974"/>
            <a:ext cx="5056256" cy="769441"/>
          </a:xfrm>
          <a:prstGeom prst="rect">
            <a:avLst/>
          </a:prstGeom>
          <a:noFill/>
        </p:spPr>
        <p:txBody>
          <a:bodyPr wrap="none" lIns="91440" tIns="45720" rIns="91440" bIns="45720">
            <a:spAutoFit/>
          </a:bodyPr>
          <a:lstStyle/>
          <a:p>
            <a:pPr algn="ctr"/>
            <a:r>
              <a:rPr lang="en-US" sz="4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thề</a:t>
            </a: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nguyện</a:t>
            </a: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hứa</a:t>
            </a: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hẹn</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161029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arn(inVertic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TotalTime>
  <Words>999</Words>
  <Application>Microsoft Office PowerPoint</Application>
  <PresentationFormat>Custom</PresentationFormat>
  <Paragraphs>162</Paragraphs>
  <Slides>23</Slides>
  <Notes>15</Notes>
  <HiddenSlides>0</HiddenSlides>
  <MMClips>3</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MTQH</dc:creator>
  <cp:lastModifiedBy>admin</cp:lastModifiedBy>
  <cp:revision>65</cp:revision>
  <dcterms:created xsi:type="dcterms:W3CDTF">2018-08-11T08:53:56Z</dcterms:created>
  <dcterms:modified xsi:type="dcterms:W3CDTF">2023-11-01T08:22:49Z</dcterms:modified>
</cp:coreProperties>
</file>