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Lst>
  <p:notesMasterIdLst>
    <p:notesMasterId r:id="rId39"/>
  </p:notesMasterIdLst>
  <p:sldIdLst>
    <p:sldId id="12678" r:id="rId3"/>
    <p:sldId id="12648" r:id="rId4"/>
    <p:sldId id="12657" r:id="rId5"/>
    <p:sldId id="12650" r:id="rId6"/>
    <p:sldId id="12649" r:id="rId7"/>
    <p:sldId id="12652" r:id="rId8"/>
    <p:sldId id="435" r:id="rId9"/>
    <p:sldId id="289" r:id="rId10"/>
    <p:sldId id="256" r:id="rId11"/>
    <p:sldId id="290" r:id="rId12"/>
    <p:sldId id="12659" r:id="rId13"/>
    <p:sldId id="12660" r:id="rId14"/>
    <p:sldId id="293" r:id="rId15"/>
    <p:sldId id="12661" r:id="rId16"/>
    <p:sldId id="12662" r:id="rId17"/>
    <p:sldId id="12664" r:id="rId18"/>
    <p:sldId id="12663" r:id="rId19"/>
    <p:sldId id="12653" r:id="rId20"/>
    <p:sldId id="12665" r:id="rId21"/>
    <p:sldId id="12658" r:id="rId22"/>
    <p:sldId id="12666" r:id="rId23"/>
    <p:sldId id="12667" r:id="rId24"/>
    <p:sldId id="12668" r:id="rId25"/>
    <p:sldId id="12669" r:id="rId26"/>
    <p:sldId id="12673" r:id="rId27"/>
    <p:sldId id="12672" r:id="rId28"/>
    <p:sldId id="12670" r:id="rId29"/>
    <p:sldId id="12671" r:id="rId30"/>
    <p:sldId id="12654" r:id="rId31"/>
    <p:sldId id="12674" r:id="rId32"/>
    <p:sldId id="12655" r:id="rId33"/>
    <p:sldId id="12675" r:id="rId34"/>
    <p:sldId id="12680" r:id="rId35"/>
    <p:sldId id="12656" r:id="rId36"/>
    <p:sldId id="12677" r:id="rId37"/>
    <p:sldId id="12651"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B92"/>
    <a:srgbClr val="3F4619"/>
    <a:srgbClr val="943F0C"/>
    <a:srgbClr val="4E8F00"/>
    <a:srgbClr val="945200"/>
    <a:srgbClr val="929000"/>
    <a:srgbClr val="FF9300"/>
    <a:srgbClr val="FFFFFF"/>
    <a:srgbClr val="C890A9"/>
    <a:srgbClr val="282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14" autoAdjust="0"/>
    <p:restoredTop sz="94657"/>
  </p:normalViewPr>
  <p:slideViewPr>
    <p:cSldViewPr snapToGrid="0">
      <p:cViewPr>
        <p:scale>
          <a:sx n="90" d="100"/>
          <a:sy n="90" d="100"/>
        </p:scale>
        <p:origin x="312" y="18"/>
      </p:cViewPr>
      <p:guideLst>
        <p:guide orient="horz" pos="2160"/>
        <p:guide pos="3840"/>
      </p:guideLst>
    </p:cSldViewPr>
  </p:slideViewPr>
  <p:notesTextViewPr>
    <p:cViewPr>
      <p:scale>
        <a:sx n="1" d="1"/>
        <a:sy n="1" d="1"/>
      </p:scale>
      <p:origin x="0" y="0"/>
    </p:cViewPr>
  </p:notesTextViewPr>
  <p:sorterViewPr>
    <p:cViewPr>
      <p:scale>
        <a:sx n="100" d="100"/>
        <a:sy n="100" d="100"/>
      </p:scale>
      <p:origin x="0" y="-19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1A13A-D60A-422D-BAA6-E4E7ADFA2A21}" type="datetimeFigureOut">
              <a:rPr lang="zh-CN" altLang="en-US" smtClean="0"/>
              <a:t>2023/11/1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886AE-BC43-4E5F-A7F0-F08982154314}" type="slidenum">
              <a:rPr lang="zh-CN" altLang="en-US" smtClean="0"/>
              <a:t>‹#›</a:t>
            </a:fld>
            <a:endParaRPr lang="zh-CN" altLang="en-US"/>
          </a:p>
        </p:txBody>
      </p:sp>
    </p:spTree>
    <p:extLst>
      <p:ext uri="{BB962C8B-B14F-4D97-AF65-F5344CB8AC3E}">
        <p14:creationId xmlns:p14="http://schemas.microsoft.com/office/powerpoint/2010/main" val="769789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7</a:t>
            </a:fld>
            <a:endParaRPr lang="zh-CN" altLang="en-US"/>
          </a:p>
        </p:txBody>
      </p:sp>
    </p:spTree>
    <p:extLst>
      <p:ext uri="{BB962C8B-B14F-4D97-AF65-F5344CB8AC3E}">
        <p14:creationId xmlns:p14="http://schemas.microsoft.com/office/powerpoint/2010/main" val="3662250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E886AE-BC43-4E5F-A7F0-F08982154314}" type="slidenum">
              <a:rPr lang="zh-CN" altLang="en-US" smtClean="0"/>
              <a:t>23</a:t>
            </a:fld>
            <a:endParaRPr lang="zh-CN" altLang="en-US"/>
          </a:p>
        </p:txBody>
      </p:sp>
    </p:spTree>
    <p:extLst>
      <p:ext uri="{BB962C8B-B14F-4D97-AF65-F5344CB8AC3E}">
        <p14:creationId xmlns:p14="http://schemas.microsoft.com/office/powerpoint/2010/main" val="3449152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24</a:t>
            </a:fld>
            <a:endParaRPr lang="zh-CN" altLang="en-US"/>
          </a:p>
        </p:txBody>
      </p:sp>
    </p:spTree>
    <p:extLst>
      <p:ext uri="{BB962C8B-B14F-4D97-AF65-F5344CB8AC3E}">
        <p14:creationId xmlns:p14="http://schemas.microsoft.com/office/powerpoint/2010/main" val="173670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25</a:t>
            </a:fld>
            <a:endParaRPr lang="zh-CN" altLang="en-US"/>
          </a:p>
        </p:txBody>
      </p:sp>
    </p:spTree>
    <p:extLst>
      <p:ext uri="{BB962C8B-B14F-4D97-AF65-F5344CB8AC3E}">
        <p14:creationId xmlns:p14="http://schemas.microsoft.com/office/powerpoint/2010/main" val="3718759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26</a:t>
            </a:fld>
            <a:endParaRPr lang="zh-CN" altLang="en-US"/>
          </a:p>
        </p:txBody>
      </p:sp>
    </p:spTree>
    <p:extLst>
      <p:ext uri="{BB962C8B-B14F-4D97-AF65-F5344CB8AC3E}">
        <p14:creationId xmlns:p14="http://schemas.microsoft.com/office/powerpoint/2010/main" val="427844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27</a:t>
            </a:fld>
            <a:endParaRPr lang="zh-CN" altLang="en-US"/>
          </a:p>
        </p:txBody>
      </p:sp>
    </p:spTree>
    <p:extLst>
      <p:ext uri="{BB962C8B-B14F-4D97-AF65-F5344CB8AC3E}">
        <p14:creationId xmlns:p14="http://schemas.microsoft.com/office/powerpoint/2010/main" val="667972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28</a:t>
            </a:fld>
            <a:endParaRPr lang="zh-CN" altLang="en-US"/>
          </a:p>
        </p:txBody>
      </p:sp>
    </p:spTree>
    <p:extLst>
      <p:ext uri="{BB962C8B-B14F-4D97-AF65-F5344CB8AC3E}">
        <p14:creationId xmlns:p14="http://schemas.microsoft.com/office/powerpoint/2010/main" val="3753926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30</a:t>
            </a:fld>
            <a:endParaRPr lang="zh-CN" altLang="en-US"/>
          </a:p>
        </p:txBody>
      </p:sp>
    </p:spTree>
    <p:extLst>
      <p:ext uri="{BB962C8B-B14F-4D97-AF65-F5344CB8AC3E}">
        <p14:creationId xmlns:p14="http://schemas.microsoft.com/office/powerpoint/2010/main" val="4156275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32</a:t>
            </a:fld>
            <a:endParaRPr lang="zh-CN" altLang="en-US"/>
          </a:p>
        </p:txBody>
      </p:sp>
    </p:spTree>
    <p:extLst>
      <p:ext uri="{BB962C8B-B14F-4D97-AF65-F5344CB8AC3E}">
        <p14:creationId xmlns:p14="http://schemas.microsoft.com/office/powerpoint/2010/main" val="1425431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solidFill>
                  <a:prstClr val="black"/>
                </a:solidFill>
                <a:latin typeface="Calibri"/>
                <a:ea typeface="宋体"/>
              </a:rPr>
              <a:pPr/>
              <a:t>33</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425431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35</a:t>
            </a:fld>
            <a:endParaRPr lang="zh-CN" altLang="en-US"/>
          </a:p>
        </p:txBody>
      </p:sp>
    </p:spTree>
    <p:extLst>
      <p:ext uri="{BB962C8B-B14F-4D97-AF65-F5344CB8AC3E}">
        <p14:creationId xmlns:p14="http://schemas.microsoft.com/office/powerpoint/2010/main" val="256307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14</a:t>
            </a:fld>
            <a:endParaRPr lang="zh-CN" altLang="en-US"/>
          </a:p>
        </p:txBody>
      </p:sp>
    </p:spTree>
    <p:extLst>
      <p:ext uri="{BB962C8B-B14F-4D97-AF65-F5344CB8AC3E}">
        <p14:creationId xmlns:p14="http://schemas.microsoft.com/office/powerpoint/2010/main" val="339158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15</a:t>
            </a:fld>
            <a:endParaRPr lang="zh-CN" altLang="en-US"/>
          </a:p>
        </p:txBody>
      </p:sp>
    </p:spTree>
    <p:extLst>
      <p:ext uri="{BB962C8B-B14F-4D97-AF65-F5344CB8AC3E}">
        <p14:creationId xmlns:p14="http://schemas.microsoft.com/office/powerpoint/2010/main" val="93510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16</a:t>
            </a:fld>
            <a:endParaRPr lang="zh-CN" altLang="en-US"/>
          </a:p>
        </p:txBody>
      </p:sp>
    </p:spTree>
    <p:extLst>
      <p:ext uri="{BB962C8B-B14F-4D97-AF65-F5344CB8AC3E}">
        <p14:creationId xmlns:p14="http://schemas.microsoft.com/office/powerpoint/2010/main" val="119934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17</a:t>
            </a:fld>
            <a:endParaRPr lang="zh-CN" altLang="en-US"/>
          </a:p>
        </p:txBody>
      </p:sp>
    </p:spTree>
    <p:extLst>
      <p:ext uri="{BB962C8B-B14F-4D97-AF65-F5344CB8AC3E}">
        <p14:creationId xmlns:p14="http://schemas.microsoft.com/office/powerpoint/2010/main" val="179954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19</a:t>
            </a:fld>
            <a:endParaRPr lang="zh-CN" altLang="en-US"/>
          </a:p>
        </p:txBody>
      </p:sp>
    </p:spTree>
    <p:extLst>
      <p:ext uri="{BB962C8B-B14F-4D97-AF65-F5344CB8AC3E}">
        <p14:creationId xmlns:p14="http://schemas.microsoft.com/office/powerpoint/2010/main" val="317353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20</a:t>
            </a:fld>
            <a:endParaRPr lang="zh-CN" altLang="en-US"/>
          </a:p>
        </p:txBody>
      </p:sp>
    </p:spTree>
    <p:extLst>
      <p:ext uri="{BB962C8B-B14F-4D97-AF65-F5344CB8AC3E}">
        <p14:creationId xmlns:p14="http://schemas.microsoft.com/office/powerpoint/2010/main" val="25444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E886AE-BC43-4E5F-A7F0-F08982154314}" type="slidenum">
              <a:rPr lang="zh-CN" altLang="en-US" smtClean="0"/>
              <a:t>21</a:t>
            </a:fld>
            <a:endParaRPr lang="zh-CN" altLang="en-US"/>
          </a:p>
        </p:txBody>
      </p:sp>
    </p:spTree>
    <p:extLst>
      <p:ext uri="{BB962C8B-B14F-4D97-AF65-F5344CB8AC3E}">
        <p14:creationId xmlns:p14="http://schemas.microsoft.com/office/powerpoint/2010/main" val="393414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E886AE-BC43-4E5F-A7F0-F08982154314}" type="slidenum">
              <a:rPr lang="zh-CN" altLang="en-US" smtClean="0"/>
              <a:t>22</a:t>
            </a:fld>
            <a:endParaRPr lang="zh-CN" altLang="en-US"/>
          </a:p>
        </p:txBody>
      </p:sp>
    </p:spTree>
    <p:extLst>
      <p:ext uri="{BB962C8B-B14F-4D97-AF65-F5344CB8AC3E}">
        <p14:creationId xmlns:p14="http://schemas.microsoft.com/office/powerpoint/2010/main" val="212291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99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468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884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754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11/1/2023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109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11/1/2023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13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11/1/2023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865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72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11/1/2023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735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962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918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843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91319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C58E1B-5923-4CAF-B9CC-D14A574623CF}" type="datetimeFigureOut">
              <a:rPr lang="zh-CN" altLang="en-US" smtClean="0"/>
              <a:t>2023/11/1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C58E1B-5923-4CAF-B9CC-D14A574623CF}" type="datetimeFigureOut">
              <a:rPr lang="zh-CN" altLang="en-US" smtClean="0"/>
              <a:t>2023/11/1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C58E1B-5923-4CAF-B9CC-D14A574623CF}"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C58E1B-5923-4CAF-B9CC-D14A574623CF}" type="datetimeFigureOut">
              <a:rPr lang="zh-CN" altLang="en-US" smtClean="0"/>
              <a:t>2023/11/1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C58E1B-5923-4CAF-B9CC-D14A574623CF}" type="datetimeFigureOut">
              <a:rPr lang="zh-CN" altLang="en-US" smtClean="0"/>
              <a:t>2023/11/1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hasCustomPrompt="1"/>
          </p:nvPr>
        </p:nvSpPr>
        <p:spPr>
          <a:xfrm>
            <a:off x="5183188" y="987425"/>
            <a:ext cx="6172200" cy="4873625"/>
          </a:xfrm>
        </p:spPr>
        <p:txBody>
          <a:bodyPr/>
          <a:lstStyle>
            <a:lvl1pPr marL="0" indent="0">
              <a:buNone/>
              <a:defRPr sz="3200">
                <a:latin typeface="Montserrat Medium" panose="000006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picture</a:t>
            </a:r>
            <a:endParaRPr lang="zh-CN" altLang="en-US" dirty="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C58E1B-5923-4CAF-B9CC-D14A574623CF}" type="datetimeFigureOut">
              <a:rPr lang="zh-CN" altLang="en-US" smtClean="0"/>
              <a:t>2023/11/1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2767"/>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58E1B-5923-4CAF-B9CC-D14A574623CF}" type="datetimeFigureOut">
              <a:rPr lang="zh-CN" altLang="en-US" smtClean="0"/>
              <a:t>2023/11/1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746A1-6C2B-4A0A-9B52-5B2A1AF6763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11/1/2023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90091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9.xml"/><Relationship Id="rId7" Type="http://schemas.microsoft.com/office/2007/relationships/hdphoto" Target="../media/hdphoto2.wdp"/><Relationship Id="rId12" Type="http://schemas.openxmlformats.org/officeDocument/2006/relationships/image" Target="../media/image36.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16.png"/><Relationship Id="rId4" Type="http://schemas.openxmlformats.org/officeDocument/2006/relationships/image" Target="../media/image34.png"/><Relationship Id="rId9" Type="http://schemas.microsoft.com/office/2007/relationships/hdphoto" Target="../media/hdphoto16.wdp"/></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9.xml"/><Relationship Id="rId7" Type="http://schemas.microsoft.com/office/2007/relationships/hdphoto" Target="../media/hdphoto2.wdp"/><Relationship Id="rId12" Type="http://schemas.openxmlformats.org/officeDocument/2006/relationships/image" Target="../media/image36.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16.png"/><Relationship Id="rId4" Type="http://schemas.openxmlformats.org/officeDocument/2006/relationships/image" Target="../media/image34.png"/><Relationship Id="rId9" Type="http://schemas.microsoft.com/office/2007/relationships/hdphoto" Target="../media/hdphoto16.wdp"/></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9.xml"/><Relationship Id="rId7" Type="http://schemas.microsoft.com/office/2007/relationships/hdphoto" Target="../media/hdphoto2.wdp"/><Relationship Id="rId12" Type="http://schemas.openxmlformats.org/officeDocument/2006/relationships/image" Target="../media/image36.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16.png"/><Relationship Id="rId4" Type="http://schemas.openxmlformats.org/officeDocument/2006/relationships/image" Target="../media/image34.png"/><Relationship Id="rId9" Type="http://schemas.microsoft.com/office/2007/relationships/hdphoto" Target="../media/hdphoto16.wdp"/></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9.xml"/><Relationship Id="rId7" Type="http://schemas.microsoft.com/office/2007/relationships/hdphoto" Target="../media/hdphoto2.wdp"/><Relationship Id="rId12" Type="http://schemas.openxmlformats.org/officeDocument/2006/relationships/image" Target="../media/image36.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16.png"/><Relationship Id="rId4" Type="http://schemas.openxmlformats.org/officeDocument/2006/relationships/image" Target="../media/image34.png"/><Relationship Id="rId9" Type="http://schemas.microsoft.com/office/2007/relationships/hdphoto" Target="../media/hdphoto16.wdp"/></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microsoft.com/office/2007/relationships/hdphoto" Target="../media/hdphoto5.wdp"/><Relationship Id="rId2" Type="http://schemas.openxmlformats.org/officeDocument/2006/relationships/image" Target="../media/image11.jpg"/><Relationship Id="rId16"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slide" Target="slide9.xml"/><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 Id="rId1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5.png"/><Relationship Id="rId18" Type="http://schemas.openxmlformats.org/officeDocument/2006/relationships/image" Target="../media/image27.png"/><Relationship Id="rId26" Type="http://schemas.microsoft.com/office/2007/relationships/hdphoto" Target="../media/hdphoto13.wdp"/><Relationship Id="rId3" Type="http://schemas.openxmlformats.org/officeDocument/2006/relationships/image" Target="../media/image20.png"/><Relationship Id="rId21" Type="http://schemas.openxmlformats.org/officeDocument/2006/relationships/image" Target="../media/image29.png"/><Relationship Id="rId7" Type="http://schemas.openxmlformats.org/officeDocument/2006/relationships/image" Target="../media/image22.png"/><Relationship Id="rId12" Type="http://schemas.openxmlformats.org/officeDocument/2006/relationships/slide" Target="slide11.xml"/><Relationship Id="rId17" Type="http://schemas.openxmlformats.org/officeDocument/2006/relationships/slide" Target="slide10.xml"/><Relationship Id="rId25" Type="http://schemas.openxmlformats.org/officeDocument/2006/relationships/image" Target="../media/image32.png"/><Relationship Id="rId2" Type="http://schemas.openxmlformats.org/officeDocument/2006/relationships/image" Target="../media/image19.jpg"/><Relationship Id="rId16" Type="http://schemas.openxmlformats.org/officeDocument/2006/relationships/slide" Target="slide13.xml"/><Relationship Id="rId20" Type="http://schemas.microsoft.com/office/2007/relationships/hdphoto" Target="../media/hdphoto11.wdp"/><Relationship Id="rId29" Type="http://schemas.openxmlformats.org/officeDocument/2006/relationships/slide" Target="slide14.xml"/><Relationship Id="rId1" Type="http://schemas.openxmlformats.org/officeDocument/2006/relationships/slideLayout" Target="../slideLayouts/slideLayout1.xml"/><Relationship Id="rId6" Type="http://schemas.microsoft.com/office/2007/relationships/hdphoto" Target="../media/hdphoto8.wdp"/><Relationship Id="rId11" Type="http://schemas.microsoft.com/office/2007/relationships/hdphoto" Target="../media/hdphoto10.wdp"/><Relationship Id="rId24" Type="http://schemas.openxmlformats.org/officeDocument/2006/relationships/image" Target="../media/image31.png"/><Relationship Id="rId5" Type="http://schemas.openxmlformats.org/officeDocument/2006/relationships/image" Target="../media/image21.png"/><Relationship Id="rId15" Type="http://schemas.openxmlformats.org/officeDocument/2006/relationships/image" Target="../media/image26.png"/><Relationship Id="rId23" Type="http://schemas.openxmlformats.org/officeDocument/2006/relationships/image" Target="../media/image30.png"/><Relationship Id="rId28" Type="http://schemas.microsoft.com/office/2007/relationships/hdphoto" Target="../media/hdphoto14.wdp"/><Relationship Id="rId10" Type="http://schemas.openxmlformats.org/officeDocument/2006/relationships/image" Target="../media/image24.png"/><Relationship Id="rId19" Type="http://schemas.openxmlformats.org/officeDocument/2006/relationships/image" Target="../media/image28.png"/><Relationship Id="rId4" Type="http://schemas.microsoft.com/office/2007/relationships/hdphoto" Target="../media/hdphoto7.wdp"/><Relationship Id="rId9" Type="http://schemas.microsoft.com/office/2007/relationships/hdphoto" Target="../media/hdphoto9.wdp"/><Relationship Id="rId14" Type="http://schemas.openxmlformats.org/officeDocument/2006/relationships/slide" Target="slide12.xml"/><Relationship Id="rId22" Type="http://schemas.microsoft.com/office/2007/relationships/hdphoto" Target="../media/hdphoto12.wdp"/><Relationship Id="rId27"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2AA438B-B866-4747-A233-CE66DFCC5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869" y="-261750"/>
            <a:ext cx="7796514" cy="7796514"/>
          </a:xfrm>
          <a:prstGeom prst="rect">
            <a:avLst/>
          </a:prstGeom>
        </p:spPr>
      </p:pic>
      <p:pic>
        <p:nvPicPr>
          <p:cNvPr id="2" name="Picture 1">
            <a:extLst>
              <a:ext uri="{FF2B5EF4-FFF2-40B4-BE49-F238E27FC236}">
                <a16:creationId xmlns="" xmlns:a16="http://schemas.microsoft.com/office/drawing/2014/main" id="{13A7269A-3D10-5F49-BBEC-4339E23B9D21}"/>
              </a:ext>
            </a:extLst>
          </p:cNvPr>
          <p:cNvPicPr>
            <a:picLocks noChangeAspect="1"/>
          </p:cNvPicPr>
          <p:nvPr/>
        </p:nvPicPr>
        <p:blipFill>
          <a:blip r:embed="rId3"/>
          <a:stretch>
            <a:fillRect/>
          </a:stretch>
        </p:blipFill>
        <p:spPr>
          <a:xfrm>
            <a:off x="2600826" y="2193611"/>
            <a:ext cx="6920163" cy="1689100"/>
          </a:xfrm>
          <a:prstGeom prst="rect">
            <a:avLst/>
          </a:prstGeom>
        </p:spPr>
      </p:pic>
      <p:sp>
        <p:nvSpPr>
          <p:cNvPr id="3" name="TextBox 2"/>
          <p:cNvSpPr txBox="1"/>
          <p:nvPr/>
        </p:nvSpPr>
        <p:spPr>
          <a:xfrm>
            <a:off x="4355438" y="4101346"/>
            <a:ext cx="5244449" cy="830997"/>
          </a:xfrm>
          <a:prstGeom prst="rect">
            <a:avLst/>
          </a:prstGeom>
          <a:noFill/>
        </p:spPr>
        <p:txBody>
          <a:bodyPr wrap="none" rtlCol="0">
            <a:spAutoFit/>
          </a:bodyPr>
          <a:lstStyle/>
          <a:p>
            <a:r>
              <a:rPr lang="en-US" sz="2400" b="1" dirty="0" err="1" smtClean="0">
                <a:solidFill>
                  <a:srgbClr val="FF0000"/>
                </a:solidFill>
                <a:latin typeface="Times New Roman" pitchFamily="18" charset="0"/>
                <a:cs typeface="Times New Roman" pitchFamily="18" charset="0"/>
              </a:rPr>
              <a:t>Giáo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viên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thực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hiện</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a:t>
            </a:r>
            <a:r>
              <a:rPr lang="en-US" sz="2400" b="1" dirty="0" err="1" smtClean="0">
                <a:solidFill>
                  <a:srgbClr val="FF0000"/>
                </a:solidFill>
                <a:latin typeface="Times New Roman" pitchFamily="18" charset="0"/>
                <a:cs typeface="Times New Roman" pitchFamily="18" charset="0"/>
              </a:rPr>
              <a:t>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Long</a:t>
            </a:r>
          </a:p>
          <a:p>
            <a:r>
              <a:rPr lang="en-US" sz="2400" b="1" dirty="0" smtClean="0">
                <a:solidFill>
                  <a:srgbClr val="FF0000"/>
                </a:solidFill>
                <a:latin typeface="Times New Roman" pitchFamily="18" charset="0"/>
                <a:cs typeface="Times New Roman" pitchFamily="18" charset="0"/>
              </a:rPr>
              <a:t>CT NGỮ VĂN LỚP 10 (CÁNH DIỀU)</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80082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269353" y="4502784"/>
            <a:ext cx="1788395" cy="23335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855200" y="3408716"/>
            <a:ext cx="2971400" cy="2971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517823" y="5879592"/>
            <a:ext cx="1553895" cy="14992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9855201" y="4707505"/>
            <a:ext cx="2433036" cy="2903384"/>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127;p4">
            <a:extLst>
              <a:ext uri="{FF2B5EF4-FFF2-40B4-BE49-F238E27FC236}">
                <a16:creationId xmlns:a16="http://schemas.microsoft.com/office/drawing/2014/main" xmlns="" id="{B4FD6CE0-9373-8F4D-86F4-4B5DD79C4E46}"/>
              </a:ext>
            </a:extLst>
          </p:cNvPr>
          <p:cNvPicPr preferRelativeResize="0"/>
          <p:nvPr/>
        </p:nvPicPr>
        <p:blipFill rotWithShape="1">
          <a:blip r:embed="rId12">
            <a:alphaModFix/>
          </a:blip>
          <a:srcRect/>
          <a:stretch/>
        </p:blipFill>
        <p:spPr>
          <a:xfrm>
            <a:off x="2654839" y="531146"/>
            <a:ext cx="7490625" cy="1742713"/>
          </a:xfrm>
          <a:prstGeom prst="rect">
            <a:avLst/>
          </a:prstGeom>
          <a:noFill/>
          <a:ln>
            <a:noFill/>
          </a:ln>
        </p:spPr>
      </p:pic>
      <p:sp>
        <p:nvSpPr>
          <p:cNvPr id="16" name="TextBox 15">
            <a:extLst>
              <a:ext uri="{FF2B5EF4-FFF2-40B4-BE49-F238E27FC236}">
                <a16:creationId xmlns:a16="http://schemas.microsoft.com/office/drawing/2014/main" xmlns="" id="{9DD6A093-3377-D149-8265-18468EA918B1}"/>
              </a:ext>
            </a:extLst>
          </p:cNvPr>
          <p:cNvSpPr txBox="1"/>
          <p:nvPr/>
        </p:nvSpPr>
        <p:spPr>
          <a:xfrm>
            <a:off x="3325485" y="1067431"/>
            <a:ext cx="5555111" cy="523220"/>
          </a:xfrm>
          <a:prstGeom prst="rect">
            <a:avLst/>
          </a:prstGeom>
          <a:noFill/>
        </p:spPr>
        <p:txBody>
          <a:bodyPr wrap="square">
            <a:spAutoFit/>
          </a:bodyPr>
          <a:lstStyle/>
          <a:p>
            <a:pPr algn="ctr"/>
            <a:r>
              <a:rPr lang="vi-VN" sz="2800" dirty="0">
                <a:solidFill>
                  <a:srgbClr val="FF0000"/>
                </a:solidFill>
                <a:latin typeface="Times New Roman" pitchFamily="18" charset="0"/>
                <a:cs typeface="Times New Roman" pitchFamily="18" charset="0"/>
              </a:rPr>
              <a:t>Câu 1: </a:t>
            </a:r>
            <a:r>
              <a:rPr lang="vi-VN" sz="2800" i="1" dirty="0">
                <a:solidFill>
                  <a:srgbClr val="FF0000"/>
                </a:solidFill>
                <a:latin typeface="Times New Roman" pitchFamily="18" charset="0"/>
                <a:cs typeface="Times New Roman" pitchFamily="18" charset="0"/>
              </a:rPr>
              <a:t>Sử thi là gì?</a:t>
            </a:r>
            <a:r>
              <a:rPr lang="x-none" sz="2800" i="1" dirty="0">
                <a:solidFill>
                  <a:srgbClr val="FF0000"/>
                </a:solidFill>
                <a:effectLst/>
                <a:latin typeface="Times New Roman" pitchFamily="18" charset="0"/>
                <a:cs typeface="Times New Roman" pitchFamily="18" charset="0"/>
              </a:rPr>
              <a:t> </a:t>
            </a:r>
            <a:endParaRPr lang="x-none" sz="2800" i="1" dirty="0">
              <a:solidFill>
                <a:srgbClr val="FF0000"/>
              </a:solidFill>
              <a:latin typeface="Times New Roman" pitchFamily="18" charset="0"/>
              <a:cs typeface="Times New Roman" pitchFamily="18" charset="0"/>
            </a:endParaRPr>
          </a:p>
        </p:txBody>
      </p:sp>
      <p:sp>
        <p:nvSpPr>
          <p:cNvPr id="5" name="Folded Corner 4">
            <a:extLst>
              <a:ext uri="{FF2B5EF4-FFF2-40B4-BE49-F238E27FC236}">
                <a16:creationId xmlns:a16="http://schemas.microsoft.com/office/drawing/2014/main" xmlns="" id="{209DC026-FC54-4948-B535-62144CC9B9E1}"/>
              </a:ext>
            </a:extLst>
          </p:cNvPr>
          <p:cNvSpPr/>
          <p:nvPr/>
        </p:nvSpPr>
        <p:spPr>
          <a:xfrm>
            <a:off x="1591733" y="2631689"/>
            <a:ext cx="9160934" cy="168075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x-none" sz="2000" dirty="0">
              <a:solidFill>
                <a:schemeClr val="tx1"/>
              </a:solidFill>
              <a:latin typeface="Calibri" panose="020F0502020204030204" pitchFamily="34" charset="0"/>
              <a:cs typeface="Calibri" panose="020F0502020204030204" pitchFamily="34" charset="0"/>
            </a:endParaRPr>
          </a:p>
          <a:p>
            <a:pPr algn="just">
              <a:lnSpc>
                <a:spcPct val="120000"/>
              </a:lnSpc>
            </a:pPr>
            <a:r>
              <a:rPr lang="x-none" sz="2200">
                <a:solidFill>
                  <a:schemeClr val="tx1"/>
                </a:solidFill>
                <a:latin typeface="Times New Roman" pitchFamily="18" charset="0"/>
                <a:cs typeface="Times New Roman" pitchFamily="18" charset="0"/>
              </a:rPr>
              <a:t>Sử</a:t>
            </a:r>
            <a:r>
              <a:rPr lang="vi-VN" sz="2200" dirty="0">
                <a:solidFill>
                  <a:schemeClr val="tx1"/>
                </a:solidFill>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t</a:t>
            </a:r>
            <a:r>
              <a:rPr lang="vi-VN" sz="2200" dirty="0" smtClean="0">
                <a:solidFill>
                  <a:schemeClr val="tx1"/>
                </a:solidFill>
                <a:latin typeface="Times New Roman" pitchFamily="18" charset="0"/>
                <a:cs typeface="Times New Roman" pitchFamily="18" charset="0"/>
              </a:rPr>
              <a:t>hi </a:t>
            </a:r>
            <a:r>
              <a:rPr lang="vi-VN" sz="2200" dirty="0">
                <a:solidFill>
                  <a:schemeClr val="tx1"/>
                </a:solidFill>
                <a:latin typeface="Times New Roman" pitchFamily="18" charset="0"/>
                <a:cs typeface="Times New Roman" pitchFamily="18" charset="0"/>
              </a:rPr>
              <a:t>(anh hùng ca) l</a:t>
            </a:r>
            <a:r>
              <a:rPr lang="x-none" sz="2200" dirty="0">
                <a:solidFill>
                  <a:schemeClr val="tx1"/>
                </a:solidFill>
                <a:latin typeface="Times New Roman" pitchFamily="18" charset="0"/>
                <a:cs typeface="Times New Roman" pitchFamily="18" charset="0"/>
              </a:rPr>
              <a:t>à các tác phẩm tự sự dân gian có quy mô lớn, bằng</a:t>
            </a:r>
            <a:r>
              <a:rPr lang="vi-VN" sz="2200" dirty="0">
                <a:solidFill>
                  <a:schemeClr val="tx1"/>
                </a:solidFill>
                <a:latin typeface="Times New Roman" pitchFamily="18" charset="0"/>
                <a:cs typeface="Times New Roman" pitchFamily="18" charset="0"/>
              </a:rPr>
              <a:t> văn vần hoặc văn xuôi kết hợp với văn vần </a:t>
            </a:r>
            <a:r>
              <a:rPr lang="x-none" sz="2200" dirty="0">
                <a:solidFill>
                  <a:schemeClr val="tx1"/>
                </a:solidFill>
                <a:latin typeface="Times New Roman" pitchFamily="18" charset="0"/>
                <a:cs typeface="Times New Roman" pitchFamily="18" charset="0"/>
              </a:rPr>
              <a:t>xây dựng các hình tượng hào hùng</a:t>
            </a:r>
            <a:r>
              <a:rPr lang="vi-VN" sz="2200" dirty="0">
                <a:solidFill>
                  <a:schemeClr val="tx1"/>
                </a:solidFill>
                <a:latin typeface="Times New Roman" pitchFamily="18" charset="0"/>
                <a:cs typeface="Times New Roman" pitchFamily="18" charset="0"/>
              </a:rPr>
              <a:t>, kì vĩ để kể về những người anh hùng, những sự kiện có ý nghĩa trọng đại với dân tộc, diễn ra trong đời sống cộng đồng của </a:t>
            </a:r>
            <a:r>
              <a:rPr lang="x-none" sz="2200" dirty="0">
                <a:solidFill>
                  <a:schemeClr val="tx1"/>
                </a:solidFill>
                <a:latin typeface="Times New Roman" pitchFamily="18" charset="0"/>
                <a:cs typeface="Times New Roman" pitchFamily="18" charset="0"/>
              </a:rPr>
              <a:t>cư dân thời cổ đại. </a:t>
            </a:r>
            <a:endParaRPr lang="x-none" sz="2200" dirty="0">
              <a:solidFill>
                <a:schemeClr val="tx1"/>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26434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157900" y="4386210"/>
            <a:ext cx="2204517" cy="2876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855200" y="3408716"/>
            <a:ext cx="2971400" cy="2971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517823" y="5879592"/>
            <a:ext cx="1553895" cy="14992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9855201" y="4707505"/>
            <a:ext cx="2433036" cy="2903384"/>
          </a:xfrm>
          <a:prstGeom prst="rect">
            <a:avLst/>
          </a:prstGeom>
          <a:noFill/>
          <a:extLst>
            <a:ext uri="{909E8E84-426E-40DD-AFC4-6F175D3DCCD1}">
              <a14:hiddenFill xmlns:a14="http://schemas.microsoft.com/office/drawing/2010/main">
                <a:solidFill>
                  <a:srgbClr val="FFFFFF"/>
                </a:solidFill>
              </a14:hiddenFill>
            </a:ext>
          </a:extLst>
        </p:spPr>
      </p:pic>
      <p:pic>
        <p:nvPicPr>
          <p:cNvPr id="13" name="Google Shape;127;p4">
            <a:extLst>
              <a:ext uri="{FF2B5EF4-FFF2-40B4-BE49-F238E27FC236}">
                <a16:creationId xmlns:a16="http://schemas.microsoft.com/office/drawing/2014/main" xmlns="" id="{709F3269-F365-AF45-BC4E-9012A8418FFD}"/>
              </a:ext>
            </a:extLst>
          </p:cNvPr>
          <p:cNvPicPr preferRelativeResize="0"/>
          <p:nvPr/>
        </p:nvPicPr>
        <p:blipFill rotWithShape="1">
          <a:blip r:embed="rId12">
            <a:alphaModFix/>
          </a:blip>
          <a:srcRect/>
          <a:stretch/>
        </p:blipFill>
        <p:spPr>
          <a:xfrm>
            <a:off x="2654839" y="531146"/>
            <a:ext cx="7490625" cy="2016225"/>
          </a:xfrm>
          <a:prstGeom prst="rect">
            <a:avLst/>
          </a:prstGeom>
          <a:noFill/>
          <a:ln>
            <a:noFill/>
          </a:ln>
        </p:spPr>
      </p:pic>
      <p:sp>
        <p:nvSpPr>
          <p:cNvPr id="16" name="TextBox 15">
            <a:extLst>
              <a:ext uri="{FF2B5EF4-FFF2-40B4-BE49-F238E27FC236}">
                <a16:creationId xmlns:a16="http://schemas.microsoft.com/office/drawing/2014/main" xmlns="" id="{FC9203EB-65BD-874B-AB22-D5FF4D16942F}"/>
              </a:ext>
            </a:extLst>
          </p:cNvPr>
          <p:cNvSpPr txBox="1"/>
          <p:nvPr/>
        </p:nvSpPr>
        <p:spPr>
          <a:xfrm>
            <a:off x="3477463" y="983234"/>
            <a:ext cx="5555111" cy="954107"/>
          </a:xfrm>
          <a:prstGeom prst="rect">
            <a:avLst/>
          </a:prstGeom>
          <a:noFill/>
        </p:spPr>
        <p:txBody>
          <a:bodyPr wrap="square">
            <a:spAutoFit/>
          </a:bodyPr>
          <a:lstStyle/>
          <a:p>
            <a:r>
              <a:rPr lang="vi-VN" sz="2800" dirty="0">
                <a:solidFill>
                  <a:srgbClr val="FF0000"/>
                </a:solidFill>
                <a:latin typeface="Times New Roman" pitchFamily="18" charset="0"/>
                <a:cs typeface="Times New Roman" pitchFamily="18" charset="0"/>
              </a:rPr>
              <a:t>Câu 2: </a:t>
            </a:r>
            <a:r>
              <a:rPr lang="vi-VN" sz="2800" i="1" dirty="0">
                <a:solidFill>
                  <a:srgbClr val="FF0000"/>
                </a:solidFill>
                <a:latin typeface="Times New Roman" pitchFamily="18" charset="0"/>
                <a:cs typeface="Times New Roman" pitchFamily="18" charset="0"/>
              </a:rPr>
              <a:t>Nêu đặc điểm về thời gian và không gian của thể loại sử thi?</a:t>
            </a:r>
            <a:endParaRPr lang="x-none" sz="2800" i="1" dirty="0">
              <a:solidFill>
                <a:srgbClr val="FF0000"/>
              </a:solidFill>
              <a:latin typeface="Times New Roman" pitchFamily="18" charset="0"/>
              <a:cs typeface="Times New Roman" pitchFamily="18" charset="0"/>
            </a:endParaRPr>
          </a:p>
        </p:txBody>
      </p:sp>
      <p:sp>
        <p:nvSpPr>
          <p:cNvPr id="17" name="Folded Corner 16">
            <a:extLst>
              <a:ext uri="{FF2B5EF4-FFF2-40B4-BE49-F238E27FC236}">
                <a16:creationId xmlns:a16="http://schemas.microsoft.com/office/drawing/2014/main" xmlns="" id="{7F6141D5-3F13-5049-BE24-12BB7AD74A0C}"/>
              </a:ext>
            </a:extLst>
          </p:cNvPr>
          <p:cNvSpPr/>
          <p:nvPr/>
        </p:nvSpPr>
        <p:spPr>
          <a:xfrm>
            <a:off x="1786468" y="2904062"/>
            <a:ext cx="8161866" cy="2801888"/>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0" name="TextBox 19">
            <a:extLst>
              <a:ext uri="{FF2B5EF4-FFF2-40B4-BE49-F238E27FC236}">
                <a16:creationId xmlns:a16="http://schemas.microsoft.com/office/drawing/2014/main" xmlns="" id="{10C1CE9F-A52D-234C-9B5E-0581D16E787A}"/>
              </a:ext>
            </a:extLst>
          </p:cNvPr>
          <p:cNvSpPr txBox="1"/>
          <p:nvPr/>
        </p:nvSpPr>
        <p:spPr>
          <a:xfrm>
            <a:off x="1998133" y="3112963"/>
            <a:ext cx="7695411" cy="2529923"/>
          </a:xfrm>
          <a:prstGeom prst="rect">
            <a:avLst/>
          </a:prstGeom>
          <a:noFill/>
        </p:spPr>
        <p:txBody>
          <a:bodyPr wrap="square">
            <a:spAutoFit/>
          </a:bodyPr>
          <a:lstStyle/>
          <a:p>
            <a:pPr marL="3175" algn="just">
              <a:lnSpc>
                <a:spcPct val="120000"/>
              </a:lnSpc>
            </a:pPr>
            <a:r>
              <a:rPr lang="vi-VN" sz="2200" dirty="0">
                <a:solidFill>
                  <a:srgbClr val="000000"/>
                </a:solidFill>
                <a:effectLst/>
                <a:latin typeface="Times New Roman" pitchFamily="18" charset="0"/>
                <a:ea typeface="Times New Roman" panose="02020603050405020304" pitchFamily="18" charset="0"/>
                <a:cs typeface="Times New Roman" pitchFamily="18" charset="0"/>
              </a:rPr>
              <a:t>- Chủ đề: </a:t>
            </a:r>
            <a:r>
              <a:rPr lang="en-US" sz="2200" dirty="0">
                <a:solidFill>
                  <a:srgbClr val="000000"/>
                </a:solidFill>
                <a:latin typeface="Times New Roman" pitchFamily="18" charset="0"/>
                <a:ea typeface="Times New Roman" panose="02020603050405020304" pitchFamily="18" charset="0"/>
                <a:cs typeface="Times New Roman" pitchFamily="18" charset="0"/>
              </a:rPr>
              <a:t>C</a:t>
            </a:r>
            <a:r>
              <a:rPr lang="vi-VN" sz="2200" dirty="0" smtClean="0">
                <a:solidFill>
                  <a:srgbClr val="000000"/>
                </a:solidFill>
                <a:effectLst/>
                <a:latin typeface="Times New Roman" pitchFamily="18" charset="0"/>
                <a:ea typeface="Times New Roman" panose="02020603050405020304" pitchFamily="18" charset="0"/>
                <a:cs typeface="Times New Roman" pitchFamily="18" charset="0"/>
              </a:rPr>
              <a:t>uộc </a:t>
            </a:r>
            <a:r>
              <a:rPr lang="vi-VN" sz="2200" dirty="0">
                <a:solidFill>
                  <a:srgbClr val="000000"/>
                </a:solidFill>
                <a:effectLst/>
                <a:latin typeface="Times New Roman" pitchFamily="18" charset="0"/>
                <a:ea typeface="Times New Roman" panose="02020603050405020304" pitchFamily="18" charset="0"/>
                <a:cs typeface="Times New Roman" pitchFamily="18" charset="0"/>
              </a:rPr>
              <a:t>đời và chiến công của nhân vật lịch sử hoặc giải thích nguồn gốc các phong tục, sản vật địa phương theo quan điểm của tác giả dân gian.</a:t>
            </a:r>
            <a:endParaRPr lang="x-none" sz="2200" dirty="0">
              <a:effectLst/>
              <a:latin typeface="Times New Roman" pitchFamily="18" charset="0"/>
              <a:ea typeface="Times New Roman" panose="02020603050405020304" pitchFamily="18" charset="0"/>
              <a:cs typeface="Times New Roman" pitchFamily="18" charset="0"/>
            </a:endParaRPr>
          </a:p>
          <a:p>
            <a:pPr marL="3175" algn="just">
              <a:lnSpc>
                <a:spcPct val="120000"/>
              </a:lnSpc>
              <a:tabLst>
                <a:tab pos="441960" algn="l"/>
              </a:tabLst>
            </a:pPr>
            <a:r>
              <a:rPr lang="vi-VN" sz="2200" dirty="0">
                <a:solidFill>
                  <a:srgbClr val="000000"/>
                </a:solidFill>
                <a:effectLst/>
                <a:latin typeface="Times New Roman" pitchFamily="18" charset="0"/>
                <a:ea typeface="Times New Roman" panose="02020603050405020304" pitchFamily="18" charset="0"/>
                <a:cs typeface="Times New Roman" pitchFamily="18" charset="0"/>
              </a:rPr>
              <a:t>- Thời gian: </a:t>
            </a:r>
            <a:r>
              <a:rPr lang="en-US" sz="2200" dirty="0" smtClean="0">
                <a:solidFill>
                  <a:srgbClr val="000000"/>
                </a:solidFill>
                <a:effectLst/>
                <a:latin typeface="Times New Roman" pitchFamily="18" charset="0"/>
                <a:ea typeface="Times New Roman" panose="02020603050405020304" pitchFamily="18" charset="0"/>
                <a:cs typeface="Times New Roman" pitchFamily="18" charset="0"/>
              </a:rPr>
              <a:t>T</a:t>
            </a:r>
            <a:r>
              <a:rPr lang="vi-VN" sz="2200" dirty="0" smtClean="0">
                <a:solidFill>
                  <a:srgbClr val="000000"/>
                </a:solidFill>
                <a:effectLst/>
                <a:latin typeface="Times New Roman" pitchFamily="18" charset="0"/>
                <a:ea typeface="Times New Roman" panose="02020603050405020304" pitchFamily="18" charset="0"/>
                <a:cs typeface="Times New Roman" pitchFamily="18" charset="0"/>
              </a:rPr>
              <a:t>heo </a:t>
            </a:r>
            <a:r>
              <a:rPr lang="vi-VN" sz="2200" dirty="0">
                <a:solidFill>
                  <a:srgbClr val="000000"/>
                </a:solidFill>
                <a:effectLst/>
                <a:latin typeface="Times New Roman" pitchFamily="18" charset="0"/>
                <a:ea typeface="Times New Roman" panose="02020603050405020304" pitchFamily="18" charset="0"/>
                <a:cs typeface="Times New Roman" pitchFamily="18" charset="0"/>
              </a:rPr>
              <a:t>mạch tuyến tính. Nội dung thường gồm ba phần gắn với cuộc đời của nhân vật chính: hoàn cảnh xuất hiện và thân thế; chiến công phi thường; kết cục.</a:t>
            </a:r>
            <a:endParaRPr lang="x-none" sz="2200" dirty="0">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7276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157900" y="4386210"/>
            <a:ext cx="2204517" cy="2876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855200" y="3408716"/>
            <a:ext cx="2971400" cy="2971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517823" y="5879592"/>
            <a:ext cx="1553895" cy="14992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9855201" y="4707505"/>
            <a:ext cx="2433036" cy="2903384"/>
          </a:xfrm>
          <a:prstGeom prst="rect">
            <a:avLst/>
          </a:prstGeom>
          <a:noFill/>
          <a:extLst>
            <a:ext uri="{909E8E84-426E-40DD-AFC4-6F175D3DCCD1}">
              <a14:hiddenFill xmlns:a14="http://schemas.microsoft.com/office/drawing/2010/main">
                <a:solidFill>
                  <a:srgbClr val="FFFFFF"/>
                </a:solidFill>
              </a14:hiddenFill>
            </a:ext>
          </a:extLst>
        </p:spPr>
      </p:pic>
      <p:pic>
        <p:nvPicPr>
          <p:cNvPr id="13" name="Google Shape;127;p4">
            <a:extLst>
              <a:ext uri="{FF2B5EF4-FFF2-40B4-BE49-F238E27FC236}">
                <a16:creationId xmlns:a16="http://schemas.microsoft.com/office/drawing/2014/main" xmlns="" id="{0272A379-0702-C943-8E47-D102678CA857}"/>
              </a:ext>
            </a:extLst>
          </p:cNvPr>
          <p:cNvPicPr preferRelativeResize="0"/>
          <p:nvPr/>
        </p:nvPicPr>
        <p:blipFill rotWithShape="1">
          <a:blip r:embed="rId12">
            <a:alphaModFix/>
          </a:blip>
          <a:srcRect/>
          <a:stretch/>
        </p:blipFill>
        <p:spPr>
          <a:xfrm>
            <a:off x="2654839" y="531146"/>
            <a:ext cx="7490625" cy="2016225"/>
          </a:xfrm>
          <a:prstGeom prst="rect">
            <a:avLst/>
          </a:prstGeom>
          <a:noFill/>
          <a:ln>
            <a:noFill/>
          </a:ln>
        </p:spPr>
      </p:pic>
      <p:sp>
        <p:nvSpPr>
          <p:cNvPr id="16" name="TextBox 15">
            <a:extLst>
              <a:ext uri="{FF2B5EF4-FFF2-40B4-BE49-F238E27FC236}">
                <a16:creationId xmlns:a16="http://schemas.microsoft.com/office/drawing/2014/main" xmlns="" id="{B35E4397-E710-DB4D-925E-D84A29A70887}"/>
              </a:ext>
            </a:extLst>
          </p:cNvPr>
          <p:cNvSpPr txBox="1"/>
          <p:nvPr/>
        </p:nvSpPr>
        <p:spPr>
          <a:xfrm>
            <a:off x="3217594" y="1012139"/>
            <a:ext cx="6199379" cy="954107"/>
          </a:xfrm>
          <a:prstGeom prst="rect">
            <a:avLst/>
          </a:prstGeom>
          <a:noFill/>
        </p:spPr>
        <p:txBody>
          <a:bodyPr wrap="square">
            <a:spAutoFit/>
          </a:bodyPr>
          <a:lstStyle/>
          <a:p>
            <a:r>
              <a:rPr lang="vi-VN" sz="2800" dirty="0">
                <a:solidFill>
                  <a:srgbClr val="FF0000"/>
                </a:solidFill>
                <a:latin typeface="Times New Roman" pitchFamily="18" charset="0"/>
                <a:cs typeface="Times New Roman" pitchFamily="18" charset="0"/>
              </a:rPr>
              <a:t>Câu 3: </a:t>
            </a:r>
            <a:r>
              <a:rPr lang="vi-VN" sz="2800" i="1" dirty="0">
                <a:solidFill>
                  <a:srgbClr val="FF0000"/>
                </a:solidFill>
                <a:latin typeface="Times New Roman" pitchFamily="18" charset="0"/>
                <a:cs typeface="Times New Roman" pitchFamily="18" charset="0"/>
              </a:rPr>
              <a:t>Nêu những đặc trưng về nhân vật và cốt truyện của sử thi?</a:t>
            </a:r>
            <a:endParaRPr lang="x-none" sz="2800" dirty="0">
              <a:solidFill>
                <a:srgbClr val="FF0000"/>
              </a:solidFill>
              <a:latin typeface="Times New Roman" pitchFamily="18" charset="0"/>
              <a:cs typeface="Times New Roman" pitchFamily="18" charset="0"/>
            </a:endParaRPr>
          </a:p>
        </p:txBody>
      </p:sp>
      <p:sp>
        <p:nvSpPr>
          <p:cNvPr id="17" name="Folded Corner 16">
            <a:extLst>
              <a:ext uri="{FF2B5EF4-FFF2-40B4-BE49-F238E27FC236}">
                <a16:creationId xmlns:a16="http://schemas.microsoft.com/office/drawing/2014/main" xmlns="" id="{E1D37895-D464-9B4E-8E90-E1497F340B2F}"/>
              </a:ext>
            </a:extLst>
          </p:cNvPr>
          <p:cNvSpPr/>
          <p:nvPr/>
        </p:nvSpPr>
        <p:spPr>
          <a:xfrm>
            <a:off x="2184400" y="2853256"/>
            <a:ext cx="8110369" cy="1574838"/>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200" b="1" i="1" dirty="0">
              <a:solidFill>
                <a:schemeClr val="tx1"/>
              </a:solidFill>
              <a:latin typeface="Calibri" panose="020F0502020204030204" pitchFamily="34" charset="0"/>
              <a:cs typeface="Calibri" panose="020F0502020204030204" pitchFamily="34" charset="0"/>
            </a:endParaRPr>
          </a:p>
          <a:p>
            <a:pPr algn="just"/>
            <a:r>
              <a:rPr lang="vi-VN" sz="2200" b="1" i="1" dirty="0" smtClean="0">
                <a:solidFill>
                  <a:schemeClr val="tx1"/>
                </a:solidFill>
                <a:latin typeface="Times New Roman" pitchFamily="18" charset="0"/>
                <a:cs typeface="Times New Roman" pitchFamily="18" charset="0"/>
              </a:rPr>
              <a:t>- Cốt </a:t>
            </a:r>
            <a:r>
              <a:rPr lang="vi-VN" sz="2200" b="1" i="1" dirty="0">
                <a:solidFill>
                  <a:schemeClr val="tx1"/>
                </a:solidFill>
                <a:latin typeface="Times New Roman" pitchFamily="18" charset="0"/>
                <a:cs typeface="Times New Roman" pitchFamily="18" charset="0"/>
              </a:rPr>
              <a:t>truyện: </a:t>
            </a:r>
            <a:r>
              <a:rPr lang="vi-VN" sz="2200" dirty="0">
                <a:solidFill>
                  <a:schemeClr val="tx1"/>
                </a:solidFill>
                <a:latin typeface="Times New Roman" pitchFamily="18" charset="0"/>
                <a:cs typeface="Times New Roman" pitchFamily="18" charset="0"/>
              </a:rPr>
              <a:t>Chuỗi sự kiện được sắp xếp theo một trình tự nhất định</a:t>
            </a:r>
            <a:r>
              <a:rPr lang="vi-VN" sz="2200" dirty="0" smtClean="0">
                <a:solidFill>
                  <a:schemeClr val="tx1"/>
                </a:solidFill>
                <a:latin typeface="Times New Roman" pitchFamily="18" charset="0"/>
                <a:cs typeface="Times New Roman" pitchFamily="18" charset="0"/>
              </a:rPr>
              <a:t>.</a:t>
            </a:r>
            <a:endParaRPr lang="x-none" sz="2200" dirty="0">
              <a:solidFill>
                <a:schemeClr val="tx1"/>
              </a:solidFill>
              <a:latin typeface="Times New Roman" pitchFamily="18" charset="0"/>
              <a:cs typeface="Times New Roman" pitchFamily="18" charset="0"/>
            </a:endParaRPr>
          </a:p>
          <a:p>
            <a:pPr algn="just"/>
            <a:r>
              <a:rPr lang="vi-VN" sz="2200" b="1" i="1" dirty="0">
                <a:solidFill>
                  <a:schemeClr val="tx1"/>
                </a:solidFill>
                <a:latin typeface="Times New Roman" pitchFamily="18" charset="0"/>
                <a:cs typeface="Times New Roman" pitchFamily="18" charset="0"/>
              </a:rPr>
              <a:t>- Nhân vật:</a:t>
            </a:r>
            <a:r>
              <a:rPr lang="vi-VN" sz="2200" dirty="0">
                <a:solidFill>
                  <a:schemeClr val="tx1"/>
                </a:solidFill>
                <a:latin typeface="Times New Roman" pitchFamily="18" charset="0"/>
                <a:cs typeface="Times New Roman" pitchFamily="18" charset="0"/>
              </a:rPr>
              <a:t> Nhân vật anh hùng có sức mạnh, tài năng phẩm chất và vẻ đẹp phi thường, dũng cảm xả thân vì cộng đồng trong chiến đấu chống kẻ thù và chinh phục tự nhiên.</a:t>
            </a:r>
            <a:endParaRPr lang="x-none" sz="2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808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157900" y="4386210"/>
            <a:ext cx="2204517" cy="2876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855200" y="3408716"/>
            <a:ext cx="2971400" cy="2971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517823" y="5879592"/>
            <a:ext cx="1553895" cy="14992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9855201" y="4707505"/>
            <a:ext cx="2433036" cy="2903384"/>
          </a:xfrm>
          <a:prstGeom prst="rect">
            <a:avLst/>
          </a:prstGeom>
          <a:noFill/>
          <a:extLst>
            <a:ext uri="{909E8E84-426E-40DD-AFC4-6F175D3DCCD1}">
              <a14:hiddenFill xmlns:a14="http://schemas.microsoft.com/office/drawing/2010/main">
                <a:solidFill>
                  <a:srgbClr val="FFFFFF"/>
                </a:solidFill>
              </a14:hiddenFill>
            </a:ext>
          </a:extLst>
        </p:spPr>
      </p:pic>
      <p:pic>
        <p:nvPicPr>
          <p:cNvPr id="13" name="Google Shape;127;p4">
            <a:extLst>
              <a:ext uri="{FF2B5EF4-FFF2-40B4-BE49-F238E27FC236}">
                <a16:creationId xmlns:a16="http://schemas.microsoft.com/office/drawing/2014/main" xmlns="" id="{C686F8FB-AFE4-0B4E-AC3F-BAB2774082F1}"/>
              </a:ext>
            </a:extLst>
          </p:cNvPr>
          <p:cNvPicPr preferRelativeResize="0"/>
          <p:nvPr/>
        </p:nvPicPr>
        <p:blipFill rotWithShape="1">
          <a:blip r:embed="rId12">
            <a:alphaModFix/>
          </a:blip>
          <a:srcRect/>
          <a:stretch/>
        </p:blipFill>
        <p:spPr>
          <a:xfrm>
            <a:off x="2654839" y="531146"/>
            <a:ext cx="7490625" cy="2016225"/>
          </a:xfrm>
          <a:prstGeom prst="rect">
            <a:avLst/>
          </a:prstGeom>
          <a:noFill/>
          <a:ln>
            <a:noFill/>
          </a:ln>
        </p:spPr>
      </p:pic>
      <p:sp>
        <p:nvSpPr>
          <p:cNvPr id="16" name="Folded Corner 15">
            <a:extLst>
              <a:ext uri="{FF2B5EF4-FFF2-40B4-BE49-F238E27FC236}">
                <a16:creationId xmlns:a16="http://schemas.microsoft.com/office/drawing/2014/main" xmlns="" id="{D28DE7EA-1271-6F46-8C34-3950B8767AA4}"/>
              </a:ext>
            </a:extLst>
          </p:cNvPr>
          <p:cNvSpPr/>
          <p:nvPr/>
        </p:nvSpPr>
        <p:spPr>
          <a:xfrm>
            <a:off x="2295119" y="3023531"/>
            <a:ext cx="7560081" cy="1099139"/>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tx1"/>
                </a:solidFill>
                <a:latin typeface="Times New Roman" pitchFamily="18" charset="0"/>
                <a:cs typeface="Times New Roman" pitchFamily="18" charset="0"/>
              </a:rPr>
              <a:t>- Lời người kể chuyện: lời người thuật lại câu chuyện.</a:t>
            </a:r>
            <a:endParaRPr lang="x-none" sz="2400" dirty="0">
              <a:solidFill>
                <a:schemeClr val="tx1"/>
              </a:solidFill>
              <a:latin typeface="Times New Roman" pitchFamily="18" charset="0"/>
              <a:cs typeface="Times New Roman" pitchFamily="18" charset="0"/>
            </a:endParaRPr>
          </a:p>
          <a:p>
            <a:r>
              <a:rPr lang="vi-VN" sz="2400" dirty="0">
                <a:solidFill>
                  <a:schemeClr val="tx1"/>
                </a:solidFill>
                <a:latin typeface="Times New Roman" pitchFamily="18" charset="0"/>
                <a:cs typeface="Times New Roman" pitchFamily="18" charset="0"/>
              </a:rPr>
              <a:t>- Lời nhân vật: lời nói trực tiếp của nhân vật.</a:t>
            </a:r>
            <a:endParaRPr lang="x-none" sz="2400" dirty="0">
              <a:solidFill>
                <a:schemeClr val="tx1"/>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xmlns="" id="{E9FF3083-2D3A-444F-85B8-2D853A62B1F4}"/>
              </a:ext>
            </a:extLst>
          </p:cNvPr>
          <p:cNvSpPr txBox="1"/>
          <p:nvPr/>
        </p:nvSpPr>
        <p:spPr>
          <a:xfrm>
            <a:off x="3155330" y="1123759"/>
            <a:ext cx="6199378" cy="830997"/>
          </a:xfrm>
          <a:prstGeom prst="rect">
            <a:avLst/>
          </a:prstGeom>
          <a:noFill/>
        </p:spPr>
        <p:txBody>
          <a:bodyPr wrap="square">
            <a:spAutoFit/>
          </a:bodyPr>
          <a:lstStyle/>
          <a:p>
            <a:pPr algn="just"/>
            <a:r>
              <a:rPr lang="vi-VN" sz="2400" dirty="0">
                <a:solidFill>
                  <a:srgbClr val="FF0000"/>
                </a:solidFill>
                <a:latin typeface="Times New Roman" pitchFamily="18" charset="0"/>
                <a:cs typeface="Times New Roman" pitchFamily="18" charset="0"/>
              </a:rPr>
              <a:t>Câu 4: </a:t>
            </a:r>
            <a:r>
              <a:rPr lang="vi-VN" sz="2400" i="1" dirty="0">
                <a:solidFill>
                  <a:srgbClr val="FF0000"/>
                </a:solidFill>
                <a:latin typeface="Times New Roman" pitchFamily="18" charset="0"/>
                <a:cs typeface="Times New Roman" pitchFamily="18" charset="0"/>
              </a:rPr>
              <a:t>Đặc điểm về lời người kể chuyện và lời nhân vật trong sử thi? </a:t>
            </a:r>
            <a:endParaRPr lang="x-none"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7885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9" name="TextBox 28">
            <a:extLst>
              <a:ext uri="{FF2B5EF4-FFF2-40B4-BE49-F238E27FC236}">
                <a16:creationId xmlns:a16="http://schemas.microsoft.com/office/drawing/2014/main" xmlns="" id="{B6B86D35-A036-184C-AF30-492C49EAA05C}"/>
              </a:ext>
            </a:extLst>
          </p:cNvPr>
          <p:cNvSpPr txBox="1"/>
          <p:nvPr/>
        </p:nvSpPr>
        <p:spPr>
          <a:xfrm>
            <a:off x="366584" y="384324"/>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2.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Sử</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thi</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“Ra-ma-</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ya</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na</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a:t>
            </a:r>
          </a:p>
        </p:txBody>
      </p:sp>
      <p:sp>
        <p:nvSpPr>
          <p:cNvPr id="13" name="TextBox 12">
            <a:extLst>
              <a:ext uri="{FF2B5EF4-FFF2-40B4-BE49-F238E27FC236}">
                <a16:creationId xmlns:a16="http://schemas.microsoft.com/office/drawing/2014/main" xmlns="" id="{BAFD9D60-AF70-D94C-B95F-9A415C063447}"/>
              </a:ext>
            </a:extLst>
          </p:cNvPr>
          <p:cNvSpPr txBox="1"/>
          <p:nvPr/>
        </p:nvSpPr>
        <p:spPr>
          <a:xfrm>
            <a:off x="576330" y="1059770"/>
            <a:ext cx="8056055" cy="4524315"/>
          </a:xfrm>
          <a:prstGeom prst="rect">
            <a:avLst/>
          </a:prstGeom>
          <a:noFill/>
        </p:spPr>
        <p:txBody>
          <a:bodyPr wrap="square">
            <a:spAutoFit/>
          </a:bodyPr>
          <a:lstStyle/>
          <a:p>
            <a:pPr marL="285750" indent="-285750" algn="just">
              <a:lnSpc>
                <a:spcPct val="150000"/>
              </a:lnSpc>
              <a:buFont typeface="Courier New" panose="02070309020205020404" pitchFamily="49" charset="0"/>
              <a:buChar char="o"/>
            </a:pPr>
            <a:r>
              <a:rPr lang="x-none"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r>
              <a:rPr lang="x-none" sz="2400" dirty="0">
                <a:solidFill>
                  <a:srgbClr val="0D0D0D"/>
                </a:solidFill>
                <a:effectLst/>
                <a:latin typeface="Times New Roman" pitchFamily="18" charset="0"/>
                <a:ea typeface="Times New Roman" panose="02020603050405020304" pitchFamily="18" charset="0"/>
                <a:cs typeface="Times New Roman" pitchFamily="18" charset="0"/>
              </a:rPr>
              <a:t>Ra-ma-ya-na” là một trong 2 bộ sử thi Ấn Độ nổi tiếng, có ảnh hưởng sâu rộng, lâu bền trong văn hóa, văn học Ấn Độ cũng như nhiều nước Đông Nam Á.</a:t>
            </a:r>
            <a:endParaRPr lang="x-none" sz="2000" dirty="0">
              <a:effectLst/>
              <a:latin typeface="Times New Roman" pitchFamily="18" charset="0"/>
              <a:ea typeface="Times New Roman" panose="02020603050405020304" pitchFamily="18" charset="0"/>
              <a:cs typeface="Times New Roman" pitchFamily="18" charset="0"/>
            </a:endParaRPr>
          </a:p>
          <a:p>
            <a:pPr marL="285750" indent="-285750" algn="just">
              <a:lnSpc>
                <a:spcPct val="150000"/>
              </a:lnSpc>
              <a:buFont typeface="Courier New" panose="02070309020205020404" pitchFamily="49" charset="0"/>
              <a:buChar char="o"/>
            </a:pPr>
            <a:r>
              <a:rPr lang="x-none" sz="2400" dirty="0">
                <a:solidFill>
                  <a:srgbClr val="0D0D0D"/>
                </a:solidFill>
                <a:effectLst/>
                <a:latin typeface="Times New Roman" pitchFamily="18" charset="0"/>
                <a:ea typeface="Times New Roman" panose="02020603050405020304" pitchFamily="18" charset="0"/>
                <a:cs typeface="Times New Roman" pitchFamily="18" charset="0"/>
              </a:rPr>
              <a:t>Bộ sử thi này được </a:t>
            </a:r>
            <a:r>
              <a:rPr lang="x-none" sz="2400" dirty="0">
                <a:latin typeface="Times New Roman" pitchFamily="18" charset="0"/>
                <a:cs typeface="Times New Roman" pitchFamily="18" charset="0"/>
              </a:rPr>
              <a:t>được ghi </a:t>
            </a:r>
            <a:r>
              <a:rPr lang="vi-VN" sz="2400" dirty="0">
                <a:latin typeface="Times New Roman" pitchFamily="18" charset="0"/>
                <a:cs typeface="Times New Roman" pitchFamily="18" charset="0"/>
              </a:rPr>
              <a:t>chép lần đầu khoảng năm 350 TCN</a:t>
            </a:r>
            <a:r>
              <a:rPr lang="x-none" sz="2400" dirty="0">
                <a:solidFill>
                  <a:srgbClr val="0D0D0D"/>
                </a:solidFill>
                <a:effectLst/>
                <a:latin typeface="Times New Roman" pitchFamily="18" charset="0"/>
                <a:ea typeface="Times New Roman" panose="02020603050405020304" pitchFamily="18" charset="0"/>
                <a:cs typeface="Times New Roman" pitchFamily="18" charset="0"/>
              </a:rPr>
              <a:t>. Sau đó được đạo </a:t>
            </a:r>
            <a:r>
              <a:rPr lang="x-none" sz="2400">
                <a:solidFill>
                  <a:srgbClr val="0D0D0D"/>
                </a:solidFill>
                <a:effectLst/>
                <a:latin typeface="Times New Roman" pitchFamily="18" charset="0"/>
                <a:ea typeface="Times New Roman" panose="02020603050405020304" pitchFamily="18" charset="0"/>
                <a:cs typeface="Times New Roman" pitchFamily="18" charset="0"/>
              </a:rPr>
              <a:t>sĩ </a:t>
            </a:r>
            <a:r>
              <a:rPr lang="x-none" sz="2400" smtClean="0">
                <a:solidFill>
                  <a:srgbClr val="0D0D0D"/>
                </a:solidFill>
                <a:effectLst/>
                <a:latin typeface="Times New Roman" pitchFamily="18" charset="0"/>
                <a:ea typeface="Times New Roman" panose="02020603050405020304" pitchFamily="18" charset="0"/>
                <a:cs typeface="Times New Roman" pitchFamily="18" charset="0"/>
              </a:rPr>
              <a:t>Vanmiki </a:t>
            </a:r>
            <a:r>
              <a:rPr lang="x-none" sz="2400" dirty="0">
                <a:solidFill>
                  <a:srgbClr val="0D0D0D"/>
                </a:solidFill>
                <a:effectLst/>
                <a:latin typeface="Times New Roman" pitchFamily="18" charset="0"/>
                <a:ea typeface="Times New Roman" panose="02020603050405020304" pitchFamily="18" charset="0"/>
                <a:cs typeface="Times New Roman" pitchFamily="18" charset="0"/>
              </a:rPr>
              <a:t>hoàn thiện cả về nội dung và hình thức nghệ thuật.</a:t>
            </a:r>
            <a:endParaRPr lang="x-none" sz="2000" dirty="0">
              <a:effectLst/>
              <a:latin typeface="Times New Roman" pitchFamily="18" charset="0"/>
              <a:ea typeface="Times New Roman" panose="02020603050405020304" pitchFamily="18" charset="0"/>
              <a:cs typeface="Times New Roman" pitchFamily="18" charset="0"/>
            </a:endParaRPr>
          </a:p>
          <a:p>
            <a:pPr marL="285750" indent="-285750" algn="just">
              <a:lnSpc>
                <a:spcPct val="150000"/>
              </a:lnSpc>
              <a:buFont typeface="Courier New" panose="02070309020205020404" pitchFamily="49" charset="0"/>
              <a:buChar char="o"/>
            </a:pPr>
            <a:r>
              <a:rPr lang="x-none" sz="2400" dirty="0">
                <a:solidFill>
                  <a:srgbClr val="0D0D0D"/>
                </a:solidFill>
                <a:effectLst/>
                <a:latin typeface="Times New Roman" pitchFamily="18" charset="0"/>
                <a:ea typeface="Times New Roman" panose="02020603050405020304" pitchFamily="18" charset="0"/>
                <a:cs typeface="Times New Roman" pitchFamily="18" charset="0"/>
              </a:rPr>
              <a:t>“Ra-ma-ya-na” gồm 24.000 câu thơ đôi, được xưng tụng như kiệt tác thi ca đầu tiên của Ấn Độ.</a:t>
            </a:r>
            <a:endParaRPr lang="x-none" sz="2000" dirty="0">
              <a:effectLst/>
              <a:latin typeface="Times New Roman" pitchFamily="18" charset="0"/>
              <a:ea typeface="Times New Roman" panose="02020603050405020304" pitchFamily="18" charset="0"/>
              <a:cs typeface="Times New Roman" pitchFamily="18" charset="0"/>
            </a:endParaRPr>
          </a:p>
        </p:txBody>
      </p:sp>
      <p:pic>
        <p:nvPicPr>
          <p:cNvPr id="15362" name="Picture 2" descr="Thầy Tuyến: CÁC VỊ THẦN ẤN ĐỘ TRONG TÍN NGƯỠNG BÀ LA MÔN VÀ HINDU GIÁO. BÀI  16.">
            <a:extLst>
              <a:ext uri="{FF2B5EF4-FFF2-40B4-BE49-F238E27FC236}">
                <a16:creationId xmlns:a16="http://schemas.microsoft.com/office/drawing/2014/main" xmlns="" id="{4D3A4B06-8B40-AF47-9418-E0D344FB8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1457" y="1235830"/>
            <a:ext cx="2754213" cy="43863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4565482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fade">
                                      <p:cBhvr>
                                        <p:cTn id="13" dur="1000"/>
                                        <p:tgtEl>
                                          <p:spTgt spid="15362"/>
                                        </p:tgtEl>
                                      </p:cBhvr>
                                    </p:animEffect>
                                    <p:anim calcmode="lin" valueType="num">
                                      <p:cBhvr>
                                        <p:cTn id="14" dur="1000" fill="hold"/>
                                        <p:tgtEl>
                                          <p:spTgt spid="15362"/>
                                        </p:tgtEl>
                                        <p:attrNameLst>
                                          <p:attrName>ppt_x</p:attrName>
                                        </p:attrNameLst>
                                      </p:cBhvr>
                                      <p:tavLst>
                                        <p:tav tm="0">
                                          <p:val>
                                            <p:strVal val="#ppt_x"/>
                                          </p:val>
                                        </p:tav>
                                        <p:tav tm="100000">
                                          <p:val>
                                            <p:strVal val="#ppt_x"/>
                                          </p:val>
                                        </p:tav>
                                      </p:tavLst>
                                    </p:anim>
                                    <p:anim calcmode="lin" valueType="num">
                                      <p:cBhvr>
                                        <p:cTn id="15"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9" name="TextBox 28">
            <a:extLst>
              <a:ext uri="{FF2B5EF4-FFF2-40B4-BE49-F238E27FC236}">
                <a16:creationId xmlns:a16="http://schemas.microsoft.com/office/drawing/2014/main" xmlns="" id="{B6B86D35-A036-184C-AF30-492C49EAA05C}"/>
              </a:ext>
            </a:extLst>
          </p:cNvPr>
          <p:cNvSpPr txBox="1"/>
          <p:nvPr/>
        </p:nvSpPr>
        <p:spPr>
          <a:xfrm>
            <a:off x="-306711" y="338473"/>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2.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Sử</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thi</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“Ra-ma-</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ya</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na</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a:t>
            </a:r>
          </a:p>
        </p:txBody>
      </p:sp>
      <p:sp>
        <p:nvSpPr>
          <p:cNvPr id="11" name="TextBox 10">
            <a:extLst>
              <a:ext uri="{FF2B5EF4-FFF2-40B4-BE49-F238E27FC236}">
                <a16:creationId xmlns:a16="http://schemas.microsoft.com/office/drawing/2014/main" xmlns="" id="{B047B600-9591-E742-B29B-909DB2EDCD1D}"/>
              </a:ext>
            </a:extLst>
          </p:cNvPr>
          <p:cNvSpPr txBox="1"/>
          <p:nvPr/>
        </p:nvSpPr>
        <p:spPr>
          <a:xfrm>
            <a:off x="312057" y="3051577"/>
            <a:ext cx="6098146" cy="579967"/>
          </a:xfrm>
          <a:prstGeom prst="rect">
            <a:avLst/>
          </a:prstGeom>
          <a:noFill/>
        </p:spPr>
        <p:txBody>
          <a:bodyPr wrap="square">
            <a:spAutoFit/>
          </a:bodyPr>
          <a:lstStyle/>
          <a:p>
            <a:pPr algn="just">
              <a:lnSpc>
                <a:spcPct val="150000"/>
              </a:lnSpc>
            </a:pPr>
            <a:r>
              <a:rPr lang="x-none" sz="2400" b="1" dirty="0">
                <a:solidFill>
                  <a:srgbClr val="0D0D0D"/>
                </a:solidFill>
                <a:effectLst/>
                <a:latin typeface="Times New Roman" panose="02020603050405020304" pitchFamily="18" charset="0"/>
                <a:ea typeface="Times New Roman" panose="02020603050405020304" pitchFamily="18" charset="0"/>
              </a:rPr>
              <a:t>- Tóm tắt:</a:t>
            </a:r>
            <a:endParaRPr lang="x-none" sz="2000" dirty="0">
              <a:effectLst/>
              <a:latin typeface="Times New Roman" panose="02020603050405020304" pitchFamily="18" charset="0"/>
              <a:ea typeface="Times New Roman" panose="02020603050405020304" pitchFamily="18" charset="0"/>
            </a:endParaRPr>
          </a:p>
        </p:txBody>
      </p:sp>
      <p:sp>
        <p:nvSpPr>
          <p:cNvPr id="2" name="Rounded Rectangle 1">
            <a:extLst>
              <a:ext uri="{FF2B5EF4-FFF2-40B4-BE49-F238E27FC236}">
                <a16:creationId xmlns:a16="http://schemas.microsoft.com/office/drawing/2014/main" xmlns="" id="{900C040C-1194-C247-A44A-044092816762}"/>
              </a:ext>
            </a:extLst>
          </p:cNvPr>
          <p:cNvSpPr/>
          <p:nvPr/>
        </p:nvSpPr>
        <p:spPr>
          <a:xfrm>
            <a:off x="2715294" y="938830"/>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x-none" sz="2400" dirty="0">
                <a:solidFill>
                  <a:srgbClr val="0D0D0D"/>
                </a:solidFill>
                <a:latin typeface="Times New Roman" pitchFamily="18" charset="0"/>
                <a:ea typeface="Times New Roman" pitchFamily="18" charset="0"/>
                <a:cs typeface="Times New Roman" pitchFamily="18" charset="0"/>
              </a:rPr>
              <a:t>Khúc ca 1: Thời niên thiếu của Ra –ma.</a:t>
            </a:r>
            <a:endParaRPr lang="x-none" sz="2000" dirty="0">
              <a:latin typeface="Times New Roman" pitchFamily="18" charset="0"/>
              <a:ea typeface="Times New Roman" pitchFamily="18" charset="0"/>
              <a:cs typeface="Times New Roman" pitchFamily="18" charset="0"/>
            </a:endParaRPr>
          </a:p>
        </p:txBody>
      </p:sp>
      <p:sp>
        <p:nvSpPr>
          <p:cNvPr id="14" name="Rounded Rectangle 13">
            <a:extLst>
              <a:ext uri="{FF2B5EF4-FFF2-40B4-BE49-F238E27FC236}">
                <a16:creationId xmlns:a16="http://schemas.microsoft.com/office/drawing/2014/main" xmlns="" id="{8BF5D265-4D37-334D-9F13-96C650B64A03}"/>
              </a:ext>
            </a:extLst>
          </p:cNvPr>
          <p:cNvSpPr/>
          <p:nvPr/>
        </p:nvSpPr>
        <p:spPr>
          <a:xfrm>
            <a:off x="2743641" y="5044644"/>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x-none" sz="2400" dirty="0">
                <a:solidFill>
                  <a:srgbClr val="0D0D0D"/>
                </a:solidFill>
                <a:latin typeface="Times New Roman" pitchFamily="18" charset="0"/>
                <a:ea typeface="Times New Roman" pitchFamily="18" charset="0"/>
                <a:cs typeface="Times New Roman" pitchFamily="18" charset="0"/>
              </a:rPr>
              <a:t>Khúc ca 6: Cuộc giao tranh giữa Ra –ma và quỷ vương Ra-va-na.</a:t>
            </a:r>
            <a:endParaRPr lang="x-none" sz="2000" dirty="0">
              <a:latin typeface="Times New Roman" pitchFamily="18" charset="0"/>
              <a:ea typeface="Times New Roman" pitchFamily="18" charset="0"/>
              <a:cs typeface="Times New Roman" pitchFamily="18" charset="0"/>
            </a:endParaRPr>
          </a:p>
        </p:txBody>
      </p:sp>
      <p:sp>
        <p:nvSpPr>
          <p:cNvPr id="15" name="Rounded Rectangle 14">
            <a:extLst>
              <a:ext uri="{FF2B5EF4-FFF2-40B4-BE49-F238E27FC236}">
                <a16:creationId xmlns:a16="http://schemas.microsoft.com/office/drawing/2014/main" xmlns="" id="{11453EFA-5C55-5649-938B-B701F6F96201}"/>
              </a:ext>
            </a:extLst>
          </p:cNvPr>
          <p:cNvSpPr/>
          <p:nvPr/>
        </p:nvSpPr>
        <p:spPr>
          <a:xfrm>
            <a:off x="2730762" y="3397806"/>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x-none" sz="2400" dirty="0">
                <a:solidFill>
                  <a:srgbClr val="0D0D0D"/>
                </a:solidFill>
                <a:latin typeface="Times New Roman" pitchFamily="18" charset="0"/>
                <a:ea typeface="Times New Roman" pitchFamily="18" charset="0"/>
                <a:cs typeface="Times New Roman" pitchFamily="18" charset="0"/>
              </a:rPr>
              <a:t>Khúc ca 4: Ra – ma liên kết với vua khỉ Xu-gri-va</a:t>
            </a:r>
            <a:endParaRPr lang="x-none" sz="2000" dirty="0">
              <a:latin typeface="Times New Roman" pitchFamily="18" charset="0"/>
              <a:ea typeface="Times New Roman" pitchFamily="18" charset="0"/>
              <a:cs typeface="Times New Roman" pitchFamily="18" charset="0"/>
            </a:endParaRPr>
          </a:p>
        </p:txBody>
      </p:sp>
      <p:sp>
        <p:nvSpPr>
          <p:cNvPr id="16" name="Rounded Rectangle 15">
            <a:extLst>
              <a:ext uri="{FF2B5EF4-FFF2-40B4-BE49-F238E27FC236}">
                <a16:creationId xmlns:a16="http://schemas.microsoft.com/office/drawing/2014/main" xmlns="" id="{F41308E4-2E46-3140-BF8B-CD59C358B43F}"/>
              </a:ext>
            </a:extLst>
          </p:cNvPr>
          <p:cNvSpPr/>
          <p:nvPr/>
        </p:nvSpPr>
        <p:spPr>
          <a:xfrm>
            <a:off x="2730762" y="4210257"/>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x-none" sz="2400" dirty="0">
                <a:solidFill>
                  <a:srgbClr val="0D0D0D"/>
                </a:solidFill>
                <a:latin typeface="Times New Roman" pitchFamily="18" charset="0"/>
                <a:ea typeface="Times New Roman" pitchFamily="18" charset="0"/>
                <a:cs typeface="Times New Roman" pitchFamily="18" charset="0"/>
              </a:rPr>
              <a:t>Khúc ca 5: Cuộc do thám của tướng khỉ Ha-nu-man.</a:t>
            </a:r>
            <a:endParaRPr lang="x-none" sz="2000" dirty="0">
              <a:latin typeface="Times New Roman" pitchFamily="18" charset="0"/>
              <a:ea typeface="Times New Roman" pitchFamily="18" charset="0"/>
              <a:cs typeface="Times New Roman" pitchFamily="18" charset="0"/>
            </a:endParaRPr>
          </a:p>
        </p:txBody>
      </p:sp>
      <p:sp>
        <p:nvSpPr>
          <p:cNvPr id="18" name="Rounded Rectangle 17">
            <a:extLst>
              <a:ext uri="{FF2B5EF4-FFF2-40B4-BE49-F238E27FC236}">
                <a16:creationId xmlns:a16="http://schemas.microsoft.com/office/drawing/2014/main" xmlns="" id="{059A0562-B5F1-7E47-960A-1DE540EE0783}"/>
              </a:ext>
            </a:extLst>
          </p:cNvPr>
          <p:cNvSpPr/>
          <p:nvPr/>
        </p:nvSpPr>
        <p:spPr>
          <a:xfrm>
            <a:off x="2715294" y="2523210"/>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x-none" sz="2400" dirty="0">
                <a:solidFill>
                  <a:srgbClr val="0D0D0D"/>
                </a:solidFill>
                <a:latin typeface="Times New Roman" pitchFamily="18" charset="0"/>
                <a:ea typeface="Times New Roman" pitchFamily="18" charset="0"/>
                <a:cs typeface="Times New Roman" pitchFamily="18" charset="0"/>
              </a:rPr>
              <a:t>Khúc ca 3: Nàng Xi – ta bị quỷ vương Ra-va-na bắt.</a:t>
            </a:r>
            <a:endParaRPr lang="x-none" sz="2000" dirty="0">
              <a:latin typeface="Times New Roman" pitchFamily="18" charset="0"/>
              <a:ea typeface="Times New Roman" pitchFamily="18" charset="0"/>
              <a:cs typeface="Times New Roman" pitchFamily="18" charset="0"/>
            </a:endParaRPr>
          </a:p>
        </p:txBody>
      </p:sp>
      <p:sp>
        <p:nvSpPr>
          <p:cNvPr id="19" name="Rounded Rectangle 18">
            <a:extLst>
              <a:ext uri="{FF2B5EF4-FFF2-40B4-BE49-F238E27FC236}">
                <a16:creationId xmlns:a16="http://schemas.microsoft.com/office/drawing/2014/main" xmlns="" id="{00D8DE9E-DA0A-F043-96F8-CF3D9379BD6F}"/>
              </a:ext>
            </a:extLst>
          </p:cNvPr>
          <p:cNvSpPr/>
          <p:nvPr/>
        </p:nvSpPr>
        <p:spPr>
          <a:xfrm>
            <a:off x="2715294" y="1714515"/>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x-none" sz="2400" dirty="0">
                <a:solidFill>
                  <a:srgbClr val="0D0D0D"/>
                </a:solidFill>
                <a:latin typeface="Times New Roman" pitchFamily="18" charset="0"/>
                <a:ea typeface="Times New Roman" pitchFamily="18" charset="0"/>
                <a:cs typeface="Times New Roman" pitchFamily="18" charset="0"/>
              </a:rPr>
              <a:t>Khúc ca 2: Nguyên nhân cuộc lưu đày của Ra –ma.</a:t>
            </a:r>
            <a:endParaRPr lang="x-none" sz="2000" dirty="0">
              <a:latin typeface="Times New Roman" pitchFamily="18" charset="0"/>
              <a:ea typeface="Times New Roman" pitchFamily="18" charset="0"/>
              <a:cs typeface="Times New Roman" pitchFamily="18" charset="0"/>
            </a:endParaRPr>
          </a:p>
        </p:txBody>
      </p:sp>
      <p:sp>
        <p:nvSpPr>
          <p:cNvPr id="20" name="Rounded Rectangle 19">
            <a:extLst>
              <a:ext uri="{FF2B5EF4-FFF2-40B4-BE49-F238E27FC236}">
                <a16:creationId xmlns:a16="http://schemas.microsoft.com/office/drawing/2014/main" xmlns="" id="{7CD3CC5C-E0BE-2A48-9F4D-C1661C8D3A0F}"/>
              </a:ext>
            </a:extLst>
          </p:cNvPr>
          <p:cNvSpPr/>
          <p:nvPr/>
        </p:nvSpPr>
        <p:spPr>
          <a:xfrm>
            <a:off x="2715293" y="5852445"/>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x-none" sz="2400" dirty="0">
                <a:solidFill>
                  <a:srgbClr val="0D0D0D"/>
                </a:solidFill>
                <a:latin typeface="Times New Roman" pitchFamily="18" charset="0"/>
                <a:ea typeface="Times New Roman" pitchFamily="18" charset="0"/>
                <a:cs typeface="Times New Roman" pitchFamily="18" charset="0"/>
              </a:rPr>
              <a:t>Khúc ca 7: Cuộc đoàn viên.</a:t>
            </a:r>
            <a:endParaRPr lang="x-none" sz="2000" dirty="0">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2611853737"/>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randombar(horizont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animBg="1"/>
      <p:bldP spid="14" grpId="0" animBg="1"/>
      <p:bldP spid="15" grpId="0" animBg="1"/>
      <p:bldP spid="16"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9" name="TextBox 28">
            <a:extLst>
              <a:ext uri="{FF2B5EF4-FFF2-40B4-BE49-F238E27FC236}">
                <a16:creationId xmlns:a16="http://schemas.microsoft.com/office/drawing/2014/main" xmlns="" id="{B6B86D35-A036-184C-AF30-492C49EAA05C}"/>
              </a:ext>
            </a:extLst>
          </p:cNvPr>
          <p:cNvSpPr txBox="1"/>
          <p:nvPr/>
        </p:nvSpPr>
        <p:spPr>
          <a:xfrm>
            <a:off x="347260" y="338473"/>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3.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Đoạn</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trích</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“Rama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buộc</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tội</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a:t>
            </a:r>
          </a:p>
        </p:txBody>
      </p:sp>
      <p:sp>
        <p:nvSpPr>
          <p:cNvPr id="11" name="Rounded Rectangle 10">
            <a:extLst>
              <a:ext uri="{FF2B5EF4-FFF2-40B4-BE49-F238E27FC236}">
                <a16:creationId xmlns:a16="http://schemas.microsoft.com/office/drawing/2014/main" xmlns="" id="{5BE6C9BE-78C8-E54A-BA8E-358BADC54A8D}"/>
              </a:ext>
            </a:extLst>
          </p:cNvPr>
          <p:cNvSpPr/>
          <p:nvPr/>
        </p:nvSpPr>
        <p:spPr>
          <a:xfrm>
            <a:off x="686783" y="1170652"/>
            <a:ext cx="10884791" cy="1186740"/>
          </a:xfrm>
          <a:prstGeom prst="roundRect">
            <a:avLst/>
          </a:prstGeom>
          <a:solidFill>
            <a:srgbClr val="929000">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x-none" sz="2400" b="1" dirty="0">
                <a:solidFill>
                  <a:schemeClr val="tx1"/>
                </a:solidFill>
                <a:latin typeface="Times New Roman" pitchFamily="18" charset="0"/>
                <a:cs typeface="Times New Roman" pitchFamily="18" charset="0"/>
              </a:rPr>
              <a:t>a</a:t>
            </a:r>
            <a:r>
              <a:rPr lang="vi-VN" sz="2400" b="1" dirty="0">
                <a:solidFill>
                  <a:schemeClr val="tx1"/>
                </a:solidFill>
                <a:latin typeface="Times New Roman" pitchFamily="18" charset="0"/>
                <a:cs typeface="Times New Roman" pitchFamily="18" charset="0"/>
              </a:rPr>
              <a:t>.</a:t>
            </a:r>
            <a:r>
              <a:rPr lang="x-none" sz="2400" b="1" dirty="0">
                <a:solidFill>
                  <a:schemeClr val="tx1"/>
                </a:solidFill>
                <a:latin typeface="Times New Roman" pitchFamily="18" charset="0"/>
                <a:cs typeface="Times New Roman" pitchFamily="18" charset="0"/>
              </a:rPr>
              <a:t> Vị trí:</a:t>
            </a:r>
            <a:r>
              <a:rPr lang="x-none" sz="2400" dirty="0">
                <a:solidFill>
                  <a:schemeClr val="tx1"/>
                </a:solidFill>
                <a:latin typeface="Times New Roman" pitchFamily="18" charset="0"/>
                <a:cs typeface="Times New Roman" pitchFamily="18" charset="0"/>
              </a:rPr>
              <a:t>  Đoạn trích “Ra-ma buộc tội” nằm ở khúc ca thứ 6</a:t>
            </a:r>
            <a:r>
              <a:rPr lang="vi-VN" sz="2400" dirty="0">
                <a:solidFill>
                  <a:schemeClr val="tx1"/>
                </a:solidFill>
                <a:latin typeface="Times New Roman" pitchFamily="18" charset="0"/>
                <a:cs typeface="Times New Roman" pitchFamily="18" charset="0"/>
              </a:rPr>
              <a:t>, </a:t>
            </a:r>
            <a:r>
              <a:rPr lang="x-none" sz="2400" dirty="0">
                <a:solidFill>
                  <a:schemeClr val="tx1"/>
                </a:solidFill>
                <a:latin typeface="Times New Roman" pitchFamily="18" charset="0"/>
                <a:cs typeface="Times New Roman" pitchFamily="18" charset="0"/>
              </a:rPr>
              <a:t>chương 79 của bộ sử thi.</a:t>
            </a:r>
          </a:p>
        </p:txBody>
      </p:sp>
      <p:sp>
        <p:nvSpPr>
          <p:cNvPr id="12" name="Rounded Rectangle 11">
            <a:extLst>
              <a:ext uri="{FF2B5EF4-FFF2-40B4-BE49-F238E27FC236}">
                <a16:creationId xmlns:a16="http://schemas.microsoft.com/office/drawing/2014/main" xmlns="" id="{F881FA38-B539-354B-A3C0-EA55CB6B4A44}"/>
              </a:ext>
            </a:extLst>
          </p:cNvPr>
          <p:cNvSpPr/>
          <p:nvPr/>
        </p:nvSpPr>
        <p:spPr>
          <a:xfrm>
            <a:off x="686783" y="2959332"/>
            <a:ext cx="10884791" cy="1186740"/>
          </a:xfrm>
          <a:prstGeom prst="roundRect">
            <a:avLst/>
          </a:prstGeom>
          <a:solidFill>
            <a:srgbClr val="929000">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dirty="0">
                <a:solidFill>
                  <a:srgbClr val="0D0D0D"/>
                </a:solidFill>
                <a:latin typeface="+mj-lt"/>
                <a:ea typeface="Times New Roman" panose="02020603050405020304" pitchFamily="18" charset="0"/>
                <a:cs typeface="Calibri" panose="020F0502020204030204" pitchFamily="34" charset="0"/>
              </a:rPr>
              <a:t>b. Nội dung đoạn trích:</a:t>
            </a:r>
            <a:r>
              <a:rPr lang="x-none" sz="2400" b="1" dirty="0">
                <a:latin typeface="+mj-lt"/>
                <a:ea typeface="Times New Roman" panose="02020603050405020304" pitchFamily="18" charset="0"/>
                <a:cs typeface="Calibri" panose="020F0502020204030204" pitchFamily="34" charset="0"/>
              </a:rPr>
              <a:t> </a:t>
            </a:r>
            <a:r>
              <a:rPr lang="vi-VN" sz="2400" dirty="0">
                <a:solidFill>
                  <a:srgbClr val="0D0D0D"/>
                </a:solidFill>
                <a:latin typeface="+mj-lt"/>
                <a:ea typeface="Times New Roman" panose="02020603050405020304" pitchFamily="18" charset="0"/>
                <a:cs typeface="Calibri" panose="020F0502020204030204" pitchFamily="34" charset="0"/>
              </a:rPr>
              <a:t>Kể về chuyện vợ chồng Ra-ma và Xi-ta gặp lại nhau</a:t>
            </a:r>
            <a:endParaRPr lang="vi-VN" sz="2400" dirty="0">
              <a:latin typeface="+mj-lt"/>
              <a:cs typeface="Calibri" panose="020F0502020204030204" pitchFamily="34" charset="0"/>
            </a:endParaRPr>
          </a:p>
        </p:txBody>
      </p:sp>
    </p:spTree>
    <p:extLst>
      <p:ext uri="{BB962C8B-B14F-4D97-AF65-F5344CB8AC3E}">
        <p14:creationId xmlns:p14="http://schemas.microsoft.com/office/powerpoint/2010/main" val="906738897"/>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9" name="TextBox 28">
            <a:extLst>
              <a:ext uri="{FF2B5EF4-FFF2-40B4-BE49-F238E27FC236}">
                <a16:creationId xmlns:a16="http://schemas.microsoft.com/office/drawing/2014/main" xmlns="" id="{B6B86D35-A036-184C-AF30-492C49EAA05C}"/>
              </a:ext>
            </a:extLst>
          </p:cNvPr>
          <p:cNvSpPr txBox="1"/>
          <p:nvPr/>
        </p:nvSpPr>
        <p:spPr>
          <a:xfrm>
            <a:off x="347260" y="338473"/>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3.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Đoạn</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trích</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“Rama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buộc</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tội</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a:t>
            </a:r>
          </a:p>
        </p:txBody>
      </p:sp>
      <p:sp>
        <p:nvSpPr>
          <p:cNvPr id="14" name="TextBox 13">
            <a:extLst>
              <a:ext uri="{FF2B5EF4-FFF2-40B4-BE49-F238E27FC236}">
                <a16:creationId xmlns:a16="http://schemas.microsoft.com/office/drawing/2014/main" xmlns="" id="{B7C11613-575D-F94A-A7E1-C3F33D72AD4D}"/>
              </a:ext>
            </a:extLst>
          </p:cNvPr>
          <p:cNvSpPr txBox="1"/>
          <p:nvPr/>
        </p:nvSpPr>
        <p:spPr>
          <a:xfrm>
            <a:off x="666482" y="950768"/>
            <a:ext cx="6098146" cy="646331"/>
          </a:xfrm>
          <a:prstGeom prst="rect">
            <a:avLst/>
          </a:prstGeom>
          <a:noFill/>
        </p:spPr>
        <p:txBody>
          <a:bodyPr wrap="square">
            <a:spAutoFit/>
          </a:bodyPr>
          <a:lstStyle/>
          <a:p>
            <a:pPr algn="just">
              <a:lnSpc>
                <a:spcPct val="150000"/>
              </a:lnSpc>
            </a:pPr>
            <a:r>
              <a:rPr lang="vi-VN" sz="2400" b="1" dirty="0">
                <a:latin typeface="Times New Roman" pitchFamily="18" charset="0"/>
                <a:cs typeface="Times New Roman" pitchFamily="18" charset="0"/>
              </a:rPr>
              <a:t>c. </a:t>
            </a:r>
            <a:r>
              <a:rPr lang="x-none" sz="2400" b="1" dirty="0">
                <a:latin typeface="Times New Roman" pitchFamily="18" charset="0"/>
                <a:cs typeface="Times New Roman" pitchFamily="18" charset="0"/>
              </a:rPr>
              <a:t>Bố cục:</a:t>
            </a:r>
            <a:endParaRPr lang="vi-VN" sz="2400" b="1" dirty="0">
              <a:latin typeface="Times New Roman" pitchFamily="18" charset="0"/>
              <a:cs typeface="Times New Roman" pitchFamily="18" charset="0"/>
            </a:endParaRPr>
          </a:p>
        </p:txBody>
      </p:sp>
      <p:sp>
        <p:nvSpPr>
          <p:cNvPr id="15" name="Rounded Rectangle 14">
            <a:extLst>
              <a:ext uri="{FF2B5EF4-FFF2-40B4-BE49-F238E27FC236}">
                <a16:creationId xmlns:a16="http://schemas.microsoft.com/office/drawing/2014/main" xmlns="" id="{A6D3B68E-AABA-8345-8A09-1D13B303E979}"/>
              </a:ext>
            </a:extLst>
          </p:cNvPr>
          <p:cNvSpPr/>
          <p:nvPr/>
        </p:nvSpPr>
        <p:spPr>
          <a:xfrm>
            <a:off x="1343607" y="3429000"/>
            <a:ext cx="4286518" cy="2029346"/>
          </a:xfrm>
          <a:prstGeom prst="roundRect">
            <a:avLst/>
          </a:prstGeom>
          <a:solidFill>
            <a:srgbClr val="92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dirty="0">
                <a:latin typeface="Times New Roman" pitchFamily="18" charset="0"/>
                <a:cs typeface="Times New Roman" pitchFamily="18" charset="0"/>
              </a:rPr>
              <a:t>Phần 1: Từ đầu đến “Ravana đâu có chịu lâu được” - Cơn giận dữ và diễn biến tâm trạng của Rama.</a:t>
            </a:r>
          </a:p>
        </p:txBody>
      </p:sp>
      <p:sp>
        <p:nvSpPr>
          <p:cNvPr id="16" name="Rounded Rectangle 15">
            <a:extLst>
              <a:ext uri="{FF2B5EF4-FFF2-40B4-BE49-F238E27FC236}">
                <a16:creationId xmlns:a16="http://schemas.microsoft.com/office/drawing/2014/main" xmlns="" id="{E0B824D4-E05A-5145-A98D-9DDF8118412C}"/>
              </a:ext>
            </a:extLst>
          </p:cNvPr>
          <p:cNvSpPr/>
          <p:nvPr/>
        </p:nvSpPr>
        <p:spPr>
          <a:xfrm>
            <a:off x="6764628" y="3429000"/>
            <a:ext cx="4286519" cy="2029346"/>
          </a:xfrm>
          <a:prstGeom prst="roundRect">
            <a:avLst/>
          </a:prstGeom>
          <a:solidFill>
            <a:srgbClr val="92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smtClean="0">
                <a:latin typeface="Times New Roman" pitchFamily="18" charset="0"/>
                <a:cs typeface="Times New Roman" pitchFamily="18" charset="0"/>
              </a:rPr>
              <a:t>Phần 2:  Còn lại  - Tự khẳng định mình và diễn biến tâm trạng Xita.</a:t>
            </a:r>
            <a:endParaRPr lang="x-none" sz="2400" dirty="0">
              <a:latin typeface="Times New Roman" pitchFamily="18" charset="0"/>
              <a:cs typeface="Times New Roman" pitchFamily="18" charset="0"/>
            </a:endParaRPr>
          </a:p>
          <a:p>
            <a:pPr algn="just"/>
            <a:endParaRPr lang="x-none" sz="24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xmlns="" id="{426F57A9-00B3-3648-B9BF-CCB02A891940}"/>
              </a:ext>
            </a:extLst>
          </p:cNvPr>
          <p:cNvSpPr txBox="1"/>
          <p:nvPr/>
        </p:nvSpPr>
        <p:spPr>
          <a:xfrm>
            <a:off x="4993904" y="1737919"/>
            <a:ext cx="2270550" cy="523220"/>
          </a:xfrm>
          <a:prstGeom prst="rect">
            <a:avLst/>
          </a:prstGeom>
          <a:solidFill>
            <a:srgbClr val="4E8F00"/>
          </a:solidFill>
        </p:spPr>
        <p:txBody>
          <a:bodyPr wrap="square">
            <a:spAutoFit/>
          </a:bodyPr>
          <a:lstStyle/>
          <a:p>
            <a:pPr algn="ctr"/>
            <a:r>
              <a:rPr lang="x-none" sz="2800" b="1" dirty="0">
                <a:solidFill>
                  <a:schemeClr val="bg1"/>
                </a:solidFill>
                <a:latin typeface="Times New Roman" pitchFamily="18" charset="0"/>
                <a:cs typeface="Times New Roman" pitchFamily="18" charset="0"/>
              </a:rPr>
              <a:t>Bố cục</a:t>
            </a:r>
            <a:endParaRPr lang="vi-VN" sz="2800" b="1" dirty="0">
              <a:solidFill>
                <a:schemeClr val="bg1"/>
              </a:solidFill>
              <a:latin typeface="Times New Roman" pitchFamily="18" charset="0"/>
              <a:cs typeface="Times New Roman" pitchFamily="18" charset="0"/>
            </a:endParaRPr>
          </a:p>
        </p:txBody>
      </p:sp>
      <p:cxnSp>
        <p:nvCxnSpPr>
          <p:cNvPr id="4" name="Elbow Connector 3">
            <a:extLst>
              <a:ext uri="{FF2B5EF4-FFF2-40B4-BE49-F238E27FC236}">
                <a16:creationId xmlns:a16="http://schemas.microsoft.com/office/drawing/2014/main" xmlns="" id="{AED34FDD-8A22-414E-B565-9CC269AAD45E}"/>
              </a:ext>
            </a:extLst>
          </p:cNvPr>
          <p:cNvCxnSpPr>
            <a:stCxn id="17" idx="2"/>
            <a:endCxn id="15" idx="0"/>
          </p:cNvCxnSpPr>
          <p:nvPr/>
        </p:nvCxnSpPr>
        <p:spPr>
          <a:xfrm rot="5400000">
            <a:off x="4224093" y="1523913"/>
            <a:ext cx="1167861" cy="2642313"/>
          </a:xfrm>
          <a:prstGeom prst="bentConnector3">
            <a:avLst/>
          </a:prstGeom>
          <a:ln w="19050">
            <a:solidFill>
              <a:srgbClr val="3F4619"/>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xmlns="" id="{C02857E7-7BD1-E741-90B2-6FC5214E84E3}"/>
              </a:ext>
            </a:extLst>
          </p:cNvPr>
          <p:cNvCxnSpPr>
            <a:cxnSpLocks/>
            <a:stCxn id="17" idx="2"/>
            <a:endCxn id="16" idx="0"/>
          </p:cNvCxnSpPr>
          <p:nvPr/>
        </p:nvCxnSpPr>
        <p:spPr>
          <a:xfrm rot="16200000" flipH="1">
            <a:off x="6934603" y="1455714"/>
            <a:ext cx="1167861" cy="2778709"/>
          </a:xfrm>
          <a:prstGeom prst="bentConnector3">
            <a:avLst>
              <a:gd name="adj1" fmla="val 50000"/>
            </a:avLst>
          </a:prstGeom>
          <a:ln w="19050">
            <a:solidFill>
              <a:srgbClr val="3F461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701565"/>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B8A76-45D4-BC47-ABB3-907E3851EDE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xmlns="" id="{6D868769-D559-9445-A51D-D8E19AD82F19}"/>
              </a:ext>
            </a:extLst>
          </p:cNvPr>
          <p:cNvSpPr>
            <a:spLocks noGrp="1"/>
          </p:cNvSpPr>
          <p:nvPr>
            <p:ph idx="1"/>
          </p:nvPr>
        </p:nvSpPr>
        <p:spPr/>
        <p:txBody>
          <a:bodyPr/>
          <a:lstStyle/>
          <a:p>
            <a:endParaRPr lang="vi-VN"/>
          </a:p>
        </p:txBody>
      </p:sp>
      <p:pic>
        <p:nvPicPr>
          <p:cNvPr id="4" name="Content Placeholder 4">
            <a:extLst>
              <a:ext uri="{FF2B5EF4-FFF2-40B4-BE49-F238E27FC236}">
                <a16:creationId xmlns:a16="http://schemas.microsoft.com/office/drawing/2014/main" xmlns="" id="{2C58F99C-92F3-2B40-90A0-6BB6F693D7DF}"/>
              </a:ext>
            </a:extLst>
          </p:cNvPr>
          <p:cNvPicPr>
            <a:picLocks noChangeAspect="1"/>
          </p:cNvPicPr>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a:prstGeom prst="rect">
            <a:avLst/>
          </a:prstGeom>
        </p:spPr>
      </p:pic>
      <p:sp>
        <p:nvSpPr>
          <p:cNvPr id="5" name="矩形 11">
            <a:extLst>
              <a:ext uri="{FF2B5EF4-FFF2-40B4-BE49-F238E27FC236}">
                <a16:creationId xmlns:a16="http://schemas.microsoft.com/office/drawing/2014/main" xmlns="" id="{947B1F1E-0FBE-C44C-817D-3B8D68C82FA4}"/>
              </a:ext>
            </a:extLst>
          </p:cNvPr>
          <p:cNvSpPr/>
          <p:nvPr/>
        </p:nvSpPr>
        <p:spPr>
          <a:xfrm>
            <a:off x="1730835" y="928914"/>
            <a:ext cx="8588062" cy="4963886"/>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6" name="TextBox 27">
            <a:extLst>
              <a:ext uri="{FF2B5EF4-FFF2-40B4-BE49-F238E27FC236}">
                <a16:creationId xmlns:a16="http://schemas.microsoft.com/office/drawing/2014/main" xmlns="" id="{D8392786-9349-9E46-B8DE-3FAFA9442C19}"/>
              </a:ext>
            </a:extLst>
          </p:cNvPr>
          <p:cNvSpPr txBox="1"/>
          <p:nvPr/>
        </p:nvSpPr>
        <p:spPr>
          <a:xfrm>
            <a:off x="5528119" y="1629866"/>
            <a:ext cx="1335321" cy="1323439"/>
          </a:xfrm>
          <a:prstGeom prst="rect">
            <a:avLst/>
          </a:prstGeom>
          <a:noFill/>
        </p:spPr>
        <p:txBody>
          <a:bodyPr wrap="square" rtlCol="0">
            <a:spAutoFit/>
          </a:bodyPr>
          <a:lstStyle/>
          <a:p>
            <a:r>
              <a:rPr lang="en-US" altLang="zh-CN" sz="8000" b="1"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sym typeface="字魂36号-正文宋楷" panose="02000000000000000000" pitchFamily="2" charset="-122"/>
              </a:rPr>
              <a:t>II</a:t>
            </a:r>
          </a:p>
        </p:txBody>
      </p:sp>
      <p:sp>
        <p:nvSpPr>
          <p:cNvPr id="7" name="TextBox 28">
            <a:extLst>
              <a:ext uri="{FF2B5EF4-FFF2-40B4-BE49-F238E27FC236}">
                <a16:creationId xmlns:a16="http://schemas.microsoft.com/office/drawing/2014/main" xmlns="" id="{88088E15-3A48-E243-B128-D346CEFA9EDD}"/>
              </a:ext>
            </a:extLst>
          </p:cNvPr>
          <p:cNvSpPr txBox="1"/>
          <p:nvPr/>
        </p:nvSpPr>
        <p:spPr>
          <a:xfrm>
            <a:off x="2898368" y="3306265"/>
            <a:ext cx="6594821" cy="830997"/>
          </a:xfrm>
          <a:prstGeom prst="rect">
            <a:avLst/>
          </a:prstGeom>
          <a:noFill/>
        </p:spPr>
        <p:txBody>
          <a:bodyPr wrap="square" rtlCol="0">
            <a:spAutoFit/>
          </a:bodyPr>
          <a:lstStyle/>
          <a:p>
            <a:pPr algn="ctr"/>
            <a:r>
              <a:rPr lang="en-US" altLang="zh-CN" sz="4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ĐỌC – HIỂU VĂN BẢN</a:t>
            </a:r>
          </a:p>
        </p:txBody>
      </p:sp>
      <p:cxnSp>
        <p:nvCxnSpPr>
          <p:cNvPr id="9" name="直接连接符 8">
            <a:extLst>
              <a:ext uri="{FF2B5EF4-FFF2-40B4-BE49-F238E27FC236}">
                <a16:creationId xmlns:a16="http://schemas.microsoft.com/office/drawing/2014/main" xmlns="" id="{C6DB28A9-FF55-7948-9290-5A077D0B7B78}"/>
              </a:ext>
            </a:extLst>
          </p:cNvPr>
          <p:cNvCxnSpPr/>
          <p:nvPr/>
        </p:nvCxnSpPr>
        <p:spPr>
          <a:xfrm>
            <a:off x="5080000" y="2953305"/>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2">
            <a:extLst>
              <a:ext uri="{FF2B5EF4-FFF2-40B4-BE49-F238E27FC236}">
                <a16:creationId xmlns:a16="http://schemas.microsoft.com/office/drawing/2014/main" xmlns="" id="{64911837-9EE3-404A-B03F-C468F1284E6C}"/>
              </a:ext>
            </a:extLst>
          </p:cNvPr>
          <p:cNvGrpSpPr/>
          <p:nvPr/>
        </p:nvGrpSpPr>
        <p:grpSpPr>
          <a:xfrm>
            <a:off x="1870645" y="1524239"/>
            <a:ext cx="8346358" cy="3357097"/>
            <a:chOff x="2171700" y="1640353"/>
            <a:chExt cx="8346358" cy="3357097"/>
          </a:xfrm>
        </p:grpSpPr>
        <p:cxnSp>
          <p:nvCxnSpPr>
            <p:cNvPr id="12" name="直接连接符 13">
              <a:extLst>
                <a:ext uri="{FF2B5EF4-FFF2-40B4-BE49-F238E27FC236}">
                  <a16:creationId xmlns:a16="http://schemas.microsoft.com/office/drawing/2014/main" xmlns="" id="{E6E27D98-8F7C-9C4B-9772-99E0149DD762}"/>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4">
              <a:extLst>
                <a:ext uri="{FF2B5EF4-FFF2-40B4-BE49-F238E27FC236}">
                  <a16:creationId xmlns:a16="http://schemas.microsoft.com/office/drawing/2014/main" xmlns="" id="{232CB476-F4D1-9E49-AF23-DDDB75993FE3}"/>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5">
              <a:extLst>
                <a:ext uri="{FF2B5EF4-FFF2-40B4-BE49-F238E27FC236}">
                  <a16:creationId xmlns:a16="http://schemas.microsoft.com/office/drawing/2014/main" xmlns="" id="{914F010F-28B7-194E-9E86-D89B5BDD7933}"/>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6">
              <a:extLst>
                <a:ext uri="{FF2B5EF4-FFF2-40B4-BE49-F238E27FC236}">
                  <a16:creationId xmlns:a16="http://schemas.microsoft.com/office/drawing/2014/main" xmlns="" id="{B1FB2A8B-8D75-C248-8DA9-DD0743040210}"/>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7">
              <a:extLst>
                <a:ext uri="{FF2B5EF4-FFF2-40B4-BE49-F238E27FC236}">
                  <a16:creationId xmlns:a16="http://schemas.microsoft.com/office/drawing/2014/main" xmlns="" id="{DC1D7EEE-0BE3-AD47-A83B-F03866D12F34}"/>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8">
              <a:extLst>
                <a:ext uri="{FF2B5EF4-FFF2-40B4-BE49-F238E27FC236}">
                  <a16:creationId xmlns:a16="http://schemas.microsoft.com/office/drawing/2014/main" xmlns="" id="{AD54FBBA-D328-574A-BAE9-97D57B48E305}"/>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05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0" name="TextBox 28">
            <a:extLst>
              <a:ext uri="{FF2B5EF4-FFF2-40B4-BE49-F238E27FC236}">
                <a16:creationId xmlns:a16="http://schemas.microsoft.com/office/drawing/2014/main" xmlns="" id="{628BEA22-8FA4-DF46-80E3-DBCD0C7FB14E}"/>
              </a:ext>
            </a:extLst>
          </p:cNvPr>
          <p:cNvSpPr txBox="1"/>
          <p:nvPr/>
        </p:nvSpPr>
        <p:spPr>
          <a:xfrm>
            <a:off x="2935913" y="338473"/>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1.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Nhân</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vật</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Ra-ma</a:t>
            </a:r>
          </a:p>
        </p:txBody>
      </p:sp>
      <p:graphicFrame>
        <p:nvGraphicFramePr>
          <p:cNvPr id="2" name="Table 2">
            <a:extLst>
              <a:ext uri="{FF2B5EF4-FFF2-40B4-BE49-F238E27FC236}">
                <a16:creationId xmlns:a16="http://schemas.microsoft.com/office/drawing/2014/main" xmlns="" id="{55B89FE5-F990-7746-A23D-6A6CC382E057}"/>
              </a:ext>
            </a:extLst>
          </p:cNvPr>
          <p:cNvGraphicFramePr>
            <a:graphicFrameLocks noGrp="1"/>
          </p:cNvGraphicFramePr>
          <p:nvPr>
            <p:extLst>
              <p:ext uri="{D42A27DB-BD31-4B8C-83A1-F6EECF244321}">
                <p14:modId xmlns:p14="http://schemas.microsoft.com/office/powerpoint/2010/main" val="1834561113"/>
              </p:ext>
            </p:extLst>
          </p:nvPr>
        </p:nvGraphicFramePr>
        <p:xfrm>
          <a:off x="890667" y="1509136"/>
          <a:ext cx="10661679" cy="2871790"/>
        </p:xfrm>
        <a:graphic>
          <a:graphicData uri="http://schemas.openxmlformats.org/drawingml/2006/table">
            <a:tbl>
              <a:tblPr firstRow="1" bandRow="1">
                <a:tableStyleId>{5940675A-B579-460E-94D1-54222C63F5DA}</a:tableStyleId>
              </a:tblPr>
              <a:tblGrid>
                <a:gridCol w="1729127">
                  <a:extLst>
                    <a:ext uri="{9D8B030D-6E8A-4147-A177-3AD203B41FA5}">
                      <a16:colId xmlns:a16="http://schemas.microsoft.com/office/drawing/2014/main" xmlns="" val="3821060071"/>
                    </a:ext>
                  </a:extLst>
                </a:gridCol>
                <a:gridCol w="8932552">
                  <a:extLst>
                    <a:ext uri="{9D8B030D-6E8A-4147-A177-3AD203B41FA5}">
                      <a16:colId xmlns:a16="http://schemas.microsoft.com/office/drawing/2014/main" xmlns="" val="3065559948"/>
                    </a:ext>
                  </a:extLst>
                </a:gridCol>
              </a:tblGrid>
              <a:tr h="370840">
                <a:tc gridSpan="2">
                  <a:txBody>
                    <a:bodyPr/>
                    <a:lstStyle/>
                    <a:p>
                      <a:pPr algn="ctr">
                        <a:lnSpc>
                          <a:spcPct val="150000"/>
                        </a:lnSpc>
                      </a:pPr>
                      <a:r>
                        <a:rPr lang="vi-VN" sz="2400" b="1" dirty="0">
                          <a:latin typeface="+mj-lt"/>
                          <a:cs typeface="Calibri" panose="020F0502020204030204" pitchFamily="34" charset="0"/>
                        </a:rPr>
                        <a:t>THẢO LUẬN NHÓM 5 (phút)</a:t>
                      </a:r>
                    </a:p>
                  </a:txBody>
                  <a:tcPr>
                    <a:solidFill>
                      <a:schemeClr val="tx2">
                        <a:lumMod val="20000"/>
                        <a:lumOff val="80000"/>
                      </a:schemeClr>
                    </a:solidFill>
                  </a:tcPr>
                </a:tc>
                <a:tc hMerge="1">
                  <a:txBody>
                    <a:bodyPr/>
                    <a:lstStyle/>
                    <a:p>
                      <a:endParaRPr lang="vi-VN" dirty="0"/>
                    </a:p>
                  </a:txBody>
                  <a:tcPr/>
                </a:tc>
                <a:extLst>
                  <a:ext uri="{0D108BD9-81ED-4DB2-BD59-A6C34878D82A}">
                    <a16:rowId xmlns:a16="http://schemas.microsoft.com/office/drawing/2014/main" xmlns="" val="3599355717"/>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x-none" sz="2400" dirty="0">
                          <a:solidFill>
                            <a:srgbClr val="0D0D0D"/>
                          </a:solidFill>
                          <a:effectLst/>
                          <a:latin typeface="Times New Roman" pitchFamily="18" charset="0"/>
                          <a:ea typeface="Times New Roman" panose="02020603050405020304" pitchFamily="18" charset="0"/>
                          <a:cs typeface="Times New Roman" pitchFamily="18" charset="0"/>
                        </a:rPr>
                        <a:t>Nhóm 1</a:t>
                      </a:r>
                      <a:endParaRPr lang="vi-VN" sz="2400" dirty="0">
                        <a:latin typeface="Times New Roman" pitchFamily="18" charset="0"/>
                        <a:cs typeface="Times New Roman" pitchFamily="18" charset="0"/>
                      </a:endParaRPr>
                    </a:p>
                  </a:txBody>
                  <a:tcPr>
                    <a:solidFill>
                      <a:schemeClr val="tx2">
                        <a:lumMod val="20000"/>
                        <a:lumOff val="80000"/>
                      </a:schemeClr>
                    </a:solidFill>
                  </a:tcPr>
                </a:tc>
                <a:tc>
                  <a:txBody>
                    <a:bodyPr/>
                    <a:lstStyle/>
                    <a:p>
                      <a:pPr>
                        <a:lnSpc>
                          <a:spcPct val="150000"/>
                        </a:lnSpc>
                      </a:pPr>
                      <a:r>
                        <a:rPr lang="x-none" sz="2400" dirty="0">
                          <a:solidFill>
                            <a:srgbClr val="0D0D0D"/>
                          </a:solidFill>
                          <a:effectLst/>
                          <a:latin typeface="Times New Roman" pitchFamily="18" charset="0"/>
                          <a:ea typeface="Times New Roman" panose="02020603050405020304" pitchFamily="18" charset="0"/>
                          <a:cs typeface="Times New Roman" pitchFamily="18" charset="0"/>
                        </a:rPr>
                        <a:t>Tìm hiểu hoàn cảnh tái hợp và lời buộc tội của Ra-ma</a:t>
                      </a:r>
                      <a:endParaRPr lang="vi-VN" sz="2400" dirty="0">
                        <a:latin typeface="Times New Roman" pitchFamily="18" charset="0"/>
                        <a:cs typeface="Times New Roman" pitchFamily="18" charset="0"/>
                      </a:endParaRPr>
                    </a:p>
                  </a:txBody>
                  <a:tcPr>
                    <a:solidFill>
                      <a:schemeClr val="tx2">
                        <a:lumMod val="20000"/>
                        <a:lumOff val="80000"/>
                      </a:schemeClr>
                    </a:solidFill>
                  </a:tcPr>
                </a:tc>
                <a:extLst>
                  <a:ext uri="{0D108BD9-81ED-4DB2-BD59-A6C34878D82A}">
                    <a16:rowId xmlns:a16="http://schemas.microsoft.com/office/drawing/2014/main" xmlns="" val="3021044114"/>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x-none" sz="2400" dirty="0">
                          <a:solidFill>
                            <a:srgbClr val="0D0D0D"/>
                          </a:solidFill>
                          <a:effectLst/>
                          <a:latin typeface="Times New Roman" pitchFamily="18" charset="0"/>
                          <a:ea typeface="Times New Roman" panose="02020603050405020304" pitchFamily="18" charset="0"/>
                          <a:cs typeface="Times New Roman" pitchFamily="18" charset="0"/>
                        </a:rPr>
                        <a:t>Nhóm 2</a:t>
                      </a:r>
                      <a:endParaRPr lang="x-none" sz="2400" dirty="0">
                        <a:effectLst/>
                        <a:latin typeface="Times New Roman" pitchFamily="18" charset="0"/>
                        <a:ea typeface="Times New Roman" panose="02020603050405020304" pitchFamily="18" charset="0"/>
                        <a:cs typeface="Times New Roman" pitchFamily="18" charset="0"/>
                      </a:endParaRPr>
                    </a:p>
                  </a:txBody>
                  <a:tcPr>
                    <a:solidFill>
                      <a:schemeClr val="tx2">
                        <a:lumMod val="20000"/>
                        <a:lumOff val="80000"/>
                      </a:schemeClr>
                    </a:solidFill>
                  </a:tcPr>
                </a:tc>
                <a:tc>
                  <a:txBody>
                    <a:bodyPr/>
                    <a:lstStyle/>
                    <a:p>
                      <a:pPr>
                        <a:lnSpc>
                          <a:spcPct val="150000"/>
                        </a:lnSpc>
                      </a:pPr>
                      <a:r>
                        <a:rPr lang="x-none" sz="2400" dirty="0">
                          <a:solidFill>
                            <a:srgbClr val="0D0D0D"/>
                          </a:solidFill>
                          <a:effectLst/>
                          <a:latin typeface="Times New Roman" pitchFamily="18" charset="0"/>
                          <a:ea typeface="Times New Roman" panose="02020603050405020304" pitchFamily="18" charset="0"/>
                          <a:cs typeface="Times New Roman" pitchFamily="18" charset="0"/>
                        </a:rPr>
                        <a:t>Tìm hiểu tâm trạng của Ra-ma trước hành động của Xi-ta.</a:t>
                      </a:r>
                      <a:endParaRPr lang="vi-VN" sz="2400" dirty="0">
                        <a:latin typeface="Times New Roman" pitchFamily="18" charset="0"/>
                        <a:cs typeface="Times New Roman" pitchFamily="18" charset="0"/>
                      </a:endParaRPr>
                    </a:p>
                  </a:txBody>
                  <a:tcPr>
                    <a:solidFill>
                      <a:schemeClr val="tx2">
                        <a:lumMod val="20000"/>
                        <a:lumOff val="80000"/>
                      </a:schemeClr>
                    </a:solidFill>
                  </a:tcPr>
                </a:tc>
                <a:extLst>
                  <a:ext uri="{0D108BD9-81ED-4DB2-BD59-A6C34878D82A}">
                    <a16:rowId xmlns:a16="http://schemas.microsoft.com/office/drawing/2014/main" xmlns="" val="66328838"/>
                  </a:ext>
                </a:extLst>
              </a:tr>
              <a:tr h="370840">
                <a:tc>
                  <a:txBody>
                    <a:bodyPr/>
                    <a:lstStyle/>
                    <a:p>
                      <a:pPr algn="ctr">
                        <a:lnSpc>
                          <a:spcPct val="150000"/>
                        </a:lnSpc>
                      </a:pPr>
                      <a:r>
                        <a:rPr lang="vi-VN" sz="2400" dirty="0">
                          <a:latin typeface="Times New Roman" pitchFamily="18" charset="0"/>
                          <a:cs typeface="Times New Roman" pitchFamily="18" charset="0"/>
                        </a:rPr>
                        <a:t>Nhóm 3</a:t>
                      </a:r>
                    </a:p>
                  </a:txBody>
                  <a:tcPr>
                    <a:solidFill>
                      <a:schemeClr val="tx2">
                        <a:lumMod val="20000"/>
                        <a:lumOff val="80000"/>
                      </a:schemeClr>
                    </a:solidFill>
                  </a:tcPr>
                </a:tc>
                <a:tc>
                  <a:txBody>
                    <a:bodyPr/>
                    <a:lstStyle/>
                    <a:p>
                      <a:r>
                        <a:rPr lang="x-none" sz="2400" kern="1200" dirty="0">
                          <a:solidFill>
                            <a:schemeClr val="tx1"/>
                          </a:solidFill>
                          <a:effectLst/>
                          <a:latin typeface="Times New Roman" pitchFamily="18" charset="0"/>
                          <a:ea typeface="+mn-ea"/>
                          <a:cs typeface="Times New Roman" pitchFamily="18" charset="0"/>
                        </a:rPr>
                        <a:t>Tìm hiểu tâm trạng và lời đáp của Xi-ta trước lời buộc tội của Ra-ma.</a:t>
                      </a:r>
                      <a:endParaRPr lang="vi-VN" sz="2400" dirty="0">
                        <a:latin typeface="Times New Roman" pitchFamily="18" charset="0"/>
                        <a:cs typeface="Times New Roman" pitchFamily="18" charset="0"/>
                      </a:endParaRPr>
                    </a:p>
                  </a:txBody>
                  <a:tcPr>
                    <a:solidFill>
                      <a:schemeClr val="tx2">
                        <a:lumMod val="20000"/>
                        <a:lumOff val="80000"/>
                      </a:schemeClr>
                    </a:solidFill>
                  </a:tcPr>
                </a:tc>
                <a:extLst>
                  <a:ext uri="{0D108BD9-81ED-4DB2-BD59-A6C34878D82A}">
                    <a16:rowId xmlns:a16="http://schemas.microsoft.com/office/drawing/2014/main" xmlns="" val="2044725778"/>
                  </a:ext>
                </a:extLst>
              </a:tr>
              <a:tr h="370840">
                <a:tc>
                  <a:txBody>
                    <a:bodyPr/>
                    <a:lstStyle/>
                    <a:p>
                      <a:pPr algn="ctr">
                        <a:lnSpc>
                          <a:spcPct val="150000"/>
                        </a:lnSpc>
                      </a:pPr>
                      <a:r>
                        <a:rPr lang="vi-VN" sz="2400" dirty="0">
                          <a:latin typeface="Times New Roman" pitchFamily="18" charset="0"/>
                          <a:cs typeface="Times New Roman" pitchFamily="18" charset="0"/>
                        </a:rPr>
                        <a:t>Nhóm 4</a:t>
                      </a:r>
                    </a:p>
                  </a:txBody>
                  <a:tcPr>
                    <a:solidFill>
                      <a:schemeClr val="tx2">
                        <a:lumMod val="20000"/>
                        <a:lumOff val="80000"/>
                      </a:schemeClr>
                    </a:solidFill>
                  </a:tcPr>
                </a:tc>
                <a:tc>
                  <a:txBody>
                    <a:bodyPr/>
                    <a:lstStyle/>
                    <a:p>
                      <a:r>
                        <a:rPr lang="x-none" sz="2400" kern="1200" dirty="0">
                          <a:solidFill>
                            <a:schemeClr val="tx1"/>
                          </a:solidFill>
                          <a:effectLst/>
                          <a:latin typeface="Times New Roman" pitchFamily="18" charset="0"/>
                          <a:ea typeface="+mn-ea"/>
                          <a:cs typeface="Times New Roman" pitchFamily="18" charset="0"/>
                        </a:rPr>
                        <a:t>Tìm hiểu hành động bước lên giàn hỏa thiêu của Xi - ta.</a:t>
                      </a:r>
                    </a:p>
                  </a:txBody>
                  <a:tcPr>
                    <a:solidFill>
                      <a:schemeClr val="tx2">
                        <a:lumMod val="20000"/>
                        <a:lumOff val="80000"/>
                      </a:schemeClr>
                    </a:solidFill>
                  </a:tcPr>
                </a:tc>
                <a:extLst>
                  <a:ext uri="{0D108BD9-81ED-4DB2-BD59-A6C34878D82A}">
                    <a16:rowId xmlns:a16="http://schemas.microsoft.com/office/drawing/2014/main" xmlns="" val="352406202"/>
                  </a:ext>
                </a:extLst>
              </a:tr>
            </a:tbl>
          </a:graphicData>
        </a:graphic>
      </p:graphicFrame>
    </p:spTree>
    <p:extLst>
      <p:ext uri="{BB962C8B-B14F-4D97-AF65-F5344CB8AC3E}">
        <p14:creationId xmlns:p14="http://schemas.microsoft.com/office/powerpoint/2010/main" val="2830789173"/>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8976F-6F8E-E54C-8F22-1956E06500E1}"/>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1612CE8C-885D-E248-9AF7-0762123E562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p:spPr>
      </p:pic>
      <p:sp>
        <p:nvSpPr>
          <p:cNvPr id="6" name="矩形 18">
            <a:extLst>
              <a:ext uri="{FF2B5EF4-FFF2-40B4-BE49-F238E27FC236}">
                <a16:creationId xmlns:a16="http://schemas.microsoft.com/office/drawing/2014/main" xmlns="" id="{7F36CBCF-C757-0048-AF2F-F4F68210010C}"/>
              </a:ext>
            </a:extLst>
          </p:cNvPr>
          <p:cNvSpPr/>
          <p:nvPr/>
        </p:nvSpPr>
        <p:spPr>
          <a:xfrm>
            <a:off x="1625600" y="839972"/>
            <a:ext cx="9296400" cy="4875028"/>
          </a:xfrm>
          <a:prstGeom prst="rect">
            <a:avLst/>
          </a:prstGeom>
          <a:solidFill>
            <a:srgbClr val="9452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altLang="zh-CN" sz="2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endParaRPr>
          </a:p>
          <a:p>
            <a:pPr algn="ctr">
              <a:lnSpc>
                <a:spcPct val="150000"/>
              </a:lnSpc>
            </a:pPr>
            <a:r>
              <a:rPr lang="vi-VN" altLang="zh-CN" sz="2800" b="1" dirty="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BÀI 1. THẦN THOẠI VÀ SỬ THI</a:t>
            </a:r>
            <a:endParaRPr lang="vi-VN" altLang="zh-CN" b="1" dirty="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endParaRPr>
          </a:p>
          <a:p>
            <a:pPr algn="ctr">
              <a:lnSpc>
                <a:spcPct val="150000"/>
              </a:lnSpc>
            </a:pPr>
            <a:r>
              <a:rPr lang="en-US" altLang="zh-CN" sz="5400" b="1" dirty="0" err="1"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Thực</a:t>
            </a:r>
            <a:r>
              <a:rPr lang="en-US" altLang="zh-CN" sz="5400" b="1"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5400" b="1" dirty="0" err="1"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hành</a:t>
            </a:r>
            <a:r>
              <a:rPr lang="en-US" altLang="zh-CN" sz="5400" b="1"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5400" b="1" dirty="0" err="1"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đọc</a:t>
            </a:r>
            <a:r>
              <a:rPr lang="en-US" altLang="zh-CN" sz="5400" b="1"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5400" b="1" dirty="0" err="1"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hiểu</a:t>
            </a:r>
            <a:endParaRPr lang="en-US" altLang="zh-CN" sz="5400" b="1"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endParaRPr>
          </a:p>
          <a:p>
            <a:pPr algn="ctr">
              <a:lnSpc>
                <a:spcPct val="150000"/>
              </a:lnSpc>
            </a:pPr>
            <a:r>
              <a:rPr lang="vi-VN" altLang="zh-CN" sz="5400" b="1"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RA-MA </a:t>
            </a:r>
            <a:r>
              <a:rPr lang="vi-VN" altLang="zh-CN" sz="5400" b="1" dirty="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BUỘC </a:t>
            </a:r>
            <a:r>
              <a:rPr lang="vi-VN" altLang="zh-CN" sz="5400" b="1"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TỘI</a:t>
            </a:r>
            <a:r>
              <a:rPr lang="en-US" altLang="zh-CN" sz="5400" b="1"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a:t>
            </a:r>
            <a:r>
              <a:rPr lang="en-US" altLang="zh-CN" sz="3200" dirty="0" err="1">
                <a:solidFill>
                  <a:schemeClr val="bg1"/>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a:t>
            </a:r>
            <a:r>
              <a:rPr lang="en-US" altLang="zh-CN" sz="3200" dirty="0" err="1" smtClean="0">
                <a:solidFill>
                  <a:schemeClr val="bg1"/>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iết</a:t>
            </a:r>
            <a:r>
              <a:rPr lang="en-US" altLang="zh-CN" sz="3200" dirty="0" smtClean="0">
                <a:solidFill>
                  <a:schemeClr val="bg1"/>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7</a:t>
            </a:r>
            <a:r>
              <a:rPr lang="en-US" altLang="zh-CN" sz="3200"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a:t>
            </a:r>
            <a:endParaRPr lang="vi-VN" altLang="zh-CN" sz="3200" dirty="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endParaRPr>
          </a:p>
          <a:p>
            <a:pPr algn="ctr">
              <a:lnSpc>
                <a:spcPct val="150000"/>
              </a:lnSpc>
            </a:pPr>
            <a:r>
              <a:rPr lang="vi-VN" altLang="zh-CN" sz="2800" i="1" dirty="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(Trích </a:t>
            </a:r>
            <a:r>
              <a:rPr lang="en-US" altLang="zh-CN" sz="2800" i="1" dirty="0" smtClean="0">
                <a:solidFill>
                  <a:schemeClr val="bg1"/>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S</a:t>
            </a:r>
            <a:r>
              <a:rPr lang="vi-VN" altLang="zh-CN" sz="2800" i="1"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ử </a:t>
            </a:r>
            <a:r>
              <a:rPr lang="vi-VN" altLang="zh-CN" sz="2800" i="1" dirty="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thi </a:t>
            </a:r>
            <a:r>
              <a:rPr lang="en-US" altLang="zh-CN" sz="2800" i="1"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a:t>
            </a:r>
            <a:r>
              <a:rPr lang="vi-VN" altLang="zh-CN" sz="2800" i="1"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Ra-ma-ya-na</a:t>
            </a:r>
            <a:r>
              <a:rPr lang="en-US" altLang="zh-CN" sz="2800" i="1"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a:t>
            </a:r>
            <a:r>
              <a:rPr lang="vi-VN" altLang="zh-CN" sz="2800" i="1" dirty="0" smtClean="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rPr>
              <a:t>)</a:t>
            </a:r>
            <a:endParaRPr lang="vi-VN" altLang="zh-CN" sz="2800" i="1" dirty="0">
              <a:solidFill>
                <a:schemeClr val="bg1"/>
              </a:solidFill>
              <a:latin typeface="+mj-lt"/>
              <a:ea typeface="字魂36号-正文宋楷" panose="02000000000000000000" pitchFamily="2" charset="-122"/>
              <a:cs typeface="Calibri" panose="020F0502020204030204" pitchFamily="34" charset="0"/>
              <a:sym typeface="字魂36号-正文宋楷" panose="02000000000000000000" pitchFamily="2" charset="-122"/>
            </a:endParaRPr>
          </a:p>
          <a:p>
            <a:pPr algn="ctr">
              <a:lnSpc>
                <a:spcPct val="150000"/>
              </a:lnSpc>
            </a:pPr>
            <a:endParaRPr lang="zh-CN" altLang="en-US" sz="44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endParaRPr>
          </a:p>
        </p:txBody>
      </p:sp>
      <p:grpSp>
        <p:nvGrpSpPr>
          <p:cNvPr id="7" name="组合 17">
            <a:extLst>
              <a:ext uri="{FF2B5EF4-FFF2-40B4-BE49-F238E27FC236}">
                <a16:creationId xmlns:a16="http://schemas.microsoft.com/office/drawing/2014/main" xmlns="" id="{B5CD47C9-986A-B24E-A33F-EF8823C08216}"/>
              </a:ext>
            </a:extLst>
          </p:cNvPr>
          <p:cNvGrpSpPr/>
          <p:nvPr/>
        </p:nvGrpSpPr>
        <p:grpSpPr>
          <a:xfrm>
            <a:off x="1988289" y="1127051"/>
            <a:ext cx="8708064" cy="4167963"/>
            <a:chOff x="2171700" y="1640353"/>
            <a:chExt cx="8346358" cy="3357097"/>
          </a:xfrm>
        </p:grpSpPr>
        <p:cxnSp>
          <p:nvCxnSpPr>
            <p:cNvPr id="8" name="直接连接符 5">
              <a:extLst>
                <a:ext uri="{FF2B5EF4-FFF2-40B4-BE49-F238E27FC236}">
                  <a16:creationId xmlns:a16="http://schemas.microsoft.com/office/drawing/2014/main" xmlns="" id="{4F57823A-C9A3-5445-9CAF-0675CE2FE49D}"/>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12">
              <a:extLst>
                <a:ext uri="{FF2B5EF4-FFF2-40B4-BE49-F238E27FC236}">
                  <a16:creationId xmlns:a16="http://schemas.microsoft.com/office/drawing/2014/main" xmlns="" id="{26D0A58E-E527-6C4E-9BFD-9B2C3177CEE9}"/>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13">
              <a:extLst>
                <a:ext uri="{FF2B5EF4-FFF2-40B4-BE49-F238E27FC236}">
                  <a16:creationId xmlns:a16="http://schemas.microsoft.com/office/drawing/2014/main" xmlns="" id="{1A7CFC5E-1D22-AC47-A312-7323911CEAD2}"/>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4">
              <a:extLst>
                <a:ext uri="{FF2B5EF4-FFF2-40B4-BE49-F238E27FC236}">
                  <a16:creationId xmlns:a16="http://schemas.microsoft.com/office/drawing/2014/main" xmlns="" id="{C677DD93-66C1-DC44-914F-9A68BE47F492}"/>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5">
              <a:extLst>
                <a:ext uri="{FF2B5EF4-FFF2-40B4-BE49-F238E27FC236}">
                  <a16:creationId xmlns:a16="http://schemas.microsoft.com/office/drawing/2014/main" xmlns="" id="{C7E34403-1404-7441-A124-F5CBDE224819}"/>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6">
              <a:extLst>
                <a:ext uri="{FF2B5EF4-FFF2-40B4-BE49-F238E27FC236}">
                  <a16:creationId xmlns:a16="http://schemas.microsoft.com/office/drawing/2014/main" xmlns="" id="{572217EE-8057-1C4F-8F30-632EDA913A72}"/>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570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xmlns="" id="{D3CBBD6F-D1B9-7A44-8F14-9BB54721F3F7}"/>
              </a:ext>
            </a:extLst>
          </p:cNvPr>
          <p:cNvSpPr txBox="1"/>
          <p:nvPr/>
        </p:nvSpPr>
        <p:spPr>
          <a:xfrm>
            <a:off x="705117" y="981163"/>
            <a:ext cx="10731321" cy="579967"/>
          </a:xfrm>
          <a:prstGeom prst="rect">
            <a:avLst/>
          </a:prstGeom>
          <a:noFill/>
        </p:spPr>
        <p:txBody>
          <a:bodyPr wrap="square">
            <a:spAutoFit/>
          </a:bodyPr>
          <a:lstStyle/>
          <a:p>
            <a:pPr algn="just">
              <a:lnSpc>
                <a:spcPct val="150000"/>
              </a:lnSpc>
            </a:pPr>
            <a:r>
              <a:rPr lang="x-none" sz="2400" b="1" i="1" dirty="0">
                <a:solidFill>
                  <a:srgbClr val="0D0D0D"/>
                </a:solidFill>
                <a:effectLst/>
                <a:latin typeface="Times New Roman" pitchFamily="18" charset="0"/>
                <a:ea typeface="Times New Roman" pitchFamily="18" charset="0"/>
                <a:cs typeface="Times New Roman" pitchFamily="18" charset="0"/>
              </a:rPr>
              <a:t>a. Hoàn cảnh tái hợp của Ra – ma và Xi – ta</a:t>
            </a:r>
            <a:endParaRPr lang="x-none" sz="2000" dirty="0">
              <a:effectLst/>
              <a:latin typeface="Times New Roman" pitchFamily="18" charset="0"/>
              <a:ea typeface="Times New Roman" pitchFamily="18" charset="0"/>
              <a:cs typeface="Times New Roman" pitchFamily="18" charset="0"/>
            </a:endParaRPr>
          </a:p>
        </p:txBody>
      </p:sp>
      <p:sp>
        <p:nvSpPr>
          <p:cNvPr id="13" name="TextBox 28">
            <a:extLst>
              <a:ext uri="{FF2B5EF4-FFF2-40B4-BE49-F238E27FC236}">
                <a16:creationId xmlns:a16="http://schemas.microsoft.com/office/drawing/2014/main" xmlns="" id="{CC11E682-E429-2B4F-B35A-1EE53672101A}"/>
              </a:ext>
            </a:extLst>
          </p:cNvPr>
          <p:cNvSpPr txBox="1"/>
          <p:nvPr/>
        </p:nvSpPr>
        <p:spPr>
          <a:xfrm>
            <a:off x="2935913" y="338473"/>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1.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Nhân</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vật</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Ra-ma</a:t>
            </a:r>
          </a:p>
        </p:txBody>
      </p:sp>
      <p:sp>
        <p:nvSpPr>
          <p:cNvPr id="14" name="TextBox 13">
            <a:extLst>
              <a:ext uri="{FF2B5EF4-FFF2-40B4-BE49-F238E27FC236}">
                <a16:creationId xmlns:a16="http://schemas.microsoft.com/office/drawing/2014/main" xmlns="" id="{382F7276-EA33-DD4C-A260-27E25F3247CF}"/>
              </a:ext>
            </a:extLst>
          </p:cNvPr>
          <p:cNvSpPr txBox="1"/>
          <p:nvPr/>
        </p:nvSpPr>
        <p:spPr>
          <a:xfrm>
            <a:off x="705117" y="1987637"/>
            <a:ext cx="6098146" cy="2249270"/>
          </a:xfrm>
          <a:prstGeom prst="rect">
            <a:avLst/>
          </a:prstGeom>
          <a:noFill/>
        </p:spPr>
        <p:txBody>
          <a:bodyPr wrap="square">
            <a:spAutoFit/>
          </a:bodyPr>
          <a:lstStyle/>
          <a:p>
            <a:pPr algn="just">
              <a:lnSpc>
                <a:spcPct val="150000"/>
              </a:lnSpc>
            </a:pPr>
            <a:r>
              <a:rPr lang="vi-VN" sz="2400" b="0" i="0" dirty="0">
                <a:solidFill>
                  <a:srgbClr val="000000"/>
                </a:solidFill>
                <a:effectLst/>
                <a:latin typeface="Times New Roman" pitchFamily="18" charset="0"/>
                <a:cs typeface="Times New Roman" pitchFamily="18" charset="0"/>
              </a:rPr>
              <a:t>- </a:t>
            </a:r>
            <a:r>
              <a:rPr lang="vi-VN" sz="2400" b="1" i="1" dirty="0">
                <a:solidFill>
                  <a:srgbClr val="000000"/>
                </a:solidFill>
                <a:effectLst/>
                <a:latin typeface="Times New Roman" pitchFamily="18" charset="0"/>
                <a:cs typeface="Times New Roman" pitchFamily="18" charset="0"/>
              </a:rPr>
              <a:t>Không gian: </a:t>
            </a:r>
            <a:r>
              <a:rPr lang="vi-VN" sz="2400" b="0" i="0" dirty="0">
                <a:solidFill>
                  <a:srgbClr val="000000"/>
                </a:solidFill>
                <a:effectLst/>
                <a:latin typeface="Times New Roman" pitchFamily="18" charset="0"/>
                <a:cs typeface="Times New Roman" pitchFamily="18" charset="0"/>
              </a:rPr>
              <a:t>cộng đồng.</a:t>
            </a:r>
          </a:p>
          <a:p>
            <a:pPr algn="just">
              <a:lnSpc>
                <a:spcPct val="150000"/>
              </a:lnSpc>
            </a:pPr>
            <a:r>
              <a:rPr lang="vi-VN" sz="2400" b="0" i="0" dirty="0">
                <a:solidFill>
                  <a:srgbClr val="000000"/>
                </a:solidFill>
                <a:effectLst/>
                <a:latin typeface="Times New Roman" pitchFamily="18" charset="0"/>
                <a:cs typeface="Times New Roman" pitchFamily="18" charset="0"/>
              </a:rPr>
              <a:t>⇒ Ra-ma đứng trong tư cách kép:</a:t>
            </a:r>
          </a:p>
          <a:p>
            <a:pPr algn="just">
              <a:lnSpc>
                <a:spcPct val="150000"/>
              </a:lnSpc>
            </a:pPr>
            <a:r>
              <a:rPr lang="vi-VN" sz="2400" b="0" i="0" dirty="0">
                <a:solidFill>
                  <a:srgbClr val="000000"/>
                </a:solidFill>
                <a:effectLst/>
                <a:latin typeface="Times New Roman" pitchFamily="18" charset="0"/>
                <a:cs typeface="Times New Roman" pitchFamily="18" charset="0"/>
              </a:rPr>
              <a:t>+ Tư cách 1 người chồng</a:t>
            </a:r>
          </a:p>
          <a:p>
            <a:pPr algn="just">
              <a:lnSpc>
                <a:spcPct val="150000"/>
              </a:lnSpc>
            </a:pPr>
            <a:r>
              <a:rPr lang="vi-VN" sz="2400" b="0" i="0" dirty="0">
                <a:solidFill>
                  <a:srgbClr val="000000"/>
                </a:solidFill>
                <a:effectLst/>
                <a:latin typeface="Times New Roman" pitchFamily="18" charset="0"/>
                <a:cs typeface="Times New Roman" pitchFamily="18" charset="0"/>
              </a:rPr>
              <a:t>+ Tư cách 1 vị anh hùng, 1 đức vua</a:t>
            </a:r>
          </a:p>
        </p:txBody>
      </p:sp>
      <p:pic>
        <p:nvPicPr>
          <p:cNvPr id="16" name="Picture 2" descr="Soạn văn 10 trang 28 Cánh diều - Tập 1">
            <a:extLst>
              <a:ext uri="{FF2B5EF4-FFF2-40B4-BE49-F238E27FC236}">
                <a16:creationId xmlns:a16="http://schemas.microsoft.com/office/drawing/2014/main" xmlns="" id="{C9352A55-D46E-D94F-8D28-6A9ABB4EC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575" y="2067945"/>
            <a:ext cx="5175908" cy="2713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67183020"/>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 calcmode="lin" valueType="num">
                                      <p:cBhvr additive="base">
                                        <p:cTn id="22"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8" dur="5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 calcmode="lin" valueType="num">
                                      <p:cBhvr additive="base">
                                        <p:cTn id="33" dur="500"/>
                                        <p:tgtEl>
                                          <p:spTgt spid="14">
                                            <p:txEl>
                                              <p:pRg st="2" end="2"/>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4">
                                            <p:txEl>
                                              <p:pRg st="2" end="2"/>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 calcmode="lin" valueType="num">
                                      <p:cBhvr additive="base">
                                        <p:cTn id="37" dur="500"/>
                                        <p:tgtEl>
                                          <p:spTgt spid="14">
                                            <p:txEl>
                                              <p:pRg st="3" end="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xmlns="" id="{D3CBBD6F-D1B9-7A44-8F14-9BB54721F3F7}"/>
              </a:ext>
            </a:extLst>
          </p:cNvPr>
          <p:cNvSpPr txBox="1"/>
          <p:nvPr/>
        </p:nvSpPr>
        <p:spPr>
          <a:xfrm>
            <a:off x="722908" y="934131"/>
            <a:ext cx="10731321" cy="579967"/>
          </a:xfrm>
          <a:prstGeom prst="rect">
            <a:avLst/>
          </a:prstGeom>
          <a:noFill/>
        </p:spPr>
        <p:txBody>
          <a:bodyPr wrap="square">
            <a:spAutoFit/>
          </a:bodyPr>
          <a:lstStyle/>
          <a:p>
            <a:pPr algn="just">
              <a:lnSpc>
                <a:spcPct val="150000"/>
              </a:lnSpc>
            </a:pPr>
            <a:r>
              <a:rPr lang="x-none" sz="2400" b="1" i="1" dirty="0">
                <a:solidFill>
                  <a:srgbClr val="0D0D0D"/>
                </a:solidFill>
                <a:latin typeface="Times New Roman" pitchFamily="18" charset="0"/>
                <a:ea typeface="Times New Roman" pitchFamily="18" charset="0"/>
                <a:cs typeface="Times New Roman" pitchFamily="18" charset="0"/>
              </a:rPr>
              <a:t>b</a:t>
            </a:r>
            <a:r>
              <a:rPr lang="x-none" sz="2400" b="1" i="1" dirty="0">
                <a:solidFill>
                  <a:srgbClr val="0D0D0D"/>
                </a:solidFill>
                <a:effectLst/>
                <a:latin typeface="Times New Roman" pitchFamily="18" charset="0"/>
                <a:ea typeface="Times New Roman" pitchFamily="18" charset="0"/>
                <a:cs typeface="Times New Roman" pitchFamily="18" charset="0"/>
              </a:rPr>
              <a:t>. Ra-ma buộc tội</a:t>
            </a:r>
            <a:endParaRPr lang="x-none" sz="2000" dirty="0">
              <a:effectLst/>
              <a:latin typeface="Times New Roman" pitchFamily="18" charset="0"/>
              <a:ea typeface="Times New Roman" pitchFamily="18" charset="0"/>
              <a:cs typeface="Times New Roman" pitchFamily="18" charset="0"/>
            </a:endParaRPr>
          </a:p>
        </p:txBody>
      </p:sp>
      <p:sp>
        <p:nvSpPr>
          <p:cNvPr id="13" name="TextBox 28">
            <a:extLst>
              <a:ext uri="{FF2B5EF4-FFF2-40B4-BE49-F238E27FC236}">
                <a16:creationId xmlns:a16="http://schemas.microsoft.com/office/drawing/2014/main" xmlns="" id="{CC11E682-E429-2B4F-B35A-1EE53672101A}"/>
              </a:ext>
            </a:extLst>
          </p:cNvPr>
          <p:cNvSpPr txBox="1"/>
          <p:nvPr/>
        </p:nvSpPr>
        <p:spPr>
          <a:xfrm>
            <a:off x="2935913" y="338473"/>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1.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Nhân</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vật</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Ra-ma</a:t>
            </a:r>
          </a:p>
        </p:txBody>
      </p:sp>
      <p:sp>
        <p:nvSpPr>
          <p:cNvPr id="16" name="TextBox 15">
            <a:extLst>
              <a:ext uri="{FF2B5EF4-FFF2-40B4-BE49-F238E27FC236}">
                <a16:creationId xmlns:a16="http://schemas.microsoft.com/office/drawing/2014/main" xmlns="" id="{A897EC28-E404-9B4D-AEBC-0FABE2A6CBA4}"/>
              </a:ext>
            </a:extLst>
          </p:cNvPr>
          <p:cNvSpPr txBox="1"/>
          <p:nvPr/>
        </p:nvSpPr>
        <p:spPr>
          <a:xfrm>
            <a:off x="523519" y="1799748"/>
            <a:ext cx="6057585" cy="3416320"/>
          </a:xfrm>
          <a:prstGeom prst="rect">
            <a:avLst/>
          </a:prstGeom>
          <a:noFill/>
        </p:spPr>
        <p:txBody>
          <a:bodyPr wrap="square">
            <a:spAutoFit/>
          </a:bodyPr>
          <a:lstStyle/>
          <a:p>
            <a:pPr marL="342900" indent="-342900" algn="just">
              <a:buFontTx/>
              <a:buChar char="-"/>
            </a:pPr>
            <a:r>
              <a:rPr lang="x-none" sz="2400" dirty="0">
                <a:solidFill>
                  <a:srgbClr val="0D0D0D"/>
                </a:solidFill>
                <a:effectLst/>
                <a:latin typeface="Times New Roman" pitchFamily="18" charset="0"/>
                <a:ea typeface="Times New Roman" panose="02020603050405020304" pitchFamily="18" charset="0"/>
                <a:cs typeface="Times New Roman" pitchFamily="18" charset="0"/>
              </a:rPr>
              <a:t>Lời lẽ trịnh trọng, thái độ xa cách, lạnh lùng.</a:t>
            </a:r>
          </a:p>
          <a:p>
            <a:pPr algn="just"/>
            <a:endParaRPr lang="x-none" sz="2400" dirty="0">
              <a:effectLst/>
              <a:latin typeface="Times New Roman" pitchFamily="18" charset="0"/>
              <a:ea typeface="Times New Roman" panose="02020603050405020304" pitchFamily="18" charset="0"/>
              <a:cs typeface="Times New Roman" pitchFamily="18" charset="0"/>
            </a:endParaRPr>
          </a:p>
          <a:p>
            <a:pPr marL="342900" indent="-342900" algn="just">
              <a:buFontTx/>
              <a:buChar char="-"/>
            </a:pPr>
            <a:r>
              <a:rPr lang="x-none" sz="2400" dirty="0">
                <a:solidFill>
                  <a:srgbClr val="0D0D0D"/>
                </a:solidFill>
                <a:effectLst/>
                <a:latin typeface="Times New Roman" pitchFamily="18" charset="0"/>
                <a:ea typeface="Times New Roman" panose="02020603050405020304" pitchFamily="18" charset="0"/>
                <a:cs typeface="Times New Roman" pitchFamily="18" charset="0"/>
              </a:rPr>
              <a:t>Chàng liên tục nhắc tới </a:t>
            </a:r>
            <a:r>
              <a:rPr lang="x-none" sz="2400" i="1" dirty="0">
                <a:solidFill>
                  <a:srgbClr val="0D0D0D"/>
                </a:solidFill>
                <a:effectLst/>
                <a:latin typeface="Times New Roman" pitchFamily="18" charset="0"/>
                <a:ea typeface="Times New Roman" panose="02020603050405020304" pitchFamily="18" charset="0"/>
                <a:cs typeface="Times New Roman" pitchFamily="18" charset="0"/>
              </a:rPr>
              <a:t>“danh dự”, “nhân phẩm”, “tiếng tăm”, “gia đình cao qu‎ý”, “trả thù sự lăng nhục”, “xóa bỏ vết ô nhục</a:t>
            </a:r>
            <a:r>
              <a:rPr lang="x-none" sz="2400" i="1">
                <a:solidFill>
                  <a:srgbClr val="0D0D0D"/>
                </a:solidFill>
                <a:effectLst/>
                <a:latin typeface="Times New Roman" pitchFamily="18" charset="0"/>
                <a:ea typeface="Times New Roman" panose="02020603050405020304" pitchFamily="18" charset="0"/>
                <a:cs typeface="Times New Roman" pitchFamily="18" charset="0"/>
              </a:rPr>
              <a:t>” </a:t>
            </a:r>
            <a:endParaRPr lang="en-US" sz="2400" i="1" dirty="0">
              <a:solidFill>
                <a:srgbClr val="0D0D0D"/>
              </a:solidFill>
              <a:latin typeface="Times New Roman" pitchFamily="18" charset="0"/>
              <a:ea typeface="Times New Roman" panose="02020603050405020304" pitchFamily="18" charset="0"/>
              <a:cs typeface="Times New Roman" pitchFamily="18" charset="0"/>
            </a:endParaRPr>
          </a:p>
          <a:p>
            <a:pPr algn="just"/>
            <a:endParaRPr lang="x-none" sz="2400" dirty="0">
              <a:effectLst/>
              <a:latin typeface="Times New Roman" pitchFamily="18" charset="0"/>
              <a:ea typeface="Times New Roman" panose="02020603050405020304" pitchFamily="18" charset="0"/>
              <a:cs typeface="Times New Roman" pitchFamily="18" charset="0"/>
            </a:endParaRPr>
          </a:p>
          <a:p>
            <a:pPr marL="342900" indent="-342900" algn="just">
              <a:buFont typeface="Symbol" pitchFamily="2" charset="2"/>
              <a:buChar char="Þ"/>
            </a:pPr>
            <a:r>
              <a:rPr lang="en-US" sz="2400" b="1" i="1" dirty="0" smtClean="0">
                <a:solidFill>
                  <a:srgbClr val="3F4619"/>
                </a:solidFill>
                <a:effectLst/>
                <a:latin typeface="Times New Roman" pitchFamily="18" charset="0"/>
                <a:ea typeface="Times New Roman" panose="02020603050405020304" pitchFamily="18" charset="0"/>
                <a:cs typeface="Times New Roman" pitchFamily="18" charset="0"/>
              </a:rPr>
              <a:t> </a:t>
            </a:r>
            <a:r>
              <a:rPr lang="x-none" sz="2400" b="1" i="1" smtClean="0">
                <a:solidFill>
                  <a:srgbClr val="3F4619"/>
                </a:solidFill>
                <a:effectLst/>
                <a:latin typeface="Times New Roman" pitchFamily="18" charset="0"/>
                <a:ea typeface="Times New Roman" panose="02020603050405020304" pitchFamily="18" charset="0"/>
                <a:cs typeface="Times New Roman" pitchFamily="18" charset="0"/>
              </a:rPr>
              <a:t>Đặt </a:t>
            </a:r>
            <a:r>
              <a:rPr lang="x-none" sz="2400" b="1" i="1" dirty="0">
                <a:solidFill>
                  <a:srgbClr val="3F4619"/>
                </a:solidFill>
                <a:effectLst/>
                <a:latin typeface="Times New Roman" pitchFamily="18" charset="0"/>
                <a:ea typeface="Times New Roman" panose="02020603050405020304" pitchFamily="18" charset="0"/>
                <a:cs typeface="Times New Roman" pitchFamily="18" charset="0"/>
              </a:rPr>
              <a:t>danh dự của một vị vua anh hùng lên cao hơn tất cả.</a:t>
            </a:r>
          </a:p>
          <a:p>
            <a:pPr marL="342900" indent="-342900" algn="just">
              <a:buFont typeface="Symbol" pitchFamily="2" charset="2"/>
              <a:buChar char="Þ"/>
            </a:pPr>
            <a:endParaRPr lang="x-none" sz="24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8" name="Picture 2" descr="Soạn văn 10 trang 28 Cánh diều - Tập 1">
            <a:extLst>
              <a:ext uri="{FF2B5EF4-FFF2-40B4-BE49-F238E27FC236}">
                <a16:creationId xmlns:a16="http://schemas.microsoft.com/office/drawing/2014/main" xmlns="" id="{D16B56C3-5D38-3742-978F-A50724347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575" y="2067945"/>
            <a:ext cx="5175908" cy="2713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84963543"/>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xmlns="" id="{D3CBBD6F-D1B9-7A44-8F14-9BB54721F3F7}"/>
              </a:ext>
            </a:extLst>
          </p:cNvPr>
          <p:cNvSpPr txBox="1"/>
          <p:nvPr/>
        </p:nvSpPr>
        <p:spPr>
          <a:xfrm>
            <a:off x="714441" y="934131"/>
            <a:ext cx="10731321" cy="579967"/>
          </a:xfrm>
          <a:prstGeom prst="rect">
            <a:avLst/>
          </a:prstGeom>
          <a:noFill/>
        </p:spPr>
        <p:txBody>
          <a:bodyPr wrap="square">
            <a:spAutoFit/>
          </a:bodyPr>
          <a:lstStyle/>
          <a:p>
            <a:pPr algn="just">
              <a:lnSpc>
                <a:spcPct val="150000"/>
              </a:lnSpc>
            </a:pPr>
            <a:r>
              <a:rPr lang="x-none" sz="2400" b="1" i="1" dirty="0">
                <a:solidFill>
                  <a:srgbClr val="0D0D0D"/>
                </a:solidFill>
                <a:latin typeface="Times New Roman" pitchFamily="18" charset="0"/>
                <a:ea typeface="Times New Roman" pitchFamily="18" charset="0"/>
                <a:cs typeface="Times New Roman" pitchFamily="18" charset="0"/>
              </a:rPr>
              <a:t>b</a:t>
            </a:r>
            <a:r>
              <a:rPr lang="x-none" sz="2400" b="1" i="1" dirty="0">
                <a:solidFill>
                  <a:srgbClr val="0D0D0D"/>
                </a:solidFill>
                <a:effectLst/>
                <a:latin typeface="Times New Roman" pitchFamily="18" charset="0"/>
                <a:ea typeface="Times New Roman" pitchFamily="18" charset="0"/>
                <a:cs typeface="Times New Roman" pitchFamily="18" charset="0"/>
              </a:rPr>
              <a:t>. Ra-ma buộc tội</a:t>
            </a:r>
            <a:endParaRPr lang="x-none" sz="2000" dirty="0">
              <a:effectLst/>
              <a:latin typeface="Times New Roman" pitchFamily="18" charset="0"/>
              <a:ea typeface="Times New Roman" pitchFamily="18" charset="0"/>
              <a:cs typeface="Times New Roman" pitchFamily="18" charset="0"/>
            </a:endParaRPr>
          </a:p>
        </p:txBody>
      </p:sp>
      <p:sp>
        <p:nvSpPr>
          <p:cNvPr id="13" name="TextBox 28">
            <a:extLst>
              <a:ext uri="{FF2B5EF4-FFF2-40B4-BE49-F238E27FC236}">
                <a16:creationId xmlns:a16="http://schemas.microsoft.com/office/drawing/2014/main" xmlns="" id="{CC11E682-E429-2B4F-B35A-1EE53672101A}"/>
              </a:ext>
            </a:extLst>
          </p:cNvPr>
          <p:cNvSpPr txBox="1"/>
          <p:nvPr/>
        </p:nvSpPr>
        <p:spPr>
          <a:xfrm>
            <a:off x="2935913" y="338473"/>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1.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Nhân</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vật</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Ra-ma</a:t>
            </a:r>
          </a:p>
        </p:txBody>
      </p:sp>
      <p:sp>
        <p:nvSpPr>
          <p:cNvPr id="14" name="TextBox 13">
            <a:extLst>
              <a:ext uri="{FF2B5EF4-FFF2-40B4-BE49-F238E27FC236}">
                <a16:creationId xmlns:a16="http://schemas.microsoft.com/office/drawing/2014/main" xmlns="" id="{D6B7C1FB-30B9-0241-B6FD-AFB64C3FF721}"/>
              </a:ext>
            </a:extLst>
          </p:cNvPr>
          <p:cNvSpPr txBox="1"/>
          <p:nvPr/>
        </p:nvSpPr>
        <p:spPr>
          <a:xfrm>
            <a:off x="495500" y="1655428"/>
            <a:ext cx="6098146" cy="3359061"/>
          </a:xfrm>
          <a:prstGeom prst="rect">
            <a:avLst/>
          </a:prstGeom>
          <a:noFill/>
        </p:spPr>
        <p:txBody>
          <a:bodyPr wrap="square">
            <a:spAutoFit/>
          </a:bodyPr>
          <a:lstStyle/>
          <a:p>
            <a:pPr algn="just">
              <a:lnSpc>
                <a:spcPct val="150000"/>
              </a:lnSpc>
            </a:pPr>
            <a:r>
              <a:rPr lang="x-none" sz="2400" b="1" i="1" dirty="0">
                <a:solidFill>
                  <a:srgbClr val="0D0D0D"/>
                </a:solidFill>
                <a:effectLst/>
                <a:latin typeface="Times New Roman" pitchFamily="18" charset="0"/>
                <a:ea typeface="Times New Roman" pitchFamily="18" charset="0"/>
                <a:cs typeface="Times New Roman" pitchFamily="18" charset="0"/>
              </a:rPr>
              <a:t>- Lí do khiến chàng ruồng bỏ Xi-ta:</a:t>
            </a:r>
            <a:endParaRPr lang="x-none" sz="2400" b="1" i="1" dirty="0">
              <a:effectLst/>
              <a:latin typeface="Times New Roman" pitchFamily="18" charset="0"/>
              <a:ea typeface="Times New Roman" pitchFamily="18" charset="0"/>
              <a:cs typeface="Times New Roman" pitchFamily="18" charset="0"/>
            </a:endParaRPr>
          </a:p>
          <a:p>
            <a:pPr algn="just">
              <a:lnSpc>
                <a:spcPct val="150000"/>
              </a:lnSpc>
            </a:pPr>
            <a:r>
              <a:rPr lang="x-none" sz="2400" dirty="0">
                <a:solidFill>
                  <a:srgbClr val="0D0D0D"/>
                </a:solidFill>
                <a:effectLst/>
                <a:latin typeface="Times New Roman" pitchFamily="18" charset="0"/>
                <a:ea typeface="Times New Roman" pitchFamily="18" charset="0"/>
                <a:cs typeface="Times New Roman" pitchFamily="18" charset="0"/>
              </a:rPr>
              <a:t>+ Sự ghen tuông của một người chồng.</a:t>
            </a:r>
            <a:endParaRPr lang="x-none" sz="2400" dirty="0">
              <a:effectLst/>
              <a:latin typeface="Times New Roman" pitchFamily="18" charset="0"/>
              <a:ea typeface="Times New Roman" pitchFamily="18" charset="0"/>
              <a:cs typeface="Times New Roman" pitchFamily="18" charset="0"/>
            </a:endParaRPr>
          </a:p>
          <a:p>
            <a:pPr algn="just">
              <a:lnSpc>
                <a:spcPct val="150000"/>
              </a:lnSpc>
            </a:pPr>
            <a:r>
              <a:rPr lang="x-none" sz="2400" dirty="0">
                <a:solidFill>
                  <a:srgbClr val="0D0D0D"/>
                </a:solidFill>
                <a:effectLst/>
                <a:latin typeface="Times New Roman" pitchFamily="18" charset="0"/>
                <a:ea typeface="Times New Roman" pitchFamily="18" charset="0"/>
                <a:cs typeface="Times New Roman" pitchFamily="18" charset="0"/>
              </a:rPr>
              <a:t>+ Bổn phận của một vị vua.</a:t>
            </a:r>
          </a:p>
          <a:p>
            <a:pPr marL="342900" indent="-342900" algn="just">
              <a:lnSpc>
                <a:spcPct val="150000"/>
              </a:lnSpc>
              <a:buFont typeface="Symbol" pitchFamily="2" charset="2"/>
              <a:buChar char="Þ"/>
            </a:pPr>
            <a:r>
              <a:rPr lang="x-none" sz="2400" b="1" i="1" dirty="0">
                <a:solidFill>
                  <a:srgbClr val="3F4619"/>
                </a:solidFill>
                <a:effectLst/>
                <a:latin typeface="Times New Roman" pitchFamily="18" charset="0"/>
                <a:ea typeface="Times New Roman" pitchFamily="18" charset="0"/>
                <a:cs typeface="Times New Roman" pitchFamily="18" charset="0"/>
              </a:rPr>
              <a:t>Ra-ma yêu thương, lo lắng cho Xi-ta nhưng chàng cũng hiểu sâu sắc vai trò của chàng đối với cộng đồng</a:t>
            </a:r>
            <a:r>
              <a:rPr lang="x-none" sz="2400" b="1" i="1" dirty="0">
                <a:solidFill>
                  <a:srgbClr val="3F4619"/>
                </a:solidFill>
                <a:latin typeface="Times New Roman" pitchFamily="18" charset="0"/>
                <a:ea typeface="Times New Roman" pitchFamily="18" charset="0"/>
                <a:cs typeface="Times New Roman" pitchFamily="18" charset="0"/>
              </a:rPr>
              <a:t>.</a:t>
            </a:r>
            <a:endParaRPr lang="x-none" sz="2400" b="1" i="1" dirty="0">
              <a:solidFill>
                <a:srgbClr val="3F4619"/>
              </a:solidFill>
              <a:effectLst/>
              <a:latin typeface="Times New Roman" pitchFamily="18" charset="0"/>
              <a:ea typeface="Times New Roman" pitchFamily="18" charset="0"/>
              <a:cs typeface="Times New Roman" pitchFamily="18" charset="0"/>
            </a:endParaRPr>
          </a:p>
        </p:txBody>
      </p:sp>
      <p:pic>
        <p:nvPicPr>
          <p:cNvPr id="15" name="Picture 2" descr="Soạn văn 10 trang 28 Cánh diều - Tập 1">
            <a:extLst>
              <a:ext uri="{FF2B5EF4-FFF2-40B4-BE49-F238E27FC236}">
                <a16:creationId xmlns:a16="http://schemas.microsoft.com/office/drawing/2014/main" xmlns="" id="{038C125E-16E3-454F-BE39-5EE578D52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575" y="2067945"/>
            <a:ext cx="5175908" cy="2713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69477542"/>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xmlns="" id="{D3CBBD6F-D1B9-7A44-8F14-9BB54721F3F7}"/>
              </a:ext>
            </a:extLst>
          </p:cNvPr>
          <p:cNvSpPr txBox="1"/>
          <p:nvPr/>
        </p:nvSpPr>
        <p:spPr>
          <a:xfrm>
            <a:off x="714441" y="934131"/>
            <a:ext cx="10731321" cy="579967"/>
          </a:xfrm>
          <a:prstGeom prst="rect">
            <a:avLst/>
          </a:prstGeom>
          <a:noFill/>
        </p:spPr>
        <p:txBody>
          <a:bodyPr wrap="square">
            <a:spAutoFit/>
          </a:bodyPr>
          <a:lstStyle/>
          <a:p>
            <a:pPr algn="just">
              <a:lnSpc>
                <a:spcPct val="150000"/>
              </a:lnSpc>
            </a:pPr>
            <a:r>
              <a:rPr lang="x-none" sz="2400" b="1" i="1" dirty="0">
                <a:solidFill>
                  <a:srgbClr val="0D0D0D"/>
                </a:solidFill>
                <a:effectLst/>
                <a:latin typeface="Times New Roman" pitchFamily="18" charset="0"/>
                <a:ea typeface="Times New Roman" pitchFamily="18" charset="0"/>
                <a:cs typeface="Times New Roman" pitchFamily="18" charset="0"/>
              </a:rPr>
              <a:t>c. Tâm trạng của Ra-ma trước hành động của Xi-ta</a:t>
            </a:r>
            <a:endParaRPr lang="x-none" sz="2000" dirty="0">
              <a:effectLst/>
              <a:latin typeface="Times New Roman" pitchFamily="18" charset="0"/>
              <a:ea typeface="Times New Roman" pitchFamily="18" charset="0"/>
              <a:cs typeface="Times New Roman" pitchFamily="18" charset="0"/>
            </a:endParaRPr>
          </a:p>
        </p:txBody>
      </p:sp>
      <p:sp>
        <p:nvSpPr>
          <p:cNvPr id="13" name="TextBox 28">
            <a:extLst>
              <a:ext uri="{FF2B5EF4-FFF2-40B4-BE49-F238E27FC236}">
                <a16:creationId xmlns:a16="http://schemas.microsoft.com/office/drawing/2014/main" xmlns="" id="{CC11E682-E429-2B4F-B35A-1EE53672101A}"/>
              </a:ext>
            </a:extLst>
          </p:cNvPr>
          <p:cNvSpPr txBox="1"/>
          <p:nvPr/>
        </p:nvSpPr>
        <p:spPr>
          <a:xfrm>
            <a:off x="2935912" y="338473"/>
            <a:ext cx="5781919" cy="523220"/>
          </a:xfrm>
          <a:prstGeom prst="rect">
            <a:avLst/>
          </a:prstGeom>
          <a:noFill/>
        </p:spPr>
        <p:txBody>
          <a:bodyPr wrap="square" rtlCol="0">
            <a:spAutoFit/>
          </a:bodyPr>
          <a:lstStyle/>
          <a:p>
            <a:pPr algn="ctr"/>
            <a:r>
              <a:rPr lang="en-US" altLang="zh-CN" sz="2800" b="1" dirty="0" smtClean="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1. </a:t>
            </a:r>
            <a:r>
              <a:rPr lang="en-US" altLang="zh-CN" sz="2800" b="1" dirty="0" err="1" smtClean="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Nhân</a:t>
            </a:r>
            <a:r>
              <a:rPr lang="en-US" altLang="zh-CN" sz="2800" b="1" dirty="0" smtClean="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smtClean="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vật</a:t>
            </a:r>
            <a:r>
              <a:rPr lang="en-US" altLang="zh-CN" sz="2800" b="1" dirty="0" smtClean="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Ra-ma</a:t>
            </a:r>
            <a:endPar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endParaRPr>
          </a:p>
        </p:txBody>
      </p:sp>
      <p:pic>
        <p:nvPicPr>
          <p:cNvPr id="15" name="Picture 2" descr="Soạn văn 10 trang 28 Cánh diều - Tập 1">
            <a:extLst>
              <a:ext uri="{FF2B5EF4-FFF2-40B4-BE49-F238E27FC236}">
                <a16:creationId xmlns:a16="http://schemas.microsoft.com/office/drawing/2014/main" xmlns="" id="{038C125E-16E3-454F-BE39-5EE578D52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575" y="2067945"/>
            <a:ext cx="5175908" cy="2713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TextBox 15">
            <a:extLst>
              <a:ext uri="{FF2B5EF4-FFF2-40B4-BE49-F238E27FC236}">
                <a16:creationId xmlns:a16="http://schemas.microsoft.com/office/drawing/2014/main" xmlns="" id="{72E32937-DACB-AA43-BA6C-7CC8E6591EB9}"/>
              </a:ext>
            </a:extLst>
          </p:cNvPr>
          <p:cNvSpPr txBox="1"/>
          <p:nvPr/>
        </p:nvSpPr>
        <p:spPr>
          <a:xfrm>
            <a:off x="312057" y="1877009"/>
            <a:ext cx="6398057" cy="3046988"/>
          </a:xfrm>
          <a:prstGeom prst="rect">
            <a:avLst/>
          </a:prstGeom>
          <a:noFill/>
        </p:spPr>
        <p:txBody>
          <a:bodyPr wrap="square">
            <a:spAutoFit/>
          </a:bodyPr>
          <a:lstStyle/>
          <a:p>
            <a:pPr marL="342900" indent="-342900" algn="just">
              <a:buFontTx/>
              <a:buChar char="-"/>
            </a:pPr>
            <a:r>
              <a:rPr lang="x-none" sz="2400" dirty="0">
                <a:solidFill>
                  <a:srgbClr val="0D0D0D"/>
                </a:solidFill>
                <a:effectLst/>
                <a:latin typeface="Times New Roman" pitchFamily="18" charset="0"/>
                <a:ea typeface="Times New Roman" pitchFamily="18" charset="0"/>
                <a:cs typeface="Times New Roman" pitchFamily="18" charset="0"/>
              </a:rPr>
              <a:t>Ra-ma cũng chịu thử thách dữ dội: </a:t>
            </a:r>
            <a:r>
              <a:rPr lang="x-none" sz="2400" i="1" dirty="0">
                <a:solidFill>
                  <a:srgbClr val="0D0D0D"/>
                </a:solidFill>
                <a:effectLst/>
                <a:latin typeface="Times New Roman" pitchFamily="18" charset="0"/>
                <a:ea typeface="Times New Roman" pitchFamily="18" charset="0"/>
                <a:cs typeface="Times New Roman" pitchFamily="18" charset="0"/>
              </a:rPr>
              <a:t>“Ra -ma vẫn ngồi, mắt dán xuống đất”, “lúc đó nom chàng khủng khiếp như </a:t>
            </a:r>
            <a:r>
              <a:rPr lang="x-none" sz="2400" i="1">
                <a:solidFill>
                  <a:srgbClr val="0D0D0D"/>
                </a:solidFill>
                <a:effectLst/>
                <a:latin typeface="Times New Roman" pitchFamily="18" charset="0"/>
                <a:ea typeface="Times New Roman" pitchFamily="18" charset="0"/>
                <a:cs typeface="Times New Roman" pitchFamily="18" charset="0"/>
              </a:rPr>
              <a:t>thần </a:t>
            </a:r>
            <a:r>
              <a:rPr lang="en-US" sz="2400" i="1" dirty="0" smtClean="0">
                <a:solidFill>
                  <a:srgbClr val="0D0D0D"/>
                </a:solidFill>
                <a:effectLst/>
                <a:latin typeface="Times New Roman" pitchFamily="18" charset="0"/>
                <a:ea typeface="Times New Roman" pitchFamily="18" charset="0"/>
                <a:cs typeface="Times New Roman" pitchFamily="18" charset="0"/>
              </a:rPr>
              <a:t>C</a:t>
            </a:r>
            <a:r>
              <a:rPr lang="x-none" sz="2400" i="1" smtClean="0">
                <a:solidFill>
                  <a:srgbClr val="0D0D0D"/>
                </a:solidFill>
                <a:effectLst/>
                <a:latin typeface="Times New Roman" pitchFamily="18" charset="0"/>
                <a:ea typeface="Times New Roman" pitchFamily="18" charset="0"/>
                <a:cs typeface="Times New Roman" pitchFamily="18" charset="0"/>
              </a:rPr>
              <a:t>hết </a:t>
            </a:r>
            <a:r>
              <a:rPr lang="x-none" sz="2400" i="1" dirty="0">
                <a:solidFill>
                  <a:srgbClr val="0D0D0D"/>
                </a:solidFill>
                <a:effectLst/>
                <a:latin typeface="Times New Roman" pitchFamily="18" charset="0"/>
                <a:ea typeface="Times New Roman" pitchFamily="18" charset="0"/>
                <a:cs typeface="Times New Roman" pitchFamily="18" charset="0"/>
              </a:rPr>
              <a:t>vậy”.</a:t>
            </a:r>
            <a:endParaRPr lang="x-none" sz="2400" dirty="0">
              <a:effectLst/>
              <a:latin typeface="Times New Roman" pitchFamily="18" charset="0"/>
              <a:ea typeface="Times New Roman" pitchFamily="18" charset="0"/>
              <a:cs typeface="Times New Roman" pitchFamily="18" charset="0"/>
            </a:endParaRPr>
          </a:p>
          <a:p>
            <a:pPr marL="342900" indent="-342900" algn="just">
              <a:buFontTx/>
              <a:buChar char="-"/>
            </a:pPr>
            <a:r>
              <a:rPr lang="x-none" sz="2400" dirty="0">
                <a:solidFill>
                  <a:srgbClr val="0D0D0D"/>
                </a:solidFill>
                <a:effectLst/>
                <a:latin typeface="Times New Roman" pitchFamily="18" charset="0"/>
                <a:ea typeface="Times New Roman" pitchFamily="18" charset="0"/>
                <a:cs typeface="Times New Roman" pitchFamily="18" charset="0"/>
              </a:rPr>
              <a:t>Ra – ma vẫn để danh dự và sự ghen tuông thắng thế.</a:t>
            </a:r>
            <a:endParaRPr lang="x-none" sz="2400" dirty="0">
              <a:effectLst/>
              <a:latin typeface="Times New Roman" pitchFamily="18" charset="0"/>
              <a:ea typeface="Times New Roman" pitchFamily="18" charset="0"/>
              <a:cs typeface="Times New Roman" pitchFamily="18" charset="0"/>
            </a:endParaRPr>
          </a:p>
          <a:p>
            <a:pPr marL="342900" indent="-342900" algn="just">
              <a:buFontTx/>
              <a:buChar char="-"/>
            </a:pPr>
            <a:r>
              <a:rPr lang="x-none" sz="2400" dirty="0">
                <a:solidFill>
                  <a:srgbClr val="0D0D0D"/>
                </a:solidFill>
                <a:effectLst/>
                <a:latin typeface="Times New Roman" pitchFamily="18" charset="0"/>
                <a:ea typeface="Times New Roman" pitchFamily="18" charset="0"/>
                <a:cs typeface="Times New Roman" pitchFamily="18" charset="0"/>
              </a:rPr>
              <a:t>Khi Xi-ta tỏa sáng trong ngọn lửa của thần A nhi, Ra-ma thức tỉnh, chàng nhận ra một Xi-ta thủy chung, trong trắng.</a:t>
            </a:r>
          </a:p>
        </p:txBody>
      </p:sp>
      <p:sp>
        <p:nvSpPr>
          <p:cNvPr id="17" name="TextBox 16">
            <a:extLst>
              <a:ext uri="{FF2B5EF4-FFF2-40B4-BE49-F238E27FC236}">
                <a16:creationId xmlns:a16="http://schemas.microsoft.com/office/drawing/2014/main" xmlns="" id="{AF53E590-9C19-5F4D-ABFC-45D4D90C0CBC}"/>
              </a:ext>
            </a:extLst>
          </p:cNvPr>
          <p:cNvSpPr txBox="1"/>
          <p:nvPr/>
        </p:nvSpPr>
        <p:spPr>
          <a:xfrm>
            <a:off x="605528" y="5206769"/>
            <a:ext cx="10933938" cy="1200329"/>
          </a:xfrm>
          <a:prstGeom prst="rect">
            <a:avLst/>
          </a:prstGeom>
          <a:noFill/>
        </p:spPr>
        <p:txBody>
          <a:bodyPr wrap="square">
            <a:spAutoFit/>
          </a:bodyPr>
          <a:lstStyle/>
          <a:p>
            <a:pPr algn="just"/>
            <a:r>
              <a:rPr lang="x-none" sz="2400" b="1" i="1" dirty="0">
                <a:solidFill>
                  <a:srgbClr val="3F4619"/>
                </a:solidFill>
                <a:effectLst/>
                <a:latin typeface="Times New Roman" pitchFamily="18" charset="0"/>
                <a:ea typeface="Times New Roman" panose="02020603050405020304" pitchFamily="18" charset="0"/>
                <a:cs typeface="Times New Roman" pitchFamily="18" charset="0"/>
              </a:rPr>
              <a:t>=&gt; Tâm trạng Rama là sự đan xen giữa tình yêu và lòng ghen, giữa tình cảm đời thường và phong thái cao quý của bậc quân vương. Do đó nó diễn ra phức tạp, nhiều cung bậc, nhiều sắc thái.</a:t>
            </a:r>
            <a:r>
              <a:rPr lang="x-none" sz="2400" b="1" i="1" dirty="0">
                <a:solidFill>
                  <a:srgbClr val="3F4619"/>
                </a:solidFill>
                <a:effectLst/>
                <a:latin typeface="Times New Roman" pitchFamily="18" charset="0"/>
                <a:cs typeface="Times New Roman" pitchFamily="18" charset="0"/>
              </a:rPr>
              <a:t> </a:t>
            </a:r>
            <a:endParaRPr lang="vi-VN" sz="2400" b="1" i="1" dirty="0">
              <a:solidFill>
                <a:srgbClr val="3F4619"/>
              </a:solidFill>
              <a:latin typeface="Times New Roman" pitchFamily="18" charset="0"/>
              <a:cs typeface="Times New Roman" pitchFamily="18" charset="0"/>
            </a:endParaRPr>
          </a:p>
        </p:txBody>
      </p:sp>
    </p:spTree>
    <p:extLst>
      <p:ext uri="{BB962C8B-B14F-4D97-AF65-F5344CB8AC3E}">
        <p14:creationId xmlns:p14="http://schemas.microsoft.com/office/powerpoint/2010/main" val="112943010"/>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 calcmode="lin" valueType="num">
                                      <p:cBhvr additive="base">
                                        <p:cTn id="18" dur="500"/>
                                        <p:tgtEl>
                                          <p:spTgt spid="16">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 calcmode="lin" valueType="num">
                                      <p:cBhvr additive="base">
                                        <p:cTn id="24" dur="500"/>
                                        <p:tgtEl>
                                          <p:spTgt spid="16">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ppt_y</p:attrName>
                                        </p:attrNameLst>
                                      </p:cBhvr>
                                      <p:tavLst>
                                        <p:tav tm="0">
                                          <p:val>
                                            <p:strVal val="#ppt_y+#ppt_h*1.125000"/>
                                          </p:val>
                                        </p:tav>
                                        <p:tav tm="100000">
                                          <p:val>
                                            <p:strVal val="#ppt_y"/>
                                          </p:val>
                                        </p:tav>
                                      </p:tavLst>
                                    </p:anim>
                                    <p:animEffect transition="in" filter="wipe(up)">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3" name="TextBox 28">
            <a:extLst>
              <a:ext uri="{FF2B5EF4-FFF2-40B4-BE49-F238E27FC236}">
                <a16:creationId xmlns:a16="http://schemas.microsoft.com/office/drawing/2014/main" xmlns="" id="{CC11E682-E429-2B4F-B35A-1EE53672101A}"/>
              </a:ext>
            </a:extLst>
          </p:cNvPr>
          <p:cNvSpPr txBox="1"/>
          <p:nvPr/>
        </p:nvSpPr>
        <p:spPr>
          <a:xfrm>
            <a:off x="2851246" y="338473"/>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2.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Nhân</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vật</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Xi-ta</a:t>
            </a:r>
          </a:p>
        </p:txBody>
      </p:sp>
      <p:pic>
        <p:nvPicPr>
          <p:cNvPr id="14" name="Content Placeholder 4">
            <a:extLst>
              <a:ext uri="{FF2B5EF4-FFF2-40B4-BE49-F238E27FC236}">
                <a16:creationId xmlns:a16="http://schemas.microsoft.com/office/drawing/2014/main" xmlns="" id="{862FD029-FCE4-9F43-8D3E-614A80FDF81B}"/>
              </a:ext>
            </a:extLst>
          </p:cNvPr>
          <p:cNvPicPr>
            <a:picLocks noChangeAspect="1"/>
          </p:cNvPicPr>
          <p:nvPr/>
        </p:nvPicPr>
        <p:blipFill rotWithShape="1">
          <a:blip r:embed="rId3">
            <a:extLst>
              <a:ext uri="{28A0092B-C50C-407E-A947-70E740481C1C}">
                <a14:useLocalDpi xmlns:a14="http://schemas.microsoft.com/office/drawing/2010/main" val="0"/>
              </a:ext>
            </a:extLst>
          </a:blip>
          <a:srcRect l="2461" t="5337" b="3320"/>
          <a:stretch/>
        </p:blipFill>
        <p:spPr>
          <a:xfrm>
            <a:off x="169244" y="2211487"/>
            <a:ext cx="4328934" cy="243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xmlns="" id="{775173A5-5884-D14E-98BD-968159053909}"/>
              </a:ext>
            </a:extLst>
          </p:cNvPr>
          <p:cNvSpPr txBox="1"/>
          <p:nvPr/>
        </p:nvSpPr>
        <p:spPr>
          <a:xfrm>
            <a:off x="714441" y="934131"/>
            <a:ext cx="10731321" cy="671851"/>
          </a:xfrm>
          <a:prstGeom prst="rect">
            <a:avLst/>
          </a:prstGeom>
          <a:noFill/>
        </p:spPr>
        <p:txBody>
          <a:bodyPr wrap="square">
            <a:spAutoFit/>
          </a:bodyPr>
          <a:lstStyle/>
          <a:p>
            <a:pPr algn="just">
              <a:lnSpc>
                <a:spcPct val="150000"/>
              </a:lnSpc>
            </a:pPr>
            <a:r>
              <a:rPr lang="x-none" sz="2800" b="1" i="1" dirty="0">
                <a:solidFill>
                  <a:srgbClr val="0D0D0D"/>
                </a:solidFill>
                <a:latin typeface="Times New Roman" pitchFamily="18" charset="0"/>
                <a:ea typeface="Times New Roman" pitchFamily="18" charset="0"/>
                <a:cs typeface="Times New Roman" pitchFamily="18" charset="0"/>
              </a:rPr>
              <a:t>a</a:t>
            </a:r>
            <a:r>
              <a:rPr lang="x-none" sz="2800" b="1" i="1" dirty="0">
                <a:solidFill>
                  <a:srgbClr val="0D0D0D"/>
                </a:solidFill>
                <a:effectLst/>
                <a:latin typeface="Times New Roman" pitchFamily="18" charset="0"/>
                <a:ea typeface="Times New Roman" pitchFamily="18" charset="0"/>
                <a:cs typeface="Times New Roman" pitchFamily="18" charset="0"/>
              </a:rPr>
              <a:t>. Tâm trạng và lời đáp của Xi-ta trước lời buộc tội của Ra-ma</a:t>
            </a:r>
            <a:endParaRPr lang="x-none" sz="2400" dirty="0">
              <a:effectLst/>
              <a:latin typeface="Times New Roman" pitchFamily="18" charset="0"/>
              <a:ea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xmlns="" id="{355B4AC8-E7F3-6E4C-9A62-2412E932C7D3}"/>
              </a:ext>
            </a:extLst>
          </p:cNvPr>
          <p:cNvSpPr txBox="1"/>
          <p:nvPr/>
        </p:nvSpPr>
        <p:spPr>
          <a:xfrm>
            <a:off x="4890752" y="1846367"/>
            <a:ext cx="6751749" cy="2862322"/>
          </a:xfrm>
          <a:prstGeom prst="rect">
            <a:avLst/>
          </a:prstGeom>
          <a:noFill/>
        </p:spPr>
        <p:txBody>
          <a:bodyPr wrap="square">
            <a:spAutoFit/>
          </a:bodyPr>
          <a:lstStyle/>
          <a:p>
            <a:pPr marL="342900" indent="-342900" algn="just">
              <a:lnSpc>
                <a:spcPct val="150000"/>
              </a:lnSpc>
              <a:buFontTx/>
              <a:buChar char="-"/>
            </a:pPr>
            <a:r>
              <a:rPr lang="vi-VN" sz="2400" dirty="0">
                <a:latin typeface="Times New Roman" pitchFamily="18" charset="0"/>
                <a:cs typeface="Times New Roman" pitchFamily="18" charset="0"/>
              </a:rPr>
              <a:t>Ngạc nhiên sững sờ, xấu hổ trước mọi người.</a:t>
            </a:r>
          </a:p>
          <a:p>
            <a:pPr marL="285750" indent="-285750" algn="just">
              <a:lnSpc>
                <a:spcPct val="150000"/>
              </a:lnSpc>
              <a:buFontTx/>
              <a:buChar char="-"/>
            </a:pPr>
            <a:r>
              <a:rPr lang="vi-VN" sz="2400" dirty="0">
                <a:latin typeface="Times New Roman" pitchFamily="18" charset="0"/>
                <a:cs typeface="Times New Roman" pitchFamily="18" charset="0"/>
              </a:rPr>
              <a:t>Đau khổ không thể nào kìm chế </a:t>
            </a:r>
            <a:r>
              <a:rPr lang="vi-VN" sz="2400" i="1" dirty="0">
                <a:latin typeface="Times New Roman" pitchFamily="18" charset="0"/>
                <a:cs typeface="Times New Roman" pitchFamily="18" charset="0"/>
              </a:rPr>
              <a:t>“đau đớn đến nghẹt thở, như một dây leo bị vòi voi </a:t>
            </a:r>
            <a:r>
              <a:rPr lang="en-US" sz="2400" i="1" dirty="0" err="1" smtClean="0">
                <a:latin typeface="Times New Roman" pitchFamily="18" charset="0"/>
                <a:cs typeface="Times New Roman" pitchFamily="18" charset="0"/>
              </a:rPr>
              <a:t>quật</a:t>
            </a:r>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nát</a:t>
            </a:r>
            <a:r>
              <a:rPr lang="vi-VN" sz="2400" i="1" dirty="0">
                <a:latin typeface="Times New Roman" pitchFamily="18" charset="0"/>
                <a:cs typeface="Times New Roman" pitchFamily="18" charset="0"/>
              </a:rPr>
              <a:t>…”</a:t>
            </a:r>
          </a:p>
          <a:p>
            <a:pPr marL="285750" indent="-285750" algn="just">
              <a:lnSpc>
                <a:spcPct val="150000"/>
              </a:lnSpc>
              <a:buFontTx/>
              <a:buChar char="-"/>
            </a:pPr>
            <a:r>
              <a:rPr lang="vi-VN" sz="2400" dirty="0">
                <a:latin typeface="Times New Roman" pitchFamily="18" charset="0"/>
                <a:cs typeface="Times New Roman" pitchFamily="18" charset="0"/>
              </a:rPr>
              <a:t>Thanh minh: lấy lại tự chủ, lời nói dịu dàng, rõ ràng thấu tình đạt lý.</a:t>
            </a:r>
          </a:p>
        </p:txBody>
      </p:sp>
    </p:spTree>
    <p:extLst>
      <p:ext uri="{BB962C8B-B14F-4D97-AF65-F5344CB8AC3E}">
        <p14:creationId xmlns:p14="http://schemas.microsoft.com/office/powerpoint/2010/main" val="3734291016"/>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27" dur="500"/>
                                        <p:tgtEl>
                                          <p:spTgt spid="2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2"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3" name="TextBox 28">
            <a:extLst>
              <a:ext uri="{FF2B5EF4-FFF2-40B4-BE49-F238E27FC236}">
                <a16:creationId xmlns:a16="http://schemas.microsoft.com/office/drawing/2014/main" xmlns="" id="{CC11E682-E429-2B4F-B35A-1EE53672101A}"/>
              </a:ext>
            </a:extLst>
          </p:cNvPr>
          <p:cNvSpPr txBox="1"/>
          <p:nvPr/>
        </p:nvSpPr>
        <p:spPr>
          <a:xfrm>
            <a:off x="2935913" y="338473"/>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2.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Nhân</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vật</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Xi-ta</a:t>
            </a:r>
          </a:p>
        </p:txBody>
      </p:sp>
      <p:pic>
        <p:nvPicPr>
          <p:cNvPr id="14" name="Content Placeholder 4">
            <a:extLst>
              <a:ext uri="{FF2B5EF4-FFF2-40B4-BE49-F238E27FC236}">
                <a16:creationId xmlns:a16="http://schemas.microsoft.com/office/drawing/2014/main" xmlns="" id="{862FD029-FCE4-9F43-8D3E-614A80FDF81B}"/>
              </a:ext>
            </a:extLst>
          </p:cNvPr>
          <p:cNvPicPr>
            <a:picLocks noChangeAspect="1"/>
          </p:cNvPicPr>
          <p:nvPr/>
        </p:nvPicPr>
        <p:blipFill rotWithShape="1">
          <a:blip r:embed="rId3">
            <a:extLst>
              <a:ext uri="{28A0092B-C50C-407E-A947-70E740481C1C}">
                <a14:useLocalDpi xmlns:a14="http://schemas.microsoft.com/office/drawing/2010/main" val="0"/>
              </a:ext>
            </a:extLst>
          </a:blip>
          <a:srcRect l="2461" t="5337" b="3320"/>
          <a:stretch/>
        </p:blipFill>
        <p:spPr>
          <a:xfrm>
            <a:off x="169244" y="2211487"/>
            <a:ext cx="4328934" cy="243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xmlns="" id="{775173A5-5884-D14E-98BD-968159053909}"/>
              </a:ext>
            </a:extLst>
          </p:cNvPr>
          <p:cNvSpPr txBox="1"/>
          <p:nvPr/>
        </p:nvSpPr>
        <p:spPr>
          <a:xfrm>
            <a:off x="714441" y="934131"/>
            <a:ext cx="10731321" cy="579967"/>
          </a:xfrm>
          <a:prstGeom prst="rect">
            <a:avLst/>
          </a:prstGeom>
          <a:noFill/>
        </p:spPr>
        <p:txBody>
          <a:bodyPr wrap="square">
            <a:spAutoFit/>
          </a:bodyPr>
          <a:lstStyle/>
          <a:p>
            <a:pPr algn="just">
              <a:lnSpc>
                <a:spcPct val="150000"/>
              </a:lnSpc>
            </a:pPr>
            <a:r>
              <a:rPr lang="x-none" sz="2400" b="1" i="1" dirty="0">
                <a:solidFill>
                  <a:srgbClr val="0D0D0D"/>
                </a:solidFill>
                <a:latin typeface="Times New Roman" pitchFamily="18" charset="0"/>
                <a:ea typeface="Times New Roman" pitchFamily="18" charset="0"/>
                <a:cs typeface="Times New Roman" pitchFamily="18" charset="0"/>
              </a:rPr>
              <a:t>b. Hành động của Xi-ta trước lời buộc tội của Ra-ma</a:t>
            </a:r>
            <a:endParaRPr lang="x-none" sz="2000" dirty="0">
              <a:effectLst/>
              <a:latin typeface="Times New Roman" pitchFamily="18" charset="0"/>
              <a:ea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xmlns="" id="{2AF0C3BA-4839-934B-8793-DE8B278D8511}"/>
              </a:ext>
            </a:extLst>
          </p:cNvPr>
          <p:cNvSpPr txBox="1"/>
          <p:nvPr/>
        </p:nvSpPr>
        <p:spPr>
          <a:xfrm>
            <a:off x="4829497" y="2572363"/>
            <a:ext cx="6889620" cy="1697068"/>
          </a:xfrm>
          <a:prstGeom prst="rect">
            <a:avLst/>
          </a:prstGeom>
          <a:noFill/>
        </p:spPr>
        <p:txBody>
          <a:bodyPr wrap="square">
            <a:spAutoFit/>
          </a:bodyPr>
          <a:lstStyle/>
          <a:p>
            <a:pPr algn="just">
              <a:lnSpc>
                <a:spcPct val="150000"/>
              </a:lnSpc>
            </a:pPr>
            <a:r>
              <a:rPr lang="x-none" sz="2400" dirty="0">
                <a:solidFill>
                  <a:srgbClr val="0D0D0D"/>
                </a:solidFill>
                <a:effectLst/>
                <a:latin typeface="Times New Roman" pitchFamily="18" charset="0"/>
                <a:ea typeface="Times New Roman" pitchFamily="18" charset="0"/>
                <a:cs typeface="Times New Roman" pitchFamily="18" charset="0"/>
              </a:rPr>
              <a:t>- Chọn hành động quyết liệt: Bước lên giàn hỏa thiêu.</a:t>
            </a:r>
            <a:endParaRPr lang="x-none" sz="2400" dirty="0">
              <a:effectLst/>
              <a:latin typeface="Times New Roman" pitchFamily="18" charset="0"/>
              <a:ea typeface="Times New Roman" pitchFamily="18" charset="0"/>
              <a:cs typeface="Times New Roman" pitchFamily="18" charset="0"/>
            </a:endParaRPr>
          </a:p>
          <a:p>
            <a:pPr algn="just">
              <a:lnSpc>
                <a:spcPct val="150000"/>
              </a:lnSpc>
            </a:pPr>
            <a:r>
              <a:rPr lang="x-none" sz="2400" dirty="0">
                <a:solidFill>
                  <a:srgbClr val="0D0D0D"/>
                </a:solidFill>
                <a:effectLst/>
                <a:latin typeface="Times New Roman" pitchFamily="18" charset="0"/>
                <a:ea typeface="Times New Roman" pitchFamily="18" charset="0"/>
                <a:cs typeface="Times New Roman" pitchFamily="18" charset="0"/>
              </a:rPr>
              <a:t>- Cầu khấn thần A-nhi chứng giám, lựa chọn cái chết để chứng minh phẩm hạnh.</a:t>
            </a:r>
            <a:endParaRPr lang="x-none" sz="2400" dirty="0">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2228789720"/>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28991"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3" name="TextBox 28">
            <a:extLst>
              <a:ext uri="{FF2B5EF4-FFF2-40B4-BE49-F238E27FC236}">
                <a16:creationId xmlns:a16="http://schemas.microsoft.com/office/drawing/2014/main" xmlns="" id="{CC11E682-E429-2B4F-B35A-1EE53672101A}"/>
              </a:ext>
            </a:extLst>
          </p:cNvPr>
          <p:cNvSpPr txBox="1"/>
          <p:nvPr/>
        </p:nvSpPr>
        <p:spPr>
          <a:xfrm>
            <a:off x="2935913" y="338473"/>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2.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Nhân</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vật</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Xi-ta</a:t>
            </a:r>
          </a:p>
        </p:txBody>
      </p:sp>
      <p:pic>
        <p:nvPicPr>
          <p:cNvPr id="14" name="Content Placeholder 4">
            <a:extLst>
              <a:ext uri="{FF2B5EF4-FFF2-40B4-BE49-F238E27FC236}">
                <a16:creationId xmlns:a16="http://schemas.microsoft.com/office/drawing/2014/main" xmlns="" id="{862FD029-FCE4-9F43-8D3E-614A80FDF81B}"/>
              </a:ext>
            </a:extLst>
          </p:cNvPr>
          <p:cNvPicPr>
            <a:picLocks noChangeAspect="1"/>
          </p:cNvPicPr>
          <p:nvPr/>
        </p:nvPicPr>
        <p:blipFill rotWithShape="1">
          <a:blip r:embed="rId3">
            <a:extLst>
              <a:ext uri="{28A0092B-C50C-407E-A947-70E740481C1C}">
                <a14:useLocalDpi xmlns:a14="http://schemas.microsoft.com/office/drawing/2010/main" val="0"/>
              </a:ext>
            </a:extLst>
          </a:blip>
          <a:srcRect l="2461" t="5337" b="3320"/>
          <a:stretch/>
        </p:blipFill>
        <p:spPr>
          <a:xfrm>
            <a:off x="169244" y="2211487"/>
            <a:ext cx="4328934" cy="243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xmlns="" id="{775173A5-5884-D14E-98BD-968159053909}"/>
              </a:ext>
            </a:extLst>
          </p:cNvPr>
          <p:cNvSpPr txBox="1"/>
          <p:nvPr/>
        </p:nvSpPr>
        <p:spPr>
          <a:xfrm>
            <a:off x="714441" y="934131"/>
            <a:ext cx="10731321" cy="579967"/>
          </a:xfrm>
          <a:prstGeom prst="rect">
            <a:avLst/>
          </a:prstGeom>
          <a:noFill/>
        </p:spPr>
        <p:txBody>
          <a:bodyPr wrap="square">
            <a:spAutoFit/>
          </a:bodyPr>
          <a:lstStyle/>
          <a:p>
            <a:pPr algn="just">
              <a:lnSpc>
                <a:spcPct val="150000"/>
              </a:lnSpc>
            </a:pPr>
            <a:r>
              <a:rPr lang="x-none" sz="2400" b="1" i="1" dirty="0">
                <a:solidFill>
                  <a:srgbClr val="0D0D0D"/>
                </a:solidFill>
                <a:latin typeface="Times New Roman" pitchFamily="18" charset="0"/>
                <a:ea typeface="Times New Roman" pitchFamily="18" charset="0"/>
                <a:cs typeface="Times New Roman" pitchFamily="18" charset="0"/>
              </a:rPr>
              <a:t>b. Hành động của Xi-ta trước lời buộc tội của Ra-ma</a:t>
            </a:r>
            <a:endParaRPr lang="x-none" sz="2000" dirty="0">
              <a:effectLst/>
              <a:latin typeface="Times New Roman" pitchFamily="18" charset="0"/>
              <a:ea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xmlns="" id="{2AF0C3BA-4839-934B-8793-DE8B278D8511}"/>
              </a:ext>
            </a:extLst>
          </p:cNvPr>
          <p:cNvSpPr txBox="1"/>
          <p:nvPr/>
        </p:nvSpPr>
        <p:spPr>
          <a:xfrm>
            <a:off x="4675928" y="1773110"/>
            <a:ext cx="7118219" cy="3349956"/>
          </a:xfrm>
          <a:prstGeom prst="rect">
            <a:avLst/>
          </a:prstGeom>
          <a:noFill/>
        </p:spPr>
        <p:txBody>
          <a:bodyPr wrap="square">
            <a:spAutoFit/>
          </a:bodyPr>
          <a:lstStyle/>
          <a:p>
            <a:pPr algn="just">
              <a:lnSpc>
                <a:spcPct val="150000"/>
              </a:lnSpc>
            </a:pPr>
            <a:r>
              <a:rPr lang="x-none" sz="2400" b="1" dirty="0">
                <a:solidFill>
                  <a:srgbClr val="0D0D0D"/>
                </a:solidFill>
                <a:effectLst/>
                <a:latin typeface="Times New Roman" pitchFamily="18" charset="0"/>
                <a:ea typeface="Times New Roman" pitchFamily="18" charset="0"/>
                <a:cs typeface="Times New Roman" pitchFamily="18" charset="0"/>
              </a:rPr>
              <a:t>- Ý nghĩa của chi tiết Xi – ta bước lên giàn hỏa thiêu:</a:t>
            </a:r>
            <a:endParaRPr lang="x-none" sz="2400" b="1" dirty="0">
              <a:effectLst/>
              <a:latin typeface="Times New Roman" pitchFamily="18" charset="0"/>
              <a:ea typeface="Times New Roman" pitchFamily="18" charset="0"/>
              <a:cs typeface="Times New Roman" pitchFamily="18" charset="0"/>
            </a:endParaRPr>
          </a:p>
          <a:p>
            <a:pPr algn="just">
              <a:lnSpc>
                <a:spcPct val="150000"/>
              </a:lnSpc>
            </a:pPr>
            <a:r>
              <a:rPr lang="x-none" sz="2400" dirty="0">
                <a:solidFill>
                  <a:srgbClr val="0D0D0D"/>
                </a:solidFill>
                <a:effectLst/>
                <a:latin typeface="Times New Roman" pitchFamily="18" charset="0"/>
                <a:ea typeface="Times New Roman" pitchFamily="18" charset="0"/>
                <a:cs typeface="Times New Roman" pitchFamily="18" charset="0"/>
              </a:rPr>
              <a:t>+ Đối với Xi – ta, Ra – ma là tất cả ý nghĩa cuộc sống, bị Ra – ma ruồng bỏ chẳng khác gì cái chết.</a:t>
            </a:r>
            <a:endParaRPr lang="x-none" sz="2400" dirty="0">
              <a:effectLst/>
              <a:latin typeface="Times New Roman" pitchFamily="18" charset="0"/>
              <a:ea typeface="Times New Roman" pitchFamily="18" charset="0"/>
              <a:cs typeface="Times New Roman" pitchFamily="18" charset="0"/>
            </a:endParaRPr>
          </a:p>
          <a:p>
            <a:pPr algn="just">
              <a:lnSpc>
                <a:spcPct val="150000"/>
              </a:lnSpc>
            </a:pPr>
            <a:r>
              <a:rPr lang="x-none" sz="2400" dirty="0">
                <a:solidFill>
                  <a:srgbClr val="0D0D0D"/>
                </a:solidFill>
                <a:effectLst/>
                <a:latin typeface="Times New Roman" pitchFamily="18" charset="0"/>
                <a:ea typeface="Times New Roman" pitchFamily="18" charset="0"/>
                <a:cs typeface="Times New Roman" pitchFamily="18" charset="0"/>
              </a:rPr>
              <a:t>+ Bước lên giàn hỏa thiêu cũng có nghĩa là Xi – ta đã bước qua mạng sống của chính mình, chấp nhận thử thách để chứng minh phẩm tiết thủy chung.</a:t>
            </a:r>
            <a:endParaRPr lang="x-none" sz="2400" dirty="0">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4124461691"/>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3" name="TextBox 28">
            <a:extLst>
              <a:ext uri="{FF2B5EF4-FFF2-40B4-BE49-F238E27FC236}">
                <a16:creationId xmlns:a16="http://schemas.microsoft.com/office/drawing/2014/main" xmlns="" id="{CC11E682-E429-2B4F-B35A-1EE53672101A}"/>
              </a:ext>
            </a:extLst>
          </p:cNvPr>
          <p:cNvSpPr txBox="1"/>
          <p:nvPr/>
        </p:nvSpPr>
        <p:spPr>
          <a:xfrm>
            <a:off x="2935913" y="338473"/>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2.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Nhân</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vật</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Xi-ta</a:t>
            </a:r>
          </a:p>
        </p:txBody>
      </p:sp>
      <p:pic>
        <p:nvPicPr>
          <p:cNvPr id="14" name="Content Placeholder 4">
            <a:extLst>
              <a:ext uri="{FF2B5EF4-FFF2-40B4-BE49-F238E27FC236}">
                <a16:creationId xmlns:a16="http://schemas.microsoft.com/office/drawing/2014/main" xmlns="" id="{862FD029-FCE4-9F43-8D3E-614A80FDF81B}"/>
              </a:ext>
            </a:extLst>
          </p:cNvPr>
          <p:cNvPicPr>
            <a:picLocks noChangeAspect="1"/>
          </p:cNvPicPr>
          <p:nvPr/>
        </p:nvPicPr>
        <p:blipFill rotWithShape="1">
          <a:blip r:embed="rId3">
            <a:extLst>
              <a:ext uri="{28A0092B-C50C-407E-A947-70E740481C1C}">
                <a14:useLocalDpi xmlns:a14="http://schemas.microsoft.com/office/drawing/2010/main" val="0"/>
              </a:ext>
            </a:extLst>
          </a:blip>
          <a:srcRect l="2461" t="5337" b="3320"/>
          <a:stretch/>
        </p:blipFill>
        <p:spPr>
          <a:xfrm>
            <a:off x="169244" y="2211487"/>
            <a:ext cx="4328934" cy="243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xmlns="" id="{775173A5-5884-D14E-98BD-968159053909}"/>
              </a:ext>
            </a:extLst>
          </p:cNvPr>
          <p:cNvSpPr txBox="1"/>
          <p:nvPr/>
        </p:nvSpPr>
        <p:spPr>
          <a:xfrm>
            <a:off x="714441" y="934131"/>
            <a:ext cx="10731321" cy="579967"/>
          </a:xfrm>
          <a:prstGeom prst="rect">
            <a:avLst/>
          </a:prstGeom>
          <a:noFill/>
        </p:spPr>
        <p:txBody>
          <a:bodyPr wrap="square">
            <a:spAutoFit/>
          </a:bodyPr>
          <a:lstStyle/>
          <a:p>
            <a:pPr algn="just">
              <a:lnSpc>
                <a:spcPct val="150000"/>
              </a:lnSpc>
            </a:pPr>
            <a:r>
              <a:rPr lang="x-none" sz="2400" b="1" i="1" dirty="0">
                <a:solidFill>
                  <a:srgbClr val="0D0D0D"/>
                </a:solidFill>
                <a:latin typeface="Times New Roman" pitchFamily="18" charset="0"/>
                <a:ea typeface="Times New Roman" pitchFamily="18" charset="0"/>
                <a:cs typeface="Times New Roman" pitchFamily="18" charset="0"/>
              </a:rPr>
              <a:t>b. Hành động của Xi-ta trước lời buộc tội của Ra-ma</a:t>
            </a:r>
            <a:endParaRPr lang="x-none" sz="2000" dirty="0">
              <a:effectLst/>
              <a:latin typeface="Times New Roman" pitchFamily="18" charset="0"/>
              <a:ea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xmlns="" id="{2AF0C3BA-4839-934B-8793-DE8B278D8511}"/>
              </a:ext>
            </a:extLst>
          </p:cNvPr>
          <p:cNvSpPr txBox="1"/>
          <p:nvPr/>
        </p:nvSpPr>
        <p:spPr>
          <a:xfrm>
            <a:off x="4661786" y="2211487"/>
            <a:ext cx="6735073" cy="3724096"/>
          </a:xfrm>
          <a:prstGeom prst="rect">
            <a:avLst/>
          </a:prstGeom>
          <a:noFill/>
        </p:spPr>
        <p:txBody>
          <a:bodyPr wrap="square">
            <a:spAutoFit/>
          </a:bodyPr>
          <a:lstStyle/>
          <a:p>
            <a:pPr marL="285750" indent="-285750" algn="just">
              <a:lnSpc>
                <a:spcPct val="150000"/>
              </a:lnSpc>
              <a:buFont typeface="Symbol" pitchFamily="2" charset="2"/>
              <a:buChar char="Þ"/>
            </a:pPr>
            <a:r>
              <a:rPr lang="x-none" sz="2400" dirty="0">
                <a:solidFill>
                  <a:srgbClr val="0D0D0D"/>
                </a:solidFill>
                <a:effectLst/>
                <a:latin typeface="Times New Roman" pitchFamily="18" charset="0"/>
                <a:ea typeface="Times New Roman" pitchFamily="18" charset="0"/>
                <a:cs typeface="Times New Roman" pitchFamily="18" charset="0"/>
              </a:rPr>
              <a:t> Hình ảnh Xi-ta bước qua ngọn lửa là của thiên tình sử. Hình ảnh đó đã nói lên phẩm chất đáng quý của Xi-ta: thủy chung, một chi tiết huyền thoại tô đậm chất bi hùng kiên trinh và bản lĩnh. Nàng đã trở thành hình tượng người phụ nữ Ấn Độ cổ đại toàn thiện, toàn mĩ, đáng được ngưỡng mộ.</a:t>
            </a:r>
          </a:p>
          <a:p>
            <a:pPr algn="just"/>
            <a:endParaRPr lang="x-none" sz="2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989152468"/>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3" name="TextBox 28">
            <a:extLst>
              <a:ext uri="{FF2B5EF4-FFF2-40B4-BE49-F238E27FC236}">
                <a16:creationId xmlns:a16="http://schemas.microsoft.com/office/drawing/2014/main" xmlns="" id="{CC11E682-E429-2B4F-B35A-1EE53672101A}"/>
              </a:ext>
            </a:extLst>
          </p:cNvPr>
          <p:cNvSpPr txBox="1"/>
          <p:nvPr/>
        </p:nvSpPr>
        <p:spPr>
          <a:xfrm>
            <a:off x="2935913" y="338473"/>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3.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Vai</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trò</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của</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cộng</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đồng</a:t>
            </a:r>
            <a:endPar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endParaRPr>
          </a:p>
        </p:txBody>
      </p:sp>
      <p:sp>
        <p:nvSpPr>
          <p:cNvPr id="15" name="TextBox 14">
            <a:extLst>
              <a:ext uri="{FF2B5EF4-FFF2-40B4-BE49-F238E27FC236}">
                <a16:creationId xmlns:a16="http://schemas.microsoft.com/office/drawing/2014/main" xmlns="" id="{008374E4-EC7B-674F-BF33-B2EAB725467B}"/>
              </a:ext>
            </a:extLst>
          </p:cNvPr>
          <p:cNvSpPr txBox="1"/>
          <p:nvPr/>
        </p:nvSpPr>
        <p:spPr>
          <a:xfrm>
            <a:off x="555736" y="938997"/>
            <a:ext cx="6098146" cy="3970318"/>
          </a:xfrm>
          <a:prstGeom prst="rect">
            <a:avLst/>
          </a:prstGeom>
          <a:noFill/>
        </p:spPr>
        <p:txBody>
          <a:bodyPr wrap="square">
            <a:spAutoFit/>
          </a:bodyPr>
          <a:lstStyle/>
          <a:p>
            <a:pPr marL="342900" indent="-342900" algn="just">
              <a:lnSpc>
                <a:spcPct val="150000"/>
              </a:lnSpc>
              <a:buFontTx/>
              <a:buChar char="-"/>
            </a:pPr>
            <a:r>
              <a:rPr lang="x-none" sz="2400" b="1" i="1" dirty="0">
                <a:effectLst/>
                <a:latin typeface="Times New Roman" pitchFamily="18" charset="0"/>
                <a:ea typeface="Times New Roman" panose="02020603050405020304" pitchFamily="18" charset="0"/>
                <a:cs typeface="Times New Roman" pitchFamily="18" charset="0"/>
              </a:rPr>
              <a:t>Thái độ cộng đồng:</a:t>
            </a:r>
          </a:p>
          <a:p>
            <a:pPr algn="just">
              <a:lnSpc>
                <a:spcPct val="150000"/>
              </a:lnSpc>
            </a:pPr>
            <a:r>
              <a:rPr lang="x-none" sz="2400" dirty="0">
                <a:effectLst/>
                <a:latin typeface="Times New Roman" pitchFamily="18" charset="0"/>
                <a:ea typeface="Times New Roman" panose="02020603050405020304" pitchFamily="18" charset="0"/>
                <a:cs typeface="Times New Roman" pitchFamily="18" charset="0"/>
              </a:rPr>
              <a:t>+ Nghiêm nghị theo dõi, thầm trách Rama</a:t>
            </a:r>
          </a:p>
          <a:p>
            <a:pPr algn="just">
              <a:lnSpc>
                <a:spcPct val="150000"/>
              </a:lnSpc>
            </a:pPr>
            <a:r>
              <a:rPr lang="x-none" sz="2400" dirty="0">
                <a:effectLst/>
                <a:latin typeface="Times New Roman" pitchFamily="18" charset="0"/>
                <a:ea typeface="Times New Roman" panose="02020603050405020304" pitchFamily="18" charset="0"/>
                <a:cs typeface="Times New Roman" pitchFamily="18" charset="0"/>
              </a:rPr>
              <a:t>+ Đau lòng khi Xita nhảy vào lửa</a:t>
            </a:r>
            <a:r>
              <a:rPr lang="vi-VN" sz="2400" dirty="0">
                <a:effectLst/>
                <a:latin typeface="Times New Roman" pitchFamily="18" charset="0"/>
                <a:ea typeface="Times New Roman" panose="02020603050405020304" pitchFamily="18" charset="0"/>
                <a:cs typeface="Times New Roman" pitchFamily="18" charset="0"/>
              </a:rPr>
              <a:t>, </a:t>
            </a:r>
            <a:r>
              <a:rPr lang="x-none" sz="2400" dirty="0">
                <a:solidFill>
                  <a:srgbClr val="0D0D0D"/>
                </a:solidFill>
                <a:effectLst/>
                <a:latin typeface="Times New Roman" pitchFamily="18" charset="0"/>
                <a:ea typeface="Times New Roman" panose="02020603050405020304" pitchFamily="18" charset="0"/>
                <a:cs typeface="Times New Roman" pitchFamily="18" charset="0"/>
              </a:rPr>
              <a:t>mọi người đều thương cảm cho nàng: </a:t>
            </a:r>
            <a:r>
              <a:rPr lang="x-none" sz="2400" i="1" dirty="0">
                <a:solidFill>
                  <a:srgbClr val="0D0D0D"/>
                </a:solidFill>
                <a:effectLst/>
                <a:latin typeface="Times New Roman" pitchFamily="18" charset="0"/>
                <a:ea typeface="Times New Roman" panose="02020603050405020304" pitchFamily="18" charset="0"/>
                <a:cs typeface="Times New Roman" pitchFamily="18" charset="0"/>
              </a:rPr>
              <a:t>“Ai nấy, già cũng như trẻ đau lòng đứt ruột,...”, “các phụ nữ bật lên tiếng khóc thảm thương, cả loài Rắc – sa – xa lẫn loài Va – na – ra cùng kêu vang trời”.</a:t>
            </a:r>
          </a:p>
        </p:txBody>
      </p:sp>
      <p:pic>
        <p:nvPicPr>
          <p:cNvPr id="8194" name="Picture 2" descr="tom tat rama buoc toi 2 - Top hay nhất">
            <a:extLst>
              <a:ext uri="{FF2B5EF4-FFF2-40B4-BE49-F238E27FC236}">
                <a16:creationId xmlns:a16="http://schemas.microsoft.com/office/drawing/2014/main" xmlns="" id="{840C0D9A-DEAD-2847-B9EA-5D8AA47EE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537" y="1644547"/>
            <a:ext cx="4952999" cy="3467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TextBox 16">
            <a:extLst>
              <a:ext uri="{FF2B5EF4-FFF2-40B4-BE49-F238E27FC236}">
                <a16:creationId xmlns:a16="http://schemas.microsoft.com/office/drawing/2014/main" xmlns="" id="{85A831FB-755A-C140-A140-5B3B252699E0}"/>
              </a:ext>
            </a:extLst>
          </p:cNvPr>
          <p:cNvSpPr txBox="1"/>
          <p:nvPr/>
        </p:nvSpPr>
        <p:spPr>
          <a:xfrm>
            <a:off x="555736" y="5332093"/>
            <a:ext cx="10779007" cy="830997"/>
          </a:xfrm>
          <a:prstGeom prst="rect">
            <a:avLst/>
          </a:prstGeom>
          <a:noFill/>
        </p:spPr>
        <p:txBody>
          <a:bodyPr wrap="square">
            <a:spAutoFit/>
          </a:bodyPr>
          <a:lstStyle/>
          <a:p>
            <a:pPr marL="342900" indent="-342900" algn="just">
              <a:buFont typeface="Symbol" pitchFamily="2" charset="2"/>
              <a:buChar char="Þ"/>
            </a:pPr>
            <a:r>
              <a:rPr lang="en-US" sz="2400" b="1" i="1" dirty="0" smtClean="0">
                <a:solidFill>
                  <a:srgbClr val="3F4619"/>
                </a:solidFill>
                <a:latin typeface="Times New Roman" pitchFamily="18" charset="0"/>
                <a:ea typeface="Times New Roman" panose="02020603050405020304" pitchFamily="18" charset="0"/>
                <a:cs typeface="Times New Roman" pitchFamily="18" charset="0"/>
              </a:rPr>
              <a:t> </a:t>
            </a:r>
            <a:r>
              <a:rPr lang="x-none" sz="2400" b="1" i="1" smtClean="0">
                <a:solidFill>
                  <a:srgbClr val="3F4619"/>
                </a:solidFill>
                <a:latin typeface="Times New Roman" pitchFamily="18" charset="0"/>
                <a:ea typeface="Times New Roman" panose="02020603050405020304" pitchFamily="18" charset="0"/>
                <a:cs typeface="Times New Roman" pitchFamily="18" charset="0"/>
              </a:rPr>
              <a:t>Cộng </a:t>
            </a:r>
            <a:r>
              <a:rPr lang="x-none" sz="2400" b="1" i="1" dirty="0">
                <a:solidFill>
                  <a:srgbClr val="3F4619"/>
                </a:solidFill>
                <a:latin typeface="Times New Roman" pitchFamily="18" charset="0"/>
                <a:ea typeface="Times New Roman" panose="02020603050405020304" pitchFamily="18" charset="0"/>
                <a:cs typeface="Times New Roman" pitchFamily="18" charset="0"/>
              </a:rPr>
              <a:t>đồng chứng kiến cuộc hội ngộ</a:t>
            </a:r>
            <a:r>
              <a:rPr lang="vi-VN" sz="2400" b="1" i="1" dirty="0">
                <a:solidFill>
                  <a:srgbClr val="3F4619"/>
                </a:solidFill>
                <a:latin typeface="Times New Roman" pitchFamily="18" charset="0"/>
                <a:ea typeface="Times New Roman" panose="02020603050405020304" pitchFamily="18" charset="0"/>
                <a:cs typeface="Times New Roman" pitchFamily="18" charset="0"/>
              </a:rPr>
              <a:t>, có vai trò làm chứng cho sự trong trắng, thuỷ chung của Xi-ta. </a:t>
            </a:r>
          </a:p>
        </p:txBody>
      </p:sp>
    </p:spTree>
    <p:extLst>
      <p:ext uri="{BB962C8B-B14F-4D97-AF65-F5344CB8AC3E}">
        <p14:creationId xmlns:p14="http://schemas.microsoft.com/office/powerpoint/2010/main" val="2681885251"/>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randombar(horizontal)">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 calcmode="lin" valueType="num">
                                      <p:cBhvr additive="base">
                                        <p:cTn id="22"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 calcmode="lin" valueType="num">
                                      <p:cBhvr additive="base">
                                        <p:cTn id="28"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9" dur="500"/>
                                        <p:tgtEl>
                                          <p:spTgt spid="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ppt_y</p:attrName>
                                        </p:attrNameLst>
                                      </p:cBhvr>
                                      <p:tavLst>
                                        <p:tav tm="0">
                                          <p:val>
                                            <p:strVal val="#ppt_y+#ppt_h*1.125000"/>
                                          </p:val>
                                        </p:tav>
                                        <p:tav tm="100000">
                                          <p:val>
                                            <p:strVal val="#ppt_y"/>
                                          </p:val>
                                        </p:tav>
                                      </p:tavLst>
                                    </p:anim>
                                    <p:animEffect transition="in" filter="wipe(up)">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B8A76-45D4-BC47-ABB3-907E3851EDE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xmlns="" id="{6D868769-D559-9445-A51D-D8E19AD82F19}"/>
              </a:ext>
            </a:extLst>
          </p:cNvPr>
          <p:cNvSpPr>
            <a:spLocks noGrp="1"/>
          </p:cNvSpPr>
          <p:nvPr>
            <p:ph idx="1"/>
          </p:nvPr>
        </p:nvSpPr>
        <p:spPr/>
        <p:txBody>
          <a:bodyPr/>
          <a:lstStyle/>
          <a:p>
            <a:endParaRPr lang="vi-VN"/>
          </a:p>
        </p:txBody>
      </p:sp>
      <p:pic>
        <p:nvPicPr>
          <p:cNvPr id="4" name="Content Placeholder 4">
            <a:extLst>
              <a:ext uri="{FF2B5EF4-FFF2-40B4-BE49-F238E27FC236}">
                <a16:creationId xmlns:a16="http://schemas.microsoft.com/office/drawing/2014/main" xmlns="" id="{2C58F99C-92F3-2B40-90A0-6BB6F693D7DF}"/>
              </a:ext>
            </a:extLst>
          </p:cNvPr>
          <p:cNvPicPr>
            <a:picLocks noChangeAspect="1"/>
          </p:cNvPicPr>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a:prstGeom prst="rect">
            <a:avLst/>
          </a:prstGeom>
        </p:spPr>
      </p:pic>
      <p:sp>
        <p:nvSpPr>
          <p:cNvPr id="5" name="矩形 11">
            <a:extLst>
              <a:ext uri="{FF2B5EF4-FFF2-40B4-BE49-F238E27FC236}">
                <a16:creationId xmlns:a16="http://schemas.microsoft.com/office/drawing/2014/main" xmlns="" id="{947B1F1E-0FBE-C44C-817D-3B8D68C82FA4}"/>
              </a:ext>
            </a:extLst>
          </p:cNvPr>
          <p:cNvSpPr/>
          <p:nvPr/>
        </p:nvSpPr>
        <p:spPr>
          <a:xfrm>
            <a:off x="1730835" y="928914"/>
            <a:ext cx="8588062" cy="4963886"/>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6" name="TextBox 27">
            <a:extLst>
              <a:ext uri="{FF2B5EF4-FFF2-40B4-BE49-F238E27FC236}">
                <a16:creationId xmlns:a16="http://schemas.microsoft.com/office/drawing/2014/main" xmlns="" id="{D8392786-9349-9E46-B8DE-3FAFA9442C19}"/>
              </a:ext>
            </a:extLst>
          </p:cNvPr>
          <p:cNvSpPr txBox="1"/>
          <p:nvPr/>
        </p:nvSpPr>
        <p:spPr>
          <a:xfrm>
            <a:off x="5419264" y="1629866"/>
            <a:ext cx="1705435" cy="1323439"/>
          </a:xfrm>
          <a:prstGeom prst="rect">
            <a:avLst/>
          </a:prstGeom>
          <a:noFill/>
        </p:spPr>
        <p:txBody>
          <a:bodyPr wrap="square" rtlCol="0">
            <a:spAutoFit/>
          </a:bodyPr>
          <a:lstStyle/>
          <a:p>
            <a:r>
              <a:rPr lang="en-US" altLang="zh-CN" sz="8000" b="1"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sym typeface="字魂36号-正文宋楷" panose="02000000000000000000" pitchFamily="2" charset="-122"/>
              </a:rPr>
              <a:t>III</a:t>
            </a:r>
          </a:p>
        </p:txBody>
      </p:sp>
      <p:sp>
        <p:nvSpPr>
          <p:cNvPr id="7" name="TextBox 28">
            <a:extLst>
              <a:ext uri="{FF2B5EF4-FFF2-40B4-BE49-F238E27FC236}">
                <a16:creationId xmlns:a16="http://schemas.microsoft.com/office/drawing/2014/main" xmlns="" id="{88088E15-3A48-E243-B128-D346CEFA9EDD}"/>
              </a:ext>
            </a:extLst>
          </p:cNvPr>
          <p:cNvSpPr txBox="1"/>
          <p:nvPr/>
        </p:nvSpPr>
        <p:spPr>
          <a:xfrm>
            <a:off x="2898368" y="3306265"/>
            <a:ext cx="6594821" cy="830997"/>
          </a:xfrm>
          <a:prstGeom prst="rect">
            <a:avLst/>
          </a:prstGeom>
          <a:noFill/>
        </p:spPr>
        <p:txBody>
          <a:bodyPr wrap="square" rtlCol="0">
            <a:spAutoFit/>
          </a:bodyPr>
          <a:lstStyle/>
          <a:p>
            <a:pPr algn="ctr"/>
            <a:r>
              <a:rPr lang="en-US" altLang="zh-CN" sz="4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TỔNG KẾT</a:t>
            </a:r>
          </a:p>
        </p:txBody>
      </p:sp>
      <p:cxnSp>
        <p:nvCxnSpPr>
          <p:cNvPr id="9" name="直接连接符 8">
            <a:extLst>
              <a:ext uri="{FF2B5EF4-FFF2-40B4-BE49-F238E27FC236}">
                <a16:creationId xmlns:a16="http://schemas.microsoft.com/office/drawing/2014/main" xmlns="" id="{C6DB28A9-FF55-7948-9290-5A077D0B7B78}"/>
              </a:ext>
            </a:extLst>
          </p:cNvPr>
          <p:cNvCxnSpPr/>
          <p:nvPr/>
        </p:nvCxnSpPr>
        <p:spPr>
          <a:xfrm>
            <a:off x="5080000" y="2953305"/>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2">
            <a:extLst>
              <a:ext uri="{FF2B5EF4-FFF2-40B4-BE49-F238E27FC236}">
                <a16:creationId xmlns:a16="http://schemas.microsoft.com/office/drawing/2014/main" xmlns="" id="{64911837-9EE3-404A-B03F-C468F1284E6C}"/>
              </a:ext>
            </a:extLst>
          </p:cNvPr>
          <p:cNvGrpSpPr/>
          <p:nvPr/>
        </p:nvGrpSpPr>
        <p:grpSpPr>
          <a:xfrm>
            <a:off x="1870645" y="1524239"/>
            <a:ext cx="8346358" cy="3357097"/>
            <a:chOff x="2171700" y="1640353"/>
            <a:chExt cx="8346358" cy="3357097"/>
          </a:xfrm>
        </p:grpSpPr>
        <p:cxnSp>
          <p:nvCxnSpPr>
            <p:cNvPr id="12" name="直接连接符 13">
              <a:extLst>
                <a:ext uri="{FF2B5EF4-FFF2-40B4-BE49-F238E27FC236}">
                  <a16:creationId xmlns:a16="http://schemas.microsoft.com/office/drawing/2014/main" xmlns="" id="{E6E27D98-8F7C-9C4B-9772-99E0149DD762}"/>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4">
              <a:extLst>
                <a:ext uri="{FF2B5EF4-FFF2-40B4-BE49-F238E27FC236}">
                  <a16:creationId xmlns:a16="http://schemas.microsoft.com/office/drawing/2014/main" xmlns="" id="{232CB476-F4D1-9E49-AF23-DDDB75993FE3}"/>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5">
              <a:extLst>
                <a:ext uri="{FF2B5EF4-FFF2-40B4-BE49-F238E27FC236}">
                  <a16:creationId xmlns:a16="http://schemas.microsoft.com/office/drawing/2014/main" xmlns="" id="{914F010F-28B7-194E-9E86-D89B5BDD7933}"/>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6">
              <a:extLst>
                <a:ext uri="{FF2B5EF4-FFF2-40B4-BE49-F238E27FC236}">
                  <a16:creationId xmlns:a16="http://schemas.microsoft.com/office/drawing/2014/main" xmlns="" id="{B1FB2A8B-8D75-C248-8DA9-DD0743040210}"/>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7">
              <a:extLst>
                <a:ext uri="{FF2B5EF4-FFF2-40B4-BE49-F238E27FC236}">
                  <a16:creationId xmlns:a16="http://schemas.microsoft.com/office/drawing/2014/main" xmlns="" id="{DC1D7EEE-0BE3-AD47-A83B-F03866D12F34}"/>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8">
              <a:extLst>
                <a:ext uri="{FF2B5EF4-FFF2-40B4-BE49-F238E27FC236}">
                  <a16:creationId xmlns:a16="http://schemas.microsoft.com/office/drawing/2014/main" xmlns="" id="{AD54FBBA-D328-574A-BAE9-97D57B48E305}"/>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941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3196C09-9FFB-3644-A272-633478B828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5057" y="901006"/>
            <a:ext cx="6007994" cy="6007994"/>
          </a:xfrm>
          <a:prstGeom prst="rect">
            <a:avLst/>
          </a:prstGeom>
        </p:spPr>
      </p:pic>
      <p:sp>
        <p:nvSpPr>
          <p:cNvPr id="8" name="Rounded Rectangular Callout 7">
            <a:extLst>
              <a:ext uri="{FF2B5EF4-FFF2-40B4-BE49-F238E27FC236}">
                <a16:creationId xmlns:a16="http://schemas.microsoft.com/office/drawing/2014/main" xmlns="" id="{2438682F-8843-6E47-B516-E2EF56C030AD}"/>
              </a:ext>
            </a:extLst>
          </p:cNvPr>
          <p:cNvSpPr/>
          <p:nvPr/>
        </p:nvSpPr>
        <p:spPr>
          <a:xfrm>
            <a:off x="1058909" y="901006"/>
            <a:ext cx="6681295" cy="2802577"/>
          </a:xfrm>
          <a:prstGeom prst="wedgeRoundRectCallout">
            <a:avLst>
              <a:gd name="adj1" fmla="val 36222"/>
              <a:gd name="adj2" fmla="val 60805"/>
              <a:gd name="adj3" fmla="val 16667"/>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i="1" dirty="0">
                <a:latin typeface="+mj-lt"/>
                <a:cs typeface="Calibri" panose="020F0502020204030204" pitchFamily="34" charset="0"/>
              </a:rPr>
              <a:t>Các em hãy quan sát và cho biết những ấn tượng của mình về đất nước và con người xuất hiện trong các bức ảnh dưới đây!</a:t>
            </a:r>
            <a:endParaRPr lang="x-none" sz="2800" dirty="0">
              <a:latin typeface="+mj-lt"/>
              <a:cs typeface="Calibri" panose="020F0502020204030204" pitchFamily="34" charset="0"/>
            </a:endParaRPr>
          </a:p>
          <a:p>
            <a:pPr algn="ctr"/>
            <a:endParaRPr lang="vi-V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930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3" name="TextBox 28">
            <a:extLst>
              <a:ext uri="{FF2B5EF4-FFF2-40B4-BE49-F238E27FC236}">
                <a16:creationId xmlns:a16="http://schemas.microsoft.com/office/drawing/2014/main" xmlns="" id="{CC11E682-E429-2B4F-B35A-1EE53672101A}"/>
              </a:ext>
            </a:extLst>
          </p:cNvPr>
          <p:cNvSpPr txBox="1"/>
          <p:nvPr/>
        </p:nvSpPr>
        <p:spPr>
          <a:xfrm>
            <a:off x="2965216" y="439584"/>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1.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Nội</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dung</a:t>
            </a:r>
          </a:p>
        </p:txBody>
      </p:sp>
      <p:sp>
        <p:nvSpPr>
          <p:cNvPr id="14" name="TextBox 13">
            <a:extLst>
              <a:ext uri="{FF2B5EF4-FFF2-40B4-BE49-F238E27FC236}">
                <a16:creationId xmlns:a16="http://schemas.microsoft.com/office/drawing/2014/main" xmlns="" id="{1A39914D-FB0C-3648-BDED-E4E7C18EB257}"/>
              </a:ext>
            </a:extLst>
          </p:cNvPr>
          <p:cNvSpPr txBox="1"/>
          <p:nvPr/>
        </p:nvSpPr>
        <p:spPr>
          <a:xfrm>
            <a:off x="547560" y="1356460"/>
            <a:ext cx="11093472" cy="1133965"/>
          </a:xfrm>
          <a:prstGeom prst="rect">
            <a:avLst/>
          </a:prstGeom>
          <a:noFill/>
        </p:spPr>
        <p:txBody>
          <a:bodyPr wrap="square">
            <a:spAutoFit/>
          </a:bodyPr>
          <a:lstStyle/>
          <a:p>
            <a:pPr marL="457200" indent="-457200" algn="just">
              <a:lnSpc>
                <a:spcPct val="150000"/>
              </a:lnSpc>
              <a:buFontTx/>
              <a:buChar char="-"/>
            </a:pPr>
            <a:r>
              <a:rPr lang="x-none" sz="2400" dirty="0">
                <a:solidFill>
                  <a:srgbClr val="0D0D0D"/>
                </a:solidFill>
                <a:effectLst/>
                <a:latin typeface="Times New Roman" pitchFamily="18" charset="0"/>
                <a:ea typeface="Times New Roman" panose="02020603050405020304" pitchFamily="18" charset="0"/>
                <a:cs typeface="Times New Roman" pitchFamily="18" charset="0"/>
              </a:rPr>
              <a:t>Quan niệm của người Ấn Độ về phẩm chất đạo đức về người anh hùng – đấng minh quân và người phụ nữ lí tưởng</a:t>
            </a:r>
            <a:r>
              <a:rPr lang="vi-VN" sz="2400" dirty="0">
                <a:solidFill>
                  <a:srgbClr val="0D0D0D"/>
                </a:solidFill>
                <a:effectLst/>
                <a:latin typeface="Times New Roman" pitchFamily="18" charset="0"/>
                <a:ea typeface="Times New Roman" panose="02020603050405020304" pitchFamily="18" charset="0"/>
                <a:cs typeface="Times New Roman" pitchFamily="18" charset="0"/>
              </a:rPr>
              <a:t>.</a:t>
            </a:r>
          </a:p>
        </p:txBody>
      </p:sp>
      <p:sp>
        <p:nvSpPr>
          <p:cNvPr id="16" name="TextBox 15">
            <a:extLst>
              <a:ext uri="{FF2B5EF4-FFF2-40B4-BE49-F238E27FC236}">
                <a16:creationId xmlns:a16="http://schemas.microsoft.com/office/drawing/2014/main" xmlns="" id="{4300D2BF-B21E-854F-9D3A-C29945CF8F0D}"/>
              </a:ext>
            </a:extLst>
          </p:cNvPr>
          <p:cNvSpPr txBox="1"/>
          <p:nvPr/>
        </p:nvSpPr>
        <p:spPr>
          <a:xfrm>
            <a:off x="527026" y="3924446"/>
            <a:ext cx="11093467" cy="1697068"/>
          </a:xfrm>
          <a:prstGeom prst="rect">
            <a:avLst/>
          </a:prstGeom>
          <a:noFill/>
        </p:spPr>
        <p:txBody>
          <a:bodyPr wrap="square">
            <a:spAutoFit/>
          </a:bodyPr>
          <a:lstStyle/>
          <a:p>
            <a:pPr marL="342900" indent="-342900" algn="just">
              <a:lnSpc>
                <a:spcPct val="150000"/>
              </a:lnSpc>
              <a:buFontTx/>
              <a:buChar char="-"/>
            </a:pPr>
            <a:r>
              <a:rPr lang="x-none" sz="2400" smtClean="0">
                <a:solidFill>
                  <a:srgbClr val="0D0D0D"/>
                </a:solidFill>
                <a:effectLst/>
                <a:latin typeface="Times New Roman" pitchFamily="18" charset="0"/>
                <a:ea typeface="Times New Roman" pitchFamily="18" charset="0"/>
                <a:cs typeface="Times New Roman" pitchFamily="18" charset="0"/>
              </a:rPr>
              <a:t>Xây dựng nhân vật lí tưởng với tâm lí, tính cách, triết lí, hành động. </a:t>
            </a:r>
            <a:endParaRPr lang="x-none" sz="2400" smtClean="0">
              <a:effectLst/>
              <a:latin typeface="Times New Roman" pitchFamily="18" charset="0"/>
              <a:ea typeface="Times New Roman" pitchFamily="18" charset="0"/>
              <a:cs typeface="Times New Roman" pitchFamily="18" charset="0"/>
            </a:endParaRPr>
          </a:p>
          <a:p>
            <a:pPr marL="342900" indent="-342900" algn="just">
              <a:lnSpc>
                <a:spcPct val="150000"/>
              </a:lnSpc>
              <a:buFontTx/>
              <a:buChar char="-"/>
            </a:pPr>
            <a:r>
              <a:rPr lang="x-none" sz="2400" smtClean="0">
                <a:solidFill>
                  <a:srgbClr val="0D0D0D"/>
                </a:solidFill>
                <a:effectLst/>
                <a:latin typeface="Times New Roman" pitchFamily="18" charset="0"/>
                <a:ea typeface="Times New Roman" pitchFamily="18" charset="0"/>
                <a:cs typeface="Times New Roman" pitchFamily="18" charset="0"/>
              </a:rPr>
              <a:t>Sử dụng hình ảnh, điển tích, ngôn ngữ miêu tả và đối thoại, giọng điệu, xung đột kịch tính, giàu yếu tố sử thi. </a:t>
            </a:r>
            <a:endParaRPr lang="x-none" sz="2400" dirty="0">
              <a:solidFill>
                <a:srgbClr val="0D0D0D"/>
              </a:solidFill>
              <a:effectLst/>
              <a:latin typeface="Times New Roman" pitchFamily="18" charset="0"/>
              <a:ea typeface="Times New Roman" pitchFamily="18" charset="0"/>
              <a:cs typeface="Times New Roman" pitchFamily="18" charset="0"/>
            </a:endParaRPr>
          </a:p>
        </p:txBody>
      </p:sp>
      <p:sp>
        <p:nvSpPr>
          <p:cNvPr id="18" name="TextBox 28">
            <a:extLst>
              <a:ext uri="{FF2B5EF4-FFF2-40B4-BE49-F238E27FC236}">
                <a16:creationId xmlns:a16="http://schemas.microsoft.com/office/drawing/2014/main" xmlns="" id="{1F5890CB-BFAE-F149-9A26-EF7200C967AF}"/>
              </a:ext>
            </a:extLst>
          </p:cNvPr>
          <p:cNvSpPr txBox="1"/>
          <p:nvPr/>
        </p:nvSpPr>
        <p:spPr>
          <a:xfrm>
            <a:off x="3182797" y="3176576"/>
            <a:ext cx="5781919" cy="523220"/>
          </a:xfrm>
          <a:prstGeom prst="rect">
            <a:avLst/>
          </a:prstGeom>
          <a:noFill/>
        </p:spPr>
        <p:txBody>
          <a:bodyPr wrap="square" rtlCol="0">
            <a:spAutoFit/>
          </a:bodyPr>
          <a:lstStyle/>
          <a:p>
            <a:pPr algn="ct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2.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Nghệ</a:t>
            </a:r>
            <a:r>
              <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2800" b="1" dirty="0" err="1">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thuật</a:t>
            </a:r>
            <a:endParaRPr lang="en-US" altLang="zh-CN" sz="2800" b="1" dirty="0">
              <a:solidFill>
                <a:srgbClr val="C00000"/>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endParaRPr>
          </a:p>
        </p:txBody>
      </p:sp>
    </p:spTree>
    <p:extLst>
      <p:ext uri="{BB962C8B-B14F-4D97-AF65-F5344CB8AC3E}">
        <p14:creationId xmlns:p14="http://schemas.microsoft.com/office/powerpoint/2010/main" val="4095828367"/>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ppt_y</p:attrName>
                                        </p:attrNameLst>
                                      </p:cBhvr>
                                      <p:tavLst>
                                        <p:tav tm="0">
                                          <p:val>
                                            <p:strVal val="#ppt_y+#ppt_h*1.125000"/>
                                          </p:val>
                                        </p:tav>
                                        <p:tav tm="100000">
                                          <p:val>
                                            <p:strVal val="#ppt_y"/>
                                          </p:val>
                                        </p:tav>
                                      </p:tavLst>
                                    </p:anim>
                                    <p:animEffect transition="in" filter="wipe(up)">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B8A76-45D4-BC47-ABB3-907E3851EDE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xmlns="" id="{6D868769-D559-9445-A51D-D8E19AD82F19}"/>
              </a:ext>
            </a:extLst>
          </p:cNvPr>
          <p:cNvSpPr>
            <a:spLocks noGrp="1"/>
          </p:cNvSpPr>
          <p:nvPr>
            <p:ph idx="1"/>
          </p:nvPr>
        </p:nvSpPr>
        <p:spPr/>
        <p:txBody>
          <a:bodyPr/>
          <a:lstStyle/>
          <a:p>
            <a:endParaRPr lang="vi-VN"/>
          </a:p>
        </p:txBody>
      </p:sp>
      <p:pic>
        <p:nvPicPr>
          <p:cNvPr id="4" name="Content Placeholder 4">
            <a:extLst>
              <a:ext uri="{FF2B5EF4-FFF2-40B4-BE49-F238E27FC236}">
                <a16:creationId xmlns:a16="http://schemas.microsoft.com/office/drawing/2014/main" xmlns="" id="{2C58F99C-92F3-2B40-90A0-6BB6F693D7DF}"/>
              </a:ext>
            </a:extLst>
          </p:cNvPr>
          <p:cNvPicPr>
            <a:picLocks noChangeAspect="1"/>
          </p:cNvPicPr>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a:prstGeom prst="rect">
            <a:avLst/>
          </a:prstGeom>
        </p:spPr>
      </p:pic>
      <p:sp>
        <p:nvSpPr>
          <p:cNvPr id="5" name="矩形 11">
            <a:extLst>
              <a:ext uri="{FF2B5EF4-FFF2-40B4-BE49-F238E27FC236}">
                <a16:creationId xmlns:a16="http://schemas.microsoft.com/office/drawing/2014/main" xmlns="" id="{947B1F1E-0FBE-C44C-817D-3B8D68C82FA4}"/>
              </a:ext>
            </a:extLst>
          </p:cNvPr>
          <p:cNvSpPr/>
          <p:nvPr/>
        </p:nvSpPr>
        <p:spPr>
          <a:xfrm>
            <a:off x="1730835" y="928914"/>
            <a:ext cx="8588062" cy="4963886"/>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6" name="TextBox 27">
            <a:extLst>
              <a:ext uri="{FF2B5EF4-FFF2-40B4-BE49-F238E27FC236}">
                <a16:creationId xmlns:a16="http://schemas.microsoft.com/office/drawing/2014/main" xmlns="" id="{D8392786-9349-9E46-B8DE-3FAFA9442C19}"/>
              </a:ext>
            </a:extLst>
          </p:cNvPr>
          <p:cNvSpPr txBox="1"/>
          <p:nvPr/>
        </p:nvSpPr>
        <p:spPr>
          <a:xfrm>
            <a:off x="5419264" y="1629866"/>
            <a:ext cx="1705435" cy="1323439"/>
          </a:xfrm>
          <a:prstGeom prst="rect">
            <a:avLst/>
          </a:prstGeom>
          <a:noFill/>
        </p:spPr>
        <p:txBody>
          <a:bodyPr wrap="square" rtlCol="0">
            <a:spAutoFit/>
          </a:bodyPr>
          <a:lstStyle/>
          <a:p>
            <a:r>
              <a:rPr lang="en-US" altLang="zh-CN" sz="8000" b="1"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sym typeface="字魂36号-正文宋楷" panose="02000000000000000000" pitchFamily="2" charset="-122"/>
              </a:rPr>
              <a:t>IV</a:t>
            </a:r>
          </a:p>
        </p:txBody>
      </p:sp>
      <p:sp>
        <p:nvSpPr>
          <p:cNvPr id="7" name="TextBox 28">
            <a:extLst>
              <a:ext uri="{FF2B5EF4-FFF2-40B4-BE49-F238E27FC236}">
                <a16:creationId xmlns:a16="http://schemas.microsoft.com/office/drawing/2014/main" xmlns="" id="{88088E15-3A48-E243-B128-D346CEFA9EDD}"/>
              </a:ext>
            </a:extLst>
          </p:cNvPr>
          <p:cNvSpPr txBox="1"/>
          <p:nvPr/>
        </p:nvSpPr>
        <p:spPr>
          <a:xfrm>
            <a:off x="2898368" y="3306265"/>
            <a:ext cx="6594821" cy="830997"/>
          </a:xfrm>
          <a:prstGeom prst="rect">
            <a:avLst/>
          </a:prstGeom>
          <a:noFill/>
        </p:spPr>
        <p:txBody>
          <a:bodyPr wrap="square" rtlCol="0">
            <a:spAutoFit/>
          </a:bodyPr>
          <a:lstStyle/>
          <a:p>
            <a:pPr algn="ctr"/>
            <a:r>
              <a:rPr lang="en-US" altLang="zh-CN" sz="4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LUYỆN TẬP</a:t>
            </a:r>
          </a:p>
        </p:txBody>
      </p:sp>
      <p:cxnSp>
        <p:nvCxnSpPr>
          <p:cNvPr id="9" name="直接连接符 8">
            <a:extLst>
              <a:ext uri="{FF2B5EF4-FFF2-40B4-BE49-F238E27FC236}">
                <a16:creationId xmlns:a16="http://schemas.microsoft.com/office/drawing/2014/main" xmlns="" id="{C6DB28A9-FF55-7948-9290-5A077D0B7B78}"/>
              </a:ext>
            </a:extLst>
          </p:cNvPr>
          <p:cNvCxnSpPr/>
          <p:nvPr/>
        </p:nvCxnSpPr>
        <p:spPr>
          <a:xfrm>
            <a:off x="5080000" y="2953305"/>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2">
            <a:extLst>
              <a:ext uri="{FF2B5EF4-FFF2-40B4-BE49-F238E27FC236}">
                <a16:creationId xmlns:a16="http://schemas.microsoft.com/office/drawing/2014/main" xmlns="" id="{64911837-9EE3-404A-B03F-C468F1284E6C}"/>
              </a:ext>
            </a:extLst>
          </p:cNvPr>
          <p:cNvGrpSpPr/>
          <p:nvPr/>
        </p:nvGrpSpPr>
        <p:grpSpPr>
          <a:xfrm>
            <a:off x="1870645" y="1524239"/>
            <a:ext cx="8346358" cy="3357097"/>
            <a:chOff x="2171700" y="1640353"/>
            <a:chExt cx="8346358" cy="3357097"/>
          </a:xfrm>
        </p:grpSpPr>
        <p:cxnSp>
          <p:nvCxnSpPr>
            <p:cNvPr id="12" name="直接连接符 13">
              <a:extLst>
                <a:ext uri="{FF2B5EF4-FFF2-40B4-BE49-F238E27FC236}">
                  <a16:creationId xmlns:a16="http://schemas.microsoft.com/office/drawing/2014/main" xmlns="" id="{E6E27D98-8F7C-9C4B-9772-99E0149DD762}"/>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4">
              <a:extLst>
                <a:ext uri="{FF2B5EF4-FFF2-40B4-BE49-F238E27FC236}">
                  <a16:creationId xmlns:a16="http://schemas.microsoft.com/office/drawing/2014/main" xmlns="" id="{232CB476-F4D1-9E49-AF23-DDDB75993FE3}"/>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5">
              <a:extLst>
                <a:ext uri="{FF2B5EF4-FFF2-40B4-BE49-F238E27FC236}">
                  <a16:creationId xmlns:a16="http://schemas.microsoft.com/office/drawing/2014/main" xmlns="" id="{914F010F-28B7-194E-9E86-D89B5BDD7933}"/>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6">
              <a:extLst>
                <a:ext uri="{FF2B5EF4-FFF2-40B4-BE49-F238E27FC236}">
                  <a16:creationId xmlns:a16="http://schemas.microsoft.com/office/drawing/2014/main" xmlns="" id="{B1FB2A8B-8D75-C248-8DA9-DD0743040210}"/>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7">
              <a:extLst>
                <a:ext uri="{FF2B5EF4-FFF2-40B4-BE49-F238E27FC236}">
                  <a16:creationId xmlns:a16="http://schemas.microsoft.com/office/drawing/2014/main" xmlns="" id="{DC1D7EEE-0BE3-AD47-A83B-F03866D12F34}"/>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8">
              <a:extLst>
                <a:ext uri="{FF2B5EF4-FFF2-40B4-BE49-F238E27FC236}">
                  <a16:creationId xmlns:a16="http://schemas.microsoft.com/office/drawing/2014/main" xmlns="" id="{AD54FBBA-D328-574A-BAE9-97D57B48E305}"/>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322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pic>
        <p:nvPicPr>
          <p:cNvPr id="16" name="Picture 15">
            <a:extLst>
              <a:ext uri="{FF2B5EF4-FFF2-40B4-BE49-F238E27FC236}">
                <a16:creationId xmlns:a16="http://schemas.microsoft.com/office/drawing/2014/main" xmlns="" id="{686673C6-B17D-4E46-A00D-63E142808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277" y="1386604"/>
            <a:ext cx="5221133" cy="5221133"/>
          </a:xfrm>
          <a:prstGeom prst="rect">
            <a:avLst/>
          </a:prstGeom>
        </p:spPr>
      </p:pic>
      <p:sp>
        <p:nvSpPr>
          <p:cNvPr id="18" name="Rounded Rectangular Callout 17">
            <a:extLst>
              <a:ext uri="{FF2B5EF4-FFF2-40B4-BE49-F238E27FC236}">
                <a16:creationId xmlns:a16="http://schemas.microsoft.com/office/drawing/2014/main" xmlns="" id="{D2016A9B-1AF4-A141-AF23-62A06D723F83}"/>
              </a:ext>
            </a:extLst>
          </p:cNvPr>
          <p:cNvSpPr/>
          <p:nvPr/>
        </p:nvSpPr>
        <p:spPr>
          <a:xfrm>
            <a:off x="1058909" y="901006"/>
            <a:ext cx="6681295" cy="2802577"/>
          </a:xfrm>
          <a:prstGeom prst="wedgeRoundRectCallout">
            <a:avLst>
              <a:gd name="adj1" fmla="val 36222"/>
              <a:gd name="adj2" fmla="val 60805"/>
              <a:gd name="adj3" fmla="val 16667"/>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x-none" sz="3200" i="1" dirty="0">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x-none" sz="2800" i="1" dirty="0">
                <a:latin typeface="Times New Roman" pitchFamily="18" charset="0"/>
                <a:ea typeface="Times New Roman" pitchFamily="18" charset="0"/>
                <a:cs typeface="Times New Roman" pitchFamily="18" charset="0"/>
              </a:rPr>
              <a:t>Từ đoạn </a:t>
            </a:r>
            <a:r>
              <a:rPr lang="x-none" sz="2800" i="1">
                <a:latin typeface="Times New Roman" pitchFamily="18" charset="0"/>
                <a:ea typeface="Times New Roman" pitchFamily="18" charset="0"/>
                <a:cs typeface="Times New Roman" pitchFamily="18" charset="0"/>
              </a:rPr>
              <a:t>trích </a:t>
            </a:r>
            <a:r>
              <a:rPr lang="en-US" sz="2800" i="1" dirty="0" smtClean="0">
                <a:latin typeface="Times New Roman" pitchFamily="18" charset="0"/>
                <a:ea typeface="Times New Roman" pitchFamily="18" charset="0"/>
                <a:cs typeface="Times New Roman" pitchFamily="18" charset="0"/>
              </a:rPr>
              <a:t>“</a:t>
            </a:r>
            <a:r>
              <a:rPr lang="x-none" sz="2800" i="1" smtClean="0">
                <a:latin typeface="Times New Roman" pitchFamily="18" charset="0"/>
                <a:ea typeface="Times New Roman" pitchFamily="18" charset="0"/>
                <a:cs typeface="Times New Roman" pitchFamily="18" charset="0"/>
              </a:rPr>
              <a:t>Ra-ma </a:t>
            </a:r>
            <a:r>
              <a:rPr lang="x-none" sz="2800" i="1">
                <a:latin typeface="Times New Roman" pitchFamily="18" charset="0"/>
                <a:ea typeface="Times New Roman" pitchFamily="18" charset="0"/>
                <a:cs typeface="Times New Roman" pitchFamily="18" charset="0"/>
              </a:rPr>
              <a:t>buộc </a:t>
            </a:r>
            <a:r>
              <a:rPr lang="x-none" sz="2800" i="1" smtClean="0">
                <a:latin typeface="Times New Roman" pitchFamily="18" charset="0"/>
                <a:ea typeface="Times New Roman" pitchFamily="18" charset="0"/>
                <a:cs typeface="Times New Roman" pitchFamily="18" charset="0"/>
              </a:rPr>
              <a:t>tội</a:t>
            </a:r>
            <a:r>
              <a:rPr lang="en-US" sz="2800" i="1" dirty="0" smtClean="0">
                <a:latin typeface="Times New Roman" pitchFamily="18" charset="0"/>
                <a:ea typeface="Times New Roman" pitchFamily="18" charset="0"/>
                <a:cs typeface="Times New Roman" pitchFamily="18" charset="0"/>
              </a:rPr>
              <a:t>”</a:t>
            </a:r>
            <a:r>
              <a:rPr lang="x-none" sz="2800" i="1" smtClean="0">
                <a:latin typeface="Times New Roman" pitchFamily="18" charset="0"/>
                <a:ea typeface="Times New Roman" pitchFamily="18" charset="0"/>
                <a:cs typeface="Times New Roman" pitchFamily="18" charset="0"/>
              </a:rPr>
              <a:t>, </a:t>
            </a:r>
            <a:r>
              <a:rPr lang="x-none" sz="2800" i="1" dirty="0">
                <a:latin typeface="Times New Roman" pitchFamily="18" charset="0"/>
                <a:ea typeface="Times New Roman" pitchFamily="18" charset="0"/>
                <a:cs typeface="Times New Roman" pitchFamily="18" charset="0"/>
              </a:rPr>
              <a:t>hãy liên hệ với đoạn </a:t>
            </a:r>
            <a:r>
              <a:rPr lang="x-none" sz="2800" i="1">
                <a:latin typeface="Times New Roman" pitchFamily="18" charset="0"/>
                <a:ea typeface="Times New Roman" pitchFamily="18" charset="0"/>
                <a:cs typeface="Times New Roman" pitchFamily="18" charset="0"/>
              </a:rPr>
              <a:t>trích </a:t>
            </a:r>
            <a:r>
              <a:rPr lang="en-US" sz="2800" i="1" dirty="0" smtClean="0">
                <a:latin typeface="Times New Roman" pitchFamily="18" charset="0"/>
                <a:ea typeface="Times New Roman" pitchFamily="18" charset="0"/>
                <a:cs typeface="Times New Roman" pitchFamily="18" charset="0"/>
              </a:rPr>
              <a:t>“</a:t>
            </a:r>
            <a:r>
              <a:rPr lang="x-none" sz="2800" i="1" smtClean="0">
                <a:latin typeface="Times New Roman" pitchFamily="18" charset="0"/>
                <a:ea typeface="Times New Roman" pitchFamily="18" charset="0"/>
                <a:cs typeface="Times New Roman" pitchFamily="18" charset="0"/>
              </a:rPr>
              <a:t>Hê-ra-clét </a:t>
            </a:r>
            <a:r>
              <a:rPr lang="x-none" sz="2800" i="1" dirty="0">
                <a:latin typeface="Times New Roman" pitchFamily="18" charset="0"/>
                <a:ea typeface="Times New Roman" pitchFamily="18" charset="0"/>
                <a:cs typeface="Times New Roman" pitchFamily="18" charset="0"/>
              </a:rPr>
              <a:t>đi tìm </a:t>
            </a:r>
            <a:r>
              <a:rPr lang="x-none" sz="2800" i="1">
                <a:latin typeface="Times New Roman" pitchFamily="18" charset="0"/>
                <a:ea typeface="Times New Roman" pitchFamily="18" charset="0"/>
                <a:cs typeface="Times New Roman" pitchFamily="18" charset="0"/>
              </a:rPr>
              <a:t>táo </a:t>
            </a:r>
            <a:r>
              <a:rPr lang="x-none" sz="2800" i="1" smtClean="0">
                <a:latin typeface="Times New Roman" pitchFamily="18" charset="0"/>
                <a:ea typeface="Times New Roman" pitchFamily="18" charset="0"/>
                <a:cs typeface="Times New Roman" pitchFamily="18" charset="0"/>
              </a:rPr>
              <a:t>vàng</a:t>
            </a:r>
            <a:r>
              <a:rPr lang="en-US" sz="2800" i="1" dirty="0" smtClean="0">
                <a:latin typeface="Times New Roman" pitchFamily="18" charset="0"/>
                <a:ea typeface="Times New Roman" pitchFamily="18" charset="0"/>
                <a:cs typeface="Times New Roman" pitchFamily="18" charset="0"/>
              </a:rPr>
              <a:t>”</a:t>
            </a:r>
            <a:r>
              <a:rPr lang="x-none" sz="2800" i="1" smtClean="0">
                <a:latin typeface="Times New Roman" pitchFamily="18" charset="0"/>
                <a:ea typeface="Times New Roman" pitchFamily="18" charset="0"/>
                <a:cs typeface="Times New Roman" pitchFamily="18" charset="0"/>
              </a:rPr>
              <a:t> </a:t>
            </a:r>
            <a:r>
              <a:rPr lang="x-none" sz="2800" i="1" dirty="0">
                <a:latin typeface="Times New Roman" pitchFamily="18" charset="0"/>
                <a:ea typeface="Times New Roman" pitchFamily="18" charset="0"/>
                <a:cs typeface="Times New Roman" pitchFamily="18" charset="0"/>
              </a:rPr>
              <a:t>để chỉ ra điểm khác biệt của nhân vật anh hùng trong sử thi và thần thoại.</a:t>
            </a:r>
            <a:endParaRPr lang="x-none" sz="2800" dirty="0">
              <a:latin typeface="Times New Roman" pitchFamily="18" charset="0"/>
              <a:ea typeface="Times New Roman" pitchFamily="18" charset="0"/>
              <a:cs typeface="Times New Roman" pitchFamily="18" charset="0"/>
            </a:endParaRPr>
          </a:p>
          <a:p>
            <a:pPr algn="ctr"/>
            <a:endParaRPr lang="vi-VN"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3679398"/>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pic>
        <p:nvPicPr>
          <p:cNvPr id="16" name="Picture 15">
            <a:extLst>
              <a:ext uri="{FF2B5EF4-FFF2-40B4-BE49-F238E27FC236}">
                <a16:creationId xmlns:a16="http://schemas.microsoft.com/office/drawing/2014/main" xmlns="" id="{686673C6-B17D-4E46-A00D-63E142808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276" y="1386603"/>
            <a:ext cx="5221133" cy="5221133"/>
          </a:xfrm>
          <a:prstGeom prst="rect">
            <a:avLst/>
          </a:prstGeom>
        </p:spPr>
      </p:pic>
      <p:sp>
        <p:nvSpPr>
          <p:cNvPr id="18" name="Rounded Rectangular Callout 17">
            <a:extLst>
              <a:ext uri="{FF2B5EF4-FFF2-40B4-BE49-F238E27FC236}">
                <a16:creationId xmlns:a16="http://schemas.microsoft.com/office/drawing/2014/main" xmlns="" id="{D2016A9B-1AF4-A141-AF23-62A06D723F83}"/>
              </a:ext>
            </a:extLst>
          </p:cNvPr>
          <p:cNvSpPr/>
          <p:nvPr/>
        </p:nvSpPr>
        <p:spPr>
          <a:xfrm>
            <a:off x="550333" y="723199"/>
            <a:ext cx="8610600" cy="2802577"/>
          </a:xfrm>
          <a:prstGeom prst="wedgeRoundRectCallout">
            <a:avLst>
              <a:gd name="adj1" fmla="val 36222"/>
              <a:gd name="adj2" fmla="val 60805"/>
              <a:gd name="adj3" fmla="val 16667"/>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FB92"/>
                </a:solidFill>
                <a:latin typeface="Times New Roman" pitchFamily="18" charset="0"/>
                <a:cs typeface="Times New Roman" pitchFamily="18" charset="0"/>
              </a:rPr>
              <a:t>- </a:t>
            </a:r>
            <a:r>
              <a:rPr lang="vi-VN" sz="2400" dirty="0" smtClean="0">
                <a:solidFill>
                  <a:srgbClr val="00FB92"/>
                </a:solidFill>
                <a:latin typeface="Times New Roman" pitchFamily="18" charset="0"/>
                <a:cs typeface="Times New Roman" pitchFamily="18" charset="0"/>
              </a:rPr>
              <a:t>Nhân </a:t>
            </a:r>
            <a:r>
              <a:rPr lang="vi-VN" sz="2400" dirty="0">
                <a:solidFill>
                  <a:srgbClr val="00FB92"/>
                </a:solidFill>
                <a:latin typeface="Times New Roman" pitchFamily="18" charset="0"/>
                <a:cs typeface="Times New Roman" pitchFamily="18" charset="0"/>
              </a:rPr>
              <a:t>vật anh hùng trong thần thoại: anh hùng kiệt xuất, thông minh, giỏi chiến đấu và lập được nhiều chiến công, có hình dạng và hành động phi thường, có khả năng biến hóa khôn lường</a:t>
            </a:r>
            <a:r>
              <a:rPr lang="vi-VN" sz="2400" dirty="0" smtClean="0">
                <a:solidFill>
                  <a:srgbClr val="00FB92"/>
                </a:solidFill>
                <a:latin typeface="Times New Roman" pitchFamily="18" charset="0"/>
                <a:cs typeface="Times New Roman" pitchFamily="18" charset="0"/>
              </a:rPr>
              <a:t>.</a:t>
            </a:r>
            <a:endParaRPr lang="en-US" sz="2400" dirty="0" smtClean="0">
              <a:solidFill>
                <a:srgbClr val="00FB92"/>
              </a:solidFill>
              <a:latin typeface="Times New Roman" pitchFamily="18" charset="0"/>
              <a:cs typeface="Times New Roman" pitchFamily="18" charset="0"/>
            </a:endParaRPr>
          </a:p>
          <a:p>
            <a:r>
              <a:rPr lang="en-US" sz="2400" dirty="0" smtClean="0">
                <a:solidFill>
                  <a:srgbClr val="00FB92"/>
                </a:solidFill>
                <a:latin typeface="Times New Roman" pitchFamily="18" charset="0"/>
                <a:cs typeface="Times New Roman" pitchFamily="18" charset="0"/>
              </a:rPr>
              <a:t>- </a:t>
            </a:r>
            <a:r>
              <a:rPr lang="vi-VN" sz="2400" dirty="0" smtClean="0">
                <a:solidFill>
                  <a:srgbClr val="00FB92"/>
                </a:solidFill>
                <a:latin typeface="Times New Roman" pitchFamily="18" charset="0"/>
                <a:cs typeface="Times New Roman" pitchFamily="18" charset="0"/>
              </a:rPr>
              <a:t>Nhân </a:t>
            </a:r>
            <a:r>
              <a:rPr lang="vi-VN" sz="2400" dirty="0">
                <a:solidFill>
                  <a:srgbClr val="00FB92"/>
                </a:solidFill>
                <a:latin typeface="Times New Roman" pitchFamily="18" charset="0"/>
                <a:cs typeface="Times New Roman" pitchFamily="18" charset="0"/>
              </a:rPr>
              <a:t>vật anh hùng trong sử thi: anh hùng chiến trận có sức mạnh, tài năng, phẩm chất và đẹp phi thường, dũng cảm xả thân vì </a:t>
            </a:r>
            <a:r>
              <a:rPr lang="vi-VN" sz="2400" dirty="0" smtClean="0">
                <a:solidFill>
                  <a:srgbClr val="00FB92"/>
                </a:solidFill>
                <a:latin typeface="Times New Roman" pitchFamily="18" charset="0"/>
                <a:cs typeface="Times New Roman" pitchFamily="18" charset="0"/>
              </a:rPr>
              <a:t>cộng</a:t>
            </a:r>
            <a:r>
              <a:rPr lang="en-US" sz="2400" dirty="0">
                <a:solidFill>
                  <a:srgbClr val="00FB92"/>
                </a:solidFill>
                <a:latin typeface="Times New Roman" pitchFamily="18" charset="0"/>
                <a:cs typeface="Times New Roman" pitchFamily="18" charset="0"/>
              </a:rPr>
              <a:t> </a:t>
            </a:r>
            <a:r>
              <a:rPr lang="vi-VN" sz="2400" dirty="0" smtClean="0">
                <a:solidFill>
                  <a:srgbClr val="00FB92"/>
                </a:solidFill>
                <a:latin typeface="Times New Roman" pitchFamily="18" charset="0"/>
                <a:cs typeface="Times New Roman" pitchFamily="18" charset="0"/>
              </a:rPr>
              <a:t>đồng </a:t>
            </a:r>
            <a:r>
              <a:rPr lang="vi-VN" sz="2400" dirty="0">
                <a:solidFill>
                  <a:srgbClr val="00FB92"/>
                </a:solidFill>
                <a:latin typeface="Times New Roman" pitchFamily="18" charset="0"/>
                <a:cs typeface="Times New Roman" pitchFamily="18" charset="0"/>
              </a:rPr>
              <a:t>trong chiến đấu chống kẻ thù và chinh phục tự nhiên.</a:t>
            </a:r>
            <a:endParaRPr lang="vi-VN" sz="2400" b="0" i="0" dirty="0">
              <a:solidFill>
                <a:srgbClr val="00FB92"/>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88294807"/>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B8A76-45D4-BC47-ABB3-907E3851EDE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xmlns="" id="{6D868769-D559-9445-A51D-D8E19AD82F19}"/>
              </a:ext>
            </a:extLst>
          </p:cNvPr>
          <p:cNvSpPr>
            <a:spLocks noGrp="1"/>
          </p:cNvSpPr>
          <p:nvPr>
            <p:ph idx="1"/>
          </p:nvPr>
        </p:nvSpPr>
        <p:spPr/>
        <p:txBody>
          <a:bodyPr/>
          <a:lstStyle/>
          <a:p>
            <a:endParaRPr lang="vi-VN"/>
          </a:p>
        </p:txBody>
      </p:sp>
      <p:pic>
        <p:nvPicPr>
          <p:cNvPr id="4" name="Content Placeholder 4">
            <a:extLst>
              <a:ext uri="{FF2B5EF4-FFF2-40B4-BE49-F238E27FC236}">
                <a16:creationId xmlns:a16="http://schemas.microsoft.com/office/drawing/2014/main" xmlns="" id="{2C58F99C-92F3-2B40-90A0-6BB6F693D7DF}"/>
              </a:ext>
            </a:extLst>
          </p:cNvPr>
          <p:cNvPicPr>
            <a:picLocks noChangeAspect="1"/>
          </p:cNvPicPr>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a:prstGeom prst="rect">
            <a:avLst/>
          </a:prstGeom>
        </p:spPr>
      </p:pic>
      <p:sp>
        <p:nvSpPr>
          <p:cNvPr id="5" name="矩形 11">
            <a:extLst>
              <a:ext uri="{FF2B5EF4-FFF2-40B4-BE49-F238E27FC236}">
                <a16:creationId xmlns:a16="http://schemas.microsoft.com/office/drawing/2014/main" xmlns="" id="{947B1F1E-0FBE-C44C-817D-3B8D68C82FA4}"/>
              </a:ext>
            </a:extLst>
          </p:cNvPr>
          <p:cNvSpPr/>
          <p:nvPr/>
        </p:nvSpPr>
        <p:spPr>
          <a:xfrm>
            <a:off x="1730835" y="928914"/>
            <a:ext cx="8588062" cy="4963886"/>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6" name="TextBox 27">
            <a:extLst>
              <a:ext uri="{FF2B5EF4-FFF2-40B4-BE49-F238E27FC236}">
                <a16:creationId xmlns:a16="http://schemas.microsoft.com/office/drawing/2014/main" xmlns="" id="{D8392786-9349-9E46-B8DE-3FAFA9442C19}"/>
              </a:ext>
            </a:extLst>
          </p:cNvPr>
          <p:cNvSpPr txBox="1"/>
          <p:nvPr/>
        </p:nvSpPr>
        <p:spPr>
          <a:xfrm>
            <a:off x="5419264" y="1629866"/>
            <a:ext cx="1705435" cy="1323439"/>
          </a:xfrm>
          <a:prstGeom prst="rect">
            <a:avLst/>
          </a:prstGeom>
          <a:noFill/>
        </p:spPr>
        <p:txBody>
          <a:bodyPr wrap="square" rtlCol="0">
            <a:spAutoFit/>
          </a:bodyPr>
          <a:lstStyle/>
          <a:p>
            <a:r>
              <a:rPr lang="en-US" altLang="zh-CN" sz="8000" b="1"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sym typeface="字魂36号-正文宋楷" panose="02000000000000000000" pitchFamily="2" charset="-122"/>
              </a:rPr>
              <a:t>IV</a:t>
            </a:r>
          </a:p>
        </p:txBody>
      </p:sp>
      <p:sp>
        <p:nvSpPr>
          <p:cNvPr id="7" name="TextBox 28">
            <a:extLst>
              <a:ext uri="{FF2B5EF4-FFF2-40B4-BE49-F238E27FC236}">
                <a16:creationId xmlns:a16="http://schemas.microsoft.com/office/drawing/2014/main" xmlns="" id="{88088E15-3A48-E243-B128-D346CEFA9EDD}"/>
              </a:ext>
            </a:extLst>
          </p:cNvPr>
          <p:cNvSpPr txBox="1"/>
          <p:nvPr/>
        </p:nvSpPr>
        <p:spPr>
          <a:xfrm>
            <a:off x="2898368" y="3306265"/>
            <a:ext cx="6594821" cy="830997"/>
          </a:xfrm>
          <a:prstGeom prst="rect">
            <a:avLst/>
          </a:prstGeom>
          <a:noFill/>
        </p:spPr>
        <p:txBody>
          <a:bodyPr wrap="square" rtlCol="0">
            <a:spAutoFit/>
          </a:bodyPr>
          <a:lstStyle/>
          <a:p>
            <a:pPr algn="ctr"/>
            <a:r>
              <a:rPr lang="en-US" altLang="zh-CN" sz="4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VẬN DỤNG</a:t>
            </a:r>
          </a:p>
        </p:txBody>
      </p:sp>
      <p:cxnSp>
        <p:nvCxnSpPr>
          <p:cNvPr id="9" name="直接连接符 8">
            <a:extLst>
              <a:ext uri="{FF2B5EF4-FFF2-40B4-BE49-F238E27FC236}">
                <a16:creationId xmlns:a16="http://schemas.microsoft.com/office/drawing/2014/main" xmlns="" id="{C6DB28A9-FF55-7948-9290-5A077D0B7B78}"/>
              </a:ext>
            </a:extLst>
          </p:cNvPr>
          <p:cNvCxnSpPr/>
          <p:nvPr/>
        </p:nvCxnSpPr>
        <p:spPr>
          <a:xfrm>
            <a:off x="5080000" y="2953305"/>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2">
            <a:extLst>
              <a:ext uri="{FF2B5EF4-FFF2-40B4-BE49-F238E27FC236}">
                <a16:creationId xmlns:a16="http://schemas.microsoft.com/office/drawing/2014/main" xmlns="" id="{64911837-9EE3-404A-B03F-C468F1284E6C}"/>
              </a:ext>
            </a:extLst>
          </p:cNvPr>
          <p:cNvGrpSpPr/>
          <p:nvPr/>
        </p:nvGrpSpPr>
        <p:grpSpPr>
          <a:xfrm>
            <a:off x="1870645" y="1524239"/>
            <a:ext cx="8346358" cy="3357097"/>
            <a:chOff x="2171700" y="1640353"/>
            <a:chExt cx="8346358" cy="3357097"/>
          </a:xfrm>
        </p:grpSpPr>
        <p:cxnSp>
          <p:nvCxnSpPr>
            <p:cNvPr id="12" name="直接连接符 13">
              <a:extLst>
                <a:ext uri="{FF2B5EF4-FFF2-40B4-BE49-F238E27FC236}">
                  <a16:creationId xmlns:a16="http://schemas.microsoft.com/office/drawing/2014/main" xmlns="" id="{E6E27D98-8F7C-9C4B-9772-99E0149DD762}"/>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4">
              <a:extLst>
                <a:ext uri="{FF2B5EF4-FFF2-40B4-BE49-F238E27FC236}">
                  <a16:creationId xmlns:a16="http://schemas.microsoft.com/office/drawing/2014/main" xmlns="" id="{232CB476-F4D1-9E49-AF23-DDDB75993FE3}"/>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5">
              <a:extLst>
                <a:ext uri="{FF2B5EF4-FFF2-40B4-BE49-F238E27FC236}">
                  <a16:creationId xmlns:a16="http://schemas.microsoft.com/office/drawing/2014/main" xmlns="" id="{914F010F-28B7-194E-9E86-D89B5BDD7933}"/>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6">
              <a:extLst>
                <a:ext uri="{FF2B5EF4-FFF2-40B4-BE49-F238E27FC236}">
                  <a16:creationId xmlns:a16="http://schemas.microsoft.com/office/drawing/2014/main" xmlns="" id="{B1FB2A8B-8D75-C248-8DA9-DD0743040210}"/>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7">
              <a:extLst>
                <a:ext uri="{FF2B5EF4-FFF2-40B4-BE49-F238E27FC236}">
                  <a16:creationId xmlns:a16="http://schemas.microsoft.com/office/drawing/2014/main" xmlns="" id="{DC1D7EEE-0BE3-AD47-A83B-F03866D12F34}"/>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8">
              <a:extLst>
                <a:ext uri="{FF2B5EF4-FFF2-40B4-BE49-F238E27FC236}">
                  <a16:creationId xmlns:a16="http://schemas.microsoft.com/office/drawing/2014/main" xmlns="" id="{AD54FBBA-D328-574A-BAE9-97D57B48E305}"/>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pic>
        <p:nvPicPr>
          <p:cNvPr id="16" name="Picture 15">
            <a:extLst>
              <a:ext uri="{FF2B5EF4-FFF2-40B4-BE49-F238E27FC236}">
                <a16:creationId xmlns:a16="http://schemas.microsoft.com/office/drawing/2014/main" xmlns="" id="{686673C6-B17D-4E46-A00D-63E142808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277" y="1386604"/>
            <a:ext cx="5221133" cy="5221133"/>
          </a:xfrm>
          <a:prstGeom prst="rect">
            <a:avLst/>
          </a:prstGeom>
        </p:spPr>
      </p:pic>
      <p:sp>
        <p:nvSpPr>
          <p:cNvPr id="18" name="Rounded Rectangular Callout 17">
            <a:extLst>
              <a:ext uri="{FF2B5EF4-FFF2-40B4-BE49-F238E27FC236}">
                <a16:creationId xmlns:a16="http://schemas.microsoft.com/office/drawing/2014/main" xmlns="" id="{D2016A9B-1AF4-A141-AF23-62A06D723F83}"/>
              </a:ext>
            </a:extLst>
          </p:cNvPr>
          <p:cNvSpPr/>
          <p:nvPr/>
        </p:nvSpPr>
        <p:spPr>
          <a:xfrm>
            <a:off x="1058909" y="901006"/>
            <a:ext cx="7314624" cy="2802577"/>
          </a:xfrm>
          <a:prstGeom prst="wedgeRoundRectCallout">
            <a:avLst>
              <a:gd name="adj1" fmla="val 36222"/>
              <a:gd name="adj2" fmla="val 60805"/>
              <a:gd name="adj3" fmla="val 16667"/>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4800" i="1" dirty="0">
              <a:latin typeface="Times New Roman" pitchFamily="18" charset="0"/>
              <a:ea typeface="Times New Roman" panose="02020603050405020304" pitchFamily="18" charset="0"/>
              <a:cs typeface="Times New Roman" pitchFamily="18" charset="0"/>
            </a:endParaRPr>
          </a:p>
          <a:p>
            <a:pPr algn="ctr"/>
            <a:r>
              <a:rPr lang="x-none" sz="2800" dirty="0">
                <a:latin typeface="Times New Roman" pitchFamily="18" charset="0"/>
                <a:cs typeface="Times New Roman" pitchFamily="18" charset="0"/>
              </a:rPr>
              <a:t>Sưu tầm câu chuyện về cuộc đời </a:t>
            </a:r>
            <a:r>
              <a:rPr lang="x-none" sz="2800">
                <a:latin typeface="Times New Roman" pitchFamily="18" charset="0"/>
                <a:cs typeface="Times New Roman" pitchFamily="18" charset="0"/>
              </a:rPr>
              <a:t>của </a:t>
            </a:r>
            <a:endParaRPr lang="en-US" sz="2800" dirty="0" smtClean="0">
              <a:latin typeface="Times New Roman" pitchFamily="18" charset="0"/>
              <a:cs typeface="Times New Roman" pitchFamily="18" charset="0"/>
            </a:endParaRPr>
          </a:p>
          <a:p>
            <a:pPr algn="ctr"/>
            <a:r>
              <a:rPr lang="x-none" sz="2800" smtClean="0">
                <a:latin typeface="Times New Roman" pitchFamily="18" charset="0"/>
                <a:cs typeface="Times New Roman" pitchFamily="18" charset="0"/>
              </a:rPr>
              <a:t>anh </a:t>
            </a:r>
            <a:r>
              <a:rPr lang="x-none" sz="2800" dirty="0">
                <a:latin typeface="Times New Roman" pitchFamily="18" charset="0"/>
                <a:cs typeface="Times New Roman" pitchFamily="18" charset="0"/>
              </a:rPr>
              <a:t>hùng sử thi Rama</a:t>
            </a:r>
            <a:r>
              <a:rPr lang="vi-VN" sz="2800" dirty="0">
                <a:latin typeface="Times New Roman" pitchFamily="18" charset="0"/>
                <a:cs typeface="Times New Roman" pitchFamily="18" charset="0"/>
              </a:rPr>
              <a:t>.</a:t>
            </a:r>
            <a:r>
              <a:rPr lang="x-none" sz="4400" dirty="0">
                <a:latin typeface="Times New Roman" pitchFamily="18" charset="0"/>
                <a:cs typeface="Times New Roman" pitchFamily="18" charset="0"/>
              </a:rPr>
              <a:t> </a:t>
            </a:r>
          </a:p>
          <a:p>
            <a:pPr algn="ctr"/>
            <a:endParaRPr lang="vi-VN"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7504504"/>
      </p:ext>
    </p:extLst>
  </p:cSld>
  <p:clrMapOvr>
    <a:masterClrMapping/>
  </p:clrMapOvr>
  <mc:AlternateContent xmlns:mc="http://schemas.openxmlformats.org/markup-compatibility/2006" xmlns:p14="http://schemas.microsoft.com/office/powerpoint/2010/main">
    <mc:Choice Requires="p14">
      <p:transition spd="slow" p14:dur="125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8976F-6F8E-E54C-8F22-1956E06500E1}"/>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1612CE8C-885D-E248-9AF7-0762123E562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p:spPr>
      </p:pic>
      <p:sp>
        <p:nvSpPr>
          <p:cNvPr id="6" name="矩形 18">
            <a:extLst>
              <a:ext uri="{FF2B5EF4-FFF2-40B4-BE49-F238E27FC236}">
                <a16:creationId xmlns:a16="http://schemas.microsoft.com/office/drawing/2014/main" xmlns="" id="{7F36CBCF-C757-0048-AF2F-F4F68210010C}"/>
              </a:ext>
            </a:extLst>
          </p:cNvPr>
          <p:cNvSpPr/>
          <p:nvPr/>
        </p:nvSpPr>
        <p:spPr>
          <a:xfrm>
            <a:off x="1625600" y="1104900"/>
            <a:ext cx="9296400" cy="4610100"/>
          </a:xfrm>
          <a:prstGeom prst="rect">
            <a:avLst/>
          </a:prstGeom>
          <a:solidFill>
            <a:srgbClr val="9452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altLang="zh-CN" sz="4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endParaRPr>
          </a:p>
          <a:p>
            <a:pPr algn="ctr">
              <a:lnSpc>
                <a:spcPct val="150000"/>
              </a:lnSpc>
            </a:pPr>
            <a:r>
              <a:rPr lang="vi-VN" altLang="zh-CN" sz="4800" b="1" i="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THANK YOU!</a:t>
            </a:r>
            <a:endParaRPr lang="vi-VN" altLang="zh-CN" sz="4800" i="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endParaRPr>
          </a:p>
          <a:p>
            <a:pPr algn="ctr">
              <a:lnSpc>
                <a:spcPct val="150000"/>
              </a:lnSpc>
            </a:pPr>
            <a:endParaRPr lang="zh-CN" altLang="en-US" sz="72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endParaRPr>
          </a:p>
        </p:txBody>
      </p:sp>
      <p:grpSp>
        <p:nvGrpSpPr>
          <p:cNvPr id="7" name="组合 17">
            <a:extLst>
              <a:ext uri="{FF2B5EF4-FFF2-40B4-BE49-F238E27FC236}">
                <a16:creationId xmlns:a16="http://schemas.microsoft.com/office/drawing/2014/main" xmlns="" id="{B5CD47C9-986A-B24E-A33F-EF8823C08216}"/>
              </a:ext>
            </a:extLst>
          </p:cNvPr>
          <p:cNvGrpSpPr/>
          <p:nvPr/>
        </p:nvGrpSpPr>
        <p:grpSpPr>
          <a:xfrm>
            <a:off x="2171700" y="1640353"/>
            <a:ext cx="8346358" cy="3357097"/>
            <a:chOff x="2171700" y="1640353"/>
            <a:chExt cx="8346358" cy="3357097"/>
          </a:xfrm>
        </p:grpSpPr>
        <p:cxnSp>
          <p:nvCxnSpPr>
            <p:cNvPr id="8" name="直接连接符 5">
              <a:extLst>
                <a:ext uri="{FF2B5EF4-FFF2-40B4-BE49-F238E27FC236}">
                  <a16:creationId xmlns:a16="http://schemas.microsoft.com/office/drawing/2014/main" xmlns="" id="{4F57823A-C9A3-5445-9CAF-0675CE2FE49D}"/>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12">
              <a:extLst>
                <a:ext uri="{FF2B5EF4-FFF2-40B4-BE49-F238E27FC236}">
                  <a16:creationId xmlns:a16="http://schemas.microsoft.com/office/drawing/2014/main" xmlns="" id="{26D0A58E-E527-6C4E-9BFD-9B2C3177CEE9}"/>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13">
              <a:extLst>
                <a:ext uri="{FF2B5EF4-FFF2-40B4-BE49-F238E27FC236}">
                  <a16:creationId xmlns:a16="http://schemas.microsoft.com/office/drawing/2014/main" xmlns="" id="{1A7CFC5E-1D22-AC47-A312-7323911CEAD2}"/>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4">
              <a:extLst>
                <a:ext uri="{FF2B5EF4-FFF2-40B4-BE49-F238E27FC236}">
                  <a16:creationId xmlns:a16="http://schemas.microsoft.com/office/drawing/2014/main" xmlns="" id="{C677DD93-66C1-DC44-914F-9A68BE47F492}"/>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5">
              <a:extLst>
                <a:ext uri="{FF2B5EF4-FFF2-40B4-BE49-F238E27FC236}">
                  <a16:creationId xmlns:a16="http://schemas.microsoft.com/office/drawing/2014/main" xmlns="" id="{C7E34403-1404-7441-A124-F5CBDE224819}"/>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6">
              <a:extLst>
                <a:ext uri="{FF2B5EF4-FFF2-40B4-BE49-F238E27FC236}">
                  <a16:creationId xmlns:a16="http://schemas.microsoft.com/office/drawing/2014/main" xmlns="" id="{572217EE-8057-1C4F-8F30-632EDA913A72}"/>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4906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ới thiệu chung về Ấn Độ - Một đất nước có nhiều điều cho bạn khám phá -  Xin Visa, dịch vụ xin Visa chuyên nghiệp, nhanh chóng - Công ty Bảo Ngọc">
            <a:extLst>
              <a:ext uri="{FF2B5EF4-FFF2-40B4-BE49-F238E27FC236}">
                <a16:creationId xmlns:a16="http://schemas.microsoft.com/office/drawing/2014/main" xmlns="" id="{084B526D-2A21-D842-9145-668E9705A1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157357" cy="34754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nh nghiệm du lịch Ấn Độ tự túc chi tiết, đầy đủ nhất 2022">
            <a:extLst>
              <a:ext uri="{FF2B5EF4-FFF2-40B4-BE49-F238E27FC236}">
                <a16:creationId xmlns:a16="http://schemas.microsoft.com/office/drawing/2014/main" xmlns="" id="{5A455653-5662-804C-8BF8-E39D0A739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7357" y="0"/>
            <a:ext cx="5034643" cy="34754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ẩm nang du lịch Ấn Độ từ A đến Z | VIETRAVEL - Vietravel">
            <a:extLst>
              <a:ext uri="{FF2B5EF4-FFF2-40B4-BE49-F238E27FC236}">
                <a16:creationId xmlns:a16="http://schemas.microsoft.com/office/drawing/2014/main" xmlns="" id="{9EABC5B1-3BFE-6E4A-BBD5-78E71185A7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8471" y="3482069"/>
            <a:ext cx="4283528" cy="33759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hững điều cần biết khi du lịch Ấn Độ">
            <a:extLst>
              <a:ext uri="{FF2B5EF4-FFF2-40B4-BE49-F238E27FC236}">
                <a16:creationId xmlns:a16="http://schemas.microsoft.com/office/drawing/2014/main" xmlns="" id="{842FE593-CF9F-604E-A874-252026B7AC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2959" y="3482066"/>
            <a:ext cx="5622333" cy="33759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hững công trình kiến trúc của Ấn Độ chịu ảnh hưởng lớn nhất của tôn giáo  nào">
            <a:extLst>
              <a:ext uri="{FF2B5EF4-FFF2-40B4-BE49-F238E27FC236}">
                <a16:creationId xmlns:a16="http://schemas.microsoft.com/office/drawing/2014/main" xmlns="" id="{0201B9E2-98A9-6844-B376-1DDEE87C9D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82066"/>
            <a:ext cx="4931229" cy="337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706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8976F-6F8E-E54C-8F22-1956E06500E1}"/>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1612CE8C-885D-E248-9AF7-0762123E562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61" t="5337" b="3320"/>
          <a:stretch/>
        </p:blipFill>
        <p:spPr>
          <a:xfrm>
            <a:off x="1" y="0"/>
            <a:ext cx="12192000" cy="6858000"/>
          </a:xfrm>
        </p:spPr>
      </p:pic>
      <p:sp>
        <p:nvSpPr>
          <p:cNvPr id="14" name="矩形 1">
            <a:extLst>
              <a:ext uri="{FF2B5EF4-FFF2-40B4-BE49-F238E27FC236}">
                <a16:creationId xmlns:a16="http://schemas.microsoft.com/office/drawing/2014/main" xmlns="" id="{CCB22F4D-6792-A54D-9AA9-F56422E04DBB}"/>
              </a:ext>
            </a:extLst>
          </p:cNvPr>
          <p:cNvSpPr/>
          <p:nvPr/>
        </p:nvSpPr>
        <p:spPr>
          <a:xfrm rot="2031789">
            <a:off x="5905029" y="-2133551"/>
            <a:ext cx="1420256" cy="10609024"/>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15" name="矩形 17">
            <a:extLst>
              <a:ext uri="{FF2B5EF4-FFF2-40B4-BE49-F238E27FC236}">
                <a16:creationId xmlns:a16="http://schemas.microsoft.com/office/drawing/2014/main" xmlns="" id="{8DD38942-D2A2-6643-ACDA-9A62C6D870E6}"/>
              </a:ext>
            </a:extLst>
          </p:cNvPr>
          <p:cNvSpPr/>
          <p:nvPr/>
        </p:nvSpPr>
        <p:spPr>
          <a:xfrm>
            <a:off x="609599" y="638629"/>
            <a:ext cx="10900229" cy="5646057"/>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18" name="MH_Entry_1">
            <a:hlinkClick r:id="rId4" action="ppaction://hlinksldjump"/>
            <a:extLst>
              <a:ext uri="{FF2B5EF4-FFF2-40B4-BE49-F238E27FC236}">
                <a16:creationId xmlns:a16="http://schemas.microsoft.com/office/drawing/2014/main" xmlns="" id="{BB4C5453-089B-164C-B263-E14CEBE85038}"/>
              </a:ext>
            </a:extLst>
          </p:cNvPr>
          <p:cNvSpPr/>
          <p:nvPr>
            <p:custDataLst>
              <p:tags r:id="rId1"/>
            </p:custDataLst>
          </p:nvPr>
        </p:nvSpPr>
        <p:spPr>
          <a:xfrm>
            <a:off x="5277307" y="1541932"/>
            <a:ext cx="4733196" cy="368510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2500" lnSpcReduction="10000"/>
          </a:bodyPr>
          <a:lstStyle/>
          <a:p>
            <a:pPr marL="571500" indent="-571500" algn="just">
              <a:lnSpc>
                <a:spcPct val="200000"/>
              </a:lnSpc>
              <a:buAutoNum type="romanUcPeriod"/>
            </a:pPr>
            <a:r>
              <a:rPr lang="en-US" altLang="zh-CN" sz="2600" b="1" dirty="0">
                <a:solidFill>
                  <a:srgbClr val="FFFFFF"/>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TÌM HIỂU CHUNG</a:t>
            </a:r>
          </a:p>
          <a:p>
            <a:pPr marL="571500" indent="-571500" algn="just">
              <a:lnSpc>
                <a:spcPct val="200000"/>
              </a:lnSpc>
              <a:buAutoNum type="romanUcPeriod"/>
            </a:pPr>
            <a:r>
              <a:rPr lang="en-US" altLang="zh-CN" sz="2600" b="1" dirty="0">
                <a:solidFill>
                  <a:srgbClr val="FFFFFF"/>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ĐỌC – HIỂU VĂN BẢN</a:t>
            </a:r>
          </a:p>
          <a:p>
            <a:pPr marL="571500" indent="-571500" algn="just">
              <a:lnSpc>
                <a:spcPct val="200000"/>
              </a:lnSpc>
              <a:buAutoNum type="romanUcPeriod"/>
            </a:pPr>
            <a:r>
              <a:rPr lang="en-US" altLang="zh-CN" sz="2600" b="1" dirty="0">
                <a:solidFill>
                  <a:srgbClr val="FFFFFF"/>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TỔNG KẾT</a:t>
            </a:r>
          </a:p>
          <a:p>
            <a:pPr marL="571500" indent="-571500" algn="just">
              <a:lnSpc>
                <a:spcPct val="200000"/>
              </a:lnSpc>
              <a:buAutoNum type="romanUcPeriod"/>
            </a:pPr>
            <a:r>
              <a:rPr lang="en-US" altLang="zh-CN" sz="2600" b="1" dirty="0">
                <a:solidFill>
                  <a:srgbClr val="FFFFFF"/>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LUYỆN TẬP</a:t>
            </a:r>
          </a:p>
          <a:p>
            <a:pPr marL="571500" indent="-571500" algn="just">
              <a:lnSpc>
                <a:spcPct val="200000"/>
              </a:lnSpc>
              <a:buAutoNum type="romanUcPeriod"/>
            </a:pPr>
            <a:r>
              <a:rPr lang="en-US" altLang="zh-CN" sz="2600" b="1" dirty="0">
                <a:solidFill>
                  <a:srgbClr val="FFFFFF"/>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VẬN DỤNG</a:t>
            </a:r>
          </a:p>
        </p:txBody>
      </p:sp>
      <p:sp>
        <p:nvSpPr>
          <p:cNvPr id="25" name="TextBox 56">
            <a:extLst>
              <a:ext uri="{FF2B5EF4-FFF2-40B4-BE49-F238E27FC236}">
                <a16:creationId xmlns:a16="http://schemas.microsoft.com/office/drawing/2014/main" xmlns="" id="{89FB4D45-44CD-E442-9F46-3F026CB9ADA8}"/>
              </a:ext>
            </a:extLst>
          </p:cNvPr>
          <p:cNvSpPr txBox="1"/>
          <p:nvPr/>
        </p:nvSpPr>
        <p:spPr>
          <a:xfrm>
            <a:off x="1773779" y="2815326"/>
            <a:ext cx="2857639" cy="646331"/>
          </a:xfrm>
          <a:prstGeom prst="rect">
            <a:avLst/>
          </a:prstGeom>
          <a:noFill/>
        </p:spPr>
        <p:txBody>
          <a:bodyPr wrap="square" rtlCol="0">
            <a:spAutoFit/>
          </a:bodyPr>
          <a:lstStyle/>
          <a:p>
            <a:pPr algn="ctr" fontAlgn="auto">
              <a:spcBef>
                <a:spcPts val="0"/>
              </a:spcBef>
              <a:spcAft>
                <a:spcPts val="0"/>
              </a:spcAft>
              <a:defRPr/>
            </a:pPr>
            <a:r>
              <a:rPr lang="en-US" altLang="zh-CN" sz="3600" b="1" kern="0" dirty="0">
                <a:solidFill>
                  <a:schemeClr val="bg1"/>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NỘI DUNG</a:t>
            </a:r>
          </a:p>
        </p:txBody>
      </p:sp>
      <p:cxnSp>
        <p:nvCxnSpPr>
          <p:cNvPr id="26" name="直接连接符 15">
            <a:extLst>
              <a:ext uri="{FF2B5EF4-FFF2-40B4-BE49-F238E27FC236}">
                <a16:creationId xmlns:a16="http://schemas.microsoft.com/office/drawing/2014/main" xmlns="" id="{89FC0C0B-73B4-1E43-96D9-9ABED65CBA25}"/>
              </a:ext>
            </a:extLst>
          </p:cNvPr>
          <p:cNvCxnSpPr/>
          <p:nvPr/>
        </p:nvCxnSpPr>
        <p:spPr>
          <a:xfrm>
            <a:off x="2177143" y="3543821"/>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组合 18">
            <a:extLst>
              <a:ext uri="{FF2B5EF4-FFF2-40B4-BE49-F238E27FC236}">
                <a16:creationId xmlns:a16="http://schemas.microsoft.com/office/drawing/2014/main" xmlns="" id="{81D2FA8A-72E2-C84C-A7D9-1BFA74EB1DCD}"/>
              </a:ext>
            </a:extLst>
          </p:cNvPr>
          <p:cNvGrpSpPr/>
          <p:nvPr/>
        </p:nvGrpSpPr>
        <p:grpSpPr>
          <a:xfrm rot="16200000">
            <a:off x="3640216" y="-1265626"/>
            <a:ext cx="4862291" cy="9541643"/>
            <a:chOff x="2171695" y="1673442"/>
            <a:chExt cx="8346363" cy="3293947"/>
          </a:xfrm>
        </p:grpSpPr>
        <p:cxnSp>
          <p:nvCxnSpPr>
            <p:cNvPr id="28" name="直接连接符 19">
              <a:extLst>
                <a:ext uri="{FF2B5EF4-FFF2-40B4-BE49-F238E27FC236}">
                  <a16:creationId xmlns:a16="http://schemas.microsoft.com/office/drawing/2014/main" xmlns="" id="{9DD7FF92-8164-464E-A8A6-C48CC61B2A87}"/>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0">
              <a:extLst>
                <a:ext uri="{FF2B5EF4-FFF2-40B4-BE49-F238E27FC236}">
                  <a16:creationId xmlns:a16="http://schemas.microsoft.com/office/drawing/2014/main" xmlns="" id="{1F3D879A-5E0D-DC4F-8AA5-1E0AE4340223}"/>
                </a:ext>
              </a:extLst>
            </p:cNvPr>
            <p:cNvCxnSpPr/>
            <p:nvPr/>
          </p:nvCxnSpPr>
          <p:spPr>
            <a:xfrm>
              <a:off x="2174158" y="1673442"/>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1">
              <a:extLst>
                <a:ext uri="{FF2B5EF4-FFF2-40B4-BE49-F238E27FC236}">
                  <a16:creationId xmlns:a16="http://schemas.microsoft.com/office/drawing/2014/main" xmlns="" id="{37D1F4E1-7BFF-F841-A7A4-F07D6DB58ECE}"/>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22">
              <a:extLst>
                <a:ext uri="{FF2B5EF4-FFF2-40B4-BE49-F238E27FC236}">
                  <a16:creationId xmlns:a16="http://schemas.microsoft.com/office/drawing/2014/main" xmlns="" id="{7BC23D21-4892-CF43-BD65-E6EE6A5F75D8}"/>
                </a:ext>
              </a:extLst>
            </p:cNvPr>
            <p:cNvCxnSpPr/>
            <p:nvPr/>
          </p:nvCxnSpPr>
          <p:spPr>
            <a:xfrm>
              <a:off x="2171695" y="4218089"/>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23">
              <a:extLst>
                <a:ext uri="{FF2B5EF4-FFF2-40B4-BE49-F238E27FC236}">
                  <a16:creationId xmlns:a16="http://schemas.microsoft.com/office/drawing/2014/main" xmlns="" id="{9D90DA88-EAD1-0B42-BD32-47FEAE4C02D2}"/>
                </a:ext>
              </a:extLst>
            </p:cNvPr>
            <p:cNvCxnSpPr/>
            <p:nvPr/>
          </p:nvCxnSpPr>
          <p:spPr>
            <a:xfrm>
              <a:off x="10492657" y="1673442"/>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24">
              <a:extLst>
                <a:ext uri="{FF2B5EF4-FFF2-40B4-BE49-F238E27FC236}">
                  <a16:creationId xmlns:a16="http://schemas.microsoft.com/office/drawing/2014/main" xmlns="" id="{5205D37B-0BD4-E742-9C2E-1B48943370DE}"/>
                </a:ext>
              </a:extLst>
            </p:cNvPr>
            <p:cNvCxnSpPr/>
            <p:nvPr/>
          </p:nvCxnSpPr>
          <p:spPr>
            <a:xfrm>
              <a:off x="10490198" y="4218088"/>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128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B8A76-45D4-BC47-ABB3-907E3851EDE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xmlns="" id="{6D868769-D559-9445-A51D-D8E19AD82F19}"/>
              </a:ext>
            </a:extLst>
          </p:cNvPr>
          <p:cNvSpPr>
            <a:spLocks noGrp="1"/>
          </p:cNvSpPr>
          <p:nvPr>
            <p:ph idx="1"/>
          </p:nvPr>
        </p:nvSpPr>
        <p:spPr/>
        <p:txBody>
          <a:bodyPr/>
          <a:lstStyle/>
          <a:p>
            <a:endParaRPr lang="vi-VN"/>
          </a:p>
        </p:txBody>
      </p:sp>
      <p:pic>
        <p:nvPicPr>
          <p:cNvPr id="4" name="Content Placeholder 4">
            <a:extLst>
              <a:ext uri="{FF2B5EF4-FFF2-40B4-BE49-F238E27FC236}">
                <a16:creationId xmlns:a16="http://schemas.microsoft.com/office/drawing/2014/main" xmlns="" id="{2C58F99C-92F3-2B40-90A0-6BB6F693D7DF}"/>
              </a:ext>
            </a:extLst>
          </p:cNvPr>
          <p:cNvPicPr>
            <a:picLocks noChangeAspect="1"/>
          </p:cNvPicPr>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a:prstGeom prst="rect">
            <a:avLst/>
          </a:prstGeom>
        </p:spPr>
      </p:pic>
      <p:sp>
        <p:nvSpPr>
          <p:cNvPr id="5" name="矩形 11">
            <a:extLst>
              <a:ext uri="{FF2B5EF4-FFF2-40B4-BE49-F238E27FC236}">
                <a16:creationId xmlns:a16="http://schemas.microsoft.com/office/drawing/2014/main" xmlns="" id="{947B1F1E-0FBE-C44C-817D-3B8D68C82FA4}"/>
              </a:ext>
            </a:extLst>
          </p:cNvPr>
          <p:cNvSpPr/>
          <p:nvPr/>
        </p:nvSpPr>
        <p:spPr>
          <a:xfrm>
            <a:off x="1730835" y="928914"/>
            <a:ext cx="8588062" cy="4963886"/>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6" name="TextBox 27">
            <a:extLst>
              <a:ext uri="{FF2B5EF4-FFF2-40B4-BE49-F238E27FC236}">
                <a16:creationId xmlns:a16="http://schemas.microsoft.com/office/drawing/2014/main" xmlns="" id="{D8392786-9349-9E46-B8DE-3FAFA9442C19}"/>
              </a:ext>
            </a:extLst>
          </p:cNvPr>
          <p:cNvSpPr txBox="1"/>
          <p:nvPr/>
        </p:nvSpPr>
        <p:spPr>
          <a:xfrm>
            <a:off x="5776676" y="1629866"/>
            <a:ext cx="698520" cy="1323439"/>
          </a:xfrm>
          <a:prstGeom prst="rect">
            <a:avLst/>
          </a:prstGeom>
          <a:noFill/>
        </p:spPr>
        <p:txBody>
          <a:bodyPr wrap="square" rtlCol="0">
            <a:spAutoFit/>
          </a:bodyPr>
          <a:lstStyle/>
          <a:p>
            <a:r>
              <a:rPr lang="en-US" altLang="zh-CN" sz="8000" b="1"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sym typeface="字魂36号-正文宋楷" panose="02000000000000000000" pitchFamily="2" charset="-122"/>
              </a:rPr>
              <a:t>I</a:t>
            </a:r>
          </a:p>
        </p:txBody>
      </p:sp>
      <p:sp>
        <p:nvSpPr>
          <p:cNvPr id="7" name="TextBox 28">
            <a:extLst>
              <a:ext uri="{FF2B5EF4-FFF2-40B4-BE49-F238E27FC236}">
                <a16:creationId xmlns:a16="http://schemas.microsoft.com/office/drawing/2014/main" xmlns="" id="{88088E15-3A48-E243-B128-D346CEFA9EDD}"/>
              </a:ext>
            </a:extLst>
          </p:cNvPr>
          <p:cNvSpPr txBox="1"/>
          <p:nvPr/>
        </p:nvSpPr>
        <p:spPr>
          <a:xfrm>
            <a:off x="3234977" y="3298030"/>
            <a:ext cx="5781919" cy="830997"/>
          </a:xfrm>
          <a:prstGeom prst="rect">
            <a:avLst/>
          </a:prstGeom>
          <a:noFill/>
        </p:spPr>
        <p:txBody>
          <a:bodyPr wrap="square" rtlCol="0">
            <a:spAutoFit/>
          </a:bodyPr>
          <a:lstStyle/>
          <a:p>
            <a:pPr algn="ctr"/>
            <a:r>
              <a:rPr lang="en-US" altLang="zh-CN" sz="4800" b="1" dirty="0">
                <a:solidFill>
                  <a:schemeClr val="bg1"/>
                </a:solidFill>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TÌM HIỂU CHUNG</a:t>
            </a:r>
          </a:p>
        </p:txBody>
      </p:sp>
      <p:cxnSp>
        <p:nvCxnSpPr>
          <p:cNvPr id="9" name="直接连接符 8">
            <a:extLst>
              <a:ext uri="{FF2B5EF4-FFF2-40B4-BE49-F238E27FC236}">
                <a16:creationId xmlns:a16="http://schemas.microsoft.com/office/drawing/2014/main" xmlns="" id="{C6DB28A9-FF55-7948-9290-5A077D0B7B78}"/>
              </a:ext>
            </a:extLst>
          </p:cNvPr>
          <p:cNvCxnSpPr/>
          <p:nvPr/>
        </p:nvCxnSpPr>
        <p:spPr>
          <a:xfrm>
            <a:off x="5080000" y="2953305"/>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2">
            <a:extLst>
              <a:ext uri="{FF2B5EF4-FFF2-40B4-BE49-F238E27FC236}">
                <a16:creationId xmlns:a16="http://schemas.microsoft.com/office/drawing/2014/main" xmlns="" id="{64911837-9EE3-404A-B03F-C468F1284E6C}"/>
              </a:ext>
            </a:extLst>
          </p:cNvPr>
          <p:cNvGrpSpPr/>
          <p:nvPr/>
        </p:nvGrpSpPr>
        <p:grpSpPr>
          <a:xfrm>
            <a:off x="1870645" y="1524239"/>
            <a:ext cx="8346358" cy="3357097"/>
            <a:chOff x="2171700" y="1640353"/>
            <a:chExt cx="8346358" cy="3357097"/>
          </a:xfrm>
        </p:grpSpPr>
        <p:cxnSp>
          <p:nvCxnSpPr>
            <p:cNvPr id="12" name="直接连接符 13">
              <a:extLst>
                <a:ext uri="{FF2B5EF4-FFF2-40B4-BE49-F238E27FC236}">
                  <a16:creationId xmlns:a16="http://schemas.microsoft.com/office/drawing/2014/main" xmlns="" id="{E6E27D98-8F7C-9C4B-9772-99E0149DD762}"/>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4">
              <a:extLst>
                <a:ext uri="{FF2B5EF4-FFF2-40B4-BE49-F238E27FC236}">
                  <a16:creationId xmlns:a16="http://schemas.microsoft.com/office/drawing/2014/main" xmlns="" id="{232CB476-F4D1-9E49-AF23-DDDB75993FE3}"/>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5">
              <a:extLst>
                <a:ext uri="{FF2B5EF4-FFF2-40B4-BE49-F238E27FC236}">
                  <a16:creationId xmlns:a16="http://schemas.microsoft.com/office/drawing/2014/main" xmlns="" id="{914F010F-28B7-194E-9E86-D89B5BDD7933}"/>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6">
              <a:extLst>
                <a:ext uri="{FF2B5EF4-FFF2-40B4-BE49-F238E27FC236}">
                  <a16:creationId xmlns:a16="http://schemas.microsoft.com/office/drawing/2014/main" xmlns="" id="{B1FB2A8B-8D75-C248-8DA9-DD0743040210}"/>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7">
              <a:extLst>
                <a:ext uri="{FF2B5EF4-FFF2-40B4-BE49-F238E27FC236}">
                  <a16:creationId xmlns:a16="http://schemas.microsoft.com/office/drawing/2014/main" xmlns="" id="{DC1D7EEE-0BE3-AD47-A83B-F03866D12F34}"/>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8">
              <a:extLst>
                <a:ext uri="{FF2B5EF4-FFF2-40B4-BE49-F238E27FC236}">
                  <a16:creationId xmlns:a16="http://schemas.microsoft.com/office/drawing/2014/main" xmlns="" id="{AD54FBBA-D328-574A-BAE9-97D57B48E305}"/>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96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9" name="TextBox 28">
            <a:extLst>
              <a:ext uri="{FF2B5EF4-FFF2-40B4-BE49-F238E27FC236}">
                <a16:creationId xmlns:a16="http://schemas.microsoft.com/office/drawing/2014/main" xmlns="" id="{B6B86D35-A036-184C-AF30-492C49EAA05C}"/>
              </a:ext>
            </a:extLst>
          </p:cNvPr>
          <p:cNvSpPr txBox="1"/>
          <p:nvPr/>
        </p:nvSpPr>
        <p:spPr>
          <a:xfrm>
            <a:off x="406872" y="444076"/>
            <a:ext cx="5781919" cy="584775"/>
          </a:xfrm>
          <a:prstGeom prst="rect">
            <a:avLst/>
          </a:prstGeom>
          <a:noFill/>
        </p:spPr>
        <p:txBody>
          <a:bodyPr wrap="square" rtlCol="0">
            <a:spAutoFit/>
          </a:bodyPr>
          <a:lstStyle/>
          <a:p>
            <a:pPr algn="ctr"/>
            <a:r>
              <a:rPr lang="en-US" altLang="zh-CN" sz="3200" b="1" dirty="0">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1. </a:t>
            </a:r>
            <a:r>
              <a:rPr lang="en-US" altLang="zh-CN" sz="3200" b="1" dirty="0" err="1">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Thể</a:t>
            </a:r>
            <a:r>
              <a:rPr lang="en-US" altLang="zh-CN" sz="3200" b="1" dirty="0">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3200" b="1" dirty="0" err="1">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loại</a:t>
            </a:r>
            <a:r>
              <a:rPr lang="en-US" altLang="zh-CN" sz="3200" b="1" dirty="0">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3200" b="1" dirty="0" err="1">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sử</a:t>
            </a:r>
            <a:r>
              <a:rPr lang="en-US" altLang="zh-CN" sz="3200" b="1" dirty="0">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r>
              <a:rPr lang="en-US" altLang="zh-CN" sz="3200" b="1" dirty="0" err="1">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thi</a:t>
            </a:r>
            <a:r>
              <a:rPr lang="en-US" altLang="zh-CN" sz="3200" b="1" dirty="0">
                <a:latin typeface="Times New Roman" pitchFamily="18" charset="0"/>
                <a:ea typeface="字魂36号-正文宋楷" panose="02000000000000000000" pitchFamily="2" charset="-122"/>
                <a:cs typeface="Times New Roman" pitchFamily="18" charset="0"/>
                <a:sym typeface="字魂36号-正文宋楷" panose="02000000000000000000" pitchFamily="2" charset="-122"/>
              </a:rPr>
              <a:t> </a:t>
            </a:r>
          </a:p>
        </p:txBody>
      </p:sp>
      <p:pic>
        <p:nvPicPr>
          <p:cNvPr id="10" name="Picture 9">
            <a:extLst>
              <a:ext uri="{FF2B5EF4-FFF2-40B4-BE49-F238E27FC236}">
                <a16:creationId xmlns:a16="http://schemas.microsoft.com/office/drawing/2014/main" xmlns="" id="{1CBD11AF-0967-0841-A25F-CEDB22245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369" y="2570055"/>
            <a:ext cx="4037011" cy="4037011"/>
          </a:xfrm>
          <a:prstGeom prst="rect">
            <a:avLst/>
          </a:prstGeom>
        </p:spPr>
      </p:pic>
      <p:sp>
        <p:nvSpPr>
          <p:cNvPr id="11" name="Rounded Rectangular Callout 10">
            <a:extLst>
              <a:ext uri="{FF2B5EF4-FFF2-40B4-BE49-F238E27FC236}">
                <a16:creationId xmlns:a16="http://schemas.microsoft.com/office/drawing/2014/main" xmlns="" id="{795CC932-4135-6447-99DC-318D97AD4B5A}"/>
              </a:ext>
            </a:extLst>
          </p:cNvPr>
          <p:cNvSpPr/>
          <p:nvPr/>
        </p:nvSpPr>
        <p:spPr>
          <a:xfrm>
            <a:off x="2216851" y="2246499"/>
            <a:ext cx="5640948" cy="1705067"/>
          </a:xfrm>
          <a:prstGeom prst="wedgeRoundRectCallout">
            <a:avLst>
              <a:gd name="adj1" fmla="val 36222"/>
              <a:gd name="adj2" fmla="val 60805"/>
              <a:gd name="adj3" fmla="val 16667"/>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i="1" dirty="0">
              <a:latin typeface="Calibri" panose="020F0502020204030204" pitchFamily="34" charset="0"/>
              <a:cs typeface="Calibri" panose="020F0502020204030204" pitchFamily="34" charset="0"/>
            </a:endParaRPr>
          </a:p>
          <a:p>
            <a:pPr algn="ctr"/>
            <a:r>
              <a:rPr lang="vi-VN" sz="2800" i="1" dirty="0">
                <a:latin typeface="Times New Roman" pitchFamily="18" charset="0"/>
                <a:cs typeface="Times New Roman" pitchFamily="18" charset="0"/>
              </a:rPr>
              <a:t>Ôn tập kiến thức về thể loại sử thi qua trò chơi GIẢI CỨU RỪNG XANH!</a:t>
            </a:r>
            <a:endParaRPr lang="x-none" sz="2800" dirty="0">
              <a:latin typeface="Times New Roman" pitchFamily="18" charset="0"/>
              <a:cs typeface="Times New Roman" pitchFamily="18" charset="0"/>
            </a:endParaRPr>
          </a:p>
          <a:p>
            <a:pPr algn="ctr"/>
            <a:endParaRPr lang="vi-V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0659898"/>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par>
                                <p:cTn id="15" presetID="6"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394152" y="3769454"/>
            <a:ext cx="2263516" cy="29535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292631" y="1099048"/>
            <a:ext cx="4711360" cy="47113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Desktop\Giai cuu con vat\historieta-linda-de-los-ciervos-47108548.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7000" y1="15657" x2="20500" y2="27086"/>
                        <a14:foregroundMark x1="27625" y1="69029" x2="30750" y2="75657"/>
                        <a14:foregroundMark x1="96375" y1="86171" x2="98625" y2="89486"/>
                        <a14:foregroundMark x1="90625" y1="96457" x2="91125" y2="99314"/>
                      </a14:backgroundRemoval>
                    </a14:imgEffect>
                  </a14:imgLayer>
                </a14:imgProps>
              </a:ext>
              <a:ext uri="{28A0092B-C50C-407E-A947-70E740481C1C}">
                <a14:useLocalDpi xmlns:a14="http://schemas.microsoft.com/office/drawing/2010/main" val="0"/>
              </a:ext>
            </a:extLst>
          </a:blip>
          <a:srcRect/>
          <a:stretch>
            <a:fillRect/>
          </a:stretch>
        </p:blipFill>
        <p:spPr bwMode="auto">
          <a:xfrm rot="21236336">
            <a:off x="2722846" y="2824702"/>
            <a:ext cx="904644" cy="8445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52552" y="3985934"/>
            <a:ext cx="2934896" cy="28317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8496804" y="2779302"/>
            <a:ext cx="3501547" cy="41784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Users\ADMIN\Desktop\Tai nguyen thiet ke tro choi\Bảng gỗ\images.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063192" y="-754115"/>
            <a:ext cx="3556000" cy="3313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419970" y="933249"/>
            <a:ext cx="2842445" cy="1077218"/>
          </a:xfrm>
          <a:prstGeom prst="rect">
            <a:avLst/>
          </a:prstGeom>
          <a:noFill/>
        </p:spPr>
        <p:txBody>
          <a:bodyPr wrap="none" rtlCol="0">
            <a:spAutoFit/>
          </a:bodyPr>
          <a:lstStyle/>
          <a:p>
            <a:pPr algn="ctr"/>
            <a:r>
              <a:rPr lang="en-US" sz="3200" b="1" dirty="0">
                <a:solidFill>
                  <a:schemeClr val="bg1"/>
                </a:solidFill>
                <a:latin typeface="Jokerman" pitchFamily="82" charset="77"/>
                <a:ea typeface="Aachen" panose="02020500000000000000" pitchFamily="18" charset="77"/>
                <a:cs typeface="Aachen" panose="02020500000000000000" pitchFamily="18" charset="77"/>
              </a:rPr>
              <a:t>GIẢI CỨU</a:t>
            </a:r>
          </a:p>
          <a:p>
            <a:pPr algn="ctr"/>
            <a:r>
              <a:rPr lang="en-US" sz="3200" b="1" dirty="0">
                <a:solidFill>
                  <a:schemeClr val="bg1"/>
                </a:solidFill>
                <a:latin typeface="Jokerman" pitchFamily="82" charset="77"/>
                <a:ea typeface="Aachen" panose="02020500000000000000" pitchFamily="18" charset="77"/>
                <a:cs typeface="Aachen" panose="02020500000000000000" pitchFamily="18" charset="77"/>
              </a:rPr>
              <a:t>RỪNG XANH</a:t>
            </a:r>
          </a:p>
        </p:txBody>
      </p:sp>
      <p:pic>
        <p:nvPicPr>
          <p:cNvPr id="18" name="Picture 11" descr="C:\Users\ADMIN\Desktop\Tai nguyen thiet ke tro choi\Angry birds epic birds\1505573783630 (2).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81583" y="3300049"/>
            <a:ext cx="1399018" cy="85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TRO CHOI POWERPOINT\Giai cuu rung xanh\flore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8200"/>
            <a:ext cx="14020800" cy="80264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Desktop\Giai cuu con vat\depositphotos_8033217-stock-illustration-cartoon-hunter-with-a-blunderbus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6" b="100000" l="0" r="100000"/>
                    </a14:imgEffect>
                  </a14:imgLayer>
                </a14:imgProps>
              </a:ext>
              <a:ext uri="{28A0092B-C50C-407E-A947-70E740481C1C}">
                <a14:useLocalDpi xmlns:a14="http://schemas.microsoft.com/office/drawing/2010/main" val="0"/>
              </a:ext>
            </a:extLst>
          </a:blip>
          <a:srcRect/>
          <a:stretch>
            <a:fillRect/>
          </a:stretch>
        </p:blipFill>
        <p:spPr bwMode="auto">
          <a:xfrm flipH="1">
            <a:off x="304801" y="2789767"/>
            <a:ext cx="1092047" cy="131445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Giai cuu con vat\860b43d1f72858179212c60650ccfc0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6356" y1="4000" x2="13136" y2="15667"/>
                        <a14:foregroundMark x1="64831" y1="1333" x2="64831" y2="15000"/>
                        <a14:foregroundMark x1="16525" y1="33667" x2="20763" y2="39000"/>
                        <a14:foregroundMark x1="58051" y1="29667" x2="51695" y2="36667"/>
                        <a14:foregroundMark x1="30932" y1="42667" x2="27542" y2="53333"/>
                      </a14:backgroundRemoval>
                    </a14:imgEffect>
                  </a14:imgLayer>
                </a14:imgProps>
              </a:ext>
              <a:ext uri="{28A0092B-C50C-407E-A947-70E740481C1C}">
                <a14:useLocalDpi xmlns:a14="http://schemas.microsoft.com/office/drawing/2010/main" val="0"/>
              </a:ext>
            </a:extLst>
          </a:blip>
          <a:srcRect/>
          <a:stretch>
            <a:fillRect/>
          </a:stretch>
        </p:blipFill>
        <p:spPr bwMode="auto">
          <a:xfrm>
            <a:off x="3352801" y="4531684"/>
            <a:ext cx="1342159" cy="17061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Giai cuu con vat\Baby-Elephant-Clipart_7.png.137942904405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5613" y="4211831"/>
            <a:ext cx="2330787" cy="233078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C:\Users\ADMIN\Desktop\Giai cuu con vat\clipbear4.gif"/>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backgroundMark x1="40102" y1="27511" x2="40102" y2="28603"/>
                        <a14:backgroundMark x1="33249" y1="35153" x2="32487" y2="36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940800" y="2933238"/>
            <a:ext cx="2641600" cy="307069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9" descr="C:\Users\ADMIN\Desktop\Giai cuu con vat\cute-deer-cartoon-illustration-47171319.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3720" y1="4667" x2="13786" y2="12778"/>
                        <a14:foregroundMark x1="72429" y1="4444" x2="68928" y2="12222"/>
                        <a14:foregroundMark x1="38293" y1="30333" x2="29540" y2="52333"/>
                        <a14:foregroundMark x1="46608" y1="69222" x2="69803" y2="67333"/>
                        <a14:foregroundMark x1="89934" y1="52111" x2="92123" y2="56222"/>
                        <a14:foregroundMark x1="32385" y1="97000" x2="40700" y2="98889"/>
                        <a14:foregroundMark x1="59300" y1="97222" x2="63895" y2="95333"/>
                        <a14:foregroundMark x1="92560" y1="98889" x2="95405" y2="97444"/>
                        <a14:backgroundMark x1="97155" y1="99000" x2="98249" y2="99000"/>
                      </a14:backgroundRemoval>
                    </a14:imgEffect>
                  </a14:imgLayer>
                </a14:imgProps>
              </a:ext>
              <a:ext uri="{28A0092B-C50C-407E-A947-70E740481C1C}">
                <a14:useLocalDpi xmlns:a14="http://schemas.microsoft.com/office/drawing/2010/main" val="0"/>
              </a:ext>
            </a:extLst>
          </a:blip>
          <a:srcRect/>
          <a:stretch>
            <a:fillRect/>
          </a:stretch>
        </p:blipFill>
        <p:spPr bwMode="auto">
          <a:xfrm>
            <a:off x="840341" y="4319135"/>
            <a:ext cx="933521" cy="1839367"/>
          </a:xfrm>
          <a:prstGeom prst="rect">
            <a:avLst/>
          </a:prstGeom>
          <a:noFill/>
          <a:extLst>
            <a:ext uri="{909E8E84-426E-40DD-AFC4-6F175D3DCCD1}">
              <a14:hiddenFill xmlns:a14="http://schemas.microsoft.com/office/drawing/2010/main">
                <a:solidFill>
                  <a:srgbClr val="FFFFFF"/>
                </a:solidFill>
              </a14:hiddenFill>
            </a:ext>
          </a:extLst>
        </p:spPr>
      </p:pic>
      <p:sp>
        <p:nvSpPr>
          <p:cNvPr id="40" name="AutoShape 11" descr="Hình ảnh có liên quan"/>
          <p:cNvSpPr>
            <a:spLocks noChangeAspect="1" noChangeArrowheads="1"/>
          </p:cNvSpPr>
          <p:nvPr/>
        </p:nvSpPr>
        <p:spPr bwMode="auto">
          <a:xfrm>
            <a:off x="207433" y="-126999"/>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41" name="Picture 13" descr="C:\Users\ADMIN\Desktop\Picture1 (2).pn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43200" y="4397175"/>
            <a:ext cx="2345011" cy="204384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3" descr="C:\Users\ADMIN\Desktop\Picture1 (2).png">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11800" y="4409018"/>
            <a:ext cx="2819400" cy="22080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3" descr="C:\Users\ADMIN\Desktop\Picture1 (2).png">
            <a:hlinkClick r:id="rId16"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39200" y="3225800"/>
            <a:ext cx="2819400" cy="310855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3" descr="C:\Users\ADMIN\Desktop\Picture1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2341" y="4409017"/>
            <a:ext cx="1757927" cy="1930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ADMIN\Desktop\Giai cuu con vat\historieta-linda-de-los-ciervos-47108548.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100000">
                        <a14:foregroundMark x1="17000" y1="15657" x2="20500" y2="27086"/>
                        <a14:foregroundMark x1="27625" y1="69029" x2="30750" y2="75657"/>
                        <a14:foregroundMark x1="96375" y1="86171" x2="98625" y2="89486"/>
                        <a14:foregroundMark x1="90625" y1="96457" x2="91125" y2="99314"/>
                      </a14:backgroundRemoval>
                    </a14:imgEffect>
                  </a14:imgLayer>
                </a14:imgProps>
              </a:ext>
              <a:ext uri="{28A0092B-C50C-407E-A947-70E740481C1C}">
                <a14:useLocalDpi xmlns:a14="http://schemas.microsoft.com/office/drawing/2010/main" val="0"/>
              </a:ext>
            </a:extLst>
          </a:blip>
          <a:srcRect/>
          <a:stretch>
            <a:fillRect/>
          </a:stretch>
        </p:blipFill>
        <p:spPr bwMode="auto">
          <a:xfrm rot="20829338">
            <a:off x="588638" y="4893055"/>
            <a:ext cx="1695065" cy="158255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C:\Users\ADMIN\Desktop\Giai cuu con vat\dessin-animé-mignon-de-tigre-43198987.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0" b="100000" l="0" r="100000">
                        <a14:foregroundMark x1="12308" y1="14741" x2="6538" y2="26693"/>
                        <a14:foregroundMark x1="16154" y1="17928" x2="14231" y2="30279"/>
                        <a14:foregroundMark x1="32692" y1="17530" x2="26538" y2="35060"/>
                        <a14:foregroundMark x1="46538" y1="13944" x2="50000" y2="20319"/>
                        <a14:foregroundMark x1="7692" y1="7968" x2="6538" y2="15139"/>
                        <a14:foregroundMark x1="35000" y1="4781" x2="38462" y2="11554"/>
                        <a14:foregroundMark x1="34231" y1="3984" x2="23077" y2="2390"/>
                        <a14:foregroundMark x1="35385" y1="57371" x2="34615" y2="91633"/>
                        <a14:foregroundMark x1="31538" y1="73307" x2="30385" y2="83665"/>
                        <a14:foregroundMark x1="40000" y1="62948" x2="36923" y2="81673"/>
                        <a14:foregroundMark x1="34231" y1="56175" x2="57692" y2="63347"/>
                        <a14:foregroundMark x1="56538" y1="54980" x2="46538" y2="56574"/>
                        <a14:foregroundMark x1="68077" y1="54183" x2="66923" y2="83267"/>
                        <a14:foregroundMark x1="61538" y1="60558" x2="61538" y2="80478"/>
                        <a14:foregroundMark x1="76923" y1="81275" x2="76154" y2="88446"/>
                        <a14:foregroundMark x1="93462" y1="15538" x2="77692" y2="21116"/>
                        <a14:foregroundMark x1="93077" y1="12749" x2="96154" y2="18327"/>
                        <a14:foregroundMark x1="76923" y1="22311" x2="67308" y2="50996"/>
                      </a14:backgroundRemoval>
                    </a14:imgEffect>
                  </a14:imgLayer>
                </a14:imgProps>
              </a:ext>
              <a:ext uri="{28A0092B-C50C-407E-A947-70E740481C1C}">
                <a14:useLocalDpi xmlns:a14="http://schemas.microsoft.com/office/drawing/2010/main" val="0"/>
              </a:ext>
            </a:extLst>
          </a:blip>
          <a:srcRect/>
          <a:stretch>
            <a:fillRect/>
          </a:stretch>
        </p:blipFill>
        <p:spPr bwMode="auto">
          <a:xfrm>
            <a:off x="3443789" y="4757348"/>
            <a:ext cx="1442953" cy="139222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C:\Users\ADMIN\Desktop\Giai cuu con vat\elephant-cartoon-clip-art.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5571361" y="4050936"/>
            <a:ext cx="2579291" cy="252766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C:\Users\ADMIN\Desktop\Giai cuu con vat\bear  mother and baby cartoon image 5.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449397" y="3632200"/>
            <a:ext cx="3742603" cy="374260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C:\Users\ADMIN\Desktop\vector-fruits-cartoon-icons (2).jpg"/>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9664" b="96218" l="9886" r="89734"/>
                    </a14:imgEffect>
                  </a14:imgLayer>
                </a14:imgProps>
              </a:ext>
              <a:ext uri="{28A0092B-C50C-407E-A947-70E740481C1C}">
                <a14:useLocalDpi xmlns:a14="http://schemas.microsoft.com/office/drawing/2010/main" val="0"/>
              </a:ext>
            </a:extLst>
          </a:blip>
          <a:srcRect/>
          <a:stretch>
            <a:fillRect/>
          </a:stretch>
        </p:blipFill>
        <p:spPr bwMode="auto">
          <a:xfrm>
            <a:off x="435956" y="-56492"/>
            <a:ext cx="830904" cy="751920"/>
          </a:xfrm>
          <a:prstGeom prst="rect">
            <a:avLst/>
          </a:prstGeom>
          <a:noFill/>
          <a:extLst>
            <a:ext uri="{909E8E84-426E-40DD-AFC4-6F175D3DCCD1}">
              <a14:hiddenFill xmlns:a14="http://schemas.microsoft.com/office/drawing/2010/main">
                <a:solidFill>
                  <a:srgbClr val="FFFFFF"/>
                </a:solidFill>
              </a14:hiddenFill>
            </a:ext>
          </a:extLst>
        </p:spPr>
      </p:pic>
      <p:sp>
        <p:nvSpPr>
          <p:cNvPr id="50" name="Explosion 2 49"/>
          <p:cNvSpPr/>
          <p:nvPr/>
        </p:nvSpPr>
        <p:spPr>
          <a:xfrm rot="1364045">
            <a:off x="258667" y="2425183"/>
            <a:ext cx="1336984" cy="949579"/>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rot="560109">
            <a:off x="481766" y="2828529"/>
            <a:ext cx="1546967" cy="338554"/>
          </a:xfrm>
          <a:prstGeom prst="rect">
            <a:avLst/>
          </a:prstGeom>
          <a:noFill/>
        </p:spPr>
        <p:txBody>
          <a:bodyPr wrap="square" rtlCol="0">
            <a:spAutoFit/>
          </a:bodyPr>
          <a:lstStyle/>
          <a:p>
            <a:r>
              <a:rPr lang="en-US" sz="1600" b="1" dirty="0">
                <a:solidFill>
                  <a:srgbClr val="FF0000"/>
                </a:solidFill>
                <a:latin typeface="Comic Sans MS" panose="030F0702030302020204" pitchFamily="66" charset="0"/>
              </a:rPr>
              <a:t>POW!</a:t>
            </a:r>
          </a:p>
        </p:txBody>
      </p:sp>
      <p:pic>
        <p:nvPicPr>
          <p:cNvPr id="52" name="Picture 2" descr="C:\Users\ADMIN\Desktop\Giai cuu con vat\depositphotos_8033217-stock-illustration-cartoon-hunter-with-a-blunderbus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6" b="100000" l="0" r="100000"/>
                    </a14:imgEffect>
                  </a14:imgLayer>
                </a14:imgProps>
              </a:ext>
              <a:ext uri="{28A0092B-C50C-407E-A947-70E740481C1C}">
                <a14:useLocalDpi xmlns:a14="http://schemas.microsoft.com/office/drawing/2010/main" val="0"/>
              </a:ext>
            </a:extLst>
          </a:blip>
          <a:srcRect/>
          <a:stretch>
            <a:fillRect/>
          </a:stretch>
        </p:blipFill>
        <p:spPr bwMode="auto">
          <a:xfrm rot="15843971" flipH="1">
            <a:off x="499242" y="3208496"/>
            <a:ext cx="1092047" cy="131445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C:\Users\ADMIN\Desktop\monkey_drawing_branch_hang_54278_2048x2048 (2).jpg"/>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0" b="100000" l="0" r="100000">
                        <a14:foregroundMark x1="59619" y1="6027" x2="62549" y2="13058"/>
                        <a14:foregroundMark x1="58984" y1="6027" x2="52246" y2="12612"/>
                        <a14:foregroundMark x1="35693" y1="19420" x2="28760" y2="19085"/>
                        <a14:foregroundMark x1="13135" y1="4464" x2="17188" y2="10268"/>
                        <a14:foregroundMark x1="17188" y1="10268" x2="22314" y2="15067"/>
                        <a14:foregroundMark x1="26514" y1="17634" x2="22607" y2="15625"/>
                        <a14:foregroundMark x1="37109" y1="18862" x2="38770" y2="18192"/>
                        <a14:backgroundMark x1="7715" y1="23438" x2="20166" y2="77790"/>
                        <a14:backgroundMark x1="7715" y1="71987" x2="26660" y2="91071"/>
                        <a14:backgroundMark x1="42627" y1="84152" x2="40625" y2="84152"/>
                        <a14:backgroundMark x1="39453" y1="84487" x2="36621" y2="81138"/>
                        <a14:backgroundMark x1="36914" y1="81920" x2="36182" y2="78571"/>
                        <a14:backgroundMark x1="60010" y1="25446" x2="70215" y2="56362"/>
                        <a14:backgroundMark x1="53760" y1="62388" x2="53662" y2="66406"/>
                        <a14:backgroundMark x1="54688" y1="78906" x2="50928" y2="84710"/>
                        <a14:backgroundMark x1="43994" y1="20647" x2="41846" y2="22991"/>
                        <a14:backgroundMark x1="75146" y1="39397" x2="78125" y2="65179"/>
                        <a14:backgroundMark x1="42041" y1="26786" x2="42969" y2="25670"/>
                      </a14:backgroundRemoval>
                    </a14:imgEffect>
                  </a14:imgLayer>
                </a14:imgProps>
              </a:ext>
              <a:ext uri="{28A0092B-C50C-407E-A947-70E740481C1C}">
                <a14:useLocalDpi xmlns:a14="http://schemas.microsoft.com/office/drawing/2010/main" val="0"/>
              </a:ext>
            </a:extLst>
          </a:blip>
          <a:srcRect/>
          <a:stretch>
            <a:fillRect/>
          </a:stretch>
        </p:blipFill>
        <p:spPr bwMode="auto">
          <a:xfrm>
            <a:off x="-110635" y="138472"/>
            <a:ext cx="2207629" cy="1033895"/>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a:hlinkClick r:id="rId29" action="ppaction://hlinksldjump"/>
            <a:extLst>
              <a:ext uri="{FF2B5EF4-FFF2-40B4-BE49-F238E27FC236}">
                <a16:creationId xmlns:a16="http://schemas.microsoft.com/office/drawing/2014/main" xmlns="" id="{B666D91F-8B6C-2D49-B69D-83BBC3E29DC0}"/>
              </a:ext>
            </a:extLst>
          </p:cNvPr>
          <p:cNvSpPr/>
          <p:nvPr/>
        </p:nvSpPr>
        <p:spPr>
          <a:xfrm>
            <a:off x="-1389887" y="6220571"/>
            <a:ext cx="1069296" cy="637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Thank</a:t>
            </a:r>
          </a:p>
        </p:txBody>
      </p:sp>
    </p:spTree>
    <p:extLst>
      <p:ext uri="{BB962C8B-B14F-4D97-AF65-F5344CB8AC3E}">
        <p14:creationId xmlns:p14="http://schemas.microsoft.com/office/powerpoint/2010/main" val="46775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53"/>
                                        </p:tgtEl>
                                        <p:attrNameLst>
                                          <p:attrName>r</p:attrName>
                                        </p:attrNameLst>
                                      </p:cBhvr>
                                    </p:animRot>
                                    <p:animRot by="-240000">
                                      <p:cBhvr>
                                        <p:cTn id="7" dur="400" fill="hold">
                                          <p:stCondLst>
                                            <p:cond delay="400"/>
                                          </p:stCondLst>
                                        </p:cTn>
                                        <p:tgtEl>
                                          <p:spTgt spid="53"/>
                                        </p:tgtEl>
                                        <p:attrNameLst>
                                          <p:attrName>r</p:attrName>
                                        </p:attrNameLst>
                                      </p:cBhvr>
                                    </p:animRot>
                                    <p:animRot by="240000">
                                      <p:cBhvr>
                                        <p:cTn id="8" dur="400" fill="hold">
                                          <p:stCondLst>
                                            <p:cond delay="800"/>
                                          </p:stCondLst>
                                        </p:cTn>
                                        <p:tgtEl>
                                          <p:spTgt spid="53"/>
                                        </p:tgtEl>
                                        <p:attrNameLst>
                                          <p:attrName>r</p:attrName>
                                        </p:attrNameLst>
                                      </p:cBhvr>
                                    </p:animRot>
                                    <p:animRot by="-240000">
                                      <p:cBhvr>
                                        <p:cTn id="9" dur="400" fill="hold">
                                          <p:stCondLst>
                                            <p:cond delay="1200"/>
                                          </p:stCondLst>
                                        </p:cTn>
                                        <p:tgtEl>
                                          <p:spTgt spid="53"/>
                                        </p:tgtEl>
                                        <p:attrNameLst>
                                          <p:attrName>r</p:attrName>
                                        </p:attrNameLst>
                                      </p:cBhvr>
                                    </p:animRot>
                                    <p:animRot by="120000">
                                      <p:cBhvr>
                                        <p:cTn id="10" dur="400" fill="hold">
                                          <p:stCondLst>
                                            <p:cond delay="16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4"/>
                    </p:tgtEl>
                  </p:cond>
                </p:stCondLst>
                <p:endSync evt="end" delay="0">
                  <p:rtn val="all"/>
                </p:endSync>
                <p:childTnLst>
                  <p:par>
                    <p:cTn id="12" fill="hold">
                      <p:stCondLst>
                        <p:cond delay="0"/>
                      </p:stCondLst>
                      <p:childTnLst>
                        <p:par>
                          <p:cTn id="13" fill="hold">
                            <p:stCondLst>
                              <p:cond delay="0"/>
                            </p:stCondLst>
                            <p:childTnLst>
                              <p:par>
                                <p:cTn id="14" presetID="2" presetClass="exit" presetSubtype="4" fill="hold" nodeType="clickEffect">
                                  <p:stCondLst>
                                    <p:cond delay="0"/>
                                  </p:stCondLst>
                                  <p:childTnLst>
                                    <p:anim calcmode="lin" valueType="num">
                                      <p:cBhvr additive="base">
                                        <p:cTn id="15" dur="500"/>
                                        <p:tgtEl>
                                          <p:spTgt spid="44"/>
                                        </p:tgtEl>
                                        <p:attrNameLst>
                                          <p:attrName>ppt_x</p:attrName>
                                        </p:attrNameLst>
                                      </p:cBhvr>
                                      <p:tavLst>
                                        <p:tav tm="0">
                                          <p:val>
                                            <p:strVal val="ppt_x"/>
                                          </p:val>
                                        </p:tav>
                                        <p:tav tm="100000">
                                          <p:val>
                                            <p:strVal val="ppt_x"/>
                                          </p:val>
                                        </p:tav>
                                      </p:tavLst>
                                    </p:anim>
                                    <p:anim calcmode="lin" valueType="num">
                                      <p:cBhvr additive="base">
                                        <p:cTn id="16" dur="500"/>
                                        <p:tgtEl>
                                          <p:spTgt spid="44"/>
                                        </p:tgtEl>
                                        <p:attrNameLst>
                                          <p:attrName>ppt_y</p:attrName>
                                        </p:attrNameLst>
                                      </p:cBhvr>
                                      <p:tavLst>
                                        <p:tav tm="0">
                                          <p:val>
                                            <p:strVal val="ppt_y"/>
                                          </p:val>
                                        </p:tav>
                                        <p:tav tm="100000">
                                          <p:val>
                                            <p:strVal val="1+ppt_h/2"/>
                                          </p:val>
                                        </p:tav>
                                      </p:tavLst>
                                    </p:anim>
                                    <p:set>
                                      <p:cBhvr>
                                        <p:cTn id="17" dur="1" fill="hold">
                                          <p:stCondLst>
                                            <p:cond delay="499"/>
                                          </p:stCondLst>
                                        </p:cTn>
                                        <p:tgtEl>
                                          <p:spTgt spid="44"/>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9"/>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par>
                                <p:cTn id="22" presetID="32" presetClass="emph" presetSubtype="0" repeatCount="indefinite" fill="hold" nodeType="withEffect">
                                  <p:stCondLst>
                                    <p:cond delay="0"/>
                                  </p:stCondLst>
                                  <p:childTnLst>
                                    <p:animRot by="120000">
                                      <p:cBhvr>
                                        <p:cTn id="23" dur="200" fill="hold">
                                          <p:stCondLst>
                                            <p:cond delay="0"/>
                                          </p:stCondLst>
                                        </p:cTn>
                                        <p:tgtEl>
                                          <p:spTgt spid="45"/>
                                        </p:tgtEl>
                                        <p:attrNameLst>
                                          <p:attrName>r</p:attrName>
                                        </p:attrNameLst>
                                      </p:cBhvr>
                                    </p:animRot>
                                    <p:animRot by="-240000">
                                      <p:cBhvr>
                                        <p:cTn id="24" dur="400" fill="hold">
                                          <p:stCondLst>
                                            <p:cond delay="400"/>
                                          </p:stCondLst>
                                        </p:cTn>
                                        <p:tgtEl>
                                          <p:spTgt spid="45"/>
                                        </p:tgtEl>
                                        <p:attrNameLst>
                                          <p:attrName>r</p:attrName>
                                        </p:attrNameLst>
                                      </p:cBhvr>
                                    </p:animRot>
                                    <p:animRot by="240000">
                                      <p:cBhvr>
                                        <p:cTn id="25" dur="400" fill="hold">
                                          <p:stCondLst>
                                            <p:cond delay="800"/>
                                          </p:stCondLst>
                                        </p:cTn>
                                        <p:tgtEl>
                                          <p:spTgt spid="45"/>
                                        </p:tgtEl>
                                        <p:attrNameLst>
                                          <p:attrName>r</p:attrName>
                                        </p:attrNameLst>
                                      </p:cBhvr>
                                    </p:animRot>
                                    <p:animRot by="-240000">
                                      <p:cBhvr>
                                        <p:cTn id="26" dur="400" fill="hold">
                                          <p:stCondLst>
                                            <p:cond delay="1200"/>
                                          </p:stCondLst>
                                        </p:cTn>
                                        <p:tgtEl>
                                          <p:spTgt spid="45"/>
                                        </p:tgtEl>
                                        <p:attrNameLst>
                                          <p:attrName>r</p:attrName>
                                        </p:attrNameLst>
                                      </p:cBhvr>
                                    </p:animRot>
                                    <p:animRot by="120000">
                                      <p:cBhvr>
                                        <p:cTn id="27" dur="400" fill="hold">
                                          <p:stCondLst>
                                            <p:cond delay="1600"/>
                                          </p:stCondLst>
                                        </p:cTn>
                                        <p:tgtEl>
                                          <p:spTgt spid="45"/>
                                        </p:tgtEl>
                                        <p:attrNameLst>
                                          <p:attrName>r</p:attrName>
                                        </p:attrNameLst>
                                      </p:cBhvr>
                                    </p:animRot>
                                  </p:childTnLst>
                                </p:cTn>
                              </p:par>
                              <p:par>
                                <p:cTn id="28" presetID="35" presetClass="path" presetSubtype="0" accel="50000" decel="50000" fill="hold" nodeType="withEffect">
                                  <p:stCondLst>
                                    <p:cond delay="0"/>
                                  </p:stCondLst>
                                  <p:childTnLst>
                                    <p:animMotion origin="layout" path="M 4.44444E-6 -4.44444E-6 L -0.23056 0.00186 " pathEditMode="relative" rAng="0" ptsTypes="AA">
                                      <p:cBhvr>
                                        <p:cTn id="29" dur="3000" fill="hold"/>
                                        <p:tgtEl>
                                          <p:spTgt spid="45"/>
                                        </p:tgtEl>
                                        <p:attrNameLst>
                                          <p:attrName>ppt_x</p:attrName>
                                          <p:attrName>ppt_y</p:attrName>
                                        </p:attrNameLst>
                                      </p:cBhvr>
                                      <p:rCtr x="-11528" y="93"/>
                                    </p:animMotion>
                                  </p:childTnLst>
                                </p:cTn>
                              </p:par>
                            </p:childTnLst>
                          </p:cTn>
                        </p:par>
                      </p:childTnLst>
                    </p:cTn>
                  </p:par>
                </p:childTnLst>
              </p:cTn>
              <p:nextCondLst>
                <p:cond evt="onClick" delay="0">
                  <p:tgtEl>
                    <p:spTgt spid="44"/>
                  </p:tgtEl>
                </p:cond>
              </p:nextCondLst>
            </p:seq>
            <p:seq concurrent="1" nextAc="seek">
              <p:cTn id="30" restart="whenNotActive" fill="hold" evtFilter="cancelBubble" nodeType="interactiveSeq">
                <p:stCondLst>
                  <p:cond evt="onClick" delay="0">
                    <p:tgtEl>
                      <p:spTgt spid="41"/>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withEffect">
                                  <p:stCondLst>
                                    <p:cond delay="0"/>
                                  </p:stCondLst>
                                  <p:childTnLst>
                                    <p:anim calcmode="lin" valueType="num">
                                      <p:cBhvr additive="base">
                                        <p:cTn id="34" dur="500"/>
                                        <p:tgtEl>
                                          <p:spTgt spid="41"/>
                                        </p:tgtEl>
                                        <p:attrNameLst>
                                          <p:attrName>ppt_x</p:attrName>
                                        </p:attrNameLst>
                                      </p:cBhvr>
                                      <p:tavLst>
                                        <p:tav tm="0">
                                          <p:val>
                                            <p:strVal val="ppt_x"/>
                                          </p:val>
                                        </p:tav>
                                        <p:tav tm="100000">
                                          <p:val>
                                            <p:strVal val="ppt_x"/>
                                          </p:val>
                                        </p:tav>
                                      </p:tavLst>
                                    </p:anim>
                                    <p:anim calcmode="lin" valueType="num">
                                      <p:cBhvr additive="base">
                                        <p:cTn id="35" dur="500"/>
                                        <p:tgtEl>
                                          <p:spTgt spid="41"/>
                                        </p:tgtEl>
                                        <p:attrNameLst>
                                          <p:attrName>ppt_y</p:attrName>
                                        </p:attrNameLst>
                                      </p:cBhvr>
                                      <p:tavLst>
                                        <p:tav tm="0">
                                          <p:val>
                                            <p:strVal val="ppt_y"/>
                                          </p:val>
                                        </p:tav>
                                        <p:tav tm="100000">
                                          <p:val>
                                            <p:strVal val="1+ppt_h/2"/>
                                          </p:val>
                                        </p:tav>
                                      </p:tavLst>
                                    </p:anim>
                                    <p:set>
                                      <p:cBhvr>
                                        <p:cTn id="36" dur="1" fill="hold">
                                          <p:stCondLst>
                                            <p:cond delay="499"/>
                                          </p:stCondLst>
                                        </p:cTn>
                                        <p:tgtEl>
                                          <p:spTgt spid="4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32" presetClass="emph" presetSubtype="0" fill="hold" nodeType="withEffect">
                                  <p:stCondLst>
                                    <p:cond delay="0"/>
                                  </p:stCondLst>
                                  <p:childTnLst>
                                    <p:animRot by="120000">
                                      <p:cBhvr>
                                        <p:cTn id="42" dur="300" fill="hold">
                                          <p:stCondLst>
                                            <p:cond delay="0"/>
                                          </p:stCondLst>
                                        </p:cTn>
                                        <p:tgtEl>
                                          <p:spTgt spid="46"/>
                                        </p:tgtEl>
                                        <p:attrNameLst>
                                          <p:attrName>r</p:attrName>
                                        </p:attrNameLst>
                                      </p:cBhvr>
                                    </p:animRot>
                                    <p:animRot by="-240000">
                                      <p:cBhvr>
                                        <p:cTn id="43" dur="600" fill="hold">
                                          <p:stCondLst>
                                            <p:cond delay="600"/>
                                          </p:stCondLst>
                                        </p:cTn>
                                        <p:tgtEl>
                                          <p:spTgt spid="46"/>
                                        </p:tgtEl>
                                        <p:attrNameLst>
                                          <p:attrName>r</p:attrName>
                                        </p:attrNameLst>
                                      </p:cBhvr>
                                    </p:animRot>
                                    <p:animRot by="240000">
                                      <p:cBhvr>
                                        <p:cTn id="44" dur="600" fill="hold">
                                          <p:stCondLst>
                                            <p:cond delay="1200"/>
                                          </p:stCondLst>
                                        </p:cTn>
                                        <p:tgtEl>
                                          <p:spTgt spid="46"/>
                                        </p:tgtEl>
                                        <p:attrNameLst>
                                          <p:attrName>r</p:attrName>
                                        </p:attrNameLst>
                                      </p:cBhvr>
                                    </p:animRot>
                                    <p:animRot by="-240000">
                                      <p:cBhvr>
                                        <p:cTn id="45" dur="600" fill="hold">
                                          <p:stCondLst>
                                            <p:cond delay="1800"/>
                                          </p:stCondLst>
                                        </p:cTn>
                                        <p:tgtEl>
                                          <p:spTgt spid="46"/>
                                        </p:tgtEl>
                                        <p:attrNameLst>
                                          <p:attrName>r</p:attrName>
                                        </p:attrNameLst>
                                      </p:cBhvr>
                                    </p:animRot>
                                    <p:animRot by="120000">
                                      <p:cBhvr>
                                        <p:cTn id="46" dur="600" fill="hold">
                                          <p:stCondLst>
                                            <p:cond delay="2400"/>
                                          </p:stCondLst>
                                        </p:cTn>
                                        <p:tgtEl>
                                          <p:spTgt spid="46"/>
                                        </p:tgtEl>
                                        <p:attrNameLst>
                                          <p:attrName>r</p:attrName>
                                        </p:attrNameLst>
                                      </p:cBhvr>
                                    </p:animRot>
                                  </p:childTnLst>
                                </p:cTn>
                              </p:par>
                              <p:par>
                                <p:cTn id="47" presetID="35" presetClass="path" presetSubtype="0" accel="50000" decel="50000" fill="hold" nodeType="withEffect">
                                  <p:stCondLst>
                                    <p:cond delay="0"/>
                                  </p:stCondLst>
                                  <p:childTnLst>
                                    <p:animMotion origin="layout" path="M -3.33333E-6 2.80913E-6 L -0.50833 0.01079 " pathEditMode="relative" rAng="0" ptsTypes="AA">
                                      <p:cBhvr>
                                        <p:cTn id="48" dur="3000" fill="hold"/>
                                        <p:tgtEl>
                                          <p:spTgt spid="46"/>
                                        </p:tgtEl>
                                        <p:attrNameLst>
                                          <p:attrName>ppt_x</p:attrName>
                                          <p:attrName>ppt_y</p:attrName>
                                        </p:attrNameLst>
                                      </p:cBhvr>
                                      <p:rCtr x="-25417" y="524"/>
                                    </p:animMotion>
                                  </p:childTnLst>
                                </p:cTn>
                              </p:par>
                            </p:childTnLst>
                          </p:cTn>
                        </p:par>
                      </p:childTnLst>
                    </p:cTn>
                  </p:par>
                </p:childTnLst>
              </p:cTn>
              <p:nextCondLst>
                <p:cond evt="onClick" delay="0">
                  <p:tgtEl>
                    <p:spTgt spid="41"/>
                  </p:tgtEl>
                </p:cond>
              </p:nextCondLst>
            </p:seq>
            <p:seq concurrent="1" nextAc="seek">
              <p:cTn id="49" restart="whenNotActive" fill="hold" evtFilter="cancelBubble" nodeType="interactiveSeq">
                <p:stCondLst>
                  <p:cond evt="onClick" delay="0">
                    <p:tgtEl>
                      <p:spTgt spid="35"/>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9"/>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66667E-6 2.96296E-6 L -0.00312 0.37407 " pathEditMode="relative" rAng="0" ptsTypes="AA">
                                      <p:cBhvr>
                                        <p:cTn id="55" dur="1000" fill="hold"/>
                                        <p:tgtEl>
                                          <p:spTgt spid="49"/>
                                        </p:tgtEl>
                                        <p:attrNameLst>
                                          <p:attrName>ppt_x</p:attrName>
                                          <p:attrName>ppt_y</p:attrName>
                                        </p:attrNameLst>
                                      </p:cBhvr>
                                      <p:rCtr x="-156" y="18704"/>
                                    </p:animMotion>
                                  </p:childTnLst>
                                </p:cTn>
                              </p:par>
                              <p:par>
                                <p:cTn id="56" presetID="9" presetClass="entr" presetSubtype="0" fill="hold" grpId="0" nodeType="withEffect">
                                  <p:stCondLst>
                                    <p:cond delay="500"/>
                                  </p:stCondLst>
                                  <p:childTnLst>
                                    <p:set>
                                      <p:cBhvr>
                                        <p:cTn id="57" dur="1" fill="hold">
                                          <p:stCondLst>
                                            <p:cond delay="0"/>
                                          </p:stCondLst>
                                        </p:cTn>
                                        <p:tgtEl>
                                          <p:spTgt spid="50"/>
                                        </p:tgtEl>
                                        <p:attrNameLst>
                                          <p:attrName>style.visibility</p:attrName>
                                        </p:attrNameLst>
                                      </p:cBhvr>
                                      <p:to>
                                        <p:strVal val="visible"/>
                                      </p:to>
                                    </p:set>
                                    <p:animEffect transition="in" filter="dissolve">
                                      <p:cBhvr>
                                        <p:cTn id="58" dur="500"/>
                                        <p:tgtEl>
                                          <p:spTgt spid="50"/>
                                        </p:tgtEl>
                                      </p:cBhvr>
                                    </p:animEffect>
                                  </p:childTnLst>
                                </p:cTn>
                              </p:par>
                              <p:par>
                                <p:cTn id="59" presetID="9" presetClass="entr" presetSubtype="0" fill="hold" grpId="0" nodeType="withEffect">
                                  <p:stCondLst>
                                    <p:cond delay="500"/>
                                  </p:stCondLst>
                                  <p:childTnLst>
                                    <p:set>
                                      <p:cBhvr>
                                        <p:cTn id="60" dur="1" fill="hold">
                                          <p:stCondLst>
                                            <p:cond delay="0"/>
                                          </p:stCondLst>
                                        </p:cTn>
                                        <p:tgtEl>
                                          <p:spTgt spid="51"/>
                                        </p:tgtEl>
                                        <p:attrNameLst>
                                          <p:attrName>style.visibility</p:attrName>
                                        </p:attrNameLst>
                                      </p:cBhvr>
                                      <p:to>
                                        <p:strVal val="visible"/>
                                      </p:to>
                                    </p:set>
                                    <p:animEffect transition="in" filter="dissolve">
                                      <p:cBhvr>
                                        <p:cTn id="61" dur="500"/>
                                        <p:tgtEl>
                                          <p:spTgt spid="51"/>
                                        </p:tgtEl>
                                      </p:cBhvr>
                                    </p:animEffect>
                                  </p:childTnLst>
                                </p:cTn>
                              </p:par>
                            </p:childTnLst>
                          </p:cTn>
                        </p:par>
                        <p:par>
                          <p:cTn id="62" fill="hold">
                            <p:stCondLst>
                              <p:cond delay="1000"/>
                            </p:stCondLst>
                            <p:childTnLst>
                              <p:par>
                                <p:cTn id="63" presetID="1" presetClass="exit" presetSubtype="0" fill="hold" nodeType="afterEffect">
                                  <p:stCondLst>
                                    <p:cond delay="0"/>
                                  </p:stCondLst>
                                  <p:childTnLst>
                                    <p:set>
                                      <p:cBhvr>
                                        <p:cTn id="64" dur="1" fill="hold">
                                          <p:stCondLst>
                                            <p:cond delay="0"/>
                                          </p:stCondLst>
                                        </p:cTn>
                                        <p:tgtEl>
                                          <p:spTgt spid="49"/>
                                        </p:tgtEl>
                                        <p:attrNameLst>
                                          <p:attrName>style.visibility</p:attrName>
                                        </p:attrNameLst>
                                      </p:cBhvr>
                                      <p:to>
                                        <p:strVal val="hidden"/>
                                      </p:to>
                                    </p:set>
                                  </p:childTnLst>
                                </p:cTn>
                              </p:par>
                              <p:par>
                                <p:cTn id="65" presetID="1" presetClass="exit" presetSubtype="0" fill="hold" grpId="1" nodeType="withEffect">
                                  <p:stCondLst>
                                    <p:cond delay="1000"/>
                                  </p:stCondLst>
                                  <p:childTnLst>
                                    <p:set>
                                      <p:cBhvr>
                                        <p:cTn id="66" dur="1" fill="hold">
                                          <p:stCondLst>
                                            <p:cond delay="0"/>
                                          </p:stCondLst>
                                        </p:cTn>
                                        <p:tgtEl>
                                          <p:spTgt spid="50"/>
                                        </p:tgtEl>
                                        <p:attrNameLst>
                                          <p:attrName>style.visibility</p:attrName>
                                        </p:attrNameLst>
                                      </p:cBhvr>
                                      <p:to>
                                        <p:strVal val="hidden"/>
                                      </p:to>
                                    </p:set>
                                  </p:childTnLst>
                                </p:cTn>
                              </p:par>
                              <p:par>
                                <p:cTn id="67" presetID="1" presetClass="exit" presetSubtype="0" fill="hold" grpId="1" nodeType="withEffect">
                                  <p:stCondLst>
                                    <p:cond delay="1000"/>
                                  </p:stCondLst>
                                  <p:childTnLst>
                                    <p:set>
                                      <p:cBhvr>
                                        <p:cTn id="68" dur="1" fill="hold">
                                          <p:stCondLst>
                                            <p:cond delay="0"/>
                                          </p:stCondLst>
                                        </p:cTn>
                                        <p:tgtEl>
                                          <p:spTgt spid="51"/>
                                        </p:tgtEl>
                                        <p:attrNameLst>
                                          <p:attrName>style.visibility</p:attrName>
                                        </p:attrNameLst>
                                      </p:cBhvr>
                                      <p:to>
                                        <p:strVal val="hidden"/>
                                      </p:to>
                                    </p:set>
                                  </p:childTnLst>
                                </p:cTn>
                              </p:par>
                              <p:par>
                                <p:cTn id="69" presetID="1" presetClass="exit" presetSubtype="0" fill="hold" nodeType="withEffect">
                                  <p:stCondLst>
                                    <p:cond delay="500"/>
                                  </p:stCondLst>
                                  <p:childTnLst>
                                    <p:set>
                                      <p:cBhvr>
                                        <p:cTn id="70" dur="1" fill="hold">
                                          <p:stCondLst>
                                            <p:cond delay="0"/>
                                          </p:stCondLst>
                                        </p:cTn>
                                        <p:tgtEl>
                                          <p:spTgt spid="35"/>
                                        </p:tgtEl>
                                        <p:attrNameLst>
                                          <p:attrName>style.visibility</p:attrName>
                                        </p:attrNameLst>
                                      </p:cBhvr>
                                      <p:to>
                                        <p:strVal val="hidden"/>
                                      </p:to>
                                    </p:set>
                                  </p:childTnLst>
                                </p:cTn>
                              </p:par>
                              <p:par>
                                <p:cTn id="71" presetID="1" presetClass="entr" presetSubtype="0" fill="hold" nodeType="withEffect">
                                  <p:stCondLst>
                                    <p:cond delay="500"/>
                                  </p:stCondLst>
                                  <p:childTnLst>
                                    <p:set>
                                      <p:cBhvr>
                                        <p:cTn id="72"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73" restart="whenNotActive" fill="hold" evtFilter="cancelBubble" nodeType="interactiveSeq">
                <p:stCondLst>
                  <p:cond evt="onClick" delay="0">
                    <p:tgtEl>
                      <p:spTgt spid="42"/>
                    </p:tgtEl>
                  </p:cond>
                </p:stCondLst>
                <p:endSync evt="end" delay="0">
                  <p:rtn val="all"/>
                </p:endSync>
                <p:childTnLst>
                  <p:par>
                    <p:cTn id="74" fill="hold">
                      <p:stCondLst>
                        <p:cond delay="0"/>
                      </p:stCondLst>
                      <p:childTnLst>
                        <p:par>
                          <p:cTn id="75" fill="hold">
                            <p:stCondLst>
                              <p:cond delay="0"/>
                            </p:stCondLst>
                            <p:childTnLst>
                              <p:par>
                                <p:cTn id="76" presetID="2" presetClass="exit" presetSubtype="4" fill="hold" nodeType="clickEffect">
                                  <p:stCondLst>
                                    <p:cond delay="0"/>
                                  </p:stCondLst>
                                  <p:childTnLst>
                                    <p:anim calcmode="lin" valueType="num">
                                      <p:cBhvr additive="base">
                                        <p:cTn id="77" dur="500"/>
                                        <p:tgtEl>
                                          <p:spTgt spid="42"/>
                                        </p:tgtEl>
                                        <p:attrNameLst>
                                          <p:attrName>ppt_x</p:attrName>
                                        </p:attrNameLst>
                                      </p:cBhvr>
                                      <p:tavLst>
                                        <p:tav tm="0">
                                          <p:val>
                                            <p:strVal val="ppt_x"/>
                                          </p:val>
                                        </p:tav>
                                        <p:tav tm="100000">
                                          <p:val>
                                            <p:strVal val="ppt_x"/>
                                          </p:val>
                                        </p:tav>
                                      </p:tavLst>
                                    </p:anim>
                                    <p:anim calcmode="lin" valueType="num">
                                      <p:cBhvr additive="base">
                                        <p:cTn id="78" dur="500"/>
                                        <p:tgtEl>
                                          <p:spTgt spid="42"/>
                                        </p:tgtEl>
                                        <p:attrNameLst>
                                          <p:attrName>ppt_y</p:attrName>
                                        </p:attrNameLst>
                                      </p:cBhvr>
                                      <p:tavLst>
                                        <p:tav tm="0">
                                          <p:val>
                                            <p:strVal val="ppt_y"/>
                                          </p:val>
                                        </p:tav>
                                        <p:tav tm="100000">
                                          <p:val>
                                            <p:strVal val="1+ppt_h/2"/>
                                          </p:val>
                                        </p:tav>
                                      </p:tavLst>
                                    </p:anim>
                                    <p:set>
                                      <p:cBhvr>
                                        <p:cTn id="79" dur="1" fill="hold">
                                          <p:stCondLst>
                                            <p:cond delay="499"/>
                                          </p:stCondLst>
                                        </p:cTn>
                                        <p:tgtEl>
                                          <p:spTgt spid="42"/>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37"/>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47"/>
                                        </p:tgtEl>
                                        <p:attrNameLst>
                                          <p:attrName>style.visibility</p:attrName>
                                        </p:attrNameLst>
                                      </p:cBhvr>
                                      <p:to>
                                        <p:strVal val="visible"/>
                                      </p:to>
                                    </p:set>
                                  </p:childTnLst>
                                </p:cTn>
                              </p:par>
                              <p:par>
                                <p:cTn id="84" presetID="35" presetClass="path" presetSubtype="0" accel="50000" decel="50000" fill="hold" nodeType="withEffect">
                                  <p:stCondLst>
                                    <p:cond delay="0"/>
                                  </p:stCondLst>
                                  <p:childTnLst>
                                    <p:animMotion origin="layout" path="M -5.55556E-7 -4.44444E-6 L -0.75243 0.03612 " pathEditMode="relative" rAng="0" ptsTypes="AA">
                                      <p:cBhvr>
                                        <p:cTn id="85" dur="3000" fill="hold"/>
                                        <p:tgtEl>
                                          <p:spTgt spid="47"/>
                                        </p:tgtEl>
                                        <p:attrNameLst>
                                          <p:attrName>ppt_x</p:attrName>
                                          <p:attrName>ppt_y</p:attrName>
                                        </p:attrNameLst>
                                      </p:cBhvr>
                                      <p:rCtr x="-37622" y="1790"/>
                                    </p:animMotion>
                                  </p:childTnLst>
                                </p:cTn>
                              </p:par>
                              <p:par>
                                <p:cTn id="86" presetID="32" presetClass="emph" presetSubtype="0" repeatCount="indefinite" fill="hold" nodeType="withEffect">
                                  <p:stCondLst>
                                    <p:cond delay="0"/>
                                  </p:stCondLst>
                                  <p:childTnLst>
                                    <p:animRot by="120000">
                                      <p:cBhvr>
                                        <p:cTn id="87" dur="100" fill="hold">
                                          <p:stCondLst>
                                            <p:cond delay="0"/>
                                          </p:stCondLst>
                                        </p:cTn>
                                        <p:tgtEl>
                                          <p:spTgt spid="47"/>
                                        </p:tgtEl>
                                        <p:attrNameLst>
                                          <p:attrName>r</p:attrName>
                                        </p:attrNameLst>
                                      </p:cBhvr>
                                    </p:animRot>
                                    <p:animRot by="-240000">
                                      <p:cBhvr>
                                        <p:cTn id="88" dur="200" fill="hold">
                                          <p:stCondLst>
                                            <p:cond delay="200"/>
                                          </p:stCondLst>
                                        </p:cTn>
                                        <p:tgtEl>
                                          <p:spTgt spid="47"/>
                                        </p:tgtEl>
                                        <p:attrNameLst>
                                          <p:attrName>r</p:attrName>
                                        </p:attrNameLst>
                                      </p:cBhvr>
                                    </p:animRot>
                                    <p:animRot by="240000">
                                      <p:cBhvr>
                                        <p:cTn id="89" dur="200" fill="hold">
                                          <p:stCondLst>
                                            <p:cond delay="400"/>
                                          </p:stCondLst>
                                        </p:cTn>
                                        <p:tgtEl>
                                          <p:spTgt spid="47"/>
                                        </p:tgtEl>
                                        <p:attrNameLst>
                                          <p:attrName>r</p:attrName>
                                        </p:attrNameLst>
                                      </p:cBhvr>
                                    </p:animRot>
                                    <p:animRot by="-240000">
                                      <p:cBhvr>
                                        <p:cTn id="90" dur="200" fill="hold">
                                          <p:stCondLst>
                                            <p:cond delay="600"/>
                                          </p:stCondLst>
                                        </p:cTn>
                                        <p:tgtEl>
                                          <p:spTgt spid="47"/>
                                        </p:tgtEl>
                                        <p:attrNameLst>
                                          <p:attrName>r</p:attrName>
                                        </p:attrNameLst>
                                      </p:cBhvr>
                                    </p:animRot>
                                    <p:animRot by="120000">
                                      <p:cBhvr>
                                        <p:cTn id="91" dur="200" fill="hold">
                                          <p:stCondLst>
                                            <p:cond delay="800"/>
                                          </p:stCondLst>
                                        </p:cTn>
                                        <p:tgtEl>
                                          <p:spTgt spid="47"/>
                                        </p:tgtEl>
                                        <p:attrNameLst>
                                          <p:attrName>r</p:attrName>
                                        </p:attrNameLst>
                                      </p:cBhvr>
                                    </p:animRo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43"/>
                                        </p:tgtEl>
                                        <p:attrNameLst>
                                          <p:attrName>ppt_x</p:attrName>
                                        </p:attrNameLst>
                                      </p:cBhvr>
                                      <p:tavLst>
                                        <p:tav tm="0">
                                          <p:val>
                                            <p:strVal val="ppt_x"/>
                                          </p:val>
                                        </p:tav>
                                        <p:tav tm="100000">
                                          <p:val>
                                            <p:strVal val="ppt_x"/>
                                          </p:val>
                                        </p:tav>
                                      </p:tavLst>
                                    </p:anim>
                                    <p:anim calcmode="lin" valueType="num">
                                      <p:cBhvr additive="base">
                                        <p:cTn id="97" dur="500"/>
                                        <p:tgtEl>
                                          <p:spTgt spid="43"/>
                                        </p:tgtEl>
                                        <p:attrNameLst>
                                          <p:attrName>ppt_y</p:attrName>
                                        </p:attrNameLst>
                                      </p:cBhvr>
                                      <p:tavLst>
                                        <p:tav tm="0">
                                          <p:val>
                                            <p:strVal val="ppt_y"/>
                                          </p:val>
                                        </p:tav>
                                        <p:tav tm="100000">
                                          <p:val>
                                            <p:strVal val="1+ppt_h/2"/>
                                          </p:val>
                                        </p:tav>
                                      </p:tavLst>
                                    </p:anim>
                                    <p:set>
                                      <p:cBhvr>
                                        <p:cTn id="98" dur="1" fill="hold">
                                          <p:stCondLst>
                                            <p:cond delay="499"/>
                                          </p:stCondLst>
                                        </p:cTn>
                                        <p:tgtEl>
                                          <p:spTgt spid="43"/>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38"/>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32" presetClass="emph" presetSubtype="0" repeatCount="indefinite" fill="hold" nodeType="withEffect">
                                  <p:stCondLst>
                                    <p:cond delay="0"/>
                                  </p:stCondLst>
                                  <p:childTnLst>
                                    <p:animRot by="120000">
                                      <p:cBhvr>
                                        <p:cTn id="104" dur="100" fill="hold">
                                          <p:stCondLst>
                                            <p:cond delay="0"/>
                                          </p:stCondLst>
                                        </p:cTn>
                                        <p:tgtEl>
                                          <p:spTgt spid="48"/>
                                        </p:tgtEl>
                                        <p:attrNameLst>
                                          <p:attrName>r</p:attrName>
                                        </p:attrNameLst>
                                      </p:cBhvr>
                                    </p:animRot>
                                    <p:animRot by="-240000">
                                      <p:cBhvr>
                                        <p:cTn id="105" dur="200" fill="hold">
                                          <p:stCondLst>
                                            <p:cond delay="200"/>
                                          </p:stCondLst>
                                        </p:cTn>
                                        <p:tgtEl>
                                          <p:spTgt spid="48"/>
                                        </p:tgtEl>
                                        <p:attrNameLst>
                                          <p:attrName>r</p:attrName>
                                        </p:attrNameLst>
                                      </p:cBhvr>
                                    </p:animRot>
                                    <p:animRot by="240000">
                                      <p:cBhvr>
                                        <p:cTn id="106" dur="200" fill="hold">
                                          <p:stCondLst>
                                            <p:cond delay="400"/>
                                          </p:stCondLst>
                                        </p:cTn>
                                        <p:tgtEl>
                                          <p:spTgt spid="48"/>
                                        </p:tgtEl>
                                        <p:attrNameLst>
                                          <p:attrName>r</p:attrName>
                                        </p:attrNameLst>
                                      </p:cBhvr>
                                    </p:animRot>
                                    <p:animRot by="-240000">
                                      <p:cBhvr>
                                        <p:cTn id="107" dur="200" fill="hold">
                                          <p:stCondLst>
                                            <p:cond delay="600"/>
                                          </p:stCondLst>
                                        </p:cTn>
                                        <p:tgtEl>
                                          <p:spTgt spid="48"/>
                                        </p:tgtEl>
                                        <p:attrNameLst>
                                          <p:attrName>r</p:attrName>
                                        </p:attrNameLst>
                                      </p:cBhvr>
                                    </p:animRot>
                                    <p:animRot by="120000">
                                      <p:cBhvr>
                                        <p:cTn id="108" dur="200" fill="hold">
                                          <p:stCondLst>
                                            <p:cond delay="800"/>
                                          </p:stCondLst>
                                        </p:cTn>
                                        <p:tgtEl>
                                          <p:spTgt spid="48"/>
                                        </p:tgtEl>
                                        <p:attrNameLst>
                                          <p:attrName>r</p:attrName>
                                        </p:attrNameLst>
                                      </p:cBhvr>
                                    </p:animRot>
                                  </p:childTnLst>
                                </p:cTn>
                              </p:par>
                              <p:par>
                                <p:cTn id="109" presetID="35" presetClass="path" presetSubtype="0" accel="50000" decel="50000" fill="hold" nodeType="withEffect">
                                  <p:stCondLst>
                                    <p:cond delay="0"/>
                                  </p:stCondLst>
                                  <p:childTnLst>
                                    <p:animMotion origin="layout" path="M 2.22222E-6 -2.82051E-6 L -1.12153 0.02101 " pathEditMode="relative" rAng="0" ptsTypes="AA">
                                      <p:cBhvr>
                                        <p:cTn id="110" dur="3000" fill="hold"/>
                                        <p:tgtEl>
                                          <p:spTgt spid="48"/>
                                        </p:tgtEl>
                                        <p:attrNameLst>
                                          <p:attrName>ppt_x</p:attrName>
                                          <p:attrName>ppt_y</p:attrName>
                                        </p:attrNameLst>
                                      </p:cBhvr>
                                      <p:rCtr x="-56076" y="1050"/>
                                    </p:animMotion>
                                  </p:childTnLst>
                                </p:cTn>
                              </p:par>
                            </p:childTnLst>
                          </p:cTn>
                        </p:par>
                      </p:childTnLst>
                    </p:cTn>
                  </p:par>
                </p:childTnLst>
              </p:cTn>
              <p:nextCondLst>
                <p:cond evt="onClick" delay="0">
                  <p:tgtEl>
                    <p:spTgt spid="43"/>
                  </p:tgtEl>
                </p:cond>
              </p:nextCondLst>
            </p:seq>
          </p:childTnLst>
        </p:cTn>
      </p:par>
    </p:tnLst>
    <p:bldLst>
      <p:bldP spid="50" grpId="0" animBg="1"/>
      <p:bldP spid="50" grpId="1" animBg="1"/>
      <p:bldP spid="51" grpId="0"/>
      <p:bldP spid="51"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0225-23营销策划文案"/>
</p:tagLst>
</file>

<file path=ppt/tags/tag2.xml><?xml version="1.0" encoding="utf-8"?>
<p:tagLst xmlns:a="http://schemas.openxmlformats.org/drawingml/2006/main" xmlns:r="http://schemas.openxmlformats.org/officeDocument/2006/relationships" xmlns:p="http://schemas.openxmlformats.org/presentationml/2006/main">
  <p:tag name="MH" val="20170916095913"/>
  <p:tag name="MH_LIBRARY" val="CONTENTS"/>
  <p:tag name="MH_TYPE" val="ENTRY"/>
  <p:tag name="ID" val="545841"/>
  <p:tag name="MH_ORDER" val="1"/>
</p:tagLst>
</file>

<file path=ppt/theme/theme1.xml><?xml version="1.0" encoding="utf-8"?>
<a:theme xmlns:a="http://schemas.openxmlformats.org/drawingml/2006/main" name="AAAAAAAAAAAAAAAAAAAAAAAAAAA">
  <a:themeElements>
    <a:clrScheme name="自定义 1942">
      <a:dk1>
        <a:sysClr val="windowText" lastClr="000000"/>
      </a:dk1>
      <a:lt1>
        <a:sysClr val="window" lastClr="FFFFFF"/>
      </a:lt1>
      <a:dk2>
        <a:srgbClr val="C890A9"/>
      </a:dk2>
      <a:lt2>
        <a:srgbClr val="E7E6E6"/>
      </a:lt2>
      <a:accent1>
        <a:srgbClr val="C890A9"/>
      </a:accent1>
      <a:accent2>
        <a:srgbClr val="C890A9"/>
      </a:accent2>
      <a:accent3>
        <a:srgbClr val="C890A9"/>
      </a:accent3>
      <a:accent4>
        <a:srgbClr val="C890A9"/>
      </a:accent4>
      <a:accent5>
        <a:srgbClr val="C890A9"/>
      </a:accent5>
      <a:accent6>
        <a:srgbClr val="C890A9"/>
      </a:accent6>
      <a:hlink>
        <a:srgbClr val="C890A9"/>
      </a:hlink>
      <a:folHlink>
        <a:srgbClr val="C890A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1692</Words>
  <Application>Microsoft Office PowerPoint</Application>
  <PresentationFormat>Custom</PresentationFormat>
  <Paragraphs>155</Paragraphs>
  <Slides>36</Slides>
  <Notes>19</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AAAAAAAAAAAAAAAAAAAAAAAAAAA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7-0225-23营销策划文案</dc:title>
  <dc:creator>asus</dc:creator>
  <cp:lastModifiedBy>admin</cp:lastModifiedBy>
  <cp:revision>54</cp:revision>
  <dcterms:created xsi:type="dcterms:W3CDTF">2018-04-10T04:31:00Z</dcterms:created>
  <dcterms:modified xsi:type="dcterms:W3CDTF">2023-11-01T08:20:57Z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EE14C78737B043AF9B1EAF57E77F38A1</vt:lpwstr>
  </property>
  <property fmtid="{D5CDD505-2E9C-101B-9397-08002B2CF9AE}" pid="3" name="KSOProductBuildVer">
    <vt:lpwstr>2052-11.1.0.10463</vt:lpwstr>
  </property>
</Properties>
</file>