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37" r:id="rId2"/>
    <p:sldId id="326" r:id="rId3"/>
    <p:sldId id="327" r:id="rId4"/>
    <p:sldId id="328" r:id="rId5"/>
    <p:sldId id="329" r:id="rId6"/>
    <p:sldId id="333" r:id="rId7"/>
    <p:sldId id="334" r:id="rId8"/>
    <p:sldId id="335" r:id="rId9"/>
    <p:sldId id="336" r:id="rId10"/>
    <p:sldId id="279" r:id="rId11"/>
    <p:sldId id="320" r:id="rId12"/>
    <p:sldId id="321" r:id="rId13"/>
    <p:sldId id="283" r:id="rId14"/>
    <p:sldId id="301" r:id="rId15"/>
    <p:sldId id="302" r:id="rId16"/>
    <p:sldId id="317" r:id="rId17"/>
    <p:sldId id="318" r:id="rId18"/>
    <p:sldId id="285" r:id="rId19"/>
    <p:sldId id="322" r:id="rId20"/>
    <p:sldId id="280" r:id="rId21"/>
    <p:sldId id="287" r:id="rId22"/>
    <p:sldId id="260" r:id="rId23"/>
    <p:sldId id="261" r:id="rId24"/>
    <p:sldId id="338" r:id="rId25"/>
    <p:sldId id="263" r:id="rId26"/>
    <p:sldId id="323" r:id="rId27"/>
    <p:sldId id="325" r:id="rId28"/>
    <p:sldId id="340" r:id="rId29"/>
    <p:sldId id="341" r:id="rId30"/>
    <p:sldId id="324" r:id="rId31"/>
    <p:sldId id="292" r:id="rId32"/>
    <p:sldId id="293" r:id="rId33"/>
    <p:sldId id="34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73"/>
    <a:srgbClr val="A3DBE1"/>
    <a:srgbClr val="A0DCFA"/>
    <a:srgbClr val="05A0B8"/>
    <a:srgbClr val="F26532"/>
    <a:srgbClr val="E26714"/>
    <a:srgbClr val="EE8640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5" autoAdjust="0"/>
    <p:restoredTop sz="70996" autoAdjust="0"/>
  </p:normalViewPr>
  <p:slideViewPr>
    <p:cSldViewPr snapToGrid="0" showGuides="1">
      <p:cViewPr varScale="1">
        <p:scale>
          <a:sx n="40" d="100"/>
          <a:sy n="40" d="100"/>
        </p:scale>
        <p:origin x="-14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3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7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ne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23" y="645102"/>
            <a:ext cx="9367934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Ly </a:t>
            </a:r>
            <a:r>
              <a:rPr lang="en-US" sz="4800" b="1" dirty="0" err="1">
                <a:solidFill>
                  <a:srgbClr val="FF0000"/>
                </a:solidFill>
              </a:rPr>
              <a:t>Tu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Trong</a:t>
            </a:r>
            <a:r>
              <a:rPr lang="en-US" sz="4800" b="1" dirty="0">
                <a:solidFill>
                  <a:srgbClr val="FF0000"/>
                </a:solidFill>
              </a:rPr>
              <a:t> High school </a:t>
            </a:r>
          </a:p>
          <a:p>
            <a:pPr algn="ctr"/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WELCOME TO OUR CLASS 10A8</a:t>
            </a:r>
          </a:p>
          <a:p>
            <a:pPr algn="ctr"/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Teacher : Tran </a:t>
            </a:r>
            <a:r>
              <a:rPr lang="en-US" sz="4800" b="1" dirty="0" err="1">
                <a:solidFill>
                  <a:srgbClr val="FF0000"/>
                </a:solidFill>
              </a:rPr>
              <a:t>Thi</a:t>
            </a:r>
            <a:r>
              <a:rPr lang="en-US" sz="4800" b="1" dirty="0">
                <a:solidFill>
                  <a:srgbClr val="FF0000"/>
                </a:solidFill>
              </a:rPr>
              <a:t> Minh Nguyet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4- LESSON: GETTING STARTED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TIẾNG ANH 10- GS</a:t>
            </a:r>
          </a:p>
          <a:p>
            <a:pPr algn="ctr"/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E-LEARNING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2143125" cy="21431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61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976" y="121324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39225" y="212380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04010" y="33189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213243"/>
            <a:ext cx="425770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0802"/>
            <a:ext cx="426427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8" y="2895948"/>
            <a:ext cx="4257707" cy="1720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Find the adjectives.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1802460" y="799216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79377" y="2451504"/>
            <a:ext cx="859848" cy="867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454743" y="3674057"/>
            <a:ext cx="1095349" cy="107949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58592" y="47535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33337" y="5602839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33337" y="4753555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Self-reflection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88492" y="55775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>
            <a:stCxn id="31" idx="1"/>
            <a:endCxn id="47" idx="0"/>
          </p:cNvCxnSpPr>
          <p:nvPr/>
        </p:nvCxnSpPr>
        <p:spPr>
          <a:xfrm rot="10800000" flipV="1">
            <a:off x="2363860" y="5086630"/>
            <a:ext cx="1094733" cy="49096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95040" y="1609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 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>
            <a:off x="3339225" y="1507945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976" y="121324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213243"/>
            <a:ext cx="425770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Matching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5040" y="1609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 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12" name="Curved Connector 11"/>
          <p:cNvCxnSpPr/>
          <p:nvPr/>
        </p:nvCxnSpPr>
        <p:spPr>
          <a:xfrm>
            <a:off x="1802460" y="799216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56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976" y="121324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39225" y="212380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213243"/>
            <a:ext cx="425770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0802"/>
            <a:ext cx="426427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454743" y="1540945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5040" y="1609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 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1748882" y="716817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8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378085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volunteer </a:t>
            </a:r>
            <a:r>
              <a:rPr lang="x-none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x-none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3951" y="4489066"/>
            <a:ext cx="5165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/>
              <a:t>a person who does a job without being paid for 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1851" y="2771761"/>
            <a:ext cx="2603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/ˌvɒlənˈtɪə(r)/</a:t>
            </a:r>
            <a:endParaRPr lang="en-US" sz="4400" b="1" dirty="0">
              <a:solidFill>
                <a:srgbClr val="05A0B8"/>
              </a:solidFill>
            </a:endParaRPr>
          </a:p>
        </p:txBody>
      </p:sp>
      <p:pic>
        <p:nvPicPr>
          <p:cNvPr id="3074" name="Picture 2" descr="Be a More Effective Volunteer Manager">
            <a:extLst>
              <a:ext uri="{FF2B5EF4-FFF2-40B4-BE49-F238E27FC236}">
                <a16:creationId xmlns:a16="http://schemas.microsoft.com/office/drawing/2014/main" xmlns="" id="{0D984A91-CCB7-5449-9AA8-D55EDEE9D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52" y="1967500"/>
            <a:ext cx="5480583" cy="30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volunteer__gb_1" descr="volunteer__gb_1">
            <a:hlinkClick r:id="" action="ppaction://media"/>
            <a:extLst>
              <a:ext uri="{FF2B5EF4-FFF2-40B4-BE49-F238E27FC236}">
                <a16:creationId xmlns:a16="http://schemas.microsoft.com/office/drawing/2014/main" xmlns="" id="{067D1BDB-810B-084C-8ACE-C1C663E7C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7249" y="3714744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1926" y="485288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nguyện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viên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724619" y="1723229"/>
            <a:ext cx="5960921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 b="1" dirty="0">
                <a:solidFill>
                  <a:srgbClr val="F26532"/>
                </a:solidFill>
              </a:rPr>
              <a:t> advertisement (</a:t>
            </a:r>
            <a:r>
              <a:rPr lang="en-US" sz="5400" b="1" dirty="0">
                <a:solidFill>
                  <a:srgbClr val="F26532"/>
                </a:solidFill>
              </a:rPr>
              <a:t>n</a:t>
            </a:r>
            <a:r>
              <a:rPr lang="x-none" sz="5400" b="1" dirty="0">
                <a:solidFill>
                  <a:srgbClr val="F26532"/>
                </a:solidFill>
              </a:rPr>
              <a:t>)</a:t>
            </a:r>
            <a:r>
              <a:rPr lang="en-US" sz="5400" b="1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252" y="4336627"/>
            <a:ext cx="5165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/>
              <a:t>a notice, picture or film telling people about a product, job or service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1457" y="2771761"/>
            <a:ext cx="2904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/ədˈvɜːtɪsmənt/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5" name="advertisement__gb_1" descr="advertisement__gb_1">
            <a:hlinkClick r:id="" action="ppaction://media"/>
            <a:extLst>
              <a:ext uri="{FF2B5EF4-FFF2-40B4-BE49-F238E27FC236}">
                <a16:creationId xmlns:a16="http://schemas.microsoft.com/office/drawing/2014/main" xmlns="" id="{759DD23B-B859-DE4C-9F3D-40979FDFD7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7249" y="3429000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6467" y="4522857"/>
            <a:ext cx="339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Quảng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AutoShape 2" descr="Giới thiệu công ty Quảng cáo Hải Anh Hải Phò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100+ Mẫu hình các biển quảng cáo đẹp độc đáo nhất 2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12" y="1220028"/>
            <a:ext cx="5332288" cy="33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12" grpId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community</a:t>
            </a:r>
            <a:r>
              <a:rPr lang="x-none" sz="5400" b="1" dirty="0">
                <a:solidFill>
                  <a:srgbClr val="F26532"/>
                </a:solidFill>
              </a:rPr>
              <a:t> (n)</a:t>
            </a:r>
            <a:endParaRPr lang="en-US" sz="54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/>
              <a:t>all the people who live in a particular area, country, etc. when talked about as a group</a:t>
            </a:r>
          </a:p>
        </p:txBody>
      </p:sp>
      <p:sp>
        <p:nvSpPr>
          <p:cNvPr id="2" name="Rectangle 1"/>
          <p:cNvSpPr/>
          <p:nvPr/>
        </p:nvSpPr>
        <p:spPr>
          <a:xfrm>
            <a:off x="2743147" y="2771761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/kəˈmjuːnəti/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098" name="Picture 2" descr="Fostering Community Spirit - Anywhere! - A Little Campy">
            <a:extLst>
              <a:ext uri="{FF2B5EF4-FFF2-40B4-BE49-F238E27FC236}">
                <a16:creationId xmlns:a16="http://schemas.microsoft.com/office/drawing/2014/main" xmlns="" id="{033B0BC3-E3F6-5A49-B2AE-E8687C06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53" y="1883336"/>
            <a:ext cx="44450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mmunity__gb_3" descr="community__gb_3">
            <a:hlinkClick r:id="" action="ppaction://media"/>
            <a:extLst>
              <a:ext uri="{FF2B5EF4-FFF2-40B4-BE49-F238E27FC236}">
                <a16:creationId xmlns:a16="http://schemas.microsoft.com/office/drawing/2014/main" xmlns="" id="{191A57E8-B0A5-3646-A930-00D73E0BF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53820" y="3429000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709" y="4604841"/>
            <a:ext cx="329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Cộng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đồng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boost (v)</a:t>
            </a:r>
            <a:r>
              <a:rPr lang="x-none" sz="5400" b="1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4809" y="4699400"/>
            <a:ext cx="5915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/>
              <a:t>to make something increase, or become better or more successful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1203" y="2771761"/>
            <a:ext cx="1484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/buːst/ 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122" name="Picture 2" descr="How Animation Video Makers Can Boost Your Business Online">
            <a:extLst>
              <a:ext uri="{FF2B5EF4-FFF2-40B4-BE49-F238E27FC236}">
                <a16:creationId xmlns:a16="http://schemas.microsoft.com/office/drawing/2014/main" xmlns="" id="{1FD43C3B-0F5D-6F46-9D1F-15F49E41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24" y="2192577"/>
            <a:ext cx="4732484" cy="24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oost__gb_2" descr="boost__gb_2">
            <a:hlinkClick r:id="" action="ppaction://media"/>
            <a:extLst>
              <a:ext uri="{FF2B5EF4-FFF2-40B4-BE49-F238E27FC236}">
                <a16:creationId xmlns:a16="http://schemas.microsoft.com/office/drawing/2014/main" xmlns="" id="{92DEFC01-CF94-674F-8574-E0BCFD0B6E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53820" y="3506574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0801" y="4280702"/>
            <a:ext cx="3158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Thúc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đẩy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3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2" grpId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orphanage (n)</a:t>
            </a:r>
            <a:r>
              <a:rPr lang="x-none" sz="5400" b="1" dirty="0">
                <a:solidFill>
                  <a:srgbClr val="F26532"/>
                </a:solidFill>
              </a:rPr>
              <a:t> </a:t>
            </a:r>
            <a:endParaRPr lang="en-US" sz="54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dirty="0"/>
              <a:t>a home for children whose parents are dead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6690" y="2771761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05A0B8"/>
                </a:solidFill>
              </a:rPr>
              <a:t>/ˈɔːfənɪdʒ/ 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orphanage__gb_1" descr="orphanage__gb_1">
            <a:hlinkClick r:id="" action="ppaction://media"/>
            <a:extLst>
              <a:ext uri="{FF2B5EF4-FFF2-40B4-BE49-F238E27FC236}">
                <a16:creationId xmlns:a16="http://schemas.microsoft.com/office/drawing/2014/main" xmlns="" id="{D0893DDD-AB51-A449-AFF4-39BD330242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87249" y="3506574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6945" y="4613564"/>
            <a:ext cx="3629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Trại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mồ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côi</a:t>
            </a:r>
            <a:r>
              <a:rPr lang="en-US" sz="4400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8194" name="Picture 2" descr="Kêu gọi quyên góp quần áo cũ, gạo sữa cho trẻ em mồ côi ở trại trẻ Phúc  Lâm- Đồng Na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39" y="1723229"/>
            <a:ext cx="5506459" cy="38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12" grpId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BC315D9-BC97-124B-B0FD-5E5033928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61281"/>
              </p:ext>
            </p:extLst>
          </p:nvPr>
        </p:nvGraphicFramePr>
        <p:xfrm>
          <a:off x="756258" y="719881"/>
          <a:ext cx="9698182" cy="613811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64874">
                  <a:extLst>
                    <a:ext uri="{9D8B030D-6E8A-4147-A177-3AD203B41FA5}">
                      <a16:colId xmlns:a16="http://schemas.microsoft.com/office/drawing/2014/main" xmlns="" val="1419082453"/>
                    </a:ext>
                  </a:extLst>
                </a:gridCol>
                <a:gridCol w="2175163">
                  <a:extLst>
                    <a:ext uri="{9D8B030D-6E8A-4147-A177-3AD203B41FA5}">
                      <a16:colId xmlns:a16="http://schemas.microsoft.com/office/drawing/2014/main" xmlns="" val="2194362588"/>
                    </a:ext>
                  </a:extLst>
                </a:gridCol>
                <a:gridCol w="4558145">
                  <a:extLst>
                    <a:ext uri="{9D8B030D-6E8A-4147-A177-3AD203B41FA5}">
                      <a16:colId xmlns:a16="http://schemas.microsoft.com/office/drawing/2014/main" xmlns="" val="3107470000"/>
                    </a:ext>
                  </a:extLst>
                </a:gridCol>
              </a:tblGrid>
              <a:tr h="451614"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effectLst/>
                        </a:rPr>
                        <a:t>New words</a:t>
                      </a:r>
                      <a:endParaRPr lang="x-none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effectLst/>
                        </a:rPr>
                        <a:t>Pronunciation</a:t>
                      </a:r>
                      <a:endParaRPr lang="x-none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b="1" dirty="0">
                          <a:effectLst/>
                        </a:rPr>
                        <a:t>Meaning</a:t>
                      </a:r>
                      <a:endParaRPr lang="x-none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xmlns="" val="2247291273"/>
                  </a:ext>
                </a:extLst>
              </a:tr>
              <a:tr h="775966">
                <a:tc>
                  <a:txBody>
                    <a:bodyPr/>
                    <a:lstStyle/>
                    <a:p>
                      <a:pPr marL="144145" indent="-144145" algn="l"/>
                      <a:r>
                        <a:rPr lang="en-US" sz="2400" dirty="0">
                          <a:effectLst/>
                        </a:rPr>
                        <a:t>1. volunteer </a:t>
                      </a:r>
                      <a:r>
                        <a:rPr lang="x-none" sz="2400">
                          <a:effectLst/>
                        </a:rPr>
                        <a:t>(</a:t>
                      </a:r>
                      <a:r>
                        <a:rPr lang="en-GB" sz="2400" dirty="0">
                          <a:effectLst/>
                        </a:rPr>
                        <a:t>n</a:t>
                      </a:r>
                      <a:r>
                        <a:rPr lang="x-none" sz="2400">
                          <a:effectLst/>
                        </a:rPr>
                        <a:t>)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effectLst/>
                        </a:rPr>
                        <a:t>/ˌvɒlənˈtɪə(r)/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nguyện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viên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3589942855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144145" indent="-144145" algn="l"/>
                      <a:r>
                        <a:rPr lang="en-GB" sz="2400" dirty="0">
                          <a:effectLst/>
                        </a:rPr>
                        <a:t>2. Advertisement</a:t>
                      </a:r>
                      <a:r>
                        <a:rPr lang="en-GB" sz="2400" baseline="0" dirty="0">
                          <a:effectLst/>
                        </a:rPr>
                        <a:t> </a:t>
                      </a:r>
                      <a:r>
                        <a:rPr lang="en-GB" sz="2400" dirty="0">
                          <a:effectLst/>
                        </a:rPr>
                        <a:t>(</a:t>
                      </a:r>
                      <a:r>
                        <a:rPr lang="en-US" sz="2400" dirty="0">
                          <a:effectLst/>
                        </a:rPr>
                        <a:t>n</a:t>
                      </a:r>
                      <a:r>
                        <a:rPr lang="x-none" sz="2400" dirty="0">
                          <a:effectLst/>
                        </a:rPr>
                        <a:t>)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effectLst/>
                        </a:rPr>
                        <a:t>/ədˈvɜːtɪsmənt/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quảng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cáo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2803858778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144145" indent="-144145" algn="l"/>
                      <a:r>
                        <a:rPr lang="en-US" sz="2400" dirty="0">
                          <a:effectLst/>
                        </a:rPr>
                        <a:t>3. community</a:t>
                      </a:r>
                      <a:r>
                        <a:rPr lang="x-none" sz="2400">
                          <a:effectLst/>
                        </a:rPr>
                        <a:t> </a:t>
                      </a:r>
                      <a:r>
                        <a:rPr lang="x-none" sz="2400" dirty="0">
                          <a:effectLst/>
                        </a:rPr>
                        <a:t>(n)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>
                          <a:effectLst/>
                        </a:rPr>
                        <a:t>/kəˈmjuːnəti/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cộng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đồng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3298134772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144145" indent="-144145" algn="l"/>
                      <a:r>
                        <a:rPr lang="en-US" sz="2400" dirty="0">
                          <a:effectLst/>
                        </a:rPr>
                        <a:t>4. boost (v)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>
                          <a:effectLst/>
                        </a:rPr>
                        <a:t>/buːst/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Tăng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cường</a:t>
                      </a:r>
                      <a:r>
                        <a:rPr lang="en-US" sz="2400" baseline="0" dirty="0">
                          <a:effectLst/>
                        </a:rPr>
                        <a:t>, </a:t>
                      </a:r>
                      <a:r>
                        <a:rPr lang="en-US" sz="2400" baseline="0" dirty="0" err="1">
                          <a:effectLst/>
                        </a:rPr>
                        <a:t>đẩy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mạnh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3428407817"/>
                  </a:ext>
                </a:extLst>
              </a:tr>
              <a:tr h="775966">
                <a:tc>
                  <a:txBody>
                    <a:bodyPr/>
                    <a:lstStyle/>
                    <a:p>
                      <a:pPr marL="144145" indent="-144145" algn="l"/>
                      <a:r>
                        <a:rPr lang="en-US" sz="2400" dirty="0">
                          <a:effectLst/>
                        </a:rPr>
                        <a:t>5.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orphanage (n)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effectLst/>
                        </a:rPr>
                        <a:t>/ˈɔːfənɪdʒ/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Trại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mồ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</a:rPr>
                        <a:t>côi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617922938"/>
                  </a:ext>
                </a:extLst>
              </a:tr>
              <a:tr h="775966">
                <a:tc>
                  <a:txBody>
                    <a:bodyPr/>
                    <a:lstStyle/>
                    <a:p>
                      <a:pPr marL="144145" indent="-144145" algn="l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Apply (v)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əˈplaɪ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Áp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dụng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sz="2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nộp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976" y="121324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39225" y="212380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04010" y="33189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213243"/>
            <a:ext cx="425770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Matching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26769" y="2090802"/>
            <a:ext cx="426427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8" y="2895948"/>
            <a:ext cx="4257707" cy="1720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Find the adjectives.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454743" y="1540945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79377" y="2451504"/>
            <a:ext cx="859848" cy="867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cxnSp>
        <p:nvCxnSpPr>
          <p:cNvPr id="17" name="Curved Connector 16"/>
          <p:cNvCxnSpPr/>
          <p:nvPr/>
        </p:nvCxnSpPr>
        <p:spPr>
          <a:xfrm>
            <a:off x="2218506" y="716817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764663" y="105234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 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6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81891" y="198660"/>
            <a:ext cx="11084316" cy="461665"/>
          </a:xfrm>
          <a:prstGeom prst="rect">
            <a:avLst/>
          </a:prstGeom>
          <a:solidFill>
            <a:srgbClr val="A0DCFA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64D18"/>
                </a:solidFill>
                <a:latin typeface="Arial" charset="0"/>
                <a:cs typeface="Arial" charset="0"/>
              </a:rPr>
              <a:t>CHECK- UP : Choose the best answer to complete the following sentences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891" y="668975"/>
            <a:ext cx="113059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1: </a:t>
            </a:r>
            <a:r>
              <a:rPr lang="en-US" sz="2400" dirty="0">
                <a:latin typeface="Arial" charset="0"/>
                <a:cs typeface="Arial" charset="0"/>
              </a:rPr>
              <a:t>My parents decided _________ a taxi because it was late.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 </a:t>
            </a:r>
            <a:r>
              <a:rPr lang="en-US" sz="2400" dirty="0">
                <a:latin typeface="Arial" charset="0"/>
                <a:cs typeface="Arial" charset="0"/>
              </a:rPr>
              <a:t>take</a:t>
            </a:r>
            <a:r>
              <a:rPr lang="en-US" sz="2400" b="1" dirty="0">
                <a:latin typeface="Arial" charset="0"/>
                <a:cs typeface="Arial" charset="0"/>
              </a:rPr>
              <a:t>	B. </a:t>
            </a:r>
            <a:r>
              <a:rPr lang="en-US" sz="2400" dirty="0">
                <a:latin typeface="Arial" charset="0"/>
                <a:cs typeface="Arial" charset="0"/>
              </a:rPr>
              <a:t>to take</a:t>
            </a:r>
            <a:r>
              <a:rPr lang="en-US" sz="2400" b="1" dirty="0">
                <a:latin typeface="Arial" charset="0"/>
                <a:cs typeface="Arial" charset="0"/>
              </a:rPr>
              <a:t>	C. </a:t>
            </a:r>
            <a:r>
              <a:rPr lang="en-US" sz="2400" dirty="0">
                <a:latin typeface="Arial" charset="0"/>
                <a:cs typeface="Arial" charset="0"/>
              </a:rPr>
              <a:t>taking</a:t>
            </a:r>
            <a:r>
              <a:rPr lang="en-US" sz="2400" b="1" dirty="0">
                <a:latin typeface="Arial" charset="0"/>
                <a:cs typeface="Arial" charset="0"/>
              </a:rPr>
              <a:t>	D. </a:t>
            </a:r>
            <a:r>
              <a:rPr lang="en-US" sz="2400" dirty="0">
                <a:latin typeface="Arial" charset="0"/>
                <a:cs typeface="Arial" charset="0"/>
              </a:rPr>
              <a:t>took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2: </a:t>
            </a:r>
            <a:r>
              <a:rPr lang="en-US" sz="2400" dirty="0">
                <a:latin typeface="Arial" charset="0"/>
                <a:cs typeface="Arial" charset="0"/>
              </a:rPr>
              <a:t>It began _________ when I was in London last Saturday. 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 </a:t>
            </a:r>
            <a:r>
              <a:rPr lang="en-US" sz="2400" dirty="0">
                <a:latin typeface="Arial" charset="0"/>
                <a:cs typeface="Arial" charset="0"/>
              </a:rPr>
              <a:t>rain</a:t>
            </a:r>
            <a:r>
              <a:rPr lang="en-US" sz="2400" b="1" dirty="0">
                <a:latin typeface="Arial" charset="0"/>
                <a:cs typeface="Arial" charset="0"/>
              </a:rPr>
              <a:t>		B. </a:t>
            </a:r>
            <a:r>
              <a:rPr lang="en-US" sz="2400" dirty="0">
                <a:latin typeface="Arial" charset="0"/>
                <a:cs typeface="Arial" charset="0"/>
              </a:rPr>
              <a:t>to rain</a:t>
            </a:r>
            <a:r>
              <a:rPr lang="en-US" sz="2400" b="1" dirty="0">
                <a:latin typeface="Arial" charset="0"/>
                <a:cs typeface="Arial" charset="0"/>
              </a:rPr>
              <a:t>	C. </a:t>
            </a:r>
            <a:r>
              <a:rPr lang="en-US" sz="2400" dirty="0">
                <a:latin typeface="Arial" charset="0"/>
                <a:cs typeface="Arial" charset="0"/>
              </a:rPr>
              <a:t>rained </a:t>
            </a:r>
            <a:r>
              <a:rPr lang="en-US" sz="2400" b="1" dirty="0">
                <a:latin typeface="Arial" charset="0"/>
                <a:cs typeface="Arial" charset="0"/>
              </a:rPr>
              <a:t>	D. </a:t>
            </a:r>
            <a:r>
              <a:rPr lang="en-US" sz="2400" dirty="0">
                <a:latin typeface="Arial" charset="0"/>
                <a:cs typeface="Arial" charset="0"/>
              </a:rPr>
              <a:t>rains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3: </a:t>
            </a:r>
            <a:r>
              <a:rPr lang="vi-VN" sz="2400" dirty="0">
                <a:latin typeface="Arial" charset="0"/>
                <a:cs typeface="Arial" charset="0"/>
              </a:rPr>
              <a:t>I saw her</a:t>
            </a:r>
            <a:r>
              <a:rPr lang="en-US" sz="2400" dirty="0">
                <a:latin typeface="Arial" charset="0"/>
                <a:cs typeface="Arial" charset="0"/>
              </a:rPr>
              <a:t> _________ </a:t>
            </a:r>
            <a:r>
              <a:rPr lang="vi-VN" sz="2400" dirty="0">
                <a:latin typeface="Arial" charset="0"/>
                <a:cs typeface="Arial" charset="0"/>
              </a:rPr>
              <a:t>the street. 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 </a:t>
            </a:r>
            <a:r>
              <a:rPr lang="en-US" sz="2400" dirty="0">
                <a:latin typeface="Arial" charset="0"/>
                <a:cs typeface="Arial" charset="0"/>
              </a:rPr>
              <a:t>to cross</a:t>
            </a:r>
            <a:r>
              <a:rPr lang="en-US" sz="2400" b="1" dirty="0">
                <a:latin typeface="Arial" charset="0"/>
                <a:cs typeface="Arial" charset="0"/>
              </a:rPr>
              <a:t>	B. </a:t>
            </a:r>
            <a:r>
              <a:rPr lang="en-US" sz="2400" dirty="0">
                <a:latin typeface="Arial" charset="0"/>
                <a:cs typeface="Arial" charset="0"/>
              </a:rPr>
              <a:t>crossed</a:t>
            </a:r>
            <a:r>
              <a:rPr lang="en-US" sz="2400" b="1" dirty="0">
                <a:latin typeface="Arial" charset="0"/>
                <a:cs typeface="Arial" charset="0"/>
              </a:rPr>
              <a:t>	C. </a:t>
            </a:r>
            <a:r>
              <a:rPr lang="en-US" sz="2400" dirty="0">
                <a:latin typeface="Arial" charset="0"/>
                <a:cs typeface="Arial" charset="0"/>
              </a:rPr>
              <a:t>crosses</a:t>
            </a:r>
            <a:r>
              <a:rPr lang="en-US" sz="2400" b="1" dirty="0">
                <a:latin typeface="Arial" charset="0"/>
                <a:cs typeface="Arial" charset="0"/>
              </a:rPr>
              <a:t>	D. </a:t>
            </a:r>
            <a:r>
              <a:rPr lang="en-US" sz="2400" dirty="0">
                <a:latin typeface="Arial" charset="0"/>
                <a:cs typeface="Arial" charset="0"/>
              </a:rPr>
              <a:t>cross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4: </a:t>
            </a:r>
            <a:r>
              <a:rPr lang="vi-VN" sz="2400" dirty="0">
                <a:latin typeface="Arial" charset="0"/>
                <a:cs typeface="Arial" charset="0"/>
              </a:rPr>
              <a:t>We managed </a:t>
            </a:r>
            <a:r>
              <a:rPr lang="en-US" sz="2400" dirty="0">
                <a:latin typeface="Arial" charset="0"/>
                <a:cs typeface="Arial" charset="0"/>
              </a:rPr>
              <a:t>_________ </a:t>
            </a:r>
            <a:r>
              <a:rPr lang="vi-VN" sz="2400" dirty="0">
                <a:latin typeface="Arial" charset="0"/>
                <a:cs typeface="Arial" charset="0"/>
              </a:rPr>
              <a:t>their first album on social media. 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 </a:t>
            </a:r>
            <a:r>
              <a:rPr lang="en-US" sz="2400" dirty="0">
                <a:latin typeface="Arial" charset="0"/>
                <a:cs typeface="Arial" charset="0"/>
              </a:rPr>
              <a:t>found</a:t>
            </a:r>
            <a:r>
              <a:rPr lang="en-US" sz="2400" b="1" dirty="0">
                <a:latin typeface="Arial" charset="0"/>
                <a:cs typeface="Arial" charset="0"/>
              </a:rPr>
              <a:t>	B. </a:t>
            </a:r>
            <a:r>
              <a:rPr lang="en-US" sz="2400" dirty="0">
                <a:latin typeface="Arial" charset="0"/>
                <a:cs typeface="Arial" charset="0"/>
              </a:rPr>
              <a:t>founded</a:t>
            </a:r>
            <a:r>
              <a:rPr lang="en-US" sz="2400" b="1" dirty="0">
                <a:latin typeface="Arial" charset="0"/>
                <a:cs typeface="Arial" charset="0"/>
              </a:rPr>
              <a:t>	C. </a:t>
            </a:r>
            <a:r>
              <a:rPr lang="en-US" sz="2400" dirty="0">
                <a:latin typeface="Arial" charset="0"/>
                <a:cs typeface="Arial" charset="0"/>
              </a:rPr>
              <a:t>finding</a:t>
            </a:r>
            <a:r>
              <a:rPr lang="en-US" sz="2400" b="1" dirty="0">
                <a:latin typeface="Arial" charset="0"/>
                <a:cs typeface="Arial" charset="0"/>
              </a:rPr>
              <a:t>	D. </a:t>
            </a:r>
            <a:r>
              <a:rPr lang="en-US" sz="2400" dirty="0">
                <a:latin typeface="Arial" charset="0"/>
                <a:cs typeface="Arial" charset="0"/>
              </a:rPr>
              <a:t>to find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5: </a:t>
            </a:r>
            <a:r>
              <a:rPr lang="en-US" sz="2400" dirty="0">
                <a:latin typeface="Arial" charset="0"/>
                <a:cs typeface="Arial" charset="0"/>
              </a:rPr>
              <a:t>Don't let him _________ about his mother's illness now. 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 </a:t>
            </a:r>
            <a:r>
              <a:rPr lang="en-US" sz="2400" dirty="0">
                <a:latin typeface="Arial" charset="0"/>
                <a:cs typeface="Arial" charset="0"/>
              </a:rPr>
              <a:t>know</a:t>
            </a:r>
            <a:r>
              <a:rPr lang="en-US" sz="2400" b="1" dirty="0">
                <a:latin typeface="Arial" charset="0"/>
                <a:cs typeface="Arial" charset="0"/>
              </a:rPr>
              <a:t>	B. </a:t>
            </a:r>
            <a:r>
              <a:rPr lang="en-US" sz="2400" dirty="0">
                <a:latin typeface="Arial" charset="0"/>
                <a:cs typeface="Arial" charset="0"/>
              </a:rPr>
              <a:t>knowing</a:t>
            </a:r>
            <a:r>
              <a:rPr lang="en-US" sz="2400" b="1" dirty="0">
                <a:latin typeface="Arial" charset="0"/>
                <a:cs typeface="Arial" charset="0"/>
              </a:rPr>
              <a:t>	C. </a:t>
            </a:r>
            <a:r>
              <a:rPr lang="en-US" sz="2400" dirty="0">
                <a:latin typeface="Arial" charset="0"/>
                <a:cs typeface="Arial" charset="0"/>
              </a:rPr>
              <a:t>to know</a:t>
            </a:r>
            <a:r>
              <a:rPr lang="en-US" sz="2400" b="1" dirty="0">
                <a:latin typeface="Arial" charset="0"/>
                <a:cs typeface="Arial" charset="0"/>
              </a:rPr>
              <a:t>	D. </a:t>
            </a:r>
            <a:r>
              <a:rPr lang="en-US" sz="2400" dirty="0">
                <a:latin typeface="Arial" charset="0"/>
                <a:cs typeface="Arial" charset="0"/>
              </a:rPr>
              <a:t>known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6: </a:t>
            </a:r>
            <a:r>
              <a:rPr lang="en-US" sz="2400" dirty="0">
                <a:latin typeface="Arial" charset="0"/>
                <a:cs typeface="Arial" charset="0"/>
              </a:rPr>
              <a:t>It's dangerous _________ out alone late at night. 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 </a:t>
            </a:r>
            <a:r>
              <a:rPr lang="en-US" sz="2400" dirty="0">
                <a:latin typeface="Arial" charset="0"/>
                <a:cs typeface="Arial" charset="0"/>
              </a:rPr>
              <a:t>gone</a:t>
            </a:r>
            <a:r>
              <a:rPr lang="en-US" sz="2400" b="1" dirty="0">
                <a:latin typeface="Arial" charset="0"/>
                <a:cs typeface="Arial" charset="0"/>
              </a:rPr>
              <a:t>	B. </a:t>
            </a:r>
            <a:r>
              <a:rPr lang="en-US" sz="2400" dirty="0">
                <a:latin typeface="Arial" charset="0"/>
                <a:cs typeface="Arial" charset="0"/>
              </a:rPr>
              <a:t>going</a:t>
            </a:r>
            <a:r>
              <a:rPr lang="en-US" sz="2400" b="1" dirty="0">
                <a:latin typeface="Arial" charset="0"/>
                <a:cs typeface="Arial" charset="0"/>
              </a:rPr>
              <a:t>	C. </a:t>
            </a:r>
            <a:r>
              <a:rPr lang="en-US" sz="2400" dirty="0">
                <a:latin typeface="Arial" charset="0"/>
                <a:cs typeface="Arial" charset="0"/>
              </a:rPr>
              <a:t>go</a:t>
            </a:r>
            <a:r>
              <a:rPr lang="en-US" sz="2400" b="1" dirty="0">
                <a:latin typeface="Arial" charset="0"/>
                <a:cs typeface="Arial" charset="0"/>
              </a:rPr>
              <a:t>		D. </a:t>
            </a:r>
            <a:r>
              <a:rPr lang="en-US" sz="2400" dirty="0">
                <a:latin typeface="Arial" charset="0"/>
                <a:cs typeface="Arial" charset="0"/>
              </a:rPr>
              <a:t>to go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7: </a:t>
            </a:r>
            <a:r>
              <a:rPr lang="en-US" sz="2400" dirty="0">
                <a:latin typeface="Arial" charset="0"/>
                <a:cs typeface="Arial" charset="0"/>
              </a:rPr>
              <a:t>My mother made me </a:t>
            </a:r>
            <a:r>
              <a:rPr lang="vi-VN" sz="2400" dirty="0">
                <a:latin typeface="Arial" charset="0"/>
                <a:cs typeface="Arial" charset="0"/>
              </a:rPr>
              <a:t>__________</a:t>
            </a:r>
            <a:r>
              <a:rPr lang="en-US" sz="2400" dirty="0">
                <a:latin typeface="Arial" charset="0"/>
                <a:cs typeface="Arial" charset="0"/>
              </a:rPr>
              <a:t>at home at night.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</a:t>
            </a:r>
            <a:r>
              <a:rPr lang="en-US" sz="2400" dirty="0">
                <a:latin typeface="Arial" charset="0"/>
                <a:cs typeface="Arial" charset="0"/>
              </a:rPr>
              <a:t> staying	</a:t>
            </a:r>
            <a:r>
              <a:rPr lang="en-US" sz="2400" b="1" dirty="0">
                <a:latin typeface="Arial" charset="0"/>
                <a:cs typeface="Arial" charset="0"/>
              </a:rPr>
              <a:t>B.</a:t>
            </a:r>
            <a:r>
              <a:rPr lang="en-US" sz="2400" dirty="0">
                <a:latin typeface="Arial" charset="0"/>
                <a:cs typeface="Arial" charset="0"/>
              </a:rPr>
              <a:t> to stay	</a:t>
            </a:r>
            <a:r>
              <a:rPr lang="en-US" sz="2400" b="1" dirty="0">
                <a:latin typeface="Arial" charset="0"/>
                <a:cs typeface="Arial" charset="0"/>
              </a:rPr>
              <a:t>C.</a:t>
            </a:r>
            <a:r>
              <a:rPr lang="en-US" sz="2400" dirty="0">
                <a:latin typeface="Arial" charset="0"/>
                <a:cs typeface="Arial" charset="0"/>
              </a:rPr>
              <a:t> stayed	</a:t>
            </a:r>
            <a:r>
              <a:rPr lang="en-US" sz="2400" b="1" dirty="0">
                <a:latin typeface="Arial" charset="0"/>
                <a:cs typeface="Arial" charset="0"/>
              </a:rPr>
              <a:t>D.</a:t>
            </a:r>
            <a:r>
              <a:rPr lang="en-US" sz="2400" dirty="0">
                <a:latin typeface="Arial" charset="0"/>
                <a:cs typeface="Arial" charset="0"/>
              </a:rPr>
              <a:t> stay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Question 8: </a:t>
            </a:r>
            <a:r>
              <a:rPr lang="en-US" sz="2400" dirty="0">
                <a:latin typeface="Arial" charset="0"/>
                <a:cs typeface="Arial" charset="0"/>
              </a:rPr>
              <a:t>I’m happy _________ that you’ve passed your driving test. </a:t>
            </a:r>
            <a:endParaRPr lang="en-US" sz="2400" b="1" dirty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charset="0"/>
                <a:cs typeface="Arial" charset="0"/>
              </a:rPr>
              <a:t>	A.</a:t>
            </a:r>
            <a:r>
              <a:rPr lang="en-US" sz="2400" dirty="0">
                <a:latin typeface="Arial" charset="0"/>
                <a:cs typeface="Arial" charset="0"/>
              </a:rPr>
              <a:t> not hearing</a:t>
            </a:r>
            <a:r>
              <a:rPr lang="en-US" sz="2400" b="1" dirty="0">
                <a:latin typeface="Arial" charset="0"/>
                <a:cs typeface="Arial" charset="0"/>
              </a:rPr>
              <a:t> B.</a:t>
            </a:r>
            <a:r>
              <a:rPr lang="en-US" sz="2400" dirty="0">
                <a:latin typeface="Arial" charset="0"/>
                <a:cs typeface="Arial" charset="0"/>
              </a:rPr>
              <a:t> hear</a:t>
            </a:r>
            <a:r>
              <a:rPr lang="en-US" sz="2400" b="1" dirty="0">
                <a:latin typeface="Arial" charset="0"/>
                <a:cs typeface="Arial" charset="0"/>
              </a:rPr>
              <a:t>	C.</a:t>
            </a:r>
            <a:r>
              <a:rPr lang="en-US" sz="2400" dirty="0">
                <a:latin typeface="Arial" charset="0"/>
                <a:cs typeface="Arial" charset="0"/>
              </a:rPr>
              <a:t> hearing</a:t>
            </a:r>
            <a:r>
              <a:rPr lang="en-US" sz="2400" b="1" dirty="0">
                <a:latin typeface="Arial" charset="0"/>
                <a:cs typeface="Arial" charset="0"/>
              </a:rPr>
              <a:t>	D.</a:t>
            </a:r>
            <a:r>
              <a:rPr lang="en-US" sz="2400" dirty="0">
                <a:latin typeface="Arial" charset="0"/>
                <a:cs typeface="Arial" charset="0"/>
              </a:rPr>
              <a:t> to hear</a:t>
            </a:r>
          </a:p>
        </p:txBody>
      </p:sp>
    </p:spTree>
    <p:extLst>
      <p:ext uri="{BB962C8B-B14F-4D97-AF65-F5344CB8AC3E}">
        <p14:creationId xmlns:p14="http://schemas.microsoft.com/office/powerpoint/2010/main" val="7455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746747" y="1689665"/>
            <a:ext cx="636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Volunteering in the 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288" y="2295196"/>
            <a:ext cx="7497196" cy="42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6483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F21B6A-8D1E-B845-8898-7953B778284C}"/>
              </a:ext>
            </a:extLst>
          </p:cNvPr>
          <p:cNvSpPr txBox="1"/>
          <p:nvPr/>
        </p:nvSpPr>
        <p:spPr>
          <a:xfrm>
            <a:off x="746747" y="1689665"/>
            <a:ext cx="636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Volunteering in the community</a:t>
            </a:r>
          </a:p>
        </p:txBody>
      </p:sp>
      <p:pic>
        <p:nvPicPr>
          <p:cNvPr id="2" name="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1690" y="266598"/>
            <a:ext cx="609600" cy="609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9383"/>
              </p:ext>
            </p:extLst>
          </p:nvPr>
        </p:nvGraphicFramePr>
        <p:xfrm>
          <a:off x="74644" y="1002108"/>
          <a:ext cx="12117355" cy="591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099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Hi, Tam. I went to your house at 9 a.m., but you weren’t there.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Oh, when you came, I was working as a volunteer at our local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 for community development.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Ah, I see. How did you become a volunteer there?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b="1" u="sng" dirty="0">
                          <a:solidFill>
                            <a:srgbClr val="FFFF00"/>
                          </a:solidFill>
                        </a:rPr>
                        <a:t>Just by chance</a:t>
                      </a:r>
                      <a:r>
                        <a:rPr lang="en-US" sz="2000" dirty="0"/>
                        <a:t>. Last summer, while I was visiting the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, I saw an advertisement for volunteers. I applied and my application was successful.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I also want to be a volunteer. I find community work very interesting.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I agree. Community service not only benefits the local area, but can also boost our confidence and help us learn many useful skills.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What are the regular activities </a:t>
                      </a:r>
                      <a:r>
                        <a:rPr lang="en-US" sz="2000" dirty="0" err="1"/>
                        <a:t>organised</a:t>
                      </a:r>
                      <a:r>
                        <a:rPr lang="en-US" sz="2000" dirty="0"/>
                        <a:t> by the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Oh, there are endless opportunities for getting involved. For example, you can join a local environmental group to clean up the park once a week or volunteer at an orphanage.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Sounds good</a:t>
                      </a:r>
                      <a:r>
                        <a:rPr lang="en-US" sz="2000" dirty="0"/>
                        <a:t>. How can I apply?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I’ll email you the form. You just fill it in and send it in.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Thanks so much. I’m so excited about volunteering at the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No problem</a:t>
                      </a:r>
                      <a:r>
                        <a:rPr lang="en-US" sz="2000" dirty="0"/>
                        <a:t>. Good luck. Hope your application is successful and you enjoy the work.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again and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answer the questions. </a:t>
            </a:r>
          </a:p>
          <a:p>
            <a:pPr algn="ctr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( </a:t>
            </a:r>
            <a:r>
              <a:rPr lang="en-US" sz="2400" b="1" dirty="0" err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Pairwork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in 4’ )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AFBD31-C1C3-2546-9E8E-816AC4032570}"/>
              </a:ext>
            </a:extLst>
          </p:cNvPr>
          <p:cNvSpPr txBox="1"/>
          <p:nvPr/>
        </p:nvSpPr>
        <p:spPr>
          <a:xfrm>
            <a:off x="322750" y="2133075"/>
            <a:ext cx="11752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/>
              <a:t>1. What was Tam doing when Kim went to her house?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5A0B8"/>
                </a:solidFill>
              </a:rPr>
              <a:t>She was working as a volunteer at the local </a:t>
            </a:r>
            <a:r>
              <a:rPr lang="en-US" sz="2800" dirty="0" err="1">
                <a:solidFill>
                  <a:srgbClr val="05A0B8"/>
                </a:solidFill>
              </a:rPr>
              <a:t>centre</a:t>
            </a:r>
            <a:r>
              <a:rPr lang="en-US" sz="2800" dirty="0">
                <a:solidFill>
                  <a:srgbClr val="05A0B8"/>
                </a:solidFill>
              </a:rPr>
              <a:t> for community development.</a:t>
            </a:r>
            <a:endParaRPr lang="x-none" sz="2800" dirty="0">
              <a:solidFill>
                <a:srgbClr val="05A0B8"/>
              </a:solidFill>
            </a:endParaRPr>
          </a:p>
          <a:p>
            <a:pPr lvl="0">
              <a:lnSpc>
                <a:spcPct val="150000"/>
              </a:lnSpc>
            </a:pPr>
            <a:r>
              <a:rPr lang="x-none" sz="2800" dirty="0"/>
              <a:t>2. What </a:t>
            </a:r>
            <a:r>
              <a:rPr lang="en-GB" sz="2800" dirty="0"/>
              <a:t>are some regular activities at the centre for community development?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5A0B8"/>
                </a:solidFill>
                <a:ea typeface="Times New Roman" panose="02020603050405020304" pitchFamily="18" charset="0"/>
              </a:rPr>
              <a:t>Cleaning up the park or volunteering at the orphanage.</a:t>
            </a:r>
            <a:endParaRPr lang="x-none" sz="2800" dirty="0">
              <a:solidFill>
                <a:srgbClr val="05A0B8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GB" sz="2800" dirty="0"/>
              <a:t>3. How can Kim apply for volunteer work at the centre?</a:t>
            </a:r>
            <a:endParaRPr lang="x-none" sz="2800" dirty="0"/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5A0B8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She needs to fill in the form, then send it in.</a:t>
            </a:r>
            <a:r>
              <a:rPr lang="x-none" sz="2800" dirty="0">
                <a:solidFill>
                  <a:srgbClr val="05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51579"/>
              </p:ext>
            </p:extLst>
          </p:nvPr>
        </p:nvGraphicFramePr>
        <p:xfrm>
          <a:off x="0" y="1042734"/>
          <a:ext cx="12117355" cy="591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099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Hi, Tam. I went to your house at 9 a.m., but you weren’t there.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Oh, when you came, 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I was working as a volunteer at our local </a:t>
                      </a:r>
                      <a:r>
                        <a:rPr lang="en-US" sz="2000" u="sng" dirty="0" err="1">
                          <a:solidFill>
                            <a:srgbClr val="FFFF00"/>
                          </a:solidFill>
                        </a:rPr>
                        <a:t>centre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 for community development</a:t>
                      </a:r>
                      <a:r>
                        <a:rPr lang="en-US" sz="2000" dirty="0"/>
                        <a:t>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Ah, I see. How did you become a volunteer there?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b="1" u="none" dirty="0">
                          <a:solidFill>
                            <a:schemeClr val="bg1"/>
                          </a:solidFill>
                        </a:rPr>
                        <a:t>Just by chance</a:t>
                      </a:r>
                      <a:r>
                        <a:rPr lang="en-US" sz="2000" dirty="0"/>
                        <a:t>. Last summer, while I was visiting the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, I saw an advertisement for volunteers. I applied and my application was successful.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I also want to be a volunteer. I find community work very interesting.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I agree. Community service not only benefits the local area, but can also boost our confidence and help us learn many useful skills.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What are the regular activities </a:t>
                      </a:r>
                      <a:r>
                        <a:rPr lang="en-US" sz="2000" dirty="0" err="1"/>
                        <a:t>organised</a:t>
                      </a:r>
                      <a:r>
                        <a:rPr lang="en-US" sz="2000" dirty="0"/>
                        <a:t> by the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Oh, there are endless opportunities for getting involved. For example, you can join a local environmental group to 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clean up the park once a week or volunteer at an orphanage</a:t>
                      </a:r>
                      <a:r>
                        <a:rPr lang="en-US" sz="2000" dirty="0"/>
                        <a:t>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Sounds good</a:t>
                      </a:r>
                      <a:r>
                        <a:rPr lang="en-US" sz="2000" dirty="0"/>
                        <a:t>. How can I apply?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u="sng" dirty="0">
                          <a:solidFill>
                            <a:srgbClr val="FFFF00"/>
                          </a:solidFill>
                        </a:rPr>
                        <a:t>I’ll email you the form. You just fill it in and send it in.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Kim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dirty="0"/>
                        <a:t>Thanks so much. I’m so excited about volunteering at the </a:t>
                      </a:r>
                      <a:r>
                        <a:rPr lang="en-US" sz="2000" dirty="0" err="1"/>
                        <a:t>centre</a:t>
                      </a:r>
                      <a:r>
                        <a:rPr lang="en-US" sz="2000" dirty="0"/>
                        <a:t>.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Tam</a:t>
                      </a:r>
                      <a:r>
                        <a:rPr lang="en-US" sz="2000" b="1" dirty="0"/>
                        <a:t>: </a:t>
                      </a:r>
                      <a:r>
                        <a:rPr lang="en-US" sz="2000" u="none" dirty="0">
                          <a:solidFill>
                            <a:schemeClr val="bg1"/>
                          </a:solidFill>
                        </a:rPr>
                        <a:t>No problem</a:t>
                      </a:r>
                      <a:r>
                        <a:rPr lang="en-US" sz="2000" dirty="0"/>
                        <a:t>. Good luck. Hope your application is successful and you enjoy the work.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5393B44E-FE66-4091-9F18-8F1D16144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889874"/>
              </p:ext>
            </p:extLst>
          </p:nvPr>
        </p:nvGraphicFramePr>
        <p:xfrm>
          <a:off x="1803934" y="2142699"/>
          <a:ext cx="8582012" cy="4339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2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09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56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suffixes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adjectives</a:t>
                      </a:r>
                    </a:p>
                  </a:txBody>
                  <a:tcPr>
                    <a:solidFill>
                      <a:srgbClr val="10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03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-</a:t>
                      </a:r>
                      <a:r>
                        <a:rPr lang="en-US" sz="2800" i="1" dirty="0" err="1"/>
                        <a:t>ed</a:t>
                      </a:r>
                      <a:endParaRPr lang="en-US" sz="2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800" kern="1200" dirty="0">
                        <a:solidFill>
                          <a:srgbClr val="F265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  <a:r>
                        <a:rPr lang="en-US" sz="2800" dirty="0" err="1"/>
                        <a:t>ing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800" kern="1200" dirty="0">
                        <a:solidFill>
                          <a:srgbClr val="F265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4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</a:t>
                      </a:r>
                      <a:r>
                        <a:rPr lang="en-US" sz="2800" dirty="0" err="1"/>
                        <a:t>ful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2800" kern="1200" dirty="0">
                        <a:solidFill>
                          <a:srgbClr val="F2653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06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rgbClr val="F26532"/>
                          </a:solidFill>
                          <a:effectLst/>
                        </a:rPr>
                        <a:t> </a:t>
                      </a:r>
                      <a:endParaRPr lang="en-US" sz="2800" dirty="0">
                        <a:solidFill>
                          <a:srgbClr val="F2653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84301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E63983-83C2-48BC-BF64-AF60C52B5D27}"/>
              </a:ext>
            </a:extLst>
          </p:cNvPr>
          <p:cNvSpPr txBox="1"/>
          <p:nvPr/>
        </p:nvSpPr>
        <p:spPr>
          <a:xfrm>
            <a:off x="1466118" y="952503"/>
            <a:ext cx="9962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Find the adjectives with the following suffixes in the conversation and write them below.</a:t>
            </a:r>
            <a:endParaRPr lang="x-none" sz="2800" dirty="0">
              <a:solidFill>
                <a:srgbClr val="F26532"/>
              </a:solidFill>
            </a:endParaRPr>
          </a:p>
          <a:p>
            <a:pPr algn="just"/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8974" y="3138985"/>
            <a:ext cx="1337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26532"/>
                </a:solidFill>
              </a:rPr>
              <a:t>excited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9193" y="4135303"/>
            <a:ext cx="189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26532"/>
                </a:solidFill>
              </a:rPr>
              <a:t>interesting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1287" y="5131622"/>
            <a:ext cx="287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F26532"/>
                </a:solidFill>
              </a:rPr>
              <a:t>useful, successful </a:t>
            </a:r>
            <a:endParaRPr lang="x-none" sz="2800" dirty="0">
              <a:solidFill>
                <a:srgbClr val="F2653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1286" y="5933109"/>
            <a:ext cx="287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srgbClr val="F26532"/>
                </a:solidFill>
              </a:rPr>
              <a:t>endless</a:t>
            </a:r>
            <a:endParaRPr lang="x-none" sz="2800" dirty="0">
              <a:solidFill>
                <a:srgbClr val="F26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262" y="880278"/>
            <a:ext cx="11551297" cy="3581363"/>
          </a:xfrm>
        </p:spPr>
        <p:txBody>
          <a:bodyPr>
            <a:normAutofit/>
          </a:bodyPr>
          <a:lstStyle/>
          <a:p>
            <a:r>
              <a:rPr lang="en-US" sz="4400" b="1" dirty="0"/>
              <a:t>- </a:t>
            </a:r>
            <a:r>
              <a:rPr lang="en-US" sz="4400" b="1" dirty="0" err="1">
                <a:solidFill>
                  <a:srgbClr val="FF0000"/>
                </a:solidFill>
              </a:rPr>
              <a:t>ful</a:t>
            </a:r>
            <a:r>
              <a:rPr lang="en-US" sz="4400" b="1" dirty="0"/>
              <a:t>: full of or having the qualities of ….</a:t>
            </a:r>
          </a:p>
          <a:p>
            <a:r>
              <a:rPr lang="en-US" sz="4400" b="1" dirty="0"/>
              <a:t>- </a:t>
            </a:r>
            <a:r>
              <a:rPr lang="en-US" sz="4400" b="1" dirty="0">
                <a:solidFill>
                  <a:srgbClr val="FF0000"/>
                </a:solidFill>
              </a:rPr>
              <a:t>less</a:t>
            </a:r>
            <a:r>
              <a:rPr lang="en-US" sz="4400" b="1" dirty="0"/>
              <a:t> : without or lacking ….</a:t>
            </a:r>
          </a:p>
          <a:p>
            <a:r>
              <a:rPr lang="en-US" sz="4400" b="1" dirty="0"/>
              <a:t>- </a:t>
            </a:r>
            <a:r>
              <a:rPr lang="en-US" sz="4400" b="1" dirty="0" err="1">
                <a:solidFill>
                  <a:srgbClr val="FF0000"/>
                </a:solidFill>
              </a:rPr>
              <a:t>ed</a:t>
            </a:r>
            <a:r>
              <a:rPr lang="en-US" sz="4400" b="1" dirty="0"/>
              <a:t>: describing how people are made to feel</a:t>
            </a:r>
          </a:p>
          <a:p>
            <a:r>
              <a:rPr lang="en-US" sz="4400" b="1" dirty="0"/>
              <a:t>- </a:t>
            </a:r>
            <a:r>
              <a:rPr lang="en-US" sz="4400" b="1" dirty="0" err="1">
                <a:solidFill>
                  <a:srgbClr val="FF0000"/>
                </a:solidFill>
              </a:rPr>
              <a:t>ing</a:t>
            </a:r>
            <a:r>
              <a:rPr lang="en-US" sz="4400" b="1" dirty="0"/>
              <a:t> : describing things or people causing the feeling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993" y="4666593"/>
            <a:ext cx="116980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/>
              <a:t>Example</a:t>
            </a:r>
            <a:r>
              <a:rPr lang="en-US" sz="4400" i="1" dirty="0"/>
              <a:t>:   </a:t>
            </a:r>
            <a:r>
              <a:rPr lang="en-US" sz="4400" dirty="0"/>
              <a:t>exciting		interested	</a:t>
            </a:r>
          </a:p>
          <a:p>
            <a:r>
              <a:rPr lang="en-US" sz="4400" dirty="0"/>
              <a:t>		      useless		meaningful</a:t>
            </a:r>
          </a:p>
        </p:txBody>
      </p:sp>
    </p:spTree>
    <p:extLst>
      <p:ext uri="{BB962C8B-B14F-4D97-AF65-F5344CB8AC3E}">
        <p14:creationId xmlns:p14="http://schemas.microsoft.com/office/powerpoint/2010/main" val="14132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791555" y="1950339"/>
            <a:ext cx="108818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1. </a:t>
            </a:r>
            <a:r>
              <a:rPr lang="en-US" sz="3200" dirty="0"/>
              <a:t>Oh, when you came, I____________ as a volunteer at our local </a:t>
            </a:r>
            <a:r>
              <a:rPr lang="en-US" sz="3200" dirty="0" err="1"/>
              <a:t>centre</a:t>
            </a:r>
            <a:r>
              <a:rPr lang="en-US" sz="3200" dirty="0"/>
              <a:t> for community development.</a:t>
            </a:r>
          </a:p>
          <a:p>
            <a:pPr algn="l"/>
            <a:endParaRPr lang="en-US" sz="3200" dirty="0"/>
          </a:p>
          <a:p>
            <a:pPr algn="l"/>
            <a:r>
              <a:rPr lang="en-US" sz="3200" b="1" dirty="0"/>
              <a:t>2. </a:t>
            </a:r>
            <a:r>
              <a:rPr lang="en-US" sz="3200" dirty="0"/>
              <a:t>Last summer, while I was visiting the </a:t>
            </a:r>
            <a:r>
              <a:rPr lang="en-US" sz="3200" dirty="0" err="1"/>
              <a:t>centre</a:t>
            </a:r>
            <a:r>
              <a:rPr lang="en-US" sz="3200" dirty="0"/>
              <a:t>, I_____ an advertisement for volunteers.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EF89728-D1DD-4BA2-8805-FB74427EE76B}"/>
              </a:ext>
            </a:extLst>
          </p:cNvPr>
          <p:cNvSpPr txBox="1"/>
          <p:nvPr/>
        </p:nvSpPr>
        <p:spPr>
          <a:xfrm>
            <a:off x="1578475" y="1007929"/>
            <a:ext cx="81233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Find a verb phrase in the conversation to complete each sentence.</a:t>
            </a:r>
            <a:endParaRPr lang="x-none" sz="3200" dirty="0">
              <a:solidFill>
                <a:srgbClr val="F2653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579C90-F192-1548-B777-1E60D0FEB421}"/>
              </a:ext>
            </a:extLst>
          </p:cNvPr>
          <p:cNvSpPr txBox="1"/>
          <p:nvPr/>
        </p:nvSpPr>
        <p:spPr>
          <a:xfrm>
            <a:off x="4964310" y="1950339"/>
            <a:ext cx="2263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5A0B8"/>
                </a:solidFill>
              </a:rPr>
              <a:t>w</a:t>
            </a:r>
            <a:r>
              <a:rPr lang="x-none" sz="3200" dirty="0">
                <a:solidFill>
                  <a:srgbClr val="05A0B8"/>
                </a:solidFill>
              </a:rPr>
              <a:t>as working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AF30B1-458D-DB4B-BBB8-303F707356C5}"/>
              </a:ext>
            </a:extLst>
          </p:cNvPr>
          <p:cNvSpPr txBox="1"/>
          <p:nvPr/>
        </p:nvSpPr>
        <p:spPr>
          <a:xfrm>
            <a:off x="8869182" y="3335334"/>
            <a:ext cx="832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5A0B8"/>
                </a:solidFill>
              </a:rPr>
              <a:t>saw</a:t>
            </a:r>
            <a:endParaRPr lang="x-none" sz="3200" dirty="0">
              <a:solidFill>
                <a:srgbClr val="05A0B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513" y="4504884"/>
            <a:ext cx="10709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Structure: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When + S+ V-2/</a:t>
            </a:r>
            <a:r>
              <a:rPr lang="en-US" sz="4000" b="1" dirty="0" err="1">
                <a:solidFill>
                  <a:srgbClr val="FF0000"/>
                </a:solidFill>
              </a:rPr>
              <a:t>ed</a:t>
            </a:r>
            <a:r>
              <a:rPr lang="en-US" sz="4000" b="1" dirty="0">
                <a:solidFill>
                  <a:srgbClr val="FF0000"/>
                </a:solidFill>
              </a:rPr>
              <a:t> , S+ was/were + V-</a:t>
            </a:r>
            <a:r>
              <a:rPr lang="en-US" sz="4000" b="1" dirty="0" err="1">
                <a:solidFill>
                  <a:srgbClr val="FF0000"/>
                </a:solidFill>
              </a:rPr>
              <a:t>ing</a:t>
            </a:r>
            <a:r>
              <a:rPr lang="en-US" sz="4000" b="1" dirty="0">
                <a:solidFill>
                  <a:srgbClr val="FF0000"/>
                </a:solidFill>
              </a:rPr>
              <a:t> .</a:t>
            </a:r>
          </a:p>
          <a:p>
            <a:pPr marL="342900" indent="-342900"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While + S+ was/were + V-</a:t>
            </a:r>
            <a:r>
              <a:rPr lang="en-US" sz="4000" b="1" dirty="0" err="1">
                <a:solidFill>
                  <a:srgbClr val="FF0000"/>
                </a:solidFill>
              </a:rPr>
              <a:t>ing</a:t>
            </a:r>
            <a:r>
              <a:rPr lang="en-US" sz="4000" b="1" dirty="0">
                <a:solidFill>
                  <a:srgbClr val="FF0000"/>
                </a:solidFill>
              </a:rPr>
              <a:t> , S+ V-2/</a:t>
            </a:r>
            <a:r>
              <a:rPr lang="en-US" sz="4000" b="1" dirty="0" err="1">
                <a:solidFill>
                  <a:srgbClr val="FF0000"/>
                </a:solidFill>
              </a:rPr>
              <a:t>ed</a:t>
            </a:r>
            <a:r>
              <a:rPr lang="en-US" sz="4000" b="1" dirty="0">
                <a:solidFill>
                  <a:srgbClr val="FF0000"/>
                </a:solidFill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976" y="121324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39225" y="212380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04010" y="33189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213243"/>
            <a:ext cx="425770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Matching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0802"/>
            <a:ext cx="426427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8" y="2895948"/>
            <a:ext cx="4257707" cy="1720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Find the adjectives.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454743" y="1540945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79377" y="2451504"/>
            <a:ext cx="859848" cy="867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454743" y="3674057"/>
            <a:ext cx="1095349" cy="107949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58592" y="47535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33337" y="4753555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Self-reflection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95040" y="1609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 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2" name="Curved Connector 31"/>
          <p:cNvCxnSpPr/>
          <p:nvPr/>
        </p:nvCxnSpPr>
        <p:spPr>
          <a:xfrm>
            <a:off x="1748882" y="651736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41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1768" y="1371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solidFill>
                  <a:srgbClr val="05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SELF-REFLECTION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05421"/>
            <a:ext cx="78190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Decide which of the following activities are volunteer works.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1.</a:t>
            </a:r>
            <a:r>
              <a:rPr lang="en-US" sz="3200" dirty="0"/>
              <a:t> Taking part in an excursion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2.</a:t>
            </a:r>
            <a:r>
              <a:rPr lang="en-US" sz="3200" dirty="0"/>
              <a:t> Helping people in remote or mountainous areas</a:t>
            </a:r>
          </a:p>
          <a:p>
            <a:r>
              <a:rPr lang="en-US" sz="3200" dirty="0"/>
              <a:t>•</a:t>
            </a:r>
            <a:r>
              <a:rPr lang="en-US" sz="3200" b="1" dirty="0">
                <a:solidFill>
                  <a:srgbClr val="FF0000"/>
                </a:solidFill>
              </a:rPr>
              <a:t>3.</a:t>
            </a:r>
            <a:r>
              <a:rPr lang="en-US" sz="3200" dirty="0"/>
              <a:t> Giving care and comfort to the poor and the sick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4.</a:t>
            </a:r>
            <a:r>
              <a:rPr lang="en-US" sz="3200" dirty="0"/>
              <a:t> Participating in an English speaking club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5.</a:t>
            </a:r>
            <a:r>
              <a:rPr lang="en-US" sz="3200" dirty="0"/>
              <a:t> Providing education for disadvantaged children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6.</a:t>
            </a:r>
            <a:r>
              <a:rPr lang="en-US" sz="3200" dirty="0"/>
              <a:t> Joining the Green Saturday Movement</a:t>
            </a:r>
          </a:p>
          <a:p>
            <a:r>
              <a:rPr lang="en-US" sz="3200" i="1" dirty="0"/>
              <a:t>	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9" b="94792" l="3049" r="96829">
                        <a14:foregroundMark x1="13049" y1="80506" x2="17439" y2="78274"/>
                        <a14:foregroundMark x1="13902" y1="65476" x2="13049" y2="63839"/>
                        <a14:foregroundMark x1="17927" y1="62500" x2="19268" y2="60417"/>
                        <a14:foregroundMark x1="23902" y1="60565" x2="24390" y2="57440"/>
                        <a14:foregroundMark x1="17927" y1="59821" x2="17561" y2="65774"/>
                        <a14:foregroundMark x1="75366" y1="18750" x2="76220" y2="26042"/>
                        <a14:foregroundMark x1="79024" y1="22173" x2="81829" y2="25446"/>
                        <a14:foregroundMark x1="83659" y1="18601" x2="84146" y2="26339"/>
                        <a14:foregroundMark x1="85366" y1="25000" x2="88902" y2="22470"/>
                        <a14:foregroundMark x1="83780" y1="16964" x2="83659" y2="19048"/>
                        <a14:foregroundMark x1="65976" y1="64881" x2="67195" y2="63839"/>
                        <a14:foregroundMark x1="40488" y1="93006" x2="43537" y2="84673"/>
                        <a14:foregroundMark x1="55000" y1="92560" x2="50976" y2="84970"/>
                        <a14:foregroundMark x1="34634" y1="44048" x2="38293" y2="40923"/>
                        <a14:foregroundMark x1="42195" y1="64286" x2="46951" y2="73661"/>
                        <a14:foregroundMark x1="59878" y1="52530" x2="62317" y2="59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06" y="1920993"/>
            <a:ext cx="3564294" cy="39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581768" y="13718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solidFill>
                  <a:srgbClr val="05A0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SELF-REFLECTION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05421"/>
            <a:ext cx="78190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Decide which of the following activities are volunteer works.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1.</a:t>
            </a:r>
            <a:r>
              <a:rPr lang="en-US" sz="3200" dirty="0"/>
              <a:t> Taking part in an excursion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dirty="0"/>
              <a:t>Helping people in remote or mountainous areas</a:t>
            </a:r>
          </a:p>
          <a:p>
            <a:r>
              <a:rPr lang="en-US" sz="3200" dirty="0"/>
              <a:t>•</a:t>
            </a:r>
            <a:r>
              <a:rPr lang="en-US" sz="3200" b="1" dirty="0">
                <a:solidFill>
                  <a:srgbClr val="FF0000"/>
                </a:solidFill>
              </a:rPr>
              <a:t>3. </a:t>
            </a:r>
            <a:r>
              <a:rPr lang="en-US" sz="3200" dirty="0"/>
              <a:t>Giving care and comfort to the poor and the sick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4.</a:t>
            </a:r>
            <a:r>
              <a:rPr lang="en-US" sz="3200" dirty="0"/>
              <a:t> Participating in an English speaking club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5.</a:t>
            </a:r>
            <a:r>
              <a:rPr lang="en-US" sz="3200" dirty="0"/>
              <a:t> Providing education for disadvantaged children</a:t>
            </a:r>
          </a:p>
          <a:p>
            <a:r>
              <a:rPr lang="en-US" sz="3200" dirty="0"/>
              <a:t>• </a:t>
            </a:r>
            <a:r>
              <a:rPr lang="en-US" sz="3200" b="1" dirty="0">
                <a:solidFill>
                  <a:srgbClr val="FF0000"/>
                </a:solidFill>
              </a:rPr>
              <a:t>6.</a:t>
            </a:r>
            <a:r>
              <a:rPr lang="en-US" sz="3200" dirty="0"/>
              <a:t> Joining the Green Saturday Movement</a:t>
            </a:r>
          </a:p>
          <a:p>
            <a:r>
              <a:rPr lang="en-US" sz="3200" i="1" dirty="0"/>
              <a:t>	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9" b="94792" l="3049" r="96829">
                        <a14:foregroundMark x1="13049" y1="80506" x2="17439" y2="78274"/>
                        <a14:foregroundMark x1="13902" y1="65476" x2="13049" y2="63839"/>
                        <a14:foregroundMark x1="17927" y1="62500" x2="19268" y2="60417"/>
                        <a14:foregroundMark x1="23902" y1="60565" x2="24390" y2="57440"/>
                        <a14:foregroundMark x1="17927" y1="59821" x2="17561" y2="65774"/>
                        <a14:foregroundMark x1="75366" y1="18750" x2="76220" y2="26042"/>
                        <a14:foregroundMark x1="79024" y1="22173" x2="81829" y2="25446"/>
                        <a14:foregroundMark x1="83659" y1="18601" x2="84146" y2="26339"/>
                        <a14:foregroundMark x1="85366" y1="25000" x2="88902" y2="22470"/>
                        <a14:foregroundMark x1="83780" y1="16964" x2="83659" y2="19048"/>
                        <a14:foregroundMark x1="65976" y1="64881" x2="67195" y2="63839"/>
                        <a14:foregroundMark x1="40488" y1="93006" x2="43537" y2="84673"/>
                        <a14:foregroundMark x1="55000" y1="92560" x2="50976" y2="84970"/>
                        <a14:foregroundMark x1="34634" y1="44048" x2="38293" y2="40923"/>
                        <a14:foregroundMark x1="42195" y1="64286" x2="46951" y2="73661"/>
                        <a14:foregroundMark x1="59878" y1="52530" x2="62317" y2="59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06" y="1920993"/>
            <a:ext cx="3564294" cy="39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6198"/>
            <a:ext cx="10515600" cy="5300765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QUESTION:</a:t>
            </a:r>
          </a:p>
          <a:p>
            <a:pPr marL="0" indent="0">
              <a:buNone/>
            </a:pPr>
            <a:endParaRPr lang="en-US" sz="4000" b="1" i="1" dirty="0">
              <a:solidFill>
                <a:srgbClr val="FF0000"/>
              </a:solidFill>
            </a:endParaRPr>
          </a:p>
          <a:p>
            <a:pPr lvl="1"/>
            <a:r>
              <a:rPr lang="en-US" sz="4000" b="1" i="1" dirty="0"/>
              <a:t>Do you often help the others by doing these activities ? </a:t>
            </a:r>
          </a:p>
          <a:p>
            <a:pPr lvl="1"/>
            <a:endParaRPr lang="en-US" sz="4000" b="1" i="1" dirty="0"/>
          </a:p>
          <a:p>
            <a:pPr lvl="1"/>
            <a:r>
              <a:rPr lang="en-US" sz="4000" b="1" i="1" dirty="0"/>
              <a:t>Do you like doing these activities ? Why ? </a:t>
            </a:r>
          </a:p>
          <a:p>
            <a:pPr lvl="1"/>
            <a:endParaRPr lang="en-US" sz="4000" b="1" i="1" dirty="0"/>
          </a:p>
          <a:p>
            <a:pPr lvl="1"/>
            <a:r>
              <a:rPr lang="en-US" sz="4000" b="1" i="1" dirty="0"/>
              <a:t>Who do you do with?</a:t>
            </a:r>
            <a:endParaRPr lang="en-US" sz="4000" b="1" dirty="0"/>
          </a:p>
          <a:p>
            <a:pPr marL="457200" lvl="1" indent="0">
              <a:buNone/>
            </a:pPr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4989" y="3244334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43394" y="1431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9797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18377" y="192954"/>
            <a:ext cx="2339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ANSWER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1672" y="654619"/>
            <a:ext cx="11471563" cy="60016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1: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My parents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decided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 a taxi because it was late.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take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B.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to take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taking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D.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took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2: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It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began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 when I was in London last Saturday.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rain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B.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to rain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rained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D.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rains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3: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 </a:t>
            </a:r>
            <a:r>
              <a:rPr kumimoji="0" 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saw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her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street.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cross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B.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crossed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crosses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D.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cross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64D1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4: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 </a:t>
            </a:r>
            <a:r>
              <a:rPr kumimoji="0" lang="vi-VN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managed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_________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their first album on social media.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found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B.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founded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finding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D.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to find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64D1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5: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Don't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let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him _________ about his mother's illness now.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A.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know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B.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to know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D.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known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6: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It's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dangerous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 out alone late at night.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gone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B.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D.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to go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64D1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7: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My mother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made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me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__________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 home at night.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staying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to stay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stayed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D.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 stay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Question 8: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I’m </a:t>
            </a:r>
            <a:r>
              <a:rPr kumimoji="0" lang="en-US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happy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_________ that you’ve passed your driving test.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A.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not hearing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B.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hear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C.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hearing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D.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 to hear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12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570976" y="1213243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39225" y="2123802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04010" y="3318954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213243"/>
            <a:ext cx="425770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0802"/>
            <a:ext cx="426427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26768" y="2895948"/>
            <a:ext cx="4257707" cy="1720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Find the adjectives.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 sentences.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454743" y="1540945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79377" y="2451504"/>
            <a:ext cx="859848" cy="86745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3454743" y="3674057"/>
            <a:ext cx="1095349" cy="107949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458592" y="47535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PRODUCTION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33337" y="5602839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33337" y="4753555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Self-reflection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88492" y="55775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>
            <a:stCxn id="31" idx="1"/>
            <a:endCxn id="47" idx="0"/>
          </p:cNvCxnSpPr>
          <p:nvPr/>
        </p:nvCxnSpPr>
        <p:spPr>
          <a:xfrm rot="10800000" flipV="1">
            <a:off x="2363860" y="5086630"/>
            <a:ext cx="1094733" cy="49096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95040" y="16098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CHECK 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4" name="Curved Connector 33"/>
          <p:cNvCxnSpPr/>
          <p:nvPr/>
        </p:nvCxnSpPr>
        <p:spPr>
          <a:xfrm>
            <a:off x="1748882" y="716817"/>
            <a:ext cx="859849" cy="5828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2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358390" y="2123749"/>
            <a:ext cx="9162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Gain an overview about the topic </a:t>
            </a:r>
            <a:r>
              <a:rPr lang="en-US" sz="3600" i="1" dirty="0"/>
              <a:t>For a better community</a:t>
            </a:r>
            <a:endParaRPr lang="en-US" sz="36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600" dirty="0"/>
              <a:t>Gain vocabulary to talk about voluntary work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399333" y="2043285"/>
            <a:ext cx="85840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1. </a:t>
            </a:r>
            <a:r>
              <a:rPr lang="en-US" sz="3200" dirty="0"/>
              <a:t>Do exercises in the workbook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Prepare for the next lesson: LANGUAGE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Prepare for the Project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308f05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/>
          <p:nvPr/>
        </p:nvSpPr>
        <p:spPr>
          <a:xfrm>
            <a:off x="4589462" y="141891"/>
            <a:ext cx="7467600" cy="2270234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numCol="1">
            <a:prstTxWarp prst="textCan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Thank you for your attention!!!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8761" y="3231931"/>
            <a:ext cx="4411335" cy="1938256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.VnBook-Antiqua" pitchFamily="34" charset="0"/>
                <a:ea typeface="+mn-ea"/>
                <a:cs typeface="+mn-cs"/>
              </a:rPr>
              <a:t>See you again !!!</a:t>
            </a:r>
          </a:p>
        </p:txBody>
      </p:sp>
    </p:spTree>
    <p:extLst>
      <p:ext uri="{BB962C8B-B14F-4D97-AF65-F5344CB8AC3E}">
        <p14:creationId xmlns:p14="http://schemas.microsoft.com/office/powerpoint/2010/main" val="1353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21182" y="976746"/>
            <a:ext cx="5181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WARM-UP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51709" y="2426262"/>
            <a:ext cx="9753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Times New Roman" pitchFamily="18" charset="0"/>
                <a:cs typeface="Arial" pitchFamily="34" charset="0"/>
              </a:rPr>
              <a:t>LOOK AT THE PICTURES AND MATCH THEM WITH THE </a:t>
            </a:r>
            <a:r>
              <a:rPr lang="en-US" sz="3200" b="1" dirty="0">
                <a:solidFill>
                  <a:srgbClr val="F64D18"/>
                </a:solidFill>
                <a:latin typeface="Times New Roman" pitchFamily="18" charset="0"/>
                <a:cs typeface="Arial" pitchFamily="34" charset="0"/>
              </a:rPr>
              <a:t>CORRECT 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Times New Roman" pitchFamily="18" charset="0"/>
                <a:cs typeface="Arial" pitchFamily="34" charset="0"/>
              </a:rPr>
              <a:t>ACTIVITIES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64D18"/>
                </a:solidFill>
                <a:latin typeface="Times New Roman" pitchFamily="18" charset="0"/>
                <a:cs typeface="Arial" pitchFamily="34" charset="0"/>
              </a:rPr>
              <a:t>( work in 2 groups in 3’)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96982"/>
            <a:ext cx="3463636" cy="2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9" y="96982"/>
            <a:ext cx="3498272" cy="2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7" y="119208"/>
            <a:ext cx="3740727" cy="24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:\Users\FPTSHOP\Pictures\khó khă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798619"/>
            <a:ext cx="3463636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C:\Users\FPTSHOP\Pictures\tàn tậ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9" y="2804969"/>
            <a:ext cx="349827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42" y="2873954"/>
            <a:ext cx="36429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1963" y="2140248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2177117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10903" y="2177116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0902" y="4622089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273" y="4557569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8109" y="4589051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3734" y="5389418"/>
            <a:ext cx="3091631" cy="678873"/>
          </a:xfrm>
          <a:prstGeom prst="roundRect">
            <a:avLst>
              <a:gd name="adj" fmla="val 234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a.  Help the disabled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8"/>
          <p:cNvSpPr/>
          <p:nvPr/>
        </p:nvSpPr>
        <p:spPr>
          <a:xfrm>
            <a:off x="3886357" y="5481204"/>
            <a:ext cx="3421916" cy="587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b.  Help the poor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14"/>
          <p:cNvSpPr/>
          <p:nvPr/>
        </p:nvSpPr>
        <p:spPr>
          <a:xfrm>
            <a:off x="7529945" y="5418857"/>
            <a:ext cx="4052084" cy="6494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c. Give presents for the children in mountainous areas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3734" y="6153150"/>
            <a:ext cx="3075707" cy="49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d. Donate food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05558" y="6153150"/>
            <a:ext cx="3383513" cy="49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Donate books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29945" y="6153150"/>
            <a:ext cx="4295703" cy="49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f. Join hands to help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Covid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patients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  <p:bldP spid="3" grpId="0" animBg="1"/>
      <p:bldP spid="4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96982"/>
            <a:ext cx="3463636" cy="2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9" y="96982"/>
            <a:ext cx="3498272" cy="2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7" y="119208"/>
            <a:ext cx="3740727" cy="24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:\Users\FPTSHOP\Pictures\khó khă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65054"/>
            <a:ext cx="3463636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C:\Users\FPTSHOP\Pictures\tàn tậ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64" y="3271404"/>
            <a:ext cx="349827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7" y="3271404"/>
            <a:ext cx="36429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1963" y="2140248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2177117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10903" y="2177116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10902" y="4622089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08273" y="4557569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28109" y="4589051"/>
            <a:ext cx="4294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3734" y="5492460"/>
            <a:ext cx="3091631" cy="678873"/>
          </a:xfrm>
          <a:prstGeom prst="roundRect">
            <a:avLst>
              <a:gd name="adj" fmla="val 234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a.  Help the disabled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8"/>
          <p:cNvSpPr/>
          <p:nvPr/>
        </p:nvSpPr>
        <p:spPr>
          <a:xfrm>
            <a:off x="3886357" y="5481204"/>
            <a:ext cx="3421916" cy="58708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b.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 Help the poor 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14"/>
          <p:cNvSpPr/>
          <p:nvPr/>
        </p:nvSpPr>
        <p:spPr>
          <a:xfrm>
            <a:off x="7529945" y="5418857"/>
            <a:ext cx="4052084" cy="64943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c. Give presents for the children in mountainous areas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3734" y="6153150"/>
            <a:ext cx="3075707" cy="49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d. Donate food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05558" y="6153150"/>
            <a:ext cx="3383513" cy="49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Donate books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29945" y="6153150"/>
            <a:ext cx="4295703" cy="495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f. Join hands to help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Covid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patients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6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625 -0.39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4206 -0.498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375 -0.5025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00602 L -0.29519 0.00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31367 -0.001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301 L 0.62044 -0.095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  <p:bldP spid="3" grpId="1" animBg="1"/>
      <p:bldP spid="4" grpId="0" animBg="1"/>
      <p:bldP spid="4" grpId="1" animBg="1"/>
      <p:bldP spid="12" grpId="0" animBg="1"/>
      <p:bldP spid="12" grpId="1" animBg="1"/>
      <p:bldP spid="14" grpId="0" animBg="1"/>
      <p:bldP spid="14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2"/>
            <a:ext cx="3657600" cy="2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9" y="96982"/>
            <a:ext cx="3498272" cy="2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67" y="119208"/>
            <a:ext cx="3740727" cy="24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C:\Users\FPTSHOP\Pictures\khó khă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4294909"/>
            <a:ext cx="3422072" cy="244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" descr="C:\Users\FPTSHOP\Pictures\tàn tậ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2" y="4394778"/>
            <a:ext cx="3706091" cy="24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696" y="4362738"/>
            <a:ext cx="3857697" cy="24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e.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6" y="2601913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QUESTION: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5382" y="2806759"/>
            <a:ext cx="5888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What are these activities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5382" y="3537517"/>
            <a:ext cx="878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Why do many people do volunteer work ? 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690255" y="2999173"/>
            <a:ext cx="8686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F64D18"/>
                </a:solidFill>
                <a:effectLst/>
                <a:latin typeface="Arial" pitchFamily="34" charset="0"/>
                <a:cs typeface="Arial" pitchFamily="34" charset="0"/>
              </a:rPr>
              <a:t>FOR A BETTER COMMUNITY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4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build="allAtOnce"/>
      <p:bldP spid="10" grpId="0"/>
      <p:bldP spid="10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2737298" y="3750546"/>
            <a:ext cx="756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Volunteering in the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FOR A BETTER COMMUNITY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40955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19197" y="3425383"/>
            <a:ext cx="1068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By the end of this lesson, students will be able to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gain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 overview about the topic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For a better community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vocabulary to talk about voluntary work</a:t>
            </a:r>
          </a:p>
        </p:txBody>
      </p:sp>
    </p:spTree>
    <p:extLst>
      <p:ext uri="{BB962C8B-B14F-4D97-AF65-F5344CB8AC3E}">
        <p14:creationId xmlns:p14="http://schemas.microsoft.com/office/powerpoint/2010/main" val="247455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3303</TotalTime>
  <Words>1690</Words>
  <Application>Microsoft Office PowerPoint</Application>
  <PresentationFormat>Custom</PresentationFormat>
  <Paragraphs>354</Paragraphs>
  <Slides>33</Slides>
  <Notes>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169</cp:revision>
  <dcterms:created xsi:type="dcterms:W3CDTF">2020-12-09T02:04:09Z</dcterms:created>
  <dcterms:modified xsi:type="dcterms:W3CDTF">2023-11-01T08:27:14Z</dcterms:modified>
</cp:coreProperties>
</file>