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271" r:id="rId2"/>
    <p:sldId id="323" r:id="rId3"/>
    <p:sldId id="324" r:id="rId4"/>
    <p:sldId id="316" r:id="rId5"/>
    <p:sldId id="332" r:id="rId6"/>
    <p:sldId id="337" r:id="rId7"/>
    <p:sldId id="339" r:id="rId8"/>
    <p:sldId id="340" r:id="rId9"/>
    <p:sldId id="341" r:id="rId10"/>
    <p:sldId id="336" r:id="rId11"/>
    <p:sldId id="311" r:id="rId12"/>
    <p:sldId id="342" r:id="rId13"/>
    <p:sldId id="310" r:id="rId14"/>
    <p:sldId id="314" r:id="rId15"/>
    <p:sldId id="322" r:id="rId16"/>
    <p:sldId id="331" r:id="rId17"/>
    <p:sldId id="325" r:id="rId18"/>
    <p:sldId id="31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40B"/>
    <a:srgbClr val="E0A4A5"/>
    <a:srgbClr val="000000"/>
    <a:srgbClr val="61953D"/>
    <a:srgbClr val="5E913B"/>
    <a:srgbClr val="5C8E3A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34" autoAdjust="0"/>
    <p:restoredTop sz="94196" autoAdjust="0"/>
  </p:normalViewPr>
  <p:slideViewPr>
    <p:cSldViewPr snapToGrid="0" showGuides="1">
      <p:cViewPr varScale="1">
        <p:scale>
          <a:sx n="58" d="100"/>
          <a:sy n="58" d="100"/>
        </p:scale>
        <p:origin x="-3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B42DFB8-450A-584C-B7E7-04F817D77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1827"/>
              </p:ext>
            </p:extLst>
          </p:nvPr>
        </p:nvGraphicFramePr>
        <p:xfrm>
          <a:off x="128337" y="1017136"/>
          <a:ext cx="11887201" cy="58027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5895">
                  <a:extLst>
                    <a:ext uri="{9D8B030D-6E8A-4147-A177-3AD203B41FA5}">
                      <a16:colId xmlns:a16="http://schemas.microsoft.com/office/drawing/2014/main" xmlns="" val="1234122859"/>
                    </a:ext>
                  </a:extLst>
                </a:gridCol>
                <a:gridCol w="1844842">
                  <a:extLst>
                    <a:ext uri="{9D8B030D-6E8A-4147-A177-3AD203B41FA5}">
                      <a16:colId xmlns:a16="http://schemas.microsoft.com/office/drawing/2014/main" xmlns="" val="728991611"/>
                    </a:ext>
                  </a:extLst>
                </a:gridCol>
                <a:gridCol w="5991987">
                  <a:extLst>
                    <a:ext uri="{9D8B030D-6E8A-4147-A177-3AD203B41FA5}">
                      <a16:colId xmlns:a16="http://schemas.microsoft.com/office/drawing/2014/main" xmlns="" val="3626158359"/>
                    </a:ext>
                  </a:extLst>
                </a:gridCol>
                <a:gridCol w="1804477">
                  <a:extLst>
                    <a:ext uri="{9D8B030D-6E8A-4147-A177-3AD203B41FA5}">
                      <a16:colId xmlns:a16="http://schemas.microsoft.com/office/drawing/2014/main" xmlns="" val="723327795"/>
                    </a:ext>
                  </a:extLst>
                </a:gridCol>
              </a:tblGrid>
              <a:tr h="75646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Form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Pronunciation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Meaning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Vietnamese</a:t>
                      </a:r>
                      <a:r>
                        <a:rPr lang="vi-VN" sz="1800" b="1" dirty="0">
                          <a:effectLst/>
                        </a:rPr>
                        <a:t> equivalent  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565823591"/>
                  </a:ext>
                </a:extLst>
              </a:tr>
              <a:tr h="101435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1. generation gap (n.ph.)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 ˌdʒenəˈreɪʃn ɡæp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the difference in attitude or behaviour between young and older people that causes a lack of understanding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dirty="0" smtClean="0">
                          <a:effectLst/>
                          <a:latin typeface="Calibri (Body)"/>
                        </a:rPr>
                        <a:t>k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h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oả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ng cách thế hệ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2233133140"/>
                  </a:ext>
                </a:extLst>
              </a:tr>
              <a:tr h="86783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2. behaviour (n) 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/bɪˈheɪvjə(r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)/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dirty="0" smtClean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the way that somebody behaves, especially towards other people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hành vi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2359622509"/>
                  </a:ext>
                </a:extLst>
              </a:tr>
              <a:tr h="86783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3. nuclear family (n.ph.) 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/ˌnjuːkliə ˈfæməli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endParaRPr lang="x-none" sz="1800" dirty="0">
                        <a:effectLst/>
                        <a:latin typeface="Calibri (Body)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a family that consists of father, mother and children, when it is thought of as a unit in society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gia đình hạt nhân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2714713632"/>
                  </a:ext>
                </a:extLst>
              </a:tr>
              <a:tr h="1150032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4. extended family (n.ph)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/ɪkˌstendɪd ˈfæməli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a family group with a close relationship among the members that includes not only parents and children but also uncles, aunts, grandparents, etc.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gia đình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hệ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827028475"/>
                  </a:ext>
                </a:extLst>
              </a:tr>
              <a:tr h="10842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5.  follow in s</a:t>
                      </a:r>
                      <a:r>
                        <a:rPr lang="en-GB" sz="1800" dirty="0" err="1" smtClean="0">
                          <a:effectLst/>
                          <a:latin typeface="Calibri (Body)"/>
                        </a:rPr>
                        <a:t>omebody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’s 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footsteps</a:t>
                      </a:r>
                      <a:r>
                        <a:rPr lang="en-GB" sz="1800" dirty="0">
                          <a:effectLst/>
                          <a:latin typeface="Calibri (Body)"/>
                        </a:rPr>
                        <a:t> (idiom)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+mn-lt"/>
                        </a:rPr>
                        <a:t> </a:t>
                      </a:r>
                      <a:endParaRPr lang="x-non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to do the same job, have the same style of life, etc. as somebody else, especially somebody in your family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nối nghiệp/ kế nghiệp</a:t>
                      </a:r>
                      <a:r>
                        <a:rPr lang="en-GB" sz="1800" dirty="0">
                          <a:effectLst/>
                          <a:latin typeface="Calibri (Body)"/>
                        </a:rPr>
                        <a:t> ai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335605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E87235-7302-FA4A-B0A6-6F14B3E55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0" y="1856055"/>
            <a:ext cx="6737684" cy="45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33971" y="99927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364" y="8791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62970" y="99927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88A384C-1D3C-7748-92A0-74B8BF676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39557"/>
              </p:ext>
            </p:extLst>
          </p:nvPr>
        </p:nvGraphicFramePr>
        <p:xfrm>
          <a:off x="209144" y="1511859"/>
          <a:ext cx="11982856" cy="49740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2500">
                  <a:extLst>
                    <a:ext uri="{9D8B030D-6E8A-4147-A177-3AD203B41FA5}">
                      <a16:colId xmlns:a16="http://schemas.microsoft.com/office/drawing/2014/main" xmlns="" val="4229220566"/>
                    </a:ext>
                  </a:extLst>
                </a:gridCol>
                <a:gridCol w="10960356">
                  <a:extLst>
                    <a:ext uri="{9D8B030D-6E8A-4147-A177-3AD203B41FA5}">
                      <a16:colId xmlns:a16="http://schemas.microsoft.com/office/drawing/2014/main" xmlns="" val="141443605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r>
                        <a:rPr lang="en-SG" sz="1800" b="1" dirty="0">
                          <a:effectLst/>
                        </a:rPr>
                        <a:t>Ms </a:t>
                      </a:r>
                      <a:r>
                        <a:rPr lang="en-SG" sz="1800" b="1" dirty="0" err="1">
                          <a:effectLst/>
                        </a:rPr>
                        <a:t>Hoa</a:t>
                      </a:r>
                      <a:r>
                        <a:rPr lang="en-SG" sz="1800" b="1" dirty="0">
                          <a:effectLst/>
                        </a:rPr>
                        <a:t>: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effectLst/>
                        </a:rPr>
                        <a:t>Good morning, class. Today, we’ll talk about the generation gap. So, what is the generation gap?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3469849827"/>
                  </a:ext>
                </a:extLst>
              </a:tr>
              <a:tr h="322730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Mark: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Well, I think it’s  the difference in beliefs and behaviour between young and older people.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4061884839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You’re right, Mark. So, is there a generation gap in your family?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395144135"/>
                  </a:ext>
                </a:extLst>
              </a:tr>
              <a:tr h="613186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Mark: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Not really, Ms </a:t>
                      </a:r>
                      <a:r>
                        <a:rPr lang="en-SG" sz="1800" dirty="0" err="1">
                          <a:effectLst/>
                        </a:rPr>
                        <a:t>Hoa</a:t>
                      </a:r>
                      <a:r>
                        <a:rPr lang="en-SG" sz="1800" dirty="0">
                          <a:effectLst/>
                        </a:rPr>
                        <a:t>.  I live in a nuclear family with my parents and brother. We understand each other quite well though we still argue over small things.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272620174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Right. We can’t avoid daily arguments.</a:t>
                      </a:r>
                    </a:p>
                    <a:p>
                      <a:r>
                        <a:rPr lang="en-SG" sz="1800" dirty="0">
                          <a:effectLst/>
                        </a:rPr>
                        <a:t> What about you, Mai?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4254640756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Well, I live with my extended family, and I have to learn to accept the differences between the generations.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3905118933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That’s a good point. Can you give us an example?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318813413"/>
                  </a:ext>
                </a:extLst>
              </a:tr>
              <a:tr h="83995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Well, my grandparents hold traditional views of male jobs and gender roles. For example, my grandfather wants my brother to be an engineer, but my brother hopes to become a musician. And my grandmother thinks women have to do all the housework.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457023907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 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How about your parents? Do they share your grandparents’ views?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656641775"/>
                  </a:ext>
                </a:extLst>
              </a:tr>
              <a:tr h="446417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No, they don’t. They think that we should follow our dreams. They give us advice, but never force us to follow in their footsteps.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882830359"/>
                  </a:ext>
                </a:extLst>
              </a:tr>
              <a:tr h="669626">
                <a:tc>
                  <a:txBody>
                    <a:bodyPr/>
                    <a:lstStyle/>
                    <a:p>
                      <a:r>
                        <a:rPr lang="en-SG" sz="1800" b="1" dirty="0">
                          <a:effectLst/>
                        </a:rPr>
                        <a:t>Ms </a:t>
                      </a:r>
                      <a:r>
                        <a:rPr lang="en-SG" sz="1800" b="1" dirty="0" err="1">
                          <a:effectLst/>
                        </a:rPr>
                        <a:t>Hoa</a:t>
                      </a:r>
                      <a:r>
                        <a:rPr lang="en-SG" sz="1800" b="1" dirty="0">
                          <a:effectLst/>
                        </a:rPr>
                        <a:t>: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Thank you, Mai, for sharing your experiences. You must respect your parents and grandparents, but you should also express your opinion. Now let’s continue our discussion with …. 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1529040529"/>
                  </a:ext>
                </a:extLst>
              </a:tr>
            </a:tbl>
          </a:graphicData>
        </a:graphic>
      </p:graphicFrame>
      <p:pic>
        <p:nvPicPr>
          <p:cNvPr id="2" name="Track 9">
            <a:hlinkClick r:id="" action="ppaction://media"/>
            <a:extLst>
              <a:ext uri="{FF2B5EF4-FFF2-40B4-BE49-F238E27FC236}">
                <a16:creationId xmlns:a16="http://schemas.microsoft.com/office/drawing/2014/main" xmlns="" id="{4074E28F-4A62-3875-1BA7-BF80C7E2D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9225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63359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conversation again. Tick (</a:t>
            </a:r>
            <a:r>
              <a:rPr lang="en-US" sz="2800" b="1" dirty="0">
                <a:effectLst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) the true information about Mark and Mai.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0B287D7-8A20-9940-B357-5A8FF5E38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78033"/>
              </p:ext>
            </p:extLst>
          </p:nvPr>
        </p:nvGraphicFramePr>
        <p:xfrm>
          <a:off x="494439" y="1981200"/>
          <a:ext cx="11264424" cy="4445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622">
                  <a:extLst>
                    <a:ext uri="{9D8B030D-6E8A-4147-A177-3AD203B41FA5}">
                      <a16:colId xmlns:a16="http://schemas.microsoft.com/office/drawing/2014/main" xmlns="" val="4062035241"/>
                    </a:ext>
                  </a:extLst>
                </a:gridCol>
                <a:gridCol w="6523118">
                  <a:extLst>
                    <a:ext uri="{9D8B030D-6E8A-4147-A177-3AD203B41FA5}">
                      <a16:colId xmlns:a16="http://schemas.microsoft.com/office/drawing/2014/main" xmlns="" val="1362306205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xmlns="" val="1302487036"/>
                    </a:ext>
                  </a:extLst>
                </a:gridCol>
                <a:gridCol w="1716505">
                  <a:extLst>
                    <a:ext uri="{9D8B030D-6E8A-4147-A177-3AD203B41FA5}">
                      <a16:colId xmlns:a16="http://schemas.microsoft.com/office/drawing/2014/main" xmlns="" val="3262723500"/>
                    </a:ext>
                  </a:extLst>
                </a:gridCol>
              </a:tblGrid>
              <a:tr h="470560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>
                          <a:effectLst/>
                        </a:rPr>
                        <a:t>Mark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Mai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6313203"/>
                  </a:ext>
                </a:extLst>
              </a:tr>
              <a:tr h="1162594"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1.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has some arguments over small things with family members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8826673"/>
                  </a:ext>
                </a:extLst>
              </a:tr>
              <a:tr h="941121"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2.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lives with grandparents who have traditional views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8297445"/>
                  </a:ext>
                </a:extLst>
              </a:tr>
              <a:tr h="689434"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3. 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lives in a nuclear family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4315846"/>
                  </a:ext>
                </a:extLst>
              </a:tr>
              <a:tr h="1130658"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4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has parents who don’t force their children to follow in their footsteps.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167677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3ACD85-F154-F547-80A8-CD0DEA6CB7F3}"/>
              </a:ext>
            </a:extLst>
          </p:cNvPr>
          <p:cNvSpPr txBox="1"/>
          <p:nvPr/>
        </p:nvSpPr>
        <p:spPr>
          <a:xfrm>
            <a:off x="8720851" y="2815367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C14491-5CC8-2D43-AB63-BD63E849F2D3}"/>
              </a:ext>
            </a:extLst>
          </p:cNvPr>
          <p:cNvSpPr txBox="1"/>
          <p:nvPr/>
        </p:nvSpPr>
        <p:spPr>
          <a:xfrm>
            <a:off x="10625889" y="3882362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D714D03-D1BF-1445-9050-BB301AC1C53E}"/>
              </a:ext>
            </a:extLst>
          </p:cNvPr>
          <p:cNvSpPr txBox="1"/>
          <p:nvPr/>
        </p:nvSpPr>
        <p:spPr>
          <a:xfrm>
            <a:off x="8720851" y="4695893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16DE91C-3196-4841-81A9-F87341B6241C}"/>
              </a:ext>
            </a:extLst>
          </p:cNvPr>
          <p:cNvSpPr txBox="1"/>
          <p:nvPr/>
        </p:nvSpPr>
        <p:spPr>
          <a:xfrm>
            <a:off x="10625889" y="5614513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91848" y="1144312"/>
            <a:ext cx="10630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Find words or phrases in 1 that have the following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meanings.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7C87D0F-5676-0646-9AE9-828A631C3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85595"/>
              </p:ext>
            </p:extLst>
          </p:nvPr>
        </p:nvGraphicFramePr>
        <p:xfrm>
          <a:off x="272716" y="1819460"/>
          <a:ext cx="11710737" cy="486228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630652">
                  <a:extLst>
                    <a:ext uri="{9D8B030D-6E8A-4147-A177-3AD203B41FA5}">
                      <a16:colId xmlns:a16="http://schemas.microsoft.com/office/drawing/2014/main" xmlns="" val="52605744"/>
                    </a:ext>
                  </a:extLst>
                </a:gridCol>
                <a:gridCol w="3080085">
                  <a:extLst>
                    <a:ext uri="{9D8B030D-6E8A-4147-A177-3AD203B41FA5}">
                      <a16:colId xmlns:a16="http://schemas.microsoft.com/office/drawing/2014/main" xmlns="" val="478649636"/>
                    </a:ext>
                  </a:extLst>
                </a:gridCol>
              </a:tblGrid>
              <a:tr h="1151613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all people who were born at about the same time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0145032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 family that consists of a father, a mother, and children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6292537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 family that includes not only parents and children but also uncles, aunts, grandparents, etc. 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1041829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disagreements about things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572325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378035-432E-5E44-9048-84BF43911452}"/>
              </a:ext>
            </a:extLst>
          </p:cNvPr>
          <p:cNvSpPr txBox="1"/>
          <p:nvPr/>
        </p:nvSpPr>
        <p:spPr>
          <a:xfrm>
            <a:off x="8915401" y="2115041"/>
            <a:ext cx="1830976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F235004-A9A8-8A41-A235-E21AD2763C7F}"/>
              </a:ext>
            </a:extLst>
          </p:cNvPr>
          <p:cNvSpPr txBox="1"/>
          <p:nvPr/>
        </p:nvSpPr>
        <p:spPr>
          <a:xfrm>
            <a:off x="8915400" y="3332385"/>
            <a:ext cx="2693125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(a) nuclear family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7E37A3-7329-A345-8FD2-4DE8FD72083A}"/>
              </a:ext>
            </a:extLst>
          </p:cNvPr>
          <p:cNvSpPr txBox="1"/>
          <p:nvPr/>
        </p:nvSpPr>
        <p:spPr>
          <a:xfrm>
            <a:off x="8915401" y="4585005"/>
            <a:ext cx="2919548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(an) extended family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2493800-64DD-A746-967D-C0612835903B}"/>
              </a:ext>
            </a:extLst>
          </p:cNvPr>
          <p:cNvSpPr txBox="1"/>
          <p:nvPr/>
        </p:nvSpPr>
        <p:spPr>
          <a:xfrm>
            <a:off x="8915400" y="5837625"/>
            <a:ext cx="2248988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arguments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88855" y="977946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Complete the text based on the conversation in Task 1. Use the correct form of the verbs in brackets.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32AEAB-7C29-C141-8234-777BA24AD663}"/>
              </a:ext>
            </a:extLst>
          </p:cNvPr>
          <p:cNvSpPr txBox="1"/>
          <p:nvPr/>
        </p:nvSpPr>
        <p:spPr>
          <a:xfrm>
            <a:off x="403527" y="1932053"/>
            <a:ext cx="11384946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1. </a:t>
            </a:r>
            <a:r>
              <a:rPr lang="en-US" sz="2800" dirty="0">
                <a:effectLst/>
                <a:latin typeface="Helvetica" pitchFamily="2" charset="0"/>
              </a:rPr>
              <a:t>Mai lives with her extended family, and she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has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learn to accept the differences between the generations.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2. </a:t>
            </a:r>
            <a:r>
              <a:rPr lang="en-US" sz="2800" dirty="0">
                <a:effectLst/>
                <a:latin typeface="Helvetica" pitchFamily="2" charset="0"/>
              </a:rPr>
              <a:t>Mai’s grandmother thinks women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have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do all the housework.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3. </a:t>
            </a:r>
            <a:r>
              <a:rPr lang="en-US" sz="2800" dirty="0">
                <a:effectLst/>
                <a:latin typeface="Helvetica" pitchFamily="2" charset="0"/>
              </a:rPr>
              <a:t>Mai’s parents believe that children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must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follow their dreams.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4. </a:t>
            </a:r>
            <a:r>
              <a:rPr lang="en-US" sz="2800" dirty="0" err="1">
                <a:effectLst/>
                <a:latin typeface="Helvetica" pitchFamily="2" charset="0"/>
              </a:rPr>
              <a:t>Ms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Hoa</a:t>
            </a:r>
            <a:r>
              <a:rPr lang="en-US" sz="2800" dirty="0">
                <a:effectLst/>
                <a:latin typeface="Helvetica" pitchFamily="2" charset="0"/>
              </a:rPr>
              <a:t> thinks that children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have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must</a:t>
            </a:r>
            <a:r>
              <a:rPr lang="en-US" sz="2800" dirty="0">
                <a:solidFill>
                  <a:srgbClr val="3380F3"/>
                </a:solidFill>
                <a:latin typeface="Helvetica" pitchFamily="2" charset="0"/>
              </a:rPr>
              <a:t> </a:t>
            </a:r>
            <a:r>
              <a:rPr lang="en-US" sz="2800" dirty="0">
                <a:effectLst/>
                <a:latin typeface="Helvetica" pitchFamily="2" charset="0"/>
              </a:rPr>
              <a:t>respect their parents and grandparents.</a:t>
            </a:r>
          </a:p>
          <a:p>
            <a:pPr algn="just">
              <a:lnSpc>
                <a:spcPct val="150000"/>
              </a:lnSpc>
            </a:pPr>
            <a:endParaRPr lang="x-none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14CAD6B-F6ED-F64E-87CC-F534DE1B904B}"/>
              </a:ext>
            </a:extLst>
          </p:cNvPr>
          <p:cNvCxnSpPr/>
          <p:nvPr/>
        </p:nvCxnSpPr>
        <p:spPr>
          <a:xfrm>
            <a:off x="8103476" y="2743200"/>
            <a:ext cx="10247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724C5AE-F939-8E4C-985F-B4935E8362EB}"/>
              </a:ext>
            </a:extLst>
          </p:cNvPr>
          <p:cNvCxnSpPr>
            <a:cxnSpLocks/>
          </p:cNvCxnSpPr>
          <p:nvPr/>
        </p:nvCxnSpPr>
        <p:spPr>
          <a:xfrm>
            <a:off x="7078717" y="4046482"/>
            <a:ext cx="12927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FAD9F4A-B7C5-2148-B1B6-DF8F03F0E1DB}"/>
              </a:ext>
            </a:extLst>
          </p:cNvPr>
          <p:cNvCxnSpPr/>
          <p:nvPr/>
        </p:nvCxnSpPr>
        <p:spPr>
          <a:xfrm>
            <a:off x="7388773" y="5339255"/>
            <a:ext cx="10247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EDDC8B1-185E-2342-ACA0-A8E0C073E3CF}"/>
              </a:ext>
            </a:extLst>
          </p:cNvPr>
          <p:cNvCxnSpPr>
            <a:cxnSpLocks/>
          </p:cNvCxnSpPr>
          <p:nvPr/>
        </p:nvCxnSpPr>
        <p:spPr>
          <a:xfrm>
            <a:off x="6876393" y="5969876"/>
            <a:ext cx="8487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4438" y="1175832"/>
            <a:ext cx="76305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Ss work in groups of 5.</a:t>
            </a:r>
          </a:p>
          <a:p>
            <a:pPr algn="just"/>
            <a:r>
              <a:rPr lang="en-US" sz="2800" dirty="0" smtClean="0"/>
              <a:t>- In </a:t>
            </a:r>
            <a:r>
              <a:rPr lang="en-US" sz="2800" dirty="0"/>
              <a:t>each group, one student plays the role of grandparent , two students play the role of parents and two students plays the role of children </a:t>
            </a:r>
          </a:p>
          <a:p>
            <a:pPr algn="just"/>
            <a:r>
              <a:rPr lang="en-GB" sz="2800" dirty="0">
                <a:effectLst/>
                <a:ea typeface="Times New Roman" panose="02020603050405020304" pitchFamily="18" charset="0"/>
              </a:rPr>
              <a:t>- E</a:t>
            </a:r>
            <a:r>
              <a:rPr lang="x-none" sz="2800" dirty="0">
                <a:effectLst/>
                <a:ea typeface="Times New Roman" panose="02020603050405020304" pitchFamily="18" charset="0"/>
              </a:rPr>
              <a:t>ach group thinks a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bout a situation ( clothes choice/ music taste,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ect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.) that shows the differences among generation and creates a short role play about the differences with suitable solutions.</a:t>
            </a:r>
            <a:r>
              <a:rPr lang="x-none" sz="2800" dirty="0">
                <a:effectLst/>
              </a:rPr>
              <a:t> </a:t>
            </a:r>
          </a:p>
          <a:p>
            <a:pPr algn="just"/>
            <a:r>
              <a:rPr lang="en-US" sz="2800" dirty="0"/>
              <a:t>- 3 minutes to prepare for the role </a:t>
            </a:r>
            <a:r>
              <a:rPr lang="en-US" sz="2800" dirty="0" smtClean="0"/>
              <a:t>play</a:t>
            </a:r>
            <a:endParaRPr lang="en-US" sz="2800" dirty="0"/>
          </a:p>
          <a:p>
            <a:pPr algn="just"/>
            <a:r>
              <a:rPr lang="en-US" sz="2800" dirty="0"/>
              <a:t>- 2 minutes for a </a:t>
            </a:r>
            <a:r>
              <a:rPr lang="en-US" sz="2800" dirty="0" smtClean="0"/>
              <a:t>performance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8" name="Picture 4" descr="Generation gap là gì và cấu trúc cụm từ Generation gap trong câu tiếng Anh">
            <a:extLst>
              <a:ext uri="{FF2B5EF4-FFF2-40B4-BE49-F238E27FC236}">
                <a16:creationId xmlns:a16="http://schemas.microsoft.com/office/drawing/2014/main" xmlns="" id="{D57D2A5C-801E-FD4C-A44C-D280999F1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787" y="2325306"/>
            <a:ext cx="3890552" cy="30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961344" y="61879"/>
            <a:ext cx="2445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A9340B"/>
                </a:solidFill>
                <a:cs typeface="Arial" panose="020B0604020202020204" pitchFamily="34" charset="0"/>
              </a:rPr>
              <a:t>Role play</a:t>
            </a:r>
          </a:p>
        </p:txBody>
      </p:sp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generation gap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Modal verbs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2.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3528095" y="3717138"/>
            <a:ext cx="594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What is a generation gap?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89166" y="2826679"/>
            <a:ext cx="355654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26532"/>
                </a:solidFill>
                <a:latin typeface="Bookman Old Style" pitchFamily="18" charset="0"/>
              </a:rPr>
              <a:t>Period 10: LESSON </a:t>
            </a:r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927631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GAME: Listing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5927632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5927633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Tick the true information about Mark and Mai.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Find the words or phrases.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Choose the modal verbs to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5927630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5927630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Role play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837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dirty="0"/>
              <a:t>Work in 2 groups.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Each group is given a board pen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Write </a:t>
            </a:r>
            <a:r>
              <a:rPr lang="x-none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 many words connected to</a:t>
            </a:r>
            <a:r>
              <a:rPr lang="x-none" sz="2800" dirty="0">
                <a:effectLst/>
              </a:rPr>
              <a:t> the theme “ A long and healthy life” as possible ( each student writes one word/ phrase)</a:t>
            </a:r>
            <a:endParaRPr lang="en-US" sz="2800" dirty="0"/>
          </a:p>
          <a:p>
            <a:r>
              <a:rPr lang="en-US" sz="2800" dirty="0"/>
              <a:t>-   </a:t>
            </a:r>
            <a:r>
              <a:rPr lang="en-US" sz="2800" dirty="0" smtClean="0"/>
              <a:t>The </a:t>
            </a:r>
            <a:r>
              <a:rPr lang="en-US" sz="2800" dirty="0"/>
              <a:t>team with more correct word is the winner.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LISTING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94438" y="1699550"/>
            <a:ext cx="588890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generation gap (n.ph.)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208" y="4465952"/>
            <a:ext cx="6545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the difference in attitude or behaviour between young and older people that causes a lack of understanding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741024" y="2787323"/>
            <a:ext cx="3066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d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ʒ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enə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re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ɪʃ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n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ɡ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æp/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the_generation_gap_1_gb_1" descr="the_generation_gap_1_gb_1">
            <a:hlinkClick r:id="" action="ppaction://media"/>
            <a:extLst>
              <a:ext uri="{FF2B5EF4-FFF2-40B4-BE49-F238E27FC236}">
                <a16:creationId xmlns:a16="http://schemas.microsoft.com/office/drawing/2014/main" xmlns="" id="{AAE42FFF-2356-754F-9490-D67D98D26D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4316" y="3481847"/>
            <a:ext cx="812800" cy="812800"/>
          </a:xfrm>
          <a:prstGeom prst="rect">
            <a:avLst/>
          </a:prstGeom>
        </p:spPr>
      </p:pic>
      <p:pic>
        <p:nvPicPr>
          <p:cNvPr id="1026" name="Picture 2" descr="Understanding Generation Gap - YouTube">
            <a:extLst>
              <a:ext uri="{FF2B5EF4-FFF2-40B4-BE49-F238E27FC236}">
                <a16:creationId xmlns:a16="http://schemas.microsoft.com/office/drawing/2014/main" xmlns="" id="{AB43E74F-0078-234A-8C99-F525FB95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8" y="2415111"/>
            <a:ext cx="4560802" cy="256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behaviour (n)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the way that somebody behaves, especially towards other </a:t>
            </a:r>
            <a:r>
              <a:rPr lang="x-none" sz="2800" dirty="0" smtClean="0"/>
              <a:t>people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668" y="2814756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/b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he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vjə(r)/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Behaviour">
            <a:extLst>
              <a:ext uri="{FF2B5EF4-FFF2-40B4-BE49-F238E27FC236}">
                <a16:creationId xmlns:a16="http://schemas.microsoft.com/office/drawing/2014/main" xmlns="" id="{6ED3D9FC-3DA3-EC43-9119-CAC6652C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96" y="1643322"/>
            <a:ext cx="4284133" cy="42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ehaviour__gb_2" descr="behaviour__gb_2">
            <a:hlinkClick r:id="" action="ppaction://media"/>
            <a:extLst>
              <a:ext uri="{FF2B5EF4-FFF2-40B4-BE49-F238E27FC236}">
                <a16:creationId xmlns:a16="http://schemas.microsoft.com/office/drawing/2014/main" xmlns="" id="{815AFDF9-BA35-2D4F-B0A6-4950247D8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27219" y="35200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9269" y="1736809"/>
            <a:ext cx="6008301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nuclear family (n.ph.)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5854" y="4449485"/>
            <a:ext cx="625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a family that consists of father, mother and children, when it is thought of as a unit in society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8916" y="2824582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nju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ː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kliə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fæməli/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nuclear_family_1_gb_1" descr="nuclear_family_1_gb_1">
            <a:hlinkClick r:id="" action="ppaction://media"/>
            <a:extLst>
              <a:ext uri="{FF2B5EF4-FFF2-40B4-BE49-F238E27FC236}">
                <a16:creationId xmlns:a16="http://schemas.microsoft.com/office/drawing/2014/main" xmlns="" id="{CF9E394B-0E94-9E41-BD27-87EBA4958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79955" y="3622775"/>
            <a:ext cx="812800" cy="812800"/>
          </a:xfrm>
          <a:prstGeom prst="rect">
            <a:avLst/>
          </a:prstGeom>
        </p:spPr>
      </p:pic>
      <p:pic>
        <p:nvPicPr>
          <p:cNvPr id="2050" name="Picture 2" descr="Nuclear family là gì? Bài luận và các từ vựng liên quan - Wiki Tiếng Anh">
            <a:extLst>
              <a:ext uri="{FF2B5EF4-FFF2-40B4-BE49-F238E27FC236}">
                <a16:creationId xmlns:a16="http://schemas.microsoft.com/office/drawing/2014/main" xmlns="" id="{E31AA89A-A382-1641-A7A0-4B419B63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78" y="1811387"/>
            <a:ext cx="4855084" cy="32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531" y="1723229"/>
            <a:ext cx="702495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extended family (n.ph)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413" y="4426228"/>
            <a:ext cx="7024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a family group with a close relationship among the members that includes not only parents and children but also uncles, aunts, grandparents, etc.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7491" y="2811002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stend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d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fæməli/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extended_family_1_gb_1" descr="extended_family_1_gb_1">
            <a:hlinkClick r:id="" action="ppaction://media"/>
            <a:extLst>
              <a:ext uri="{FF2B5EF4-FFF2-40B4-BE49-F238E27FC236}">
                <a16:creationId xmlns:a16="http://schemas.microsoft.com/office/drawing/2014/main" xmlns="" id="{FCA0D3A6-2D90-6045-8ED0-4ED3C6E384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4863" y="3538551"/>
            <a:ext cx="764742" cy="764742"/>
          </a:xfrm>
          <a:prstGeom prst="rect">
            <a:avLst/>
          </a:prstGeom>
        </p:spPr>
      </p:pic>
      <p:pic>
        <p:nvPicPr>
          <p:cNvPr id="3074" name="Picture 2" descr="Extended family là gì? Các kiểu gia đình trong tiếng Anh - Akina Bridal">
            <a:extLst>
              <a:ext uri="{FF2B5EF4-FFF2-40B4-BE49-F238E27FC236}">
                <a16:creationId xmlns:a16="http://schemas.microsoft.com/office/drawing/2014/main" xmlns="" id="{6F3E3615-E46A-7543-9CE4-3F110322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89" y="2054427"/>
            <a:ext cx="4875410" cy="25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28428" y="1086503"/>
            <a:ext cx="7247066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follow in s</a:t>
            </a:r>
            <a:r>
              <a:rPr lang="en-GB" sz="4800" b="1" dirty="0" err="1" smtClean="0">
                <a:solidFill>
                  <a:srgbClr val="FF0000"/>
                </a:solidFill>
              </a:rPr>
              <a:t>omebdy</a:t>
            </a:r>
            <a:r>
              <a:rPr lang="x-none" sz="4800" b="1" dirty="0" smtClean="0">
                <a:solidFill>
                  <a:srgbClr val="FF0000"/>
                </a:solidFill>
              </a:rPr>
              <a:t>’s </a:t>
            </a:r>
            <a:r>
              <a:rPr lang="x-none" sz="4800" b="1" dirty="0">
                <a:solidFill>
                  <a:srgbClr val="FF0000"/>
                </a:solidFill>
              </a:rPr>
              <a:t>footsteps</a:t>
            </a:r>
            <a:r>
              <a:rPr lang="en-GB" sz="4800" b="1" dirty="0">
                <a:solidFill>
                  <a:srgbClr val="FF0000"/>
                </a:solidFill>
              </a:rPr>
              <a:t> (idiom)</a:t>
            </a:r>
            <a:r>
              <a:rPr lang="x-none" sz="4800" b="1" dirty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147" y="4448693"/>
            <a:ext cx="5976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to do the same job, have the same style of life, etc. as somebody else, especially somebody in your family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146" name="Picture 2" descr="Idiom Land — “Follow in someone's footsteps” means “to do the...">
            <a:extLst>
              <a:ext uri="{FF2B5EF4-FFF2-40B4-BE49-F238E27FC236}">
                <a16:creationId xmlns:a16="http://schemas.microsoft.com/office/drawing/2014/main" xmlns="" id="{3D8B61B1-9CB4-2E48-B376-B19842D6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532407"/>
            <a:ext cx="5063067" cy="47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6696369465554cwg47-voicemaker.in-speech" descr="16696369465554cwg47-voicemaker.in-speech">
            <a:hlinkClick r:id="" action="ppaction://media"/>
            <a:extLst>
              <a:ext uri="{FF2B5EF4-FFF2-40B4-BE49-F238E27FC236}">
                <a16:creationId xmlns:a16="http://schemas.microsoft.com/office/drawing/2014/main" xmlns="" id="{46389E62-95C8-C14E-B59D-703C00812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4436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2986</TotalTime>
  <Words>1172</Words>
  <Application>Microsoft Office PowerPoint</Application>
  <PresentationFormat>Custom</PresentationFormat>
  <Paragraphs>182</Paragraphs>
  <Slides>19</Slides>
  <Notes>7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169</cp:revision>
  <dcterms:created xsi:type="dcterms:W3CDTF">2020-12-09T02:04:09Z</dcterms:created>
  <dcterms:modified xsi:type="dcterms:W3CDTF">2023-11-01T08:30:21Z</dcterms:modified>
</cp:coreProperties>
</file>