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71" r:id="rId2"/>
    <p:sldId id="256" r:id="rId3"/>
    <p:sldId id="257" r:id="rId4"/>
    <p:sldId id="258"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embeddedFontLst>
    <p:embeddedFont>
      <p:font typeface="Open Sans" charset="0"/>
      <p:regular r:id="rId17"/>
      <p:bold r:id="rId18"/>
      <p:italic r:id="rId19"/>
      <p:boldItalic r:id="rId20"/>
    </p:embeddedFont>
    <p:embeddedFont>
      <p:font typeface="Montserrat Medium" charset="0"/>
      <p:regular r:id="rId21"/>
      <p:bold r:id="rId22"/>
      <p:italic r:id="rId23"/>
      <p:boldItalic r:id="rId24"/>
    </p:embeddedFont>
    <p:embeddedFont>
      <p:font typeface="Algerian" pitchFamily="82" charset="0"/>
      <p:regular r:id="rId25"/>
    </p:embeddedFont>
    <p:embeddedFont>
      <p:font typeface="Bauhaus 93" pitchFamily="82" charset="0"/>
      <p:regular r:id="rId26"/>
    </p:embeddedFont>
    <p:embeddedFont>
      <p:font typeface="Calibri" pitchFamily="34" charset="0"/>
      <p:regular r:id="rId27"/>
      <p:bold r:id="rId28"/>
      <p:italic r:id="rId29"/>
      <p:boldItalic r:id="rId30"/>
    </p:embeddedFont>
    <p:embeddedFont>
      <p:font typeface="Bookman Old Style" pitchFamily="18"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FeokmGy3IbRoMxnf1X8nIBVuX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3C986C1-EB4A-44C8-ABF1-7BBB7D22CDB4}">
  <a:tblStyle styleId="{03C986C1-EB4A-44C8-ABF1-7BBB7D22CDB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1" d="100"/>
          <a:sy n="71" d="100"/>
        </p:scale>
        <p:origin x="-216" y="-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76228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7"/>
          <p:cNvSpPr>
            <a:spLocks noGrp="1"/>
          </p:cNvSpPr>
          <p:nvPr>
            <p:ph type="pic" idx="2"/>
          </p:nvPr>
        </p:nvSpPr>
        <p:spPr>
          <a:xfrm>
            <a:off x="5183188" y="987425"/>
            <a:ext cx="6172200" cy="4873625"/>
          </a:xfrm>
          <a:prstGeom prst="rect">
            <a:avLst/>
          </a:prstGeom>
          <a:noFill/>
          <a:ln>
            <a:noFill/>
          </a:ln>
        </p:spPr>
      </p:sp>
      <p:sp>
        <p:nvSpPr>
          <p:cNvPr id="74" name="Google Shape;7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0"/>
        <p:cNvGrpSpPr/>
        <p:nvPr/>
      </p:nvGrpSpPr>
      <p:grpSpPr>
        <a:xfrm>
          <a:off x="0" y="0"/>
          <a:ext cx="0" cy="0"/>
          <a:chOff x="0" y="0"/>
          <a:chExt cx="0" cy="0"/>
        </a:xfrm>
      </p:grpSpPr>
      <p:sp>
        <p:nvSpPr>
          <p:cNvPr id="91" name="Google Shape;91;p30"/>
          <p:cNvSpPr txBox="1">
            <a:spLocks noGrp="1"/>
          </p:cNvSpPr>
          <p:nvPr>
            <p:ph type="body" idx="1"/>
          </p:nvPr>
        </p:nvSpPr>
        <p:spPr>
          <a:xfrm>
            <a:off x="949833" y="5385300"/>
            <a:ext cx="10292400" cy="749600"/>
          </a:xfrm>
          <a:prstGeom prst="rect">
            <a:avLst/>
          </a:prstGeom>
          <a:no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dk1"/>
              </a:buClr>
              <a:buSzPts val="14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1331400" y="723267"/>
            <a:ext cx="9529200" cy="633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20"/>
          <p:cNvSpPr txBox="1">
            <a:spLocks noGrp="1"/>
          </p:cNvSpPr>
          <p:nvPr>
            <p:ph type="body" idx="1"/>
          </p:nvPr>
        </p:nvSpPr>
        <p:spPr>
          <a:xfrm>
            <a:off x="1331400" y="1356867"/>
            <a:ext cx="9529200" cy="4777600"/>
          </a:xfrm>
          <a:prstGeom prst="rect">
            <a:avLst/>
          </a:prstGeom>
          <a:noFill/>
          <a:ln>
            <a:noFill/>
          </a:ln>
        </p:spPr>
        <p:txBody>
          <a:bodyPr spcFirstLastPara="1" wrap="square" lIns="0" tIns="0" rIns="0" bIns="0" anchor="b" anchorCtr="0">
            <a:noAutofit/>
          </a:bodyPr>
          <a:lstStyle>
            <a:lvl1pPr marL="457200" lvl="0" indent="-304800" algn="l">
              <a:lnSpc>
                <a:spcPct val="100000"/>
              </a:lnSpc>
              <a:spcBef>
                <a:spcPts val="0"/>
              </a:spcBef>
              <a:spcAft>
                <a:spcPts val="0"/>
              </a:spcAft>
              <a:buClr>
                <a:schemeClr val="lt1"/>
              </a:buClr>
              <a:buSzPts val="1200"/>
              <a:buChar char="●"/>
              <a:defRPr>
                <a:solidFill>
                  <a:schemeClr val="lt1"/>
                </a:solidFill>
              </a:defRPr>
            </a:lvl1pPr>
            <a:lvl2pPr marL="914400" lvl="1" indent="-304800" algn="l">
              <a:lnSpc>
                <a:spcPct val="100000"/>
              </a:lnSpc>
              <a:spcBef>
                <a:spcPts val="160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34"/>
        <p:cNvGrpSpPr/>
        <p:nvPr/>
      </p:nvGrpSpPr>
      <p:grpSpPr>
        <a:xfrm>
          <a:off x="0" y="0"/>
          <a:ext cx="0" cy="0"/>
          <a:chOff x="0" y="0"/>
          <a:chExt cx="0" cy="0"/>
        </a:xfrm>
      </p:grpSpPr>
      <p:sp>
        <p:nvSpPr>
          <p:cNvPr id="35" name="Google Shape;35;p21"/>
          <p:cNvSpPr txBox="1">
            <a:spLocks noGrp="1"/>
          </p:cNvSpPr>
          <p:nvPr>
            <p:ph type="title"/>
          </p:nvPr>
        </p:nvSpPr>
        <p:spPr>
          <a:xfrm>
            <a:off x="1705833" y="1785017"/>
            <a:ext cx="8380400" cy="2608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chemeClr val="dk1"/>
              </a:buClr>
              <a:buSzPts val="8000"/>
              <a:buFont typeface="Calibri"/>
              <a:buNone/>
              <a:defRPr sz="8000"/>
            </a:lvl1pPr>
            <a:lvl2pPr lvl="1" algn="r">
              <a:lnSpc>
                <a:spcPct val="100000"/>
              </a:lnSpc>
              <a:spcBef>
                <a:spcPts val="0"/>
              </a:spcBef>
              <a:spcAft>
                <a:spcPts val="0"/>
              </a:spcAft>
              <a:buSzPts val="8000"/>
              <a:buNone/>
              <a:defRPr sz="8000"/>
            </a:lvl2pPr>
            <a:lvl3pPr lvl="2" algn="r">
              <a:lnSpc>
                <a:spcPct val="100000"/>
              </a:lnSpc>
              <a:spcBef>
                <a:spcPts val="0"/>
              </a:spcBef>
              <a:spcAft>
                <a:spcPts val="0"/>
              </a:spcAft>
              <a:buSzPts val="8000"/>
              <a:buNone/>
              <a:defRPr sz="8000"/>
            </a:lvl3pPr>
            <a:lvl4pPr lvl="3" algn="r">
              <a:lnSpc>
                <a:spcPct val="100000"/>
              </a:lnSpc>
              <a:spcBef>
                <a:spcPts val="0"/>
              </a:spcBef>
              <a:spcAft>
                <a:spcPts val="0"/>
              </a:spcAft>
              <a:buSzPts val="8000"/>
              <a:buNone/>
              <a:defRPr sz="8000"/>
            </a:lvl4pPr>
            <a:lvl5pPr lvl="4" algn="r">
              <a:lnSpc>
                <a:spcPct val="100000"/>
              </a:lnSpc>
              <a:spcBef>
                <a:spcPts val="0"/>
              </a:spcBef>
              <a:spcAft>
                <a:spcPts val="0"/>
              </a:spcAft>
              <a:buSzPts val="8000"/>
              <a:buNone/>
              <a:defRPr sz="8000"/>
            </a:lvl5pPr>
            <a:lvl6pPr lvl="5" algn="r">
              <a:lnSpc>
                <a:spcPct val="100000"/>
              </a:lnSpc>
              <a:spcBef>
                <a:spcPts val="0"/>
              </a:spcBef>
              <a:spcAft>
                <a:spcPts val="0"/>
              </a:spcAft>
              <a:buSzPts val="8000"/>
              <a:buNone/>
              <a:defRPr sz="8000"/>
            </a:lvl6pPr>
            <a:lvl7pPr lvl="6" algn="r">
              <a:lnSpc>
                <a:spcPct val="100000"/>
              </a:lnSpc>
              <a:spcBef>
                <a:spcPts val="0"/>
              </a:spcBef>
              <a:spcAft>
                <a:spcPts val="0"/>
              </a:spcAft>
              <a:buSzPts val="8000"/>
              <a:buNone/>
              <a:defRPr sz="8000"/>
            </a:lvl7pPr>
            <a:lvl8pPr lvl="7" algn="r">
              <a:lnSpc>
                <a:spcPct val="100000"/>
              </a:lnSpc>
              <a:spcBef>
                <a:spcPts val="0"/>
              </a:spcBef>
              <a:spcAft>
                <a:spcPts val="0"/>
              </a:spcAft>
              <a:buSzPts val="8000"/>
              <a:buNone/>
              <a:defRPr sz="8000"/>
            </a:lvl8pPr>
            <a:lvl9pPr lvl="8" algn="r">
              <a:lnSpc>
                <a:spcPct val="100000"/>
              </a:lnSpc>
              <a:spcBef>
                <a:spcPts val="0"/>
              </a:spcBef>
              <a:spcAft>
                <a:spcPts val="0"/>
              </a:spcAft>
              <a:buSzPts val="8000"/>
              <a:buNone/>
              <a:defRPr sz="8000"/>
            </a:lvl9pPr>
          </a:lstStyle>
          <a:p>
            <a:endParaRPr/>
          </a:p>
        </p:txBody>
      </p:sp>
      <p:sp>
        <p:nvSpPr>
          <p:cNvPr id="36" name="Google Shape;36;p21"/>
          <p:cNvSpPr txBox="1">
            <a:spLocks noGrp="1"/>
          </p:cNvSpPr>
          <p:nvPr>
            <p:ph type="subTitle" idx="1"/>
          </p:nvPr>
        </p:nvSpPr>
        <p:spPr>
          <a:xfrm>
            <a:off x="1705833" y="4610184"/>
            <a:ext cx="8380400" cy="4628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chemeClr val="dk1"/>
              </a:buClr>
              <a:buSzPts val="2800"/>
              <a:buNone/>
              <a:defRPr>
                <a:latin typeface="Montserrat Medium"/>
                <a:ea typeface="Montserrat Medium"/>
                <a:cs typeface="Montserrat Medium"/>
                <a:sym typeface="Montserrat Medium"/>
              </a:defRPr>
            </a:lvl1pPr>
            <a:lvl2pPr lvl="1" algn="ctr">
              <a:lnSpc>
                <a:spcPct val="100000"/>
              </a:lnSpc>
              <a:spcBef>
                <a:spcPts val="0"/>
              </a:spcBef>
              <a:spcAft>
                <a:spcPts val="0"/>
              </a:spcAft>
              <a:buClr>
                <a:schemeClr val="dk1"/>
              </a:buClr>
              <a:buSzPts val="2400"/>
              <a:buNone/>
              <a:defRPr>
                <a:latin typeface="Montserrat Medium"/>
                <a:ea typeface="Montserrat Medium"/>
                <a:cs typeface="Montserrat Medium"/>
                <a:sym typeface="Montserrat Medium"/>
              </a:defRPr>
            </a:lvl2pPr>
            <a:lvl3pPr lvl="2" algn="ctr">
              <a:lnSpc>
                <a:spcPct val="100000"/>
              </a:lnSpc>
              <a:spcBef>
                <a:spcPts val="0"/>
              </a:spcBef>
              <a:spcAft>
                <a:spcPts val="0"/>
              </a:spcAft>
              <a:buClr>
                <a:schemeClr val="dk1"/>
              </a:buClr>
              <a:buSzPts val="2000"/>
              <a:buNone/>
              <a:defRPr>
                <a:latin typeface="Montserrat Medium"/>
                <a:ea typeface="Montserrat Medium"/>
                <a:cs typeface="Montserrat Medium"/>
                <a:sym typeface="Montserrat Medium"/>
              </a:defRPr>
            </a:lvl3pPr>
            <a:lvl4pPr lvl="3"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4pPr>
            <a:lvl5pPr lvl="4"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5pPr>
            <a:lvl6pPr lvl="5"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6pPr>
            <a:lvl7pPr lvl="6"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7pPr>
            <a:lvl8pPr lvl="7"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8pPr>
            <a:lvl9pPr lvl="8" algn="ctr">
              <a:lnSpc>
                <a:spcPct val="100000"/>
              </a:lnSpc>
              <a:spcBef>
                <a:spcPts val="0"/>
              </a:spcBef>
              <a:spcAft>
                <a:spcPts val="0"/>
              </a:spcAft>
              <a:buClr>
                <a:schemeClr val="dk1"/>
              </a:buClr>
              <a:buSzPts val="1800"/>
              <a:buNone/>
              <a:defRPr>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71" y="0"/>
            <a:ext cx="11949953" cy="646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21105" y="582705"/>
            <a:ext cx="7216589" cy="1200329"/>
          </a:xfrm>
          <a:prstGeom prst="rect">
            <a:avLst/>
          </a:prstGeom>
          <a:noFill/>
        </p:spPr>
        <p:txBody>
          <a:bodyPr wrap="square" rtlCol="0">
            <a:spAutoFit/>
          </a:bodyPr>
          <a:lstStyle/>
          <a:p>
            <a:pPr lvl="0">
              <a:buClrTx/>
            </a:pPr>
            <a:r>
              <a:rPr lang="en-US" sz="2400" kern="1200" dirty="0" smtClean="0">
                <a:solidFill>
                  <a:srgbClr val="70AD47">
                    <a:lumMod val="50000"/>
                  </a:srgbClr>
                </a:solidFill>
                <a:ea typeface="+mn-ea"/>
                <a:cs typeface="+mn-cs"/>
              </a:rPr>
              <a:t>     </a:t>
            </a:r>
            <a:r>
              <a:rPr lang="vi-VN" sz="2400" kern="1200" dirty="0" smtClean="0">
                <a:solidFill>
                  <a:srgbClr val="70AD47">
                    <a:lumMod val="50000"/>
                  </a:srgbClr>
                </a:solidFill>
                <a:ea typeface="+mn-ea"/>
                <a:cs typeface="+mn-cs"/>
              </a:rPr>
              <a:t>SỞ </a:t>
            </a:r>
            <a:r>
              <a:rPr lang="vi-VN" sz="2400" kern="1200" dirty="0">
                <a:solidFill>
                  <a:srgbClr val="70AD47">
                    <a:lumMod val="50000"/>
                  </a:srgbClr>
                </a:solidFill>
                <a:ea typeface="+mn-ea"/>
                <a:cs typeface="+mn-cs"/>
              </a:rPr>
              <a:t>GIÁO DỤC VÀ ĐÀO TẠO BÌNH</a:t>
            </a:r>
            <a:r>
              <a:rPr lang="en-US" sz="2400" kern="1200" dirty="0">
                <a:solidFill>
                  <a:srgbClr val="70AD47">
                    <a:lumMod val="50000"/>
                  </a:srgbClr>
                </a:solidFill>
                <a:latin typeface="Calibri"/>
                <a:ea typeface="+mn-ea"/>
                <a:cs typeface="+mn-cs"/>
              </a:rPr>
              <a:t> </a:t>
            </a:r>
            <a:r>
              <a:rPr lang="vi-VN" sz="2400" kern="1200" dirty="0">
                <a:solidFill>
                  <a:srgbClr val="70AD47">
                    <a:lumMod val="50000"/>
                  </a:srgbClr>
                </a:solidFill>
                <a:ea typeface="+mn-ea"/>
                <a:cs typeface="+mn-cs"/>
              </a:rPr>
              <a:t>ĐỊNH</a:t>
            </a:r>
          </a:p>
          <a:p>
            <a:pPr lvl="0">
              <a:buClrTx/>
            </a:pPr>
            <a:r>
              <a:rPr lang="en-US" sz="2400" b="1" kern="1200" dirty="0">
                <a:solidFill>
                  <a:srgbClr val="70AD47">
                    <a:lumMod val="50000"/>
                  </a:srgbClr>
                </a:solidFill>
                <a:latin typeface="Calibri"/>
                <a:ea typeface="+mn-ea"/>
                <a:cs typeface="+mn-cs"/>
              </a:rPr>
              <a:t>               </a:t>
            </a:r>
            <a:r>
              <a:rPr lang="vi-VN" sz="2400" b="1" kern="1200" dirty="0">
                <a:solidFill>
                  <a:srgbClr val="70AD47">
                    <a:lumMod val="50000"/>
                  </a:srgbClr>
                </a:solidFill>
                <a:ea typeface="+mn-ea"/>
                <a:cs typeface="+mn-cs"/>
              </a:rPr>
              <a:t>TRƯỜNG THPT LÝ TỰ TRỌNG</a:t>
            </a:r>
          </a:p>
          <a:p>
            <a:pPr lvl="0">
              <a:buClrTx/>
            </a:pPr>
            <a:r>
              <a:rPr lang="vi-VN" sz="2400" b="1" kern="1200" dirty="0">
                <a:solidFill>
                  <a:srgbClr val="70AD47">
                    <a:lumMod val="50000"/>
                  </a:srgbClr>
                </a:solidFill>
                <a:ea typeface="+mn-ea"/>
                <a:cs typeface="+mn-cs"/>
              </a:rPr>
              <a:t>              </a:t>
            </a:r>
            <a:r>
              <a:rPr lang="en-US" sz="2400" b="1" kern="1200" dirty="0" smtClean="0">
                <a:solidFill>
                  <a:srgbClr val="70AD47">
                    <a:lumMod val="50000"/>
                  </a:srgbClr>
                </a:solidFill>
                <a:ea typeface="+mn-ea"/>
                <a:cs typeface="+mn-cs"/>
              </a:rPr>
              <a:t>  </a:t>
            </a:r>
            <a:r>
              <a:rPr lang="vi-VN" sz="2400" kern="1200" dirty="0" smtClean="0">
                <a:solidFill>
                  <a:srgbClr val="70AD47">
                    <a:lumMod val="50000"/>
                  </a:srgbClr>
                </a:solidFill>
                <a:ea typeface="+mn-ea"/>
                <a:cs typeface="+mn-cs"/>
              </a:rPr>
              <a:t>--------------</a:t>
            </a:r>
            <a:r>
              <a:rPr lang="vi-VN" sz="2400" kern="1200" dirty="0">
                <a:solidFill>
                  <a:srgbClr val="70AD47">
                    <a:lumMod val="50000"/>
                  </a:srgbClr>
                </a:solidFill>
                <a:ea typeface="+mn-ea"/>
                <a:cs typeface="+mn-cs"/>
                <a:sym typeface="Wingdings"/>
              </a:rPr>
              <a:t></a:t>
            </a:r>
            <a:r>
              <a:rPr lang="vi-VN" sz="2400" kern="1200" dirty="0">
                <a:solidFill>
                  <a:srgbClr val="70AD47">
                    <a:lumMod val="50000"/>
                  </a:srgbClr>
                </a:solidFill>
                <a:ea typeface="+mn-ea"/>
                <a:cs typeface="+mn-cs"/>
              </a:rPr>
              <a:t>---------------</a:t>
            </a:r>
          </a:p>
        </p:txBody>
      </p:sp>
      <p:sp>
        <p:nvSpPr>
          <p:cNvPr id="5" name="TextBox 4"/>
          <p:cNvSpPr txBox="1"/>
          <p:nvPr/>
        </p:nvSpPr>
        <p:spPr>
          <a:xfrm>
            <a:off x="6279776" y="1808988"/>
            <a:ext cx="3720353" cy="338554"/>
          </a:xfrm>
          <a:prstGeom prst="rect">
            <a:avLst/>
          </a:prstGeom>
          <a:noFill/>
        </p:spPr>
        <p:txBody>
          <a:bodyPr wrap="square" rtlCol="0">
            <a:spAutoFit/>
          </a:bodyPr>
          <a:lstStyle/>
          <a:p>
            <a:r>
              <a:rPr lang="en-US" sz="1600" b="1" kern="1200" dirty="0">
                <a:solidFill>
                  <a:srgbClr val="70AD47">
                    <a:lumMod val="50000"/>
                  </a:srgbClr>
                </a:solidFill>
                <a:latin typeface="Algerian" pitchFamily="82" charset="0"/>
                <a:ea typeface="+mn-ea"/>
                <a:cs typeface="+mn-cs"/>
              </a:rPr>
              <a:t>HOAI NHON, 20 </a:t>
            </a:r>
            <a:r>
              <a:rPr lang="en-US" sz="1600" b="1" kern="1200" baseline="30000" dirty="0">
                <a:solidFill>
                  <a:srgbClr val="70AD47">
                    <a:lumMod val="50000"/>
                  </a:srgbClr>
                </a:solidFill>
                <a:latin typeface="Algerian" pitchFamily="82" charset="0"/>
                <a:ea typeface="+mn-ea"/>
                <a:cs typeface="+mn-cs"/>
              </a:rPr>
              <a:t>TH</a:t>
            </a:r>
            <a:r>
              <a:rPr lang="en-US" sz="1600" b="1" kern="1200" dirty="0">
                <a:solidFill>
                  <a:srgbClr val="70AD47">
                    <a:lumMod val="50000"/>
                  </a:srgbClr>
                </a:solidFill>
                <a:latin typeface="Algerian" pitchFamily="82" charset="0"/>
                <a:ea typeface="+mn-ea"/>
                <a:cs typeface="+mn-cs"/>
              </a:rPr>
              <a:t> SEPTEMBER 2023</a:t>
            </a:r>
            <a:endParaRPr lang="en-US" dirty="0"/>
          </a:p>
        </p:txBody>
      </p:sp>
      <p:sp>
        <p:nvSpPr>
          <p:cNvPr id="6" name="TextBox 5"/>
          <p:cNvSpPr txBox="1"/>
          <p:nvPr/>
        </p:nvSpPr>
        <p:spPr>
          <a:xfrm>
            <a:off x="2393577" y="2147542"/>
            <a:ext cx="8148918" cy="400110"/>
          </a:xfrm>
          <a:prstGeom prst="rect">
            <a:avLst/>
          </a:prstGeom>
          <a:noFill/>
        </p:spPr>
        <p:txBody>
          <a:bodyPr wrap="square" rtlCol="0">
            <a:spAutoFit/>
          </a:bodyPr>
          <a:lstStyle/>
          <a:p>
            <a:pPr lvl="0">
              <a:buClrTx/>
            </a:pPr>
            <a:r>
              <a:rPr lang="vi-VN" sz="2000" b="1" kern="1200" cap="all" dirty="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Algerian"/>
                <a:ea typeface="Times New Roman"/>
                <a:cs typeface="+mn-cs"/>
              </a:rPr>
              <a:t>K</a:t>
            </a:r>
            <a:r>
              <a:rPr lang="vi-VN" sz="2000" b="1" kern="1200" cap="all" dirty="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Times New Roman"/>
                <a:ea typeface="Times New Roman"/>
                <a:cs typeface="+mn-cs"/>
              </a:rPr>
              <a:t>Ế</a:t>
            </a:r>
            <a:r>
              <a:rPr lang="vi-VN" sz="2000" b="1" kern="1200" cap="all" dirty="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Algerian"/>
                <a:ea typeface="Times New Roman"/>
                <a:cs typeface="+mn-cs"/>
              </a:rPr>
              <a:t> HO</a:t>
            </a:r>
            <a:r>
              <a:rPr lang="vi-VN" sz="2000" b="1" kern="1200" cap="all" dirty="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Times New Roman"/>
                <a:ea typeface="Times New Roman"/>
                <a:cs typeface="+mn-cs"/>
              </a:rPr>
              <a:t>Ạ</a:t>
            </a:r>
            <a:r>
              <a:rPr lang="vi-VN" sz="2000" b="1" kern="1200" cap="all" dirty="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Algerian"/>
                <a:ea typeface="Times New Roman"/>
                <a:cs typeface="+mn-cs"/>
              </a:rPr>
              <a:t>CH B</a:t>
            </a:r>
            <a:r>
              <a:rPr lang="vi-VN" sz="2000" b="1" kern="1200" cap="all" dirty="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Algerian"/>
                <a:ea typeface="Times New Roman"/>
                <a:cs typeface="Algerian"/>
              </a:rPr>
              <a:t>À</a:t>
            </a:r>
            <a:r>
              <a:rPr lang="vi-VN" sz="2000" b="1" kern="1200" cap="all" dirty="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Algerian"/>
                <a:ea typeface="Times New Roman"/>
                <a:cs typeface="+mn-cs"/>
              </a:rPr>
              <a:t>I D</a:t>
            </a:r>
            <a:r>
              <a:rPr lang="vi-VN" sz="2000" b="1" kern="1200" cap="all" dirty="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Times New Roman"/>
                <a:ea typeface="Times New Roman"/>
                <a:cs typeface="+mn-cs"/>
              </a:rPr>
              <a:t>Ạ</a:t>
            </a:r>
            <a:r>
              <a:rPr lang="vi-VN" sz="2000" b="1" kern="1200" cap="all" dirty="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Algerian"/>
                <a:ea typeface="Times New Roman"/>
                <a:cs typeface="+mn-cs"/>
              </a:rPr>
              <a:t>Y</a:t>
            </a:r>
            <a:r>
              <a:rPr lang="vi-VN" sz="2000" kern="1200" dirty="0">
                <a:solidFill>
                  <a:srgbClr val="70AD47">
                    <a:lumMod val="50000"/>
                  </a:srgbClr>
                </a:solidFill>
                <a:latin typeface="Times New Roman"/>
                <a:ea typeface="Times New Roman"/>
                <a:cs typeface="+mn-cs"/>
              </a:rPr>
              <a:t> _</a:t>
            </a:r>
            <a:r>
              <a:rPr lang="vi-VN" sz="2000" b="1" kern="1200" cap="all" dirty="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Algerian"/>
                <a:ea typeface="Times New Roman"/>
                <a:cs typeface="+mn-cs"/>
              </a:rPr>
              <a:t>MÔN: TI</a:t>
            </a:r>
            <a:r>
              <a:rPr lang="vi-VN" sz="2000" b="1" kern="1200" cap="all" dirty="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Times New Roman"/>
                <a:ea typeface="Times New Roman"/>
                <a:cs typeface="+mn-cs"/>
              </a:rPr>
              <a:t>Ế</a:t>
            </a:r>
            <a:r>
              <a:rPr lang="vi-VN" sz="2000" b="1" kern="1200" cap="all" dirty="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Algerian"/>
                <a:ea typeface="Times New Roman"/>
                <a:cs typeface="+mn-cs"/>
              </a:rPr>
              <a:t>NG ANH </a:t>
            </a:r>
            <a:r>
              <a:rPr lang="vi-VN" sz="2000" b="1" kern="1200" cap="all" dirty="0" smtClean="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Algerian"/>
                <a:ea typeface="Times New Roman"/>
                <a:cs typeface="+mn-cs"/>
              </a:rPr>
              <a:t>1</a:t>
            </a:r>
            <a:r>
              <a:rPr lang="en-US" sz="2000" b="1" kern="1200" cap="all" dirty="0" smtClean="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Algerian"/>
                <a:ea typeface="Times New Roman"/>
                <a:cs typeface="+mn-cs"/>
              </a:rPr>
              <a:t>1</a:t>
            </a:r>
            <a:r>
              <a:rPr lang="vi-VN" sz="2000" b="1" kern="1200" cap="all" dirty="0" smtClean="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Algerian"/>
                <a:ea typeface="Times New Roman"/>
                <a:cs typeface="+mn-cs"/>
              </a:rPr>
              <a:t>  </a:t>
            </a:r>
            <a:r>
              <a:rPr lang="vi-VN" sz="2000" kern="1200" dirty="0">
                <a:solidFill>
                  <a:srgbClr val="70AD47">
                    <a:lumMod val="50000"/>
                  </a:srgbClr>
                </a:solidFill>
                <a:latin typeface="Times New Roman"/>
                <a:ea typeface="Times New Roman"/>
                <a:cs typeface="+mn-cs"/>
              </a:rPr>
              <a:t>_ </a:t>
            </a:r>
            <a:r>
              <a:rPr lang="vi-VN" sz="2000" b="1" kern="1200" cap="all" dirty="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Calibri"/>
                <a:ea typeface="Times New Roman"/>
                <a:cs typeface="Times New Roman"/>
              </a:rPr>
              <a:t>NĂM HỌC: 2023-2024</a:t>
            </a:r>
            <a:endParaRPr lang="en-US" sz="2000" b="1" kern="1200" dirty="0">
              <a:solidFill>
                <a:srgbClr val="70AD47">
                  <a:lumMod val="50000"/>
                </a:srgbClr>
              </a:solidFill>
              <a:latin typeface="Bauhaus 93" pitchFamily="82" charset="0"/>
              <a:ea typeface="+mn-ea"/>
              <a:cs typeface="+mn-cs"/>
            </a:endParaRPr>
          </a:p>
        </p:txBody>
      </p:sp>
      <p:sp>
        <p:nvSpPr>
          <p:cNvPr id="7" name="TextBox 6"/>
          <p:cNvSpPr txBox="1"/>
          <p:nvPr/>
        </p:nvSpPr>
        <p:spPr>
          <a:xfrm>
            <a:off x="2779059" y="2626659"/>
            <a:ext cx="6553199" cy="369332"/>
          </a:xfrm>
          <a:prstGeom prst="rect">
            <a:avLst/>
          </a:prstGeom>
          <a:noFill/>
        </p:spPr>
        <p:txBody>
          <a:bodyPr wrap="square" rtlCol="0">
            <a:spAutoFit/>
          </a:bodyPr>
          <a:lstStyle/>
          <a:p>
            <a:pPr lvl="0">
              <a:buClrTx/>
            </a:pPr>
            <a:r>
              <a:rPr lang="en-US" sz="1800" kern="1200" dirty="0">
                <a:solidFill>
                  <a:srgbClr val="C00000"/>
                </a:solidFill>
                <a:latin typeface="Algerian" pitchFamily="82" charset="0"/>
                <a:ea typeface="+mn-ea"/>
                <a:cs typeface="+mn-cs"/>
              </a:rPr>
              <a:t>UNIT </a:t>
            </a:r>
            <a:r>
              <a:rPr lang="en-US" sz="1800" kern="1200" dirty="0" smtClean="0">
                <a:solidFill>
                  <a:srgbClr val="C00000"/>
                </a:solidFill>
                <a:latin typeface="Algerian" pitchFamily="82" charset="0"/>
                <a:ea typeface="+mn-ea"/>
                <a:cs typeface="+mn-cs"/>
              </a:rPr>
              <a:t>1  A LONG AND HEALTHY LIFE  </a:t>
            </a:r>
            <a:r>
              <a:rPr lang="en-US" sz="1800" kern="1200" dirty="0">
                <a:solidFill>
                  <a:srgbClr val="C00000"/>
                </a:solidFill>
                <a:latin typeface="Algerian" pitchFamily="82" charset="0"/>
                <a:ea typeface="+mn-ea"/>
                <a:cs typeface="+mn-cs"/>
              </a:rPr>
              <a:t>_ SECTION </a:t>
            </a:r>
            <a:r>
              <a:rPr lang="en-US" sz="1800" kern="1200" dirty="0" smtClean="0">
                <a:solidFill>
                  <a:srgbClr val="C00000"/>
                </a:solidFill>
                <a:latin typeface="Algerian" pitchFamily="82" charset="0"/>
                <a:ea typeface="+mn-ea"/>
                <a:cs typeface="+mn-cs"/>
              </a:rPr>
              <a:t>VI</a:t>
            </a:r>
            <a:r>
              <a:rPr lang="en-US" sz="1800" kern="1200" dirty="0">
                <a:solidFill>
                  <a:srgbClr val="C00000"/>
                </a:solidFill>
                <a:latin typeface="Algerian" pitchFamily="82" charset="0"/>
                <a:ea typeface="+mn-ea"/>
                <a:cs typeface="+mn-cs"/>
              </a:rPr>
              <a:t>: </a:t>
            </a:r>
            <a:r>
              <a:rPr lang="en-US" sz="1800" kern="1200" dirty="0" smtClean="0">
                <a:solidFill>
                  <a:srgbClr val="C00000"/>
                </a:solidFill>
                <a:latin typeface="Algerian" pitchFamily="82" charset="0"/>
                <a:ea typeface="+mn-ea"/>
                <a:cs typeface="+mn-cs"/>
              </a:rPr>
              <a:t>WRITING </a:t>
            </a:r>
            <a:endParaRPr lang="en-US" sz="1800" kern="1200" dirty="0">
              <a:solidFill>
                <a:srgbClr val="C00000"/>
              </a:solidFill>
              <a:latin typeface="Algerian" pitchFamily="82" charset="0"/>
              <a:ea typeface="+mn-ea"/>
              <a:cs typeface="+mn-cs"/>
            </a:endParaRPr>
          </a:p>
        </p:txBody>
      </p:sp>
      <p:sp>
        <p:nvSpPr>
          <p:cNvPr id="8" name="TextBox 7"/>
          <p:cNvSpPr txBox="1"/>
          <p:nvPr/>
        </p:nvSpPr>
        <p:spPr>
          <a:xfrm>
            <a:off x="2281518" y="3137647"/>
            <a:ext cx="8157882" cy="1200329"/>
          </a:xfrm>
          <a:prstGeom prst="rect">
            <a:avLst/>
          </a:prstGeom>
          <a:noFill/>
        </p:spPr>
        <p:txBody>
          <a:bodyPr wrap="square" rtlCol="0">
            <a:spAutoFit/>
          </a:bodyPr>
          <a:lstStyle/>
          <a:p>
            <a:pPr lvl="0">
              <a:buClrTx/>
            </a:pPr>
            <a:r>
              <a:rPr lang="en-US" sz="2400" b="1" kern="1200" cap="all" dirty="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Algerian" pitchFamily="82" charset="0"/>
                <a:ea typeface="Times New Roman"/>
                <a:cs typeface="Times New Roman"/>
              </a:rPr>
              <a:t> </a:t>
            </a:r>
            <a:r>
              <a:rPr lang="en-US" sz="2400" b="1" kern="1200" cap="all" dirty="0" smtClean="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Algerian" pitchFamily="82" charset="0"/>
                <a:ea typeface="Times New Roman"/>
                <a:cs typeface="Times New Roman"/>
              </a:rPr>
              <a:t>                      </a:t>
            </a:r>
            <a:r>
              <a:rPr lang="vi-VN" sz="2400" b="1" kern="1200" cap="all" dirty="0" smtClean="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Calibri"/>
                <a:ea typeface="Times New Roman"/>
                <a:cs typeface="Times New Roman"/>
              </a:rPr>
              <a:t>GIÁO </a:t>
            </a:r>
            <a:r>
              <a:rPr lang="vi-VN" sz="2400" b="1" kern="1200" cap="all" dirty="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Calibri"/>
                <a:ea typeface="Times New Roman"/>
                <a:cs typeface="Times New Roman"/>
              </a:rPr>
              <a:t>VIÊN: tRẦN THỊ THU HOÀI</a:t>
            </a:r>
            <a:endParaRPr lang="en-US" sz="2400" b="1" kern="1200" dirty="0">
              <a:solidFill>
                <a:srgbClr val="70AD47">
                  <a:lumMod val="50000"/>
                </a:srgbClr>
              </a:solidFill>
              <a:latin typeface="Algerian" pitchFamily="82" charset="0"/>
              <a:ea typeface="Times New Roman"/>
              <a:cs typeface="+mn-cs"/>
            </a:endParaRPr>
          </a:p>
          <a:p>
            <a:pPr lvl="0">
              <a:buClrTx/>
            </a:pPr>
            <a:r>
              <a:rPr lang="vi-VN" sz="2400" b="1" kern="1200" cap="all" dirty="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Calibri"/>
                <a:ea typeface="Times New Roman"/>
                <a:cs typeface="Times New Roman"/>
              </a:rPr>
              <a:t>                       </a:t>
            </a:r>
            <a:r>
              <a:rPr lang="en-US" sz="2400" b="1" kern="1200" cap="all" dirty="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Algerian" pitchFamily="82" charset="0"/>
                <a:ea typeface="Times New Roman"/>
                <a:cs typeface="Times New Roman"/>
              </a:rPr>
              <a:t>         </a:t>
            </a:r>
            <a:r>
              <a:rPr lang="en-US" sz="2400" b="1" kern="1200" cap="all" dirty="0" smtClean="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Algerian" pitchFamily="82" charset="0"/>
                <a:ea typeface="Times New Roman"/>
                <a:cs typeface="Times New Roman"/>
              </a:rPr>
              <a:t>       </a:t>
            </a:r>
            <a:r>
              <a:rPr lang="vi-VN" sz="2400" b="1" kern="1200" cap="all" dirty="0" smtClean="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Calibri"/>
                <a:ea typeface="Times New Roman"/>
                <a:cs typeface="Times New Roman"/>
              </a:rPr>
              <a:t>tổ</a:t>
            </a:r>
            <a:r>
              <a:rPr lang="vi-VN" sz="2400" b="1" kern="1200" cap="all" dirty="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Calibri"/>
                <a:ea typeface="Times New Roman"/>
                <a:cs typeface="Times New Roman"/>
              </a:rPr>
              <a:t>: TIẾNG ANH</a:t>
            </a:r>
            <a:endParaRPr lang="en-US" sz="2400" b="1" kern="1200" dirty="0">
              <a:solidFill>
                <a:srgbClr val="70AD47">
                  <a:lumMod val="50000"/>
                </a:srgbClr>
              </a:solidFill>
              <a:latin typeface="Algerian" pitchFamily="82" charset="0"/>
              <a:ea typeface="Times New Roman"/>
              <a:cs typeface="+mn-cs"/>
            </a:endParaRPr>
          </a:p>
          <a:p>
            <a:pPr marL="457200" lvl="0" indent="457200">
              <a:buClrTx/>
            </a:pPr>
            <a:r>
              <a:rPr lang="en-US" sz="2400" b="1" kern="1200" cap="all" dirty="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Algerian" pitchFamily="82" charset="0"/>
                <a:ea typeface="Times New Roman"/>
                <a:cs typeface="Times New Roman"/>
              </a:rPr>
              <a:t>                  </a:t>
            </a:r>
            <a:r>
              <a:rPr lang="en-US" sz="2400" b="1" kern="1200" cap="all" dirty="0" smtClean="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Algerian" pitchFamily="82" charset="0"/>
                <a:ea typeface="Times New Roman"/>
                <a:cs typeface="Times New Roman"/>
              </a:rPr>
              <a:t>       </a:t>
            </a:r>
            <a:r>
              <a:rPr lang="en-US" sz="2400" b="1" kern="1200" cap="all" dirty="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Calibri"/>
                <a:ea typeface="Times New Roman"/>
                <a:cs typeface="Times New Roman"/>
              </a:rPr>
              <a:t> </a:t>
            </a:r>
            <a:r>
              <a:rPr lang="vi-VN" sz="2400" b="1" kern="1200" cap="all" dirty="0" smtClean="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Calibri"/>
                <a:ea typeface="Times New Roman"/>
                <a:cs typeface="Times New Roman"/>
              </a:rPr>
              <a:t>----</a:t>
            </a:r>
            <a:r>
              <a:rPr lang="vi-VN" sz="2400" b="1" kern="1200" cap="all" dirty="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Calibri"/>
                <a:ea typeface="Times New Roman"/>
                <a:cs typeface="+mn-cs"/>
                <a:sym typeface="Wingdings"/>
              </a:rPr>
              <a:t></a:t>
            </a:r>
            <a:r>
              <a:rPr lang="vi-VN" sz="2400" b="1" kern="1200" cap="all" dirty="0" smtClean="0">
                <a:solidFill>
                  <a:srgbClr val="70AD47">
                    <a:lumMod val="50000"/>
                  </a:srgbClr>
                </a:solidFill>
                <a:effectLst>
                  <a:outerShdw blurRad="19685" dist="12700" dir="5400000" algn="tl">
                    <a:srgbClr val="5B9BD5">
                      <a:satMod val="130000"/>
                      <a:alpha val="60000"/>
                    </a:srgbClr>
                  </a:outerShdw>
                  <a:reflection blurRad="9995" stA="55000" endPos="48000" dist="495" dir="5400000" sy="-100000" algn="bl"/>
                </a:effectLst>
                <a:latin typeface="Calibri"/>
                <a:ea typeface="Times New Roman"/>
                <a:cs typeface="Times New Roman"/>
              </a:rPr>
              <a:t>----</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072" y="4337976"/>
            <a:ext cx="16827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03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barn(inVertical)">
                                      <p:cBhvr>
                                        <p:cTn id="29" dur="500"/>
                                        <p:tgtEl>
                                          <p:spTgt spid="10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1"/>
          <p:cNvSpPr/>
          <p:nvPr/>
        </p:nvSpPr>
        <p:spPr>
          <a:xfrm>
            <a:off x="878041" y="1111574"/>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10" name="Google Shape;210;p11"/>
          <p:cNvSpPr txBox="1"/>
          <p:nvPr/>
        </p:nvSpPr>
        <p:spPr>
          <a:xfrm>
            <a:off x="908213" y="1015927"/>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sp>
        <p:nvSpPr>
          <p:cNvPr id="211" name="Google Shape;211;p11"/>
          <p:cNvSpPr txBox="1"/>
          <p:nvPr/>
        </p:nvSpPr>
        <p:spPr>
          <a:xfrm>
            <a:off x="1410819" y="1074976"/>
            <a:ext cx="1024778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Write a short message to reply to the one in Task 1</a:t>
            </a:r>
            <a:r>
              <a:rPr lang="en-US" sz="2800">
                <a:solidFill>
                  <a:schemeClr val="dk1"/>
                </a:solidFill>
                <a:latin typeface="Arial"/>
                <a:ea typeface="Arial"/>
                <a:cs typeface="Arial"/>
                <a:sym typeface="Arial"/>
              </a:rPr>
              <a:t> </a:t>
            </a:r>
            <a:endParaRPr sz="2600" b="1">
              <a:solidFill>
                <a:schemeClr val="dk1"/>
              </a:solidFill>
              <a:latin typeface="Arial"/>
              <a:ea typeface="Arial"/>
              <a:cs typeface="Arial"/>
              <a:sym typeface="Arial"/>
            </a:endParaRPr>
          </a:p>
        </p:txBody>
      </p:sp>
      <p:sp>
        <p:nvSpPr>
          <p:cNvPr id="212" name="Google Shape;212;p11"/>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1"/>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WHILE-WRITING</a:t>
            </a:r>
            <a:endParaRPr sz="3600" b="1">
              <a:solidFill>
                <a:schemeClr val="lt1"/>
              </a:solidFill>
              <a:latin typeface="Arial"/>
              <a:ea typeface="Arial"/>
              <a:cs typeface="Arial"/>
              <a:sym typeface="Arial"/>
            </a:endParaRPr>
          </a:p>
        </p:txBody>
      </p:sp>
      <p:sp>
        <p:nvSpPr>
          <p:cNvPr id="214" name="Google Shape;214;p11"/>
          <p:cNvSpPr/>
          <p:nvPr/>
        </p:nvSpPr>
        <p:spPr>
          <a:xfrm>
            <a:off x="2111829" y="2329543"/>
            <a:ext cx="8251371" cy="4278086"/>
          </a:xfrm>
          <a:prstGeom prst="flowChartDocument">
            <a:avLst/>
          </a:prstGeom>
          <a:solidFill>
            <a:srgbClr val="C4E0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i="1">
                <a:solidFill>
                  <a:schemeClr val="dk1"/>
                </a:solidFill>
                <a:latin typeface="Calibri"/>
                <a:ea typeface="Calibri"/>
                <a:cs typeface="Calibri"/>
                <a:sym typeface="Calibri"/>
              </a:rPr>
              <a:t>Hi Mai,</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a:solidFill>
                  <a:schemeClr val="dk1"/>
                </a:solidFill>
                <a:latin typeface="Calibri"/>
                <a:ea typeface="Calibri"/>
                <a:cs typeface="Calibri"/>
                <a:sym typeface="Calibri"/>
              </a:rPr>
              <a:t>Thank you for inviting me to your house this Sunday.</a:t>
            </a:r>
            <a:endParaRPr/>
          </a:p>
          <a:p>
            <a:pPr marL="0" marR="0" lvl="0" indent="0" algn="l" rtl="0">
              <a:spcBef>
                <a:spcPts val="0"/>
              </a:spcBef>
              <a:spcAft>
                <a:spcPts val="0"/>
              </a:spcAft>
              <a:buNone/>
            </a:pPr>
            <a:r>
              <a:rPr lang="en-US" sz="2800" i="1">
                <a:solidFill>
                  <a:schemeClr val="dk1"/>
                </a:solidFill>
                <a:latin typeface="Calibri"/>
                <a:ea typeface="Calibri"/>
                <a:cs typeface="Calibri"/>
                <a:sym typeface="Calibri"/>
              </a:rPr>
              <a:t>I am so glad to come to try some recipes from the book with you. Shall we meet at 10 a.m? Please tell me if I need to buy something in advance to prepare for the meal.</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a:solidFill>
                  <a:schemeClr val="dk1"/>
                </a:solidFill>
                <a:latin typeface="Calibri"/>
                <a:ea typeface="Calibri"/>
                <a:cs typeface="Calibri"/>
                <a:sym typeface="Calibri"/>
              </a:rPr>
              <a:t>See you soon,</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a:solidFill>
                  <a:schemeClr val="dk1"/>
                </a:solidFill>
                <a:latin typeface="Calibri"/>
                <a:ea typeface="Calibri"/>
                <a:cs typeface="Calibri"/>
                <a:sym typeface="Calibri"/>
              </a:rPr>
              <a:t>Linda.</a:t>
            </a:r>
            <a:endParaRPr sz="2800">
              <a:solidFill>
                <a:schemeClr val="dk1"/>
              </a:solidFill>
              <a:latin typeface="Calibri"/>
              <a:ea typeface="Calibri"/>
              <a:cs typeface="Calibri"/>
              <a:sym typeface="Calibri"/>
            </a:endParaRPr>
          </a:p>
        </p:txBody>
      </p:sp>
      <p:sp>
        <p:nvSpPr>
          <p:cNvPr id="215" name="Google Shape;215;p11"/>
          <p:cNvSpPr txBox="1"/>
          <p:nvPr/>
        </p:nvSpPr>
        <p:spPr>
          <a:xfrm>
            <a:off x="2271077" y="1521380"/>
            <a:ext cx="735629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FF0000"/>
                </a:solidFill>
                <a:latin typeface="Calibri"/>
                <a:ea typeface="Calibri"/>
                <a:cs typeface="Calibri"/>
                <a:sym typeface="Calibri"/>
              </a:rPr>
              <a:t>Suggested answer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2"/>
          <p:cNvSpPr txBox="1"/>
          <p:nvPr/>
        </p:nvSpPr>
        <p:spPr>
          <a:xfrm>
            <a:off x="908213" y="1015927"/>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4</a:t>
            </a:r>
            <a:endParaRPr/>
          </a:p>
        </p:txBody>
      </p:sp>
      <p:sp>
        <p:nvSpPr>
          <p:cNvPr id="221" name="Google Shape;221;p12"/>
          <p:cNvSpPr txBox="1"/>
          <p:nvPr/>
        </p:nvSpPr>
        <p:spPr>
          <a:xfrm>
            <a:off x="1617647" y="1200593"/>
            <a:ext cx="104905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Exchange your writing with your friend for peer review.</a:t>
            </a:r>
            <a:endParaRPr sz="2600" b="1">
              <a:solidFill>
                <a:schemeClr val="dk1"/>
              </a:solidFill>
              <a:latin typeface="Arial"/>
              <a:ea typeface="Arial"/>
              <a:cs typeface="Arial"/>
              <a:sym typeface="Arial"/>
            </a:endParaRPr>
          </a:p>
        </p:txBody>
      </p:sp>
      <p:sp>
        <p:nvSpPr>
          <p:cNvPr id="222" name="Google Shape;222;p12"/>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2"/>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POST-WRITING</a:t>
            </a:r>
            <a:endParaRPr sz="3600" b="1">
              <a:solidFill>
                <a:schemeClr val="lt1"/>
              </a:solidFill>
              <a:latin typeface="Arial"/>
              <a:ea typeface="Arial"/>
              <a:cs typeface="Arial"/>
              <a:sym typeface="Arial"/>
            </a:endParaRPr>
          </a:p>
        </p:txBody>
      </p:sp>
      <p:sp>
        <p:nvSpPr>
          <p:cNvPr id="224" name="Google Shape;224;p12"/>
          <p:cNvSpPr/>
          <p:nvPr/>
        </p:nvSpPr>
        <p:spPr>
          <a:xfrm>
            <a:off x="1850571" y="2031205"/>
            <a:ext cx="9046029" cy="4075681"/>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1">
              <a:solidFill>
                <a:srgbClr val="385623"/>
              </a:solidFill>
              <a:latin typeface="Calibri"/>
              <a:ea typeface="Calibri"/>
              <a:cs typeface="Calibri"/>
              <a:sym typeface="Calibri"/>
            </a:endParaRPr>
          </a:p>
          <a:p>
            <a:pPr marL="0" marR="0" lvl="0" indent="0" algn="ctr" rtl="0">
              <a:spcBef>
                <a:spcPts val="0"/>
              </a:spcBef>
              <a:spcAft>
                <a:spcPts val="0"/>
              </a:spcAft>
              <a:buNone/>
            </a:pPr>
            <a:r>
              <a:rPr lang="en-US" sz="3200" b="1">
                <a:solidFill>
                  <a:srgbClr val="385623"/>
                </a:solidFill>
                <a:latin typeface="Calibri"/>
                <a:ea typeface="Calibri"/>
                <a:cs typeface="Calibri"/>
                <a:sym typeface="Calibri"/>
              </a:rPr>
              <a:t>Writing rubric</a:t>
            </a:r>
            <a:endParaRPr sz="3200">
              <a:solidFill>
                <a:srgbClr val="385623"/>
              </a:solidFill>
              <a:latin typeface="Calibri"/>
              <a:ea typeface="Calibri"/>
              <a:cs typeface="Calibri"/>
              <a:sym typeface="Calibri"/>
            </a:endParaRPr>
          </a:p>
          <a:p>
            <a:pPr marL="0" marR="0" lvl="0" indent="0" algn="l" rtl="0">
              <a:spcBef>
                <a:spcPts val="0"/>
              </a:spcBef>
              <a:spcAft>
                <a:spcPts val="0"/>
              </a:spcAft>
              <a:buNone/>
            </a:pPr>
            <a:r>
              <a:rPr lang="en-US" sz="3200" i="1">
                <a:solidFill>
                  <a:schemeClr val="dk1"/>
                </a:solidFill>
                <a:latin typeface="Calibri"/>
                <a:ea typeface="Calibri"/>
                <a:cs typeface="Calibri"/>
                <a:sym typeface="Calibri"/>
              </a:rPr>
              <a:t>Organization: …/10</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i="1">
                <a:solidFill>
                  <a:schemeClr val="dk1"/>
                </a:solidFill>
                <a:latin typeface="Calibri"/>
                <a:ea typeface="Calibri"/>
                <a:cs typeface="Calibri"/>
                <a:sym typeface="Calibri"/>
              </a:rPr>
              <a:t>Legibility: …/10</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i="1">
                <a:solidFill>
                  <a:schemeClr val="dk1"/>
                </a:solidFill>
                <a:latin typeface="Calibri"/>
                <a:ea typeface="Calibri"/>
                <a:cs typeface="Calibri"/>
                <a:sym typeface="Calibri"/>
              </a:rPr>
              <a:t>Ideas: …/10</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i="1">
                <a:solidFill>
                  <a:schemeClr val="dk1"/>
                </a:solidFill>
                <a:latin typeface="Calibri"/>
                <a:ea typeface="Calibri"/>
                <a:cs typeface="Calibri"/>
                <a:sym typeface="Calibri"/>
              </a:rPr>
              <a:t>Word choice: …/10</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i="1">
                <a:solidFill>
                  <a:schemeClr val="dk1"/>
                </a:solidFill>
                <a:latin typeface="Calibri"/>
                <a:ea typeface="Calibri"/>
                <a:cs typeface="Calibri"/>
                <a:sym typeface="Calibri"/>
              </a:rPr>
              <a:t>Grammar usage and mechanics: …/10</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i="1">
                <a:solidFill>
                  <a:schemeClr val="dk1"/>
                </a:solidFill>
                <a:latin typeface="Calibri"/>
                <a:ea typeface="Calibri"/>
                <a:cs typeface="Calibri"/>
                <a:sym typeface="Calibri"/>
              </a:rPr>
              <a:t>             TOTAL: …/50</a:t>
            </a:r>
            <a:endParaRPr sz="3200">
              <a:solidFill>
                <a:schemeClr val="dk1"/>
              </a:solidFill>
              <a:latin typeface="Calibri"/>
              <a:ea typeface="Calibri"/>
              <a:cs typeface="Calibri"/>
              <a:sym typeface="Calibri"/>
            </a:endParaRPr>
          </a:p>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3"/>
          <p:cNvSpPr/>
          <p:nvPr/>
        </p:nvSpPr>
        <p:spPr>
          <a:xfrm>
            <a:off x="538322" y="117329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30" name="Google Shape;230;p13"/>
          <p:cNvSpPr txBox="1"/>
          <p:nvPr/>
        </p:nvSpPr>
        <p:spPr>
          <a:xfrm>
            <a:off x="568494" y="1077651"/>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231" name="Google Shape;231;p13"/>
          <p:cNvSpPr/>
          <p:nvPr/>
        </p:nvSpPr>
        <p:spPr>
          <a:xfrm>
            <a:off x="1092917" y="1139206"/>
            <a:ext cx="7947041"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dk1"/>
                </a:solidFill>
                <a:latin typeface="Calibri"/>
                <a:ea typeface="Calibri"/>
                <a:cs typeface="Calibri"/>
                <a:sym typeface="Calibri"/>
              </a:rPr>
              <a:t>Wrap-up</a:t>
            </a:r>
            <a:endParaRPr/>
          </a:p>
        </p:txBody>
      </p:sp>
      <p:sp>
        <p:nvSpPr>
          <p:cNvPr id="232" name="Google Shape;232;p13"/>
          <p:cNvSpPr txBox="1"/>
          <p:nvPr/>
        </p:nvSpPr>
        <p:spPr>
          <a:xfrm>
            <a:off x="1092917" y="1969986"/>
            <a:ext cx="1012404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What have you learnt today?</a:t>
            </a:r>
            <a:endParaRPr sz="2800">
              <a:solidFill>
                <a:schemeClr val="dk1"/>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How to write and respond to a short message</a:t>
            </a:r>
            <a:endParaRPr sz="2800">
              <a:solidFill>
                <a:schemeClr val="dk1"/>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Apply structures to express suggestions, invitation or acceptance, etc.</a:t>
            </a:r>
            <a:endParaRPr sz="2800">
              <a:solidFill>
                <a:schemeClr val="dk1"/>
              </a:solidFill>
              <a:latin typeface="Arial"/>
              <a:ea typeface="Arial"/>
              <a:cs typeface="Arial"/>
              <a:sym typeface="Arial"/>
            </a:endParaRPr>
          </a:p>
        </p:txBody>
      </p:sp>
      <p:sp>
        <p:nvSpPr>
          <p:cNvPr id="233" name="Google Shape;233;p13"/>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13"/>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4"/>
          <p:cNvSpPr txBox="1">
            <a:spLocks noGrp="1"/>
          </p:cNvSpPr>
          <p:nvPr>
            <p:ph type="subTitle" idx="1"/>
          </p:nvPr>
        </p:nvSpPr>
        <p:spPr>
          <a:xfrm>
            <a:off x="1810930" y="2158230"/>
            <a:ext cx="8753494" cy="2315821"/>
          </a:xfrm>
          <a:prstGeom prst="rect">
            <a:avLst/>
          </a:prstGeom>
          <a:noFill/>
          <a:ln>
            <a:noFill/>
          </a:ln>
        </p:spPr>
        <p:txBody>
          <a:bodyPr spcFirstLastPara="1" wrap="square" lIns="0" tIns="0" rIns="0" bIns="0" anchor="t" anchorCtr="0">
            <a:noAutofit/>
          </a:bodyPr>
          <a:lstStyle/>
          <a:p>
            <a:pPr marL="482600" lvl="0" indent="-342900" algn="l" rtl="0">
              <a:lnSpc>
                <a:spcPct val="150000"/>
              </a:lnSpc>
              <a:spcBef>
                <a:spcPts val="0"/>
              </a:spcBef>
              <a:spcAft>
                <a:spcPts val="0"/>
              </a:spcAft>
              <a:buClr>
                <a:schemeClr val="dk1"/>
              </a:buClr>
              <a:buSzPts val="2800"/>
              <a:buFont typeface="Arial"/>
              <a:buChar char="•"/>
            </a:pPr>
            <a:r>
              <a:rPr lang="en-US" sz="2800">
                <a:latin typeface="Arial"/>
                <a:ea typeface="Arial"/>
                <a:cs typeface="Arial"/>
                <a:sym typeface="Arial"/>
              </a:rPr>
              <a:t>Do exercises in the workbook.</a:t>
            </a:r>
            <a:endParaRPr/>
          </a:p>
          <a:p>
            <a:pPr marL="482600" lvl="0" indent="-342900" algn="l" rtl="0">
              <a:lnSpc>
                <a:spcPct val="150000"/>
              </a:lnSpc>
              <a:spcBef>
                <a:spcPts val="0"/>
              </a:spcBef>
              <a:spcAft>
                <a:spcPts val="0"/>
              </a:spcAft>
              <a:buClr>
                <a:schemeClr val="dk1"/>
              </a:buClr>
              <a:buSzPts val="2800"/>
              <a:buFont typeface="Arial"/>
              <a:buChar char="•"/>
            </a:pPr>
            <a:r>
              <a:rPr lang="en-US" sz="2800">
                <a:latin typeface="Arial"/>
                <a:ea typeface="Arial"/>
                <a:cs typeface="Arial"/>
                <a:sym typeface="Arial"/>
              </a:rPr>
              <a:t>Prepare for Lesson 7 - Unit 1.</a:t>
            </a:r>
            <a:endParaRPr sz="2800">
              <a:latin typeface="Arial"/>
              <a:ea typeface="Arial"/>
              <a:cs typeface="Arial"/>
              <a:sym typeface="Arial"/>
            </a:endParaRPr>
          </a:p>
        </p:txBody>
      </p:sp>
      <p:sp>
        <p:nvSpPr>
          <p:cNvPr id="240" name="Google Shape;240;p14"/>
          <p:cNvSpPr/>
          <p:nvPr/>
        </p:nvSpPr>
        <p:spPr>
          <a:xfrm>
            <a:off x="805954" y="119560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41" name="Google Shape;241;p14"/>
          <p:cNvSpPr txBox="1"/>
          <p:nvPr/>
        </p:nvSpPr>
        <p:spPr>
          <a:xfrm>
            <a:off x="836126" y="1099953"/>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242" name="Google Shape;242;p14"/>
          <p:cNvSpPr/>
          <p:nvPr/>
        </p:nvSpPr>
        <p:spPr>
          <a:xfrm>
            <a:off x="1338732" y="118168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dk1"/>
                </a:solidFill>
                <a:latin typeface="Arial"/>
                <a:ea typeface="Arial"/>
                <a:cs typeface="Arial"/>
                <a:sym typeface="Arial"/>
              </a:rPr>
              <a:t>Homework</a:t>
            </a:r>
            <a:endParaRPr/>
          </a:p>
        </p:txBody>
      </p:sp>
      <p:sp>
        <p:nvSpPr>
          <p:cNvPr id="243" name="Google Shape;243;p14"/>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4"/>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0" name="Google Shape;250;p15"/>
          <p:cNvSpPr/>
          <p:nvPr/>
        </p:nvSpPr>
        <p:spPr>
          <a:xfrm>
            <a:off x="3891886" y="6121301"/>
            <a:ext cx="440822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Website: </a:t>
            </a:r>
            <a:r>
              <a:rPr lang="en-US" sz="1200" b="1" i="1">
                <a:solidFill>
                  <a:srgbClr val="FFFFFF"/>
                </a:solidFill>
                <a:latin typeface="Calibri"/>
                <a:ea typeface="Calibri"/>
                <a:cs typeface="Calibri"/>
                <a:sym typeface="Calibri"/>
              </a:rPr>
              <a:t>hoclieu.vn</a:t>
            </a:r>
            <a:endParaRPr sz="1200">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b="1">
                <a:solidFill>
                  <a:srgbClr val="FFFFFF"/>
                </a:solidFill>
                <a:latin typeface="Calibri"/>
                <a:ea typeface="Calibri"/>
                <a:cs typeface="Calibri"/>
                <a:sym typeface="Calibri"/>
              </a:rPr>
              <a:t>Fanpage: </a:t>
            </a:r>
            <a:r>
              <a:rPr lang="en-US" sz="1200" b="1" i="1">
                <a:solidFill>
                  <a:srgbClr val="FFFFFF"/>
                </a:solidFill>
                <a:latin typeface="Calibri"/>
                <a:ea typeface="Calibri"/>
                <a:cs typeface="Calibri"/>
                <a:sym typeface="Calibri"/>
              </a:rPr>
              <a:t>facebook.com/www.tienganhglobalsuccess.vn</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p:nvPr/>
        </p:nvSpPr>
        <p:spPr>
          <a:xfrm>
            <a:off x="5225168" y="2805341"/>
            <a:ext cx="4506662" cy="627454"/>
          </a:xfrm>
          <a:prstGeom prst="rect">
            <a:avLst/>
          </a:prstGeom>
          <a:solidFill>
            <a:srgbClr val="E36427"/>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chemeClr val="lt1"/>
                </a:solidFill>
                <a:latin typeface="Arial"/>
                <a:ea typeface="Arial"/>
                <a:cs typeface="Arial"/>
                <a:sym typeface="Arial"/>
              </a:rPr>
              <a:t>WRITING</a:t>
            </a:r>
            <a:endParaRPr sz="3200" b="0" i="0" u="none" strike="noStrike" cap="none">
              <a:solidFill>
                <a:schemeClr val="lt1"/>
              </a:solidFill>
              <a:latin typeface="Arial"/>
              <a:ea typeface="Arial"/>
              <a:cs typeface="Arial"/>
              <a:sym typeface="Arial"/>
            </a:endParaRPr>
          </a:p>
        </p:txBody>
      </p:sp>
      <p:sp>
        <p:nvSpPr>
          <p:cNvPr id="102" name="Google Shape;102;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103" name="Google Shape;103;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sp>
        <p:nvSpPr>
          <p:cNvPr id="104" name="Google Shape;104;p2"/>
          <p:cNvSpPr txBox="1"/>
          <p:nvPr/>
        </p:nvSpPr>
        <p:spPr>
          <a:xfrm>
            <a:off x="2356213" y="3763537"/>
            <a:ext cx="758917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0070C0"/>
                </a:solidFill>
                <a:latin typeface="Calibri"/>
                <a:ea typeface="Calibri"/>
                <a:cs typeface="Calibri"/>
                <a:sym typeface="Calibri"/>
              </a:rPr>
              <a:t>A short message</a:t>
            </a:r>
            <a:endParaRPr sz="4000" b="1">
              <a:solidFill>
                <a:srgbClr val="0070C0"/>
              </a:solidFill>
              <a:latin typeface="Calibri"/>
              <a:ea typeface="Calibri"/>
              <a:cs typeface="Calibri"/>
              <a:sym typeface="Calibri"/>
            </a:endParaRPr>
          </a:p>
        </p:txBody>
      </p:sp>
      <p:sp>
        <p:nvSpPr>
          <p:cNvPr id="105" name="Google Shape;105;p2"/>
          <p:cNvSpPr/>
          <p:nvPr/>
        </p:nvSpPr>
        <p:spPr>
          <a:xfrm>
            <a:off x="2963456" y="2826679"/>
            <a:ext cx="2082254" cy="606115"/>
          </a:xfrm>
          <a:prstGeom prst="rect">
            <a:avLst/>
          </a:prstGeom>
          <a:solidFill>
            <a:srgbClr val="F7C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6532"/>
                </a:solidFill>
                <a:latin typeface="Bookman Old Style"/>
                <a:ea typeface="Bookman Old Style"/>
                <a:cs typeface="Bookman Old Style"/>
                <a:sym typeface="Bookman Old Style"/>
              </a:rPr>
              <a:t>LESSON 6</a:t>
            </a:r>
            <a:endParaRPr sz="2400">
              <a:solidFill>
                <a:srgbClr val="F26532"/>
              </a:solidFill>
              <a:latin typeface="Bookman Old Style"/>
              <a:ea typeface="Bookman Old Style"/>
              <a:cs typeface="Bookman Old Style"/>
              <a:sym typeface="Bookman Old Style"/>
            </a:endParaRPr>
          </a:p>
        </p:txBody>
      </p:sp>
      <p:grpSp>
        <p:nvGrpSpPr>
          <p:cNvPr id="106" name="Google Shape;106;p2"/>
          <p:cNvGrpSpPr/>
          <p:nvPr/>
        </p:nvGrpSpPr>
        <p:grpSpPr>
          <a:xfrm>
            <a:off x="0" y="-15861"/>
            <a:ext cx="12192000" cy="1940426"/>
            <a:chOff x="0" y="-15861"/>
            <a:chExt cx="12192000" cy="1940426"/>
          </a:xfrm>
        </p:grpSpPr>
        <p:sp>
          <p:nvSpPr>
            <p:cNvPr id="107" name="Google Shape;107;p2"/>
            <p:cNvSpPr/>
            <p:nvPr/>
          </p:nvSpPr>
          <p:spPr>
            <a:xfrm>
              <a:off x="0" y="177153"/>
              <a:ext cx="12192000" cy="1439719"/>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2"/>
            <p:cNvSpPr/>
            <p:nvPr/>
          </p:nvSpPr>
          <p:spPr>
            <a:xfrm>
              <a:off x="481381" y="-15861"/>
              <a:ext cx="2482075" cy="1940426"/>
            </a:xfrm>
            <a:prstGeom prst="parallelogram">
              <a:avLst>
                <a:gd name="adj" fmla="val 25000"/>
              </a:avLst>
            </a:prstGeom>
            <a:solidFill>
              <a:srgbClr val="E36427"/>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9" name="Google Shape;109;p2"/>
          <p:cNvSpPr txBox="1"/>
          <p:nvPr/>
        </p:nvSpPr>
        <p:spPr>
          <a:xfrm>
            <a:off x="3103419" y="436422"/>
            <a:ext cx="812858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lt1"/>
                </a:solidFill>
                <a:latin typeface="Arial"/>
                <a:ea typeface="Arial"/>
                <a:cs typeface="Arial"/>
                <a:sym typeface="Arial"/>
              </a:rPr>
              <a:t>A long and healthy life</a:t>
            </a:r>
            <a:endParaRPr/>
          </a:p>
        </p:txBody>
      </p:sp>
      <p:sp>
        <p:nvSpPr>
          <p:cNvPr id="110" name="Google Shape;110;p2"/>
          <p:cNvSpPr txBox="1"/>
          <p:nvPr/>
        </p:nvSpPr>
        <p:spPr>
          <a:xfrm>
            <a:off x="1088622" y="177153"/>
            <a:ext cx="1267591" cy="163121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7200" b="1">
                <a:solidFill>
                  <a:schemeClr val="lt1"/>
                </a:solidFill>
                <a:latin typeface="Arial"/>
                <a:ea typeface="Arial"/>
                <a:cs typeface="Arial"/>
                <a:sym typeface="Arial"/>
              </a:rPr>
              <a:t>1</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p:nvPr/>
        </p:nvSpPr>
        <p:spPr>
          <a:xfrm>
            <a:off x="1447902" y="1157273"/>
            <a:ext cx="1883767" cy="655403"/>
          </a:xfrm>
          <a:prstGeom prst="roundRect">
            <a:avLst>
              <a:gd name="adj" fmla="val 16667"/>
            </a:avLst>
          </a:prstGeom>
          <a:solidFill>
            <a:srgbClr val="61953D"/>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WARM-UP</a:t>
            </a:r>
            <a:endParaRPr sz="2000" b="1">
              <a:solidFill>
                <a:schemeClr val="lt1"/>
              </a:solidFill>
              <a:latin typeface="Calibri"/>
              <a:ea typeface="Calibri"/>
              <a:cs typeface="Calibri"/>
              <a:sym typeface="Calibri"/>
            </a:endParaRPr>
          </a:p>
        </p:txBody>
      </p:sp>
      <p:sp>
        <p:nvSpPr>
          <p:cNvPr id="116" name="Google Shape;116;p3"/>
          <p:cNvSpPr/>
          <p:nvPr/>
        </p:nvSpPr>
        <p:spPr>
          <a:xfrm>
            <a:off x="3066300" y="2232284"/>
            <a:ext cx="1950733" cy="655403"/>
          </a:xfrm>
          <a:prstGeom prst="roundRect">
            <a:avLst>
              <a:gd name="adj" fmla="val 16667"/>
            </a:avLst>
          </a:prstGeom>
          <a:solidFill>
            <a:srgbClr val="61953D"/>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PRE-WRITING</a:t>
            </a:r>
            <a:endParaRPr sz="2000" b="1">
              <a:solidFill>
                <a:schemeClr val="lt1"/>
              </a:solidFill>
              <a:latin typeface="Calibri"/>
              <a:ea typeface="Calibri"/>
              <a:cs typeface="Calibri"/>
              <a:sym typeface="Calibri"/>
            </a:endParaRPr>
          </a:p>
        </p:txBody>
      </p:sp>
      <p:sp>
        <p:nvSpPr>
          <p:cNvPr id="117" name="Google Shape;117;p3"/>
          <p:cNvSpPr/>
          <p:nvPr/>
        </p:nvSpPr>
        <p:spPr>
          <a:xfrm>
            <a:off x="1089061" y="3423459"/>
            <a:ext cx="2242609" cy="710205"/>
          </a:xfrm>
          <a:prstGeom prst="roundRect">
            <a:avLst>
              <a:gd name="adj" fmla="val 16667"/>
            </a:avLst>
          </a:prstGeom>
          <a:solidFill>
            <a:srgbClr val="61953D"/>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WHILE-WRITING</a:t>
            </a:r>
            <a:endParaRPr sz="2000" b="1">
              <a:solidFill>
                <a:schemeClr val="lt1"/>
              </a:solidFill>
              <a:latin typeface="Calibri"/>
              <a:ea typeface="Calibri"/>
              <a:cs typeface="Calibri"/>
              <a:sym typeface="Calibri"/>
            </a:endParaRPr>
          </a:p>
        </p:txBody>
      </p:sp>
      <p:sp>
        <p:nvSpPr>
          <p:cNvPr id="118" name="Google Shape;118;p3"/>
          <p:cNvSpPr/>
          <p:nvPr/>
        </p:nvSpPr>
        <p:spPr>
          <a:xfrm>
            <a:off x="6007694" y="1147818"/>
            <a:ext cx="4879383" cy="699274"/>
          </a:xfrm>
          <a:prstGeom prst="rect">
            <a:avLst/>
          </a:prstGeom>
          <a:solidFill>
            <a:srgbClr val="C4E0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Kahoot</a:t>
            </a:r>
            <a:endParaRPr sz="1800">
              <a:solidFill>
                <a:schemeClr val="dk1"/>
              </a:solidFill>
              <a:latin typeface="Calibri"/>
              <a:ea typeface="Calibri"/>
              <a:cs typeface="Calibri"/>
              <a:sym typeface="Calibri"/>
            </a:endParaRPr>
          </a:p>
        </p:txBody>
      </p:sp>
      <p:sp>
        <p:nvSpPr>
          <p:cNvPr id="119" name="Google Shape;119;p3"/>
          <p:cNvSpPr/>
          <p:nvPr/>
        </p:nvSpPr>
        <p:spPr>
          <a:xfrm>
            <a:off x="6007694" y="2177973"/>
            <a:ext cx="4879384" cy="699274"/>
          </a:xfrm>
          <a:prstGeom prst="rect">
            <a:avLst/>
          </a:prstGeom>
          <a:solidFill>
            <a:srgbClr val="C4E0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Task 1. Put the parts in the correct order.</a:t>
            </a:r>
            <a:endParaRPr sz="1800">
              <a:solidFill>
                <a:schemeClr val="dk1"/>
              </a:solidFill>
              <a:latin typeface="Calibri"/>
              <a:ea typeface="Calibri"/>
              <a:cs typeface="Calibri"/>
              <a:sym typeface="Calibri"/>
            </a:endParaRPr>
          </a:p>
        </p:txBody>
      </p:sp>
      <p:sp>
        <p:nvSpPr>
          <p:cNvPr id="120" name="Google Shape;120;p3"/>
          <p:cNvSpPr/>
          <p:nvPr/>
        </p:nvSpPr>
        <p:spPr>
          <a:xfrm>
            <a:off x="6007694" y="3105226"/>
            <a:ext cx="4879385" cy="1368754"/>
          </a:xfrm>
          <a:prstGeom prst="rect">
            <a:avLst/>
          </a:prstGeom>
          <a:solidFill>
            <a:srgbClr val="C4E0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Task 2. Write a sentence to express each message below. Begin with the words given.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Task 3. Write a short message to reply to the one in Task 1.</a:t>
            </a:r>
            <a:endParaRPr sz="1800">
              <a:solidFill>
                <a:schemeClr val="dk1"/>
              </a:solidFill>
              <a:latin typeface="Calibri"/>
              <a:ea typeface="Calibri"/>
              <a:cs typeface="Calibri"/>
              <a:sym typeface="Calibri"/>
            </a:endParaRPr>
          </a:p>
        </p:txBody>
      </p:sp>
      <p:cxnSp>
        <p:nvCxnSpPr>
          <p:cNvPr id="121" name="Google Shape;121;p3"/>
          <p:cNvCxnSpPr>
            <a:stCxn id="115" idx="3"/>
            <a:endCxn id="116" idx="0"/>
          </p:cNvCxnSpPr>
          <p:nvPr/>
        </p:nvCxnSpPr>
        <p:spPr>
          <a:xfrm>
            <a:off x="3331669" y="1484975"/>
            <a:ext cx="710100" cy="747300"/>
          </a:xfrm>
          <a:prstGeom prst="curvedConnector2">
            <a:avLst/>
          </a:prstGeom>
          <a:noFill/>
          <a:ln w="38100" cap="flat" cmpd="sng">
            <a:solidFill>
              <a:schemeClr val="accent2"/>
            </a:solidFill>
            <a:prstDash val="solid"/>
            <a:miter lim="800000"/>
            <a:headEnd type="none" w="sm" len="sm"/>
            <a:tailEnd type="triangle" w="med" len="med"/>
          </a:ln>
        </p:spPr>
      </p:cxnSp>
      <p:cxnSp>
        <p:nvCxnSpPr>
          <p:cNvPr id="122" name="Google Shape;122;p3"/>
          <p:cNvCxnSpPr>
            <a:stCxn id="116" idx="1"/>
            <a:endCxn id="117" idx="0"/>
          </p:cNvCxnSpPr>
          <p:nvPr/>
        </p:nvCxnSpPr>
        <p:spPr>
          <a:xfrm flipH="1">
            <a:off x="2210400" y="2559986"/>
            <a:ext cx="855900" cy="863400"/>
          </a:xfrm>
          <a:prstGeom prst="curvedConnector2">
            <a:avLst/>
          </a:prstGeom>
          <a:noFill/>
          <a:ln w="38100" cap="flat" cmpd="sng">
            <a:solidFill>
              <a:schemeClr val="accent2"/>
            </a:solidFill>
            <a:prstDash val="solid"/>
            <a:miter lim="800000"/>
            <a:headEnd type="none" w="sm" len="sm"/>
            <a:tailEnd type="triangle" w="med" len="med"/>
          </a:ln>
        </p:spPr>
      </p:cxnSp>
      <p:sp>
        <p:nvSpPr>
          <p:cNvPr id="123" name="Google Shape;123;p3"/>
          <p:cNvSpPr/>
          <p:nvPr/>
        </p:nvSpPr>
        <p:spPr>
          <a:xfrm>
            <a:off x="2950166" y="4664063"/>
            <a:ext cx="2183000" cy="666149"/>
          </a:xfrm>
          <a:prstGeom prst="roundRect">
            <a:avLst>
              <a:gd name="adj" fmla="val 16667"/>
            </a:avLst>
          </a:prstGeom>
          <a:solidFill>
            <a:srgbClr val="61953D"/>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POST-WRITING</a:t>
            </a:r>
            <a:endParaRPr sz="2000" b="1">
              <a:solidFill>
                <a:schemeClr val="lt1"/>
              </a:solidFill>
              <a:latin typeface="Calibri"/>
              <a:ea typeface="Calibri"/>
              <a:cs typeface="Calibri"/>
              <a:sym typeface="Calibri"/>
            </a:endParaRPr>
          </a:p>
        </p:txBody>
      </p:sp>
      <p:sp>
        <p:nvSpPr>
          <p:cNvPr id="124" name="Google Shape;124;p3"/>
          <p:cNvSpPr/>
          <p:nvPr/>
        </p:nvSpPr>
        <p:spPr>
          <a:xfrm>
            <a:off x="6007694" y="5622841"/>
            <a:ext cx="4879382" cy="684962"/>
          </a:xfrm>
          <a:prstGeom prst="rect">
            <a:avLst/>
          </a:prstGeom>
          <a:solidFill>
            <a:srgbClr val="C4E0B2"/>
          </a:solidFill>
          <a:ln>
            <a:noFill/>
          </a:ln>
        </p:spPr>
        <p:txBody>
          <a:bodyPr spcFirstLastPara="1" wrap="square" lIns="91425" tIns="45700" rIns="91425" bIns="45700" anchor="ctr" anchorCtr="0">
            <a:noAutofit/>
          </a:bodyPr>
          <a:lstStyle/>
          <a:p>
            <a:pPr marL="168275" marR="0" lvl="0" indent="-168275"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Wrap-up</a:t>
            </a:r>
            <a:endParaRPr/>
          </a:p>
          <a:p>
            <a:pPr marL="168275" marR="0" lvl="0" indent="-168275"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Homework</a:t>
            </a:r>
            <a:endParaRPr sz="1800">
              <a:solidFill>
                <a:schemeClr val="dk1"/>
              </a:solidFill>
              <a:latin typeface="Calibri"/>
              <a:ea typeface="Calibri"/>
              <a:cs typeface="Calibri"/>
              <a:sym typeface="Calibri"/>
            </a:endParaRPr>
          </a:p>
        </p:txBody>
      </p:sp>
      <p:cxnSp>
        <p:nvCxnSpPr>
          <p:cNvPr id="125" name="Google Shape;125;p3"/>
          <p:cNvCxnSpPr>
            <a:stCxn id="123" idx="1"/>
            <a:endCxn id="126" idx="0"/>
          </p:cNvCxnSpPr>
          <p:nvPr/>
        </p:nvCxnSpPr>
        <p:spPr>
          <a:xfrm flipH="1">
            <a:off x="2389766" y="4997138"/>
            <a:ext cx="560400" cy="777300"/>
          </a:xfrm>
          <a:prstGeom prst="curvedConnector2">
            <a:avLst/>
          </a:prstGeom>
          <a:noFill/>
          <a:ln w="38100" cap="flat" cmpd="sng">
            <a:solidFill>
              <a:schemeClr val="accent2"/>
            </a:solidFill>
            <a:prstDash val="solid"/>
            <a:miter lim="800000"/>
            <a:headEnd type="none" w="sm" len="sm"/>
            <a:tailEnd type="triangle" w="med" len="med"/>
          </a:ln>
        </p:spPr>
      </p:cxnSp>
      <p:sp>
        <p:nvSpPr>
          <p:cNvPr id="126" name="Google Shape;126;p3"/>
          <p:cNvSpPr/>
          <p:nvPr/>
        </p:nvSpPr>
        <p:spPr>
          <a:xfrm>
            <a:off x="1298285" y="5774290"/>
            <a:ext cx="2183000" cy="666149"/>
          </a:xfrm>
          <a:prstGeom prst="roundRect">
            <a:avLst>
              <a:gd name="adj" fmla="val 16667"/>
            </a:avLst>
          </a:prstGeom>
          <a:solidFill>
            <a:srgbClr val="61953D"/>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CONSOLIDATION</a:t>
            </a:r>
            <a:endParaRPr sz="2000" b="1">
              <a:solidFill>
                <a:schemeClr val="lt1"/>
              </a:solidFill>
              <a:latin typeface="Calibri"/>
              <a:ea typeface="Calibri"/>
              <a:cs typeface="Calibri"/>
              <a:sym typeface="Calibri"/>
            </a:endParaRPr>
          </a:p>
        </p:txBody>
      </p:sp>
      <p:cxnSp>
        <p:nvCxnSpPr>
          <p:cNvPr id="127" name="Google Shape;127;p3"/>
          <p:cNvCxnSpPr>
            <a:stCxn id="117" idx="3"/>
            <a:endCxn id="123" idx="0"/>
          </p:cNvCxnSpPr>
          <p:nvPr/>
        </p:nvCxnSpPr>
        <p:spPr>
          <a:xfrm>
            <a:off x="3331670" y="3778562"/>
            <a:ext cx="710100" cy="885600"/>
          </a:xfrm>
          <a:prstGeom prst="curvedConnector2">
            <a:avLst/>
          </a:prstGeom>
          <a:noFill/>
          <a:ln w="38100" cap="flat" cmpd="sng">
            <a:solidFill>
              <a:schemeClr val="accent2"/>
            </a:solidFill>
            <a:prstDash val="solid"/>
            <a:miter lim="800000"/>
            <a:headEnd type="none" w="sm" len="sm"/>
            <a:tailEnd type="triangle" w="med" len="med"/>
          </a:ln>
        </p:spPr>
      </p:cxnSp>
      <p:sp>
        <p:nvSpPr>
          <p:cNvPr id="128" name="Google Shape;128;p3"/>
          <p:cNvSpPr/>
          <p:nvPr/>
        </p:nvSpPr>
        <p:spPr>
          <a:xfrm>
            <a:off x="6007695" y="4594523"/>
            <a:ext cx="4879382" cy="760858"/>
          </a:xfrm>
          <a:prstGeom prst="rect">
            <a:avLst/>
          </a:prstGeom>
          <a:solidFill>
            <a:srgbClr val="C4E0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Peer review</a:t>
            </a:r>
            <a:endParaRPr/>
          </a:p>
        </p:txBody>
      </p:sp>
      <p:sp>
        <p:nvSpPr>
          <p:cNvPr id="129" name="Google Shape;129;p3"/>
          <p:cNvSpPr/>
          <p:nvPr/>
        </p:nvSpPr>
        <p:spPr>
          <a:xfrm>
            <a:off x="5644085" y="307352"/>
            <a:ext cx="3407448" cy="451894"/>
          </a:xfrm>
          <a:prstGeom prst="rect">
            <a:avLst/>
          </a:prstGeom>
          <a:solidFill>
            <a:srgbClr val="E36427"/>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WRITING</a:t>
            </a:r>
            <a:endParaRPr sz="2400">
              <a:solidFill>
                <a:schemeClr val="lt1"/>
              </a:solidFill>
              <a:latin typeface="Arial"/>
              <a:ea typeface="Arial"/>
              <a:cs typeface="Arial"/>
              <a:sym typeface="Arial"/>
            </a:endParaRPr>
          </a:p>
        </p:txBody>
      </p:sp>
      <p:sp>
        <p:nvSpPr>
          <p:cNvPr id="130" name="Google Shape;130;p3"/>
          <p:cNvSpPr/>
          <p:nvPr/>
        </p:nvSpPr>
        <p:spPr>
          <a:xfrm>
            <a:off x="3589409" y="319867"/>
            <a:ext cx="1887408" cy="439379"/>
          </a:xfrm>
          <a:prstGeom prst="rect">
            <a:avLst/>
          </a:prstGeom>
          <a:solidFill>
            <a:srgbClr val="F7C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26532"/>
                </a:solidFill>
                <a:latin typeface="Bookman Old Style"/>
                <a:ea typeface="Bookman Old Style"/>
                <a:cs typeface="Bookman Old Style"/>
                <a:sym typeface="Bookman Old Style"/>
              </a:rPr>
              <a:t>LESSON 6</a:t>
            </a:r>
            <a:endParaRPr sz="1800">
              <a:solidFill>
                <a:srgbClr val="F26532"/>
              </a:solidFill>
              <a:latin typeface="Bookman Old Style"/>
              <a:ea typeface="Bookman Old Style"/>
              <a:cs typeface="Bookman Old Style"/>
              <a:sym typeface="Bookman Old Styl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4" name="Google Shape;154;p6"/>
          <p:cNvPicPr preferRelativeResize="0"/>
          <p:nvPr/>
        </p:nvPicPr>
        <p:blipFill rotWithShape="1">
          <a:blip r:embed="rId3">
            <a:alphaModFix/>
          </a:blip>
          <a:srcRect/>
          <a:stretch/>
        </p:blipFill>
        <p:spPr>
          <a:xfrm>
            <a:off x="3123785" y="1371313"/>
            <a:ext cx="5944430" cy="4115374"/>
          </a:xfrm>
          <a:prstGeom prst="rect">
            <a:avLst/>
          </a:prstGeom>
          <a:noFill/>
          <a:ln>
            <a:noFill/>
          </a:ln>
        </p:spPr>
      </p:pic>
      <p:sp>
        <p:nvSpPr>
          <p:cNvPr id="155" name="Google Shape;155;p6"/>
          <p:cNvSpPr txBox="1"/>
          <p:nvPr/>
        </p:nvSpPr>
        <p:spPr>
          <a:xfrm>
            <a:off x="1800665" y="5486687"/>
            <a:ext cx="7973483"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rgbClr val="FF0000"/>
                </a:solidFill>
                <a:latin typeface="Calibri"/>
                <a:ea typeface="Calibri"/>
                <a:cs typeface="Calibri"/>
                <a:sym typeface="Calibri"/>
              </a:rPr>
              <a:t>How many parts are there in the message?</a:t>
            </a:r>
          </a:p>
          <a:p>
            <a:pPr marL="0" marR="0" lvl="0" indent="0" algn="ctr" rtl="0">
              <a:spcBef>
                <a:spcPts val="0"/>
              </a:spcBef>
              <a:spcAft>
                <a:spcPts val="0"/>
              </a:spcAft>
              <a:buNone/>
            </a:pPr>
            <a:r>
              <a:rPr lang="en-US" sz="3200" b="1" dirty="0">
                <a:solidFill>
                  <a:srgbClr val="FF0000"/>
                </a:solidFill>
                <a:latin typeface="Calibri"/>
                <a:ea typeface="Calibri"/>
                <a:cs typeface="Calibri"/>
                <a:sym typeface="Calibri"/>
              </a:rPr>
              <a:t>How to write a short message?</a:t>
            </a:r>
            <a:endParaRPr dirty="0"/>
          </a:p>
        </p:txBody>
      </p:sp>
      <p:sp>
        <p:nvSpPr>
          <p:cNvPr id="156" name="Google Shape;156;p6"/>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PRE-WRITING</a:t>
            </a:r>
            <a:endParaRPr sz="3600" b="1">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p:nvPr/>
        </p:nvSpPr>
        <p:spPr>
          <a:xfrm>
            <a:off x="878041" y="1111574"/>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62" name="Google Shape;162;p7"/>
          <p:cNvSpPr txBox="1"/>
          <p:nvPr/>
        </p:nvSpPr>
        <p:spPr>
          <a:xfrm>
            <a:off x="908213" y="1015927"/>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163" name="Google Shape;163;p7"/>
          <p:cNvSpPr txBox="1"/>
          <p:nvPr/>
        </p:nvSpPr>
        <p:spPr>
          <a:xfrm>
            <a:off x="1556814" y="1111574"/>
            <a:ext cx="1039001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Below is a short message. Put the parts in the correct order. </a:t>
            </a:r>
            <a:endParaRPr sz="2800" b="1">
              <a:solidFill>
                <a:schemeClr val="dk1"/>
              </a:solidFill>
              <a:latin typeface="Arial"/>
              <a:ea typeface="Arial"/>
              <a:cs typeface="Arial"/>
              <a:sym typeface="Arial"/>
            </a:endParaRPr>
          </a:p>
        </p:txBody>
      </p:sp>
      <p:sp>
        <p:nvSpPr>
          <p:cNvPr id="164" name="Google Shape;164;p7"/>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7"/>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PRE-WRITING</a:t>
            </a:r>
            <a:endParaRPr sz="3600" b="1">
              <a:solidFill>
                <a:schemeClr val="lt1"/>
              </a:solidFill>
              <a:latin typeface="Arial"/>
              <a:ea typeface="Arial"/>
              <a:cs typeface="Arial"/>
              <a:sym typeface="Arial"/>
            </a:endParaRPr>
          </a:p>
        </p:txBody>
      </p:sp>
      <p:pic>
        <p:nvPicPr>
          <p:cNvPr id="166" name="Google Shape;166;p7"/>
          <p:cNvPicPr preferRelativeResize="0"/>
          <p:nvPr/>
        </p:nvPicPr>
        <p:blipFill rotWithShape="1">
          <a:blip r:embed="rId3">
            <a:alphaModFix/>
          </a:blip>
          <a:srcRect/>
          <a:stretch/>
        </p:blipFill>
        <p:spPr>
          <a:xfrm>
            <a:off x="78059" y="2275819"/>
            <a:ext cx="11946832" cy="3001754"/>
          </a:xfrm>
          <a:prstGeom prst="rect">
            <a:avLst/>
          </a:prstGeom>
          <a:noFill/>
          <a:ln>
            <a:noFill/>
          </a:ln>
        </p:spPr>
      </p:pic>
      <p:sp>
        <p:nvSpPr>
          <p:cNvPr id="167" name="Google Shape;167;p7"/>
          <p:cNvSpPr/>
          <p:nvPr/>
        </p:nvSpPr>
        <p:spPr>
          <a:xfrm>
            <a:off x="4330262" y="5659747"/>
            <a:ext cx="3905236" cy="64389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3200" b="1" dirty="0">
                <a:solidFill>
                  <a:srgbClr val="FF0000"/>
                </a:solidFill>
                <a:latin typeface="Calibri"/>
                <a:ea typeface="Calibri"/>
                <a:cs typeface="Calibri"/>
                <a:sym typeface="Calibri"/>
              </a:rPr>
              <a:t>Key: B - D - C - A - E - F</a:t>
            </a:r>
            <a:endParaRPr sz="3200" b="1" dirty="0">
              <a:solidFill>
                <a:srgbClr val="FF0000"/>
              </a:solidFill>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p:cTn id="7" dur="500" fill="hold"/>
                                        <p:tgtEl>
                                          <p:spTgt spid="167"/>
                                        </p:tgtEl>
                                        <p:attrNameLst>
                                          <p:attrName>ppt_w</p:attrName>
                                        </p:attrNameLst>
                                      </p:cBhvr>
                                      <p:tavLst>
                                        <p:tav tm="0">
                                          <p:val>
                                            <p:fltVal val="0"/>
                                          </p:val>
                                        </p:tav>
                                        <p:tav tm="100000">
                                          <p:val>
                                            <p:strVal val="#ppt_w"/>
                                          </p:val>
                                        </p:tav>
                                      </p:tavLst>
                                    </p:anim>
                                    <p:anim calcmode="lin" valueType="num">
                                      <p:cBhvr>
                                        <p:cTn id="8" dur="500" fill="hold"/>
                                        <p:tgtEl>
                                          <p:spTgt spid="167"/>
                                        </p:tgtEl>
                                        <p:attrNameLst>
                                          <p:attrName>ppt_h</p:attrName>
                                        </p:attrNameLst>
                                      </p:cBhvr>
                                      <p:tavLst>
                                        <p:tav tm="0">
                                          <p:val>
                                            <p:fltVal val="0"/>
                                          </p:val>
                                        </p:tav>
                                        <p:tav tm="100000">
                                          <p:val>
                                            <p:strVal val="#ppt_h"/>
                                          </p:val>
                                        </p:tav>
                                      </p:tavLst>
                                    </p:anim>
                                    <p:animEffect transition="in" filter="fade">
                                      <p:cBhvr>
                                        <p:cTn id="9"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8"/>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PRE-WRITING</a:t>
            </a:r>
            <a:endParaRPr sz="3600" b="1">
              <a:solidFill>
                <a:schemeClr val="lt1"/>
              </a:solidFill>
              <a:latin typeface="Arial"/>
              <a:ea typeface="Arial"/>
              <a:cs typeface="Arial"/>
              <a:sym typeface="Arial"/>
            </a:endParaRPr>
          </a:p>
        </p:txBody>
      </p:sp>
      <p:sp>
        <p:nvSpPr>
          <p:cNvPr id="175" name="Google Shape;175;p8"/>
          <p:cNvSpPr/>
          <p:nvPr/>
        </p:nvSpPr>
        <p:spPr>
          <a:xfrm>
            <a:off x="4131489" y="1849348"/>
            <a:ext cx="7519405" cy="4202131"/>
          </a:xfrm>
          <a:prstGeom prst="wedgeRectCallout">
            <a:avLst>
              <a:gd name="adj1" fmla="val -20833"/>
              <a:gd name="adj2" fmla="val 62500"/>
            </a:avLst>
          </a:prstGeom>
          <a:solidFill>
            <a:srgbClr val="D98F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i="1">
                <a:solidFill>
                  <a:schemeClr val="lt1"/>
                </a:solidFill>
                <a:latin typeface="Calibri"/>
                <a:ea typeface="Calibri"/>
                <a:cs typeface="Calibri"/>
                <a:sym typeface="Calibri"/>
              </a:rPr>
              <a:t>Hi Linda,</a:t>
            </a:r>
            <a:endParaRPr/>
          </a:p>
          <a:p>
            <a:pPr marL="0" marR="0" lvl="0" indent="0" algn="l" rtl="0">
              <a:spcBef>
                <a:spcPts val="0"/>
              </a:spcBef>
              <a:spcAft>
                <a:spcPts val="0"/>
              </a:spcAft>
              <a:buNone/>
            </a:pPr>
            <a:r>
              <a:rPr lang="en-US" sz="2800" i="1">
                <a:solidFill>
                  <a:schemeClr val="lt1"/>
                </a:solidFill>
                <a:latin typeface="Calibri"/>
                <a:ea typeface="Calibri"/>
                <a:cs typeface="Calibri"/>
                <a:sym typeface="Calibri"/>
              </a:rPr>
              <a:t>Thanks for lending me the book about healthy cooking tips. It’s great!</a:t>
            </a:r>
            <a:endParaRPr/>
          </a:p>
          <a:p>
            <a:pPr marL="0" marR="0" lvl="0" indent="0" algn="l" rtl="0">
              <a:spcBef>
                <a:spcPts val="0"/>
              </a:spcBef>
              <a:spcAft>
                <a:spcPts val="0"/>
              </a:spcAft>
              <a:buNone/>
            </a:pPr>
            <a:r>
              <a:rPr lang="en-US" sz="2800" i="1">
                <a:solidFill>
                  <a:schemeClr val="lt1"/>
                </a:solidFill>
                <a:latin typeface="Calibri"/>
                <a:ea typeface="Calibri"/>
                <a:cs typeface="Calibri"/>
                <a:sym typeface="Calibri"/>
              </a:rPr>
              <a:t>How about coming to my house this Sunday to try some recipes from the book? Don’t forget to bring some fresh fruits from your garden. We’ll need them for some recipes.</a:t>
            </a:r>
            <a:endParaRPr/>
          </a:p>
          <a:p>
            <a:pPr marL="0" marR="0" lvl="0" indent="0" algn="l" rtl="0">
              <a:spcBef>
                <a:spcPts val="0"/>
              </a:spcBef>
              <a:spcAft>
                <a:spcPts val="0"/>
              </a:spcAft>
              <a:buNone/>
            </a:pPr>
            <a:r>
              <a:rPr lang="en-US" sz="2800" i="1">
                <a:solidFill>
                  <a:schemeClr val="lt1"/>
                </a:solidFill>
                <a:latin typeface="Calibri"/>
                <a:ea typeface="Calibri"/>
                <a:cs typeface="Calibri"/>
                <a:sym typeface="Calibri"/>
              </a:rPr>
              <a:t>See you soon,</a:t>
            </a:r>
            <a:endParaRPr/>
          </a:p>
          <a:p>
            <a:pPr marL="0" marR="0" lvl="0" indent="0" algn="l" rtl="0">
              <a:spcBef>
                <a:spcPts val="0"/>
              </a:spcBef>
              <a:spcAft>
                <a:spcPts val="0"/>
              </a:spcAft>
              <a:buNone/>
            </a:pPr>
            <a:r>
              <a:rPr lang="en-US" sz="2800" i="1">
                <a:solidFill>
                  <a:schemeClr val="lt1"/>
                </a:solidFill>
                <a:latin typeface="Calibri"/>
                <a:ea typeface="Calibri"/>
                <a:cs typeface="Calibri"/>
                <a:sym typeface="Calibri"/>
              </a:rPr>
              <a:t>Mai</a:t>
            </a:r>
            <a:endParaRPr/>
          </a:p>
        </p:txBody>
      </p:sp>
      <p:sp>
        <p:nvSpPr>
          <p:cNvPr id="176" name="Google Shape;176;p8"/>
          <p:cNvSpPr txBox="1"/>
          <p:nvPr/>
        </p:nvSpPr>
        <p:spPr>
          <a:xfrm>
            <a:off x="1639553" y="1947578"/>
            <a:ext cx="169147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Greeting</a:t>
            </a:r>
            <a:endParaRPr/>
          </a:p>
        </p:txBody>
      </p:sp>
      <p:sp>
        <p:nvSpPr>
          <p:cNvPr id="177" name="Google Shape;177;p8"/>
          <p:cNvSpPr/>
          <p:nvPr/>
        </p:nvSpPr>
        <p:spPr>
          <a:xfrm>
            <a:off x="3667874" y="2661007"/>
            <a:ext cx="369870" cy="2280863"/>
          </a:xfrm>
          <a:prstGeom prst="leftBrace">
            <a:avLst>
              <a:gd name="adj1" fmla="val 8333"/>
              <a:gd name="adj2" fmla="val 50000"/>
            </a:avLst>
          </a:prstGeom>
          <a:noFill/>
          <a:ln w="254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8"/>
          <p:cNvSpPr/>
          <p:nvPr/>
        </p:nvSpPr>
        <p:spPr>
          <a:xfrm>
            <a:off x="3665576" y="1849348"/>
            <a:ext cx="373022" cy="719681"/>
          </a:xfrm>
          <a:prstGeom prst="leftBrace">
            <a:avLst>
              <a:gd name="adj1" fmla="val 8333"/>
              <a:gd name="adj2" fmla="val 50000"/>
            </a:avLst>
          </a:prstGeom>
          <a:noFill/>
          <a:ln w="254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8"/>
          <p:cNvSpPr/>
          <p:nvPr/>
        </p:nvSpPr>
        <p:spPr>
          <a:xfrm>
            <a:off x="3580178" y="5050237"/>
            <a:ext cx="457566" cy="957698"/>
          </a:xfrm>
          <a:prstGeom prst="leftBrace">
            <a:avLst>
              <a:gd name="adj1" fmla="val 8333"/>
              <a:gd name="adj2" fmla="val 50000"/>
            </a:avLst>
          </a:prstGeom>
          <a:noFill/>
          <a:ln w="254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8"/>
          <p:cNvSpPr txBox="1"/>
          <p:nvPr/>
        </p:nvSpPr>
        <p:spPr>
          <a:xfrm>
            <a:off x="1652368" y="5267476"/>
            <a:ext cx="169147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Calibri"/>
                <a:ea typeface="Calibri"/>
                <a:cs typeface="Calibri"/>
                <a:sym typeface="Calibri"/>
              </a:rPr>
              <a:t>Closing</a:t>
            </a:r>
            <a:endParaRPr dirty="0"/>
          </a:p>
        </p:txBody>
      </p:sp>
      <p:sp>
        <p:nvSpPr>
          <p:cNvPr id="181" name="Google Shape;181;p8"/>
          <p:cNvSpPr txBox="1"/>
          <p:nvPr/>
        </p:nvSpPr>
        <p:spPr>
          <a:xfrm>
            <a:off x="1336431" y="3324404"/>
            <a:ext cx="2007412"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Calibri"/>
                <a:ea typeface="Calibri"/>
                <a:cs typeface="Calibri"/>
                <a:sym typeface="Calibri"/>
              </a:rPr>
              <a:t>Message/ main body</a:t>
            </a:r>
            <a:endParaRPr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76"/>
                                        </p:tgtEl>
                                        <p:attrNameLst>
                                          <p:attrName>style.visibility</p:attrName>
                                        </p:attrNameLst>
                                      </p:cBhvr>
                                      <p:to>
                                        <p:strVal val="visible"/>
                                      </p:to>
                                    </p:set>
                                    <p:animEffect transition="in" filter="barn(inVertical)">
                                      <p:cBhvr>
                                        <p:cTn id="11" dur="500"/>
                                        <p:tgtEl>
                                          <p:spTgt spid="17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81"/>
                                        </p:tgtEl>
                                        <p:attrNameLst>
                                          <p:attrName>style.visibility</p:attrName>
                                        </p:attrNameLst>
                                      </p:cBhvr>
                                      <p:to>
                                        <p:strVal val="visible"/>
                                      </p:to>
                                    </p:set>
                                    <p:anim calcmode="lin" valueType="num">
                                      <p:cBhvr additive="base">
                                        <p:cTn id="16" dur="500" fill="hold"/>
                                        <p:tgtEl>
                                          <p:spTgt spid="181"/>
                                        </p:tgtEl>
                                        <p:attrNameLst>
                                          <p:attrName>ppt_x</p:attrName>
                                        </p:attrNameLst>
                                      </p:cBhvr>
                                      <p:tavLst>
                                        <p:tav tm="0">
                                          <p:val>
                                            <p:strVal val="#ppt_x"/>
                                          </p:val>
                                        </p:tav>
                                        <p:tav tm="100000">
                                          <p:val>
                                            <p:strVal val="#ppt_x"/>
                                          </p:val>
                                        </p:tav>
                                      </p:tavLst>
                                    </p:anim>
                                    <p:anim calcmode="lin" valueType="num">
                                      <p:cBhvr additive="base">
                                        <p:cTn id="17" dur="500" fill="hold"/>
                                        <p:tgtEl>
                                          <p:spTgt spid="181"/>
                                        </p:tgtEl>
                                        <p:attrNameLst>
                                          <p:attrName>ppt_y</p:attrName>
                                        </p:attrNameLst>
                                      </p:cBhvr>
                                      <p:tavLst>
                                        <p:tav tm="0">
                                          <p:val>
                                            <p:strVal val="1+#ppt_h/2"/>
                                          </p:val>
                                        </p:tav>
                                        <p:tav tm="100000">
                                          <p:val>
                                            <p:strVal val="#ppt_y"/>
                                          </p:val>
                                        </p:tav>
                                      </p:tavLst>
                                    </p:anim>
                                  </p:childTnLst>
                                </p:cTn>
                              </p:par>
                              <p:par>
                                <p:cTn id="18" presetID="1" presetClass="entr" presetSubtype="0" fill="hold" nodeType="withEffect">
                                  <p:stCondLst>
                                    <p:cond delay="0"/>
                                  </p:stCondLst>
                                  <p:childTnLst>
                                    <p:set>
                                      <p:cBhvr>
                                        <p:cTn id="19" dur="1" fill="hold">
                                          <p:stCondLst>
                                            <p:cond delay="0"/>
                                          </p:stCondLst>
                                        </p:cTn>
                                        <p:tgtEl>
                                          <p:spTgt spid="17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80"/>
                                        </p:tgtEl>
                                        <p:attrNameLst>
                                          <p:attrName>style.visibility</p:attrName>
                                        </p:attrNameLst>
                                      </p:cBhvr>
                                      <p:to>
                                        <p:strVal val="visible"/>
                                      </p:to>
                                    </p:set>
                                    <p:anim calcmode="lin" valueType="num">
                                      <p:cBhvr>
                                        <p:cTn id="24" dur="500" fill="hold"/>
                                        <p:tgtEl>
                                          <p:spTgt spid="180"/>
                                        </p:tgtEl>
                                        <p:attrNameLst>
                                          <p:attrName>ppt_w</p:attrName>
                                        </p:attrNameLst>
                                      </p:cBhvr>
                                      <p:tavLst>
                                        <p:tav tm="0">
                                          <p:val>
                                            <p:fltVal val="0"/>
                                          </p:val>
                                        </p:tav>
                                        <p:tav tm="100000">
                                          <p:val>
                                            <p:strVal val="#ppt_w"/>
                                          </p:val>
                                        </p:tav>
                                      </p:tavLst>
                                    </p:anim>
                                    <p:anim calcmode="lin" valueType="num">
                                      <p:cBhvr>
                                        <p:cTn id="25" dur="500" fill="hold"/>
                                        <p:tgtEl>
                                          <p:spTgt spid="180"/>
                                        </p:tgtEl>
                                        <p:attrNameLst>
                                          <p:attrName>ppt_h</p:attrName>
                                        </p:attrNameLst>
                                      </p:cBhvr>
                                      <p:tavLst>
                                        <p:tav tm="0">
                                          <p:val>
                                            <p:fltVal val="0"/>
                                          </p:val>
                                        </p:tav>
                                        <p:tav tm="100000">
                                          <p:val>
                                            <p:strVal val="#ppt_h"/>
                                          </p:val>
                                        </p:tav>
                                      </p:tavLst>
                                    </p:anim>
                                    <p:animEffect transition="in" filter="fade">
                                      <p:cBhvr>
                                        <p:cTn id="26" dur="500"/>
                                        <p:tgtEl>
                                          <p:spTgt spid="180"/>
                                        </p:tgtEl>
                                      </p:cBhvr>
                                    </p:animEffect>
                                  </p:childTnLst>
                                </p:cTn>
                              </p:par>
                              <p:par>
                                <p:cTn id="27" presetID="1" presetClass="entr" presetSubtype="0" fill="hold" nodeType="withEffect">
                                  <p:stCondLst>
                                    <p:cond delay="0"/>
                                  </p:stCondLst>
                                  <p:childTnLst>
                                    <p:set>
                                      <p:cBhvr>
                                        <p:cTn id="28"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P spid="180" grpId="0"/>
      <p:bldP spid="1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9"/>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PRE-WRITING</a:t>
            </a:r>
            <a:endParaRPr sz="3600" b="1">
              <a:solidFill>
                <a:schemeClr val="lt1"/>
              </a:solidFill>
              <a:latin typeface="Arial"/>
              <a:ea typeface="Arial"/>
              <a:cs typeface="Arial"/>
              <a:sym typeface="Arial"/>
            </a:endParaRPr>
          </a:p>
        </p:txBody>
      </p:sp>
      <p:sp>
        <p:nvSpPr>
          <p:cNvPr id="189" name="Google Shape;189;p9"/>
          <p:cNvSpPr txBox="1"/>
          <p:nvPr/>
        </p:nvSpPr>
        <p:spPr>
          <a:xfrm>
            <a:off x="2271077" y="1017136"/>
            <a:ext cx="735629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FF0000"/>
                </a:solidFill>
                <a:latin typeface="Calibri"/>
                <a:ea typeface="Calibri"/>
                <a:cs typeface="Calibri"/>
                <a:sym typeface="Calibri"/>
              </a:rPr>
              <a:t>Useful expressions</a:t>
            </a:r>
            <a:endParaRPr/>
          </a:p>
        </p:txBody>
      </p:sp>
      <p:graphicFrame>
        <p:nvGraphicFramePr>
          <p:cNvPr id="190" name="Google Shape;190;p9"/>
          <p:cNvGraphicFramePr/>
          <p:nvPr/>
        </p:nvGraphicFramePr>
        <p:xfrm>
          <a:off x="772885" y="1743425"/>
          <a:ext cx="10744200" cy="5112400"/>
        </p:xfrm>
        <a:graphic>
          <a:graphicData uri="http://schemas.openxmlformats.org/drawingml/2006/table">
            <a:tbl>
              <a:tblPr firstRow="1" bandRow="1">
                <a:noFill/>
                <a:tableStyleId>{03C986C1-EB4A-44C8-ABF1-7BBB7D22CDB4}</a:tableStyleId>
              </a:tblPr>
              <a:tblGrid>
                <a:gridCol w="2503725">
                  <a:extLst>
                    <a:ext uri="{9D8B030D-6E8A-4147-A177-3AD203B41FA5}">
                      <a16:colId xmlns="" xmlns:a16="http://schemas.microsoft.com/office/drawing/2014/main" val="20000"/>
                    </a:ext>
                  </a:extLst>
                </a:gridCol>
                <a:gridCol w="5116275">
                  <a:extLst>
                    <a:ext uri="{9D8B030D-6E8A-4147-A177-3AD203B41FA5}">
                      <a16:colId xmlns="" xmlns:a16="http://schemas.microsoft.com/office/drawing/2014/main" val="20001"/>
                    </a:ext>
                  </a:extLst>
                </a:gridCol>
                <a:gridCol w="3124200">
                  <a:extLst>
                    <a:ext uri="{9D8B030D-6E8A-4147-A177-3AD203B41FA5}">
                      <a16:colId xmlns="" xmlns:a16="http://schemas.microsoft.com/office/drawing/2014/main" val="20002"/>
                    </a:ext>
                  </a:extLst>
                </a:gridCol>
              </a:tblGrid>
              <a:tr h="753750">
                <a:tc>
                  <a:txBody>
                    <a:bodyPr/>
                    <a:lstStyle/>
                    <a:p>
                      <a:pPr marL="0" marR="0" lvl="0" indent="0" algn="ctr" rtl="0">
                        <a:spcBef>
                          <a:spcPts val="0"/>
                        </a:spcBef>
                        <a:spcAft>
                          <a:spcPts val="0"/>
                        </a:spcAft>
                        <a:buNone/>
                      </a:pPr>
                      <a:r>
                        <a:rPr lang="en-US" sz="2800" u="none" strike="noStrike" cap="none"/>
                        <a:t>Greeting</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Message</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Closing</a:t>
                      </a:r>
                      <a:endParaRPr/>
                    </a:p>
                  </a:txBody>
                  <a:tcPr marL="91450" marR="91450" marT="45725" marB="45725"/>
                </a:tc>
                <a:extLst>
                  <a:ext uri="{0D108BD9-81ED-4DB2-BD59-A6C34878D82A}">
                    <a16:rowId xmlns="" xmlns:a16="http://schemas.microsoft.com/office/drawing/2014/main" val="10000"/>
                  </a:ext>
                </a:extLst>
              </a:tr>
              <a:tr h="4143125">
                <a:tc>
                  <a:txBody>
                    <a:bodyPr/>
                    <a:lstStyle/>
                    <a:p>
                      <a:pPr marL="0" marR="0" lvl="0" indent="0" algn="l" rtl="0">
                        <a:spcBef>
                          <a:spcPts val="0"/>
                        </a:spcBef>
                        <a:spcAft>
                          <a:spcPts val="0"/>
                        </a:spcAft>
                        <a:buNone/>
                      </a:pPr>
                      <a:r>
                        <a:rPr lang="en-US" sz="2800" i="1" u="none" strike="noStrike" cap="none" dirty="0">
                          <a:solidFill>
                            <a:schemeClr val="dk1"/>
                          </a:solidFill>
                          <a:latin typeface="Calibri"/>
                          <a:ea typeface="Calibri"/>
                          <a:cs typeface="Calibri"/>
                          <a:sym typeface="Calibri"/>
                        </a:rPr>
                        <a:t>+ Hi,</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dirty="0">
                          <a:solidFill>
                            <a:schemeClr val="dk1"/>
                          </a:solidFill>
                          <a:latin typeface="Calibri"/>
                          <a:ea typeface="Calibri"/>
                          <a:cs typeface="Calibri"/>
                          <a:sym typeface="Calibri"/>
                        </a:rPr>
                        <a:t>+ Hello,</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dirty="0">
                          <a:solidFill>
                            <a:schemeClr val="dk1"/>
                          </a:solidFill>
                          <a:latin typeface="Calibri"/>
                          <a:ea typeface="Calibri"/>
                          <a:cs typeface="Calibri"/>
                          <a:sym typeface="Calibri"/>
                        </a:rPr>
                        <a:t>+ Dear …,</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p>
                  </a:txBody>
                  <a:tcPr marL="91450" marR="91450" marT="45725" marB="45725"/>
                </a:tc>
                <a:tc>
                  <a:txBody>
                    <a:bodyPr/>
                    <a:lstStyle/>
                    <a:p>
                      <a:pPr marL="0" marR="0" lvl="0" indent="0" algn="l" rtl="0">
                        <a:spcBef>
                          <a:spcPts val="0"/>
                        </a:spcBef>
                        <a:spcAft>
                          <a:spcPts val="0"/>
                        </a:spcAft>
                        <a:buNone/>
                      </a:pPr>
                      <a:r>
                        <a:rPr lang="en-US" sz="2800" i="1">
                          <a:solidFill>
                            <a:schemeClr val="dk1"/>
                          </a:solidFill>
                          <a:latin typeface="Calibri"/>
                          <a:ea typeface="Calibri"/>
                          <a:cs typeface="Calibri"/>
                          <a:sym typeface="Calibri"/>
                        </a:rPr>
                        <a:t>+ Thank you for …</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a:solidFill>
                            <a:schemeClr val="dk1"/>
                          </a:solidFill>
                          <a:latin typeface="Calibri"/>
                          <a:ea typeface="Calibri"/>
                          <a:cs typeface="Calibri"/>
                          <a:sym typeface="Calibri"/>
                        </a:rPr>
                        <a:t>+ How about …</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a:solidFill>
                            <a:schemeClr val="dk1"/>
                          </a:solidFill>
                          <a:latin typeface="Calibri"/>
                          <a:ea typeface="Calibri"/>
                          <a:cs typeface="Calibri"/>
                          <a:sym typeface="Calibri"/>
                        </a:rPr>
                        <a:t>+ What about …</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a:solidFill>
                            <a:schemeClr val="dk1"/>
                          </a:solidFill>
                          <a:latin typeface="Calibri"/>
                          <a:ea typeface="Calibri"/>
                          <a:cs typeface="Calibri"/>
                          <a:sym typeface="Calibri"/>
                        </a:rPr>
                        <a:t>+ Why don’t we …</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a:solidFill>
                            <a:schemeClr val="dk1"/>
                          </a:solidFill>
                          <a:latin typeface="Calibri"/>
                          <a:ea typeface="Calibri"/>
                          <a:cs typeface="Calibri"/>
                          <a:sym typeface="Calibri"/>
                        </a:rPr>
                        <a:t>+ Shall we …</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a:solidFill>
                            <a:schemeClr val="dk1"/>
                          </a:solidFill>
                          <a:latin typeface="Calibri"/>
                          <a:ea typeface="Calibri"/>
                          <a:cs typeface="Calibri"/>
                          <a:sym typeface="Calibri"/>
                        </a:rPr>
                        <a:t>+ Remember to …</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a:solidFill>
                            <a:schemeClr val="dk1"/>
                          </a:solidFill>
                          <a:latin typeface="Calibri"/>
                          <a:ea typeface="Calibri"/>
                          <a:cs typeface="Calibri"/>
                          <a:sym typeface="Calibri"/>
                        </a:rPr>
                        <a:t>+ Don’t forget to …</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a:solidFill>
                            <a:schemeClr val="dk1"/>
                          </a:solidFill>
                          <a:latin typeface="Calibri"/>
                          <a:ea typeface="Calibri"/>
                          <a:cs typeface="Calibri"/>
                          <a:sym typeface="Calibri"/>
                        </a:rPr>
                        <a:t>+ I would like to invite you to …</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a:solidFill>
                            <a:schemeClr val="dk1"/>
                          </a:solidFill>
                          <a:latin typeface="Calibri"/>
                          <a:ea typeface="Calibri"/>
                          <a:cs typeface="Calibri"/>
                          <a:sym typeface="Calibri"/>
                        </a:rPr>
                        <a:t>+ Do you want to …</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p>
                  </a:txBody>
                  <a:tcPr marL="91450" marR="91450" marT="45725" marB="45725"/>
                </a:tc>
                <a:tc>
                  <a:txBody>
                    <a:bodyPr/>
                    <a:lstStyle/>
                    <a:p>
                      <a:pPr marL="0" marR="0" lvl="0" indent="0" algn="l" rtl="0">
                        <a:spcBef>
                          <a:spcPts val="0"/>
                        </a:spcBef>
                        <a:spcAft>
                          <a:spcPts val="0"/>
                        </a:spcAft>
                        <a:buNone/>
                      </a:pPr>
                      <a:r>
                        <a:rPr lang="en-US" sz="2800" i="1" dirty="0">
                          <a:solidFill>
                            <a:schemeClr val="dk1"/>
                          </a:solidFill>
                          <a:latin typeface="Calibri"/>
                          <a:ea typeface="Calibri"/>
                          <a:cs typeface="Calibri"/>
                          <a:sym typeface="Calibri"/>
                        </a:rPr>
                        <a:t>+ See you again,</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dirty="0">
                          <a:solidFill>
                            <a:schemeClr val="dk1"/>
                          </a:solidFill>
                          <a:latin typeface="Calibri"/>
                          <a:ea typeface="Calibri"/>
                          <a:cs typeface="Calibri"/>
                          <a:sym typeface="Calibri"/>
                        </a:rPr>
                        <a:t>+ See you soon,</a:t>
                      </a:r>
                      <a:endParaRPr dirty="0"/>
                    </a:p>
                    <a:p>
                      <a:pPr marL="0" marR="0" lvl="0" indent="0" algn="l" rtl="0">
                        <a:spcBef>
                          <a:spcPts val="0"/>
                        </a:spcBef>
                        <a:spcAft>
                          <a:spcPts val="0"/>
                        </a:spcAft>
                        <a:buNone/>
                      </a:pPr>
                      <a:r>
                        <a:rPr lang="en-US" sz="2800" i="1" dirty="0">
                          <a:solidFill>
                            <a:schemeClr val="dk1"/>
                          </a:solidFill>
                          <a:latin typeface="Calibri"/>
                          <a:ea typeface="Calibri"/>
                          <a:cs typeface="Calibri"/>
                          <a:sym typeface="Calibri"/>
                        </a:rPr>
                        <a:t>+ Write back soon,</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dirty="0">
                          <a:solidFill>
                            <a:schemeClr val="dk1"/>
                          </a:solidFill>
                          <a:latin typeface="Calibri"/>
                          <a:ea typeface="Calibri"/>
                          <a:cs typeface="Calibri"/>
                          <a:sym typeface="Calibri"/>
                        </a:rPr>
                        <a:t>+ Bye,</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i="1" dirty="0">
                          <a:solidFill>
                            <a:schemeClr val="dk1"/>
                          </a:solidFill>
                          <a:latin typeface="Calibri"/>
                          <a:ea typeface="Calibri"/>
                          <a:cs typeface="Calibri"/>
                          <a:sym typeface="Calibri"/>
                        </a:rPr>
                        <a:t>+ Love,</a:t>
                      </a:r>
                      <a:endParaRPr sz="2800" dirty="0"/>
                    </a:p>
                  </a:txBody>
                  <a:tcPr marL="91450" marR="91450" marT="45725" marB="45725"/>
                </a:tc>
                <a:extLst>
                  <a:ext uri="{0D108BD9-81ED-4DB2-BD59-A6C34878D82A}">
                    <a16:rowId xmlns=""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000"/>
                                        <p:tgtEl>
                                          <p:spTgt spid="190"/>
                                        </p:tgtEl>
                                      </p:cBhvr>
                                    </p:animEffect>
                                    <p:anim calcmode="lin" valueType="num">
                                      <p:cBhvr>
                                        <p:cTn id="8" dur="1000" fill="hold"/>
                                        <p:tgtEl>
                                          <p:spTgt spid="190"/>
                                        </p:tgtEl>
                                        <p:attrNameLst>
                                          <p:attrName>ppt_x</p:attrName>
                                        </p:attrNameLst>
                                      </p:cBhvr>
                                      <p:tavLst>
                                        <p:tav tm="0">
                                          <p:val>
                                            <p:strVal val="#ppt_x"/>
                                          </p:val>
                                        </p:tav>
                                        <p:tav tm="100000">
                                          <p:val>
                                            <p:strVal val="#ppt_x"/>
                                          </p:val>
                                        </p:tav>
                                      </p:tavLst>
                                    </p:anim>
                                    <p:anim calcmode="lin" valueType="num">
                                      <p:cBhvr>
                                        <p:cTn id="9" dur="1000" fill="hold"/>
                                        <p:tgtEl>
                                          <p:spTgt spid="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p:cNvSpPr/>
          <p:nvPr/>
        </p:nvSpPr>
        <p:spPr>
          <a:xfrm>
            <a:off x="878041" y="1111574"/>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96" name="Google Shape;196;p10"/>
          <p:cNvSpPr txBox="1"/>
          <p:nvPr/>
        </p:nvSpPr>
        <p:spPr>
          <a:xfrm>
            <a:off x="908213" y="1015927"/>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197" name="Google Shape;197;p10"/>
          <p:cNvSpPr txBox="1"/>
          <p:nvPr/>
        </p:nvSpPr>
        <p:spPr>
          <a:xfrm>
            <a:off x="1573934" y="992986"/>
            <a:ext cx="1017175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Write a sentence to express each message below. Begin with the words given. </a:t>
            </a:r>
            <a:endParaRPr/>
          </a:p>
        </p:txBody>
      </p:sp>
      <p:sp>
        <p:nvSpPr>
          <p:cNvPr id="198" name="Google Shape;198;p10"/>
          <p:cNvSpPr/>
          <p:nvPr/>
        </p:nvSpPr>
        <p:spPr>
          <a:xfrm>
            <a:off x="0" y="0"/>
            <a:ext cx="12192000" cy="893201"/>
          </a:xfrm>
          <a:prstGeom prst="rect">
            <a:avLst/>
          </a:prstGeom>
          <a:solidFill>
            <a:srgbClr val="4CB1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10"/>
          <p:cNvSpPr txBox="1"/>
          <p:nvPr/>
        </p:nvSpPr>
        <p:spPr>
          <a:xfrm>
            <a:off x="494438" y="12393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WHILE-WRITING</a:t>
            </a:r>
            <a:endParaRPr sz="3600" b="1">
              <a:solidFill>
                <a:schemeClr val="lt1"/>
              </a:solidFill>
              <a:latin typeface="Arial"/>
              <a:ea typeface="Arial"/>
              <a:cs typeface="Arial"/>
              <a:sym typeface="Arial"/>
            </a:endParaRPr>
          </a:p>
        </p:txBody>
      </p:sp>
      <p:pic>
        <p:nvPicPr>
          <p:cNvPr id="200" name="Google Shape;200;p10"/>
          <p:cNvPicPr preferRelativeResize="0"/>
          <p:nvPr/>
        </p:nvPicPr>
        <p:blipFill rotWithShape="1">
          <a:blip r:embed="rId3">
            <a:alphaModFix/>
          </a:blip>
          <a:srcRect/>
          <a:stretch/>
        </p:blipFill>
        <p:spPr>
          <a:xfrm>
            <a:off x="355667" y="2165466"/>
            <a:ext cx="11480665" cy="4292837"/>
          </a:xfrm>
          <a:prstGeom prst="rect">
            <a:avLst/>
          </a:prstGeom>
          <a:noFill/>
          <a:ln>
            <a:noFill/>
          </a:ln>
        </p:spPr>
      </p:pic>
      <p:sp>
        <p:nvSpPr>
          <p:cNvPr id="201" name="Google Shape;201;p10"/>
          <p:cNvSpPr/>
          <p:nvPr/>
        </p:nvSpPr>
        <p:spPr>
          <a:xfrm>
            <a:off x="2275174" y="3238406"/>
            <a:ext cx="4971297" cy="57490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dirty="0">
                <a:solidFill>
                  <a:srgbClr val="C00000"/>
                </a:solidFill>
                <a:latin typeface="Calibri"/>
                <a:ea typeface="Calibri"/>
                <a:cs typeface="Calibri"/>
                <a:sym typeface="Calibri"/>
              </a:rPr>
              <a:t> joining the reading club with me</a:t>
            </a:r>
            <a:endParaRPr sz="2800" dirty="0">
              <a:solidFill>
                <a:srgbClr val="C00000"/>
              </a:solidFill>
              <a:latin typeface="Calibri"/>
              <a:ea typeface="Calibri"/>
              <a:cs typeface="Calibri"/>
              <a:sym typeface="Calibri"/>
            </a:endParaRPr>
          </a:p>
        </p:txBody>
      </p:sp>
      <p:sp>
        <p:nvSpPr>
          <p:cNvPr id="202" name="Google Shape;202;p10"/>
          <p:cNvSpPr/>
          <p:nvPr/>
        </p:nvSpPr>
        <p:spPr>
          <a:xfrm>
            <a:off x="1573934" y="4104640"/>
            <a:ext cx="5915081"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dirty="0">
                <a:solidFill>
                  <a:srgbClr val="C00000"/>
                </a:solidFill>
                <a:latin typeface="Calibri"/>
                <a:ea typeface="Calibri"/>
                <a:cs typeface="Calibri"/>
                <a:sym typeface="Calibri"/>
              </a:rPr>
              <a:t> forget to return the book to the library</a:t>
            </a:r>
            <a:endParaRPr sz="2800" dirty="0">
              <a:solidFill>
                <a:srgbClr val="C00000"/>
              </a:solidFill>
              <a:latin typeface="Calibri"/>
              <a:ea typeface="Calibri"/>
              <a:cs typeface="Calibri"/>
              <a:sym typeface="Calibri"/>
            </a:endParaRPr>
          </a:p>
        </p:txBody>
      </p:sp>
      <p:sp>
        <p:nvSpPr>
          <p:cNvPr id="203" name="Google Shape;203;p10"/>
          <p:cNvSpPr/>
          <p:nvPr/>
        </p:nvSpPr>
        <p:spPr>
          <a:xfrm>
            <a:off x="2256420" y="4979262"/>
            <a:ext cx="4483279" cy="112646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dirty="0">
                <a:solidFill>
                  <a:srgbClr val="C00000"/>
                </a:solidFill>
                <a:latin typeface="Calibri"/>
                <a:ea typeface="Calibri"/>
                <a:cs typeface="Calibri"/>
                <a:sym typeface="Calibri"/>
              </a:rPr>
              <a:t> come to your birthday party</a:t>
            </a:r>
            <a:endParaRPr dirty="0"/>
          </a:p>
          <a:p>
            <a:pPr marL="0" marR="0" lvl="0" indent="0" algn="l" rtl="0">
              <a:lnSpc>
                <a:spcPct val="120000"/>
              </a:lnSpc>
              <a:spcBef>
                <a:spcPts val="0"/>
              </a:spcBef>
              <a:spcAft>
                <a:spcPts val="0"/>
              </a:spcAft>
              <a:buNone/>
            </a:pPr>
            <a:endParaRPr sz="2800" dirty="0">
              <a:solidFill>
                <a:srgbClr val="C00000"/>
              </a:solidFill>
              <a:latin typeface="Calibri"/>
              <a:ea typeface="Calibri"/>
              <a:cs typeface="Calibri"/>
              <a:sym typeface="Calibri"/>
            </a:endParaRPr>
          </a:p>
        </p:txBody>
      </p:sp>
      <p:sp>
        <p:nvSpPr>
          <p:cNvPr id="204" name="Google Shape;204;p10"/>
          <p:cNvSpPr/>
          <p:nvPr/>
        </p:nvSpPr>
        <p:spPr>
          <a:xfrm>
            <a:off x="1292718" y="5842214"/>
            <a:ext cx="5552867" cy="112646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dirty="0">
                <a:solidFill>
                  <a:srgbClr val="C00000"/>
                </a:solidFill>
                <a:latin typeface="Calibri"/>
                <a:ea typeface="Calibri"/>
                <a:cs typeface="Calibri"/>
                <a:sym typeface="Calibri"/>
              </a:rPr>
              <a:t> I have to dress formally for the party</a:t>
            </a:r>
            <a:endParaRPr dirty="0"/>
          </a:p>
          <a:p>
            <a:pPr marL="0" marR="0" lvl="0" indent="0" algn="l" rtl="0">
              <a:lnSpc>
                <a:spcPct val="120000"/>
              </a:lnSpc>
              <a:spcBef>
                <a:spcPts val="0"/>
              </a:spcBef>
              <a:spcAft>
                <a:spcPts val="0"/>
              </a:spcAft>
              <a:buNone/>
            </a:pPr>
            <a:endParaRPr sz="2800" dirty="0">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anim calcmode="lin" valueType="num">
                                      <p:cBhvr additive="base">
                                        <p:cTn id="7" dur="500" fill="hold"/>
                                        <p:tgtEl>
                                          <p:spTgt spid="201"/>
                                        </p:tgtEl>
                                        <p:attrNameLst>
                                          <p:attrName>ppt_x</p:attrName>
                                        </p:attrNameLst>
                                      </p:cBhvr>
                                      <p:tavLst>
                                        <p:tav tm="0">
                                          <p:val>
                                            <p:strVal val="#ppt_x"/>
                                          </p:val>
                                        </p:tav>
                                        <p:tav tm="100000">
                                          <p:val>
                                            <p:strVal val="#ppt_x"/>
                                          </p:val>
                                        </p:tav>
                                      </p:tavLst>
                                    </p:anim>
                                    <p:anim calcmode="lin" valueType="num">
                                      <p:cBhvr additive="base">
                                        <p:cTn id="8" dur="500" fill="hold"/>
                                        <p:tgtEl>
                                          <p:spTgt spid="2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2"/>
                                        </p:tgtEl>
                                        <p:attrNameLst>
                                          <p:attrName>style.visibility</p:attrName>
                                        </p:attrNameLst>
                                      </p:cBhvr>
                                      <p:to>
                                        <p:strVal val="visible"/>
                                      </p:to>
                                    </p:set>
                                    <p:animEffect transition="in" filter="barn(inVertical)">
                                      <p:cBhvr>
                                        <p:cTn id="13" dur="500"/>
                                        <p:tgtEl>
                                          <p:spTgt spid="20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3"/>
                                        </p:tgtEl>
                                        <p:attrNameLst>
                                          <p:attrName>style.visibility</p:attrName>
                                        </p:attrNameLst>
                                      </p:cBhvr>
                                      <p:to>
                                        <p:strVal val="visible"/>
                                      </p:to>
                                    </p:set>
                                    <p:animEffect transition="in" filter="barn(inVertical)">
                                      <p:cBhvr>
                                        <p:cTn id="18" dur="500"/>
                                        <p:tgtEl>
                                          <p:spTgt spid="20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04"/>
                                        </p:tgtEl>
                                        <p:attrNameLst>
                                          <p:attrName>style.visibility</p:attrName>
                                        </p:attrNameLst>
                                      </p:cBhvr>
                                      <p:to>
                                        <p:strVal val="visible"/>
                                      </p:to>
                                    </p:set>
                                    <p:animEffect transition="in" filter="wipe(down)">
                                      <p:cBhvr>
                                        <p:cTn id="23"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P spid="203" grpId="0"/>
      <p:bldP spid="204" grpId="0"/>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558</Words>
  <Application>Microsoft Office PowerPoint</Application>
  <PresentationFormat>Custom</PresentationFormat>
  <Paragraphs>111</Paragraphs>
  <Slides>14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Open Sans</vt:lpstr>
      <vt:lpstr>Montserrat Medium</vt:lpstr>
      <vt:lpstr>Algerian</vt:lpstr>
      <vt:lpstr>Wingdings</vt:lpstr>
      <vt:lpstr>Bauhaus 93</vt:lpstr>
      <vt:lpstr>Times New Roman</vt:lpstr>
      <vt:lpstr>Calibri</vt:lpstr>
      <vt:lpstr>Bookman Old Style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7</cp:revision>
  <dcterms:created xsi:type="dcterms:W3CDTF">2020-12-09T02:04:09Z</dcterms:created>
  <dcterms:modified xsi:type="dcterms:W3CDTF">2023-11-01T08:26:08Z</dcterms:modified>
</cp:coreProperties>
</file>