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52" r:id="rId2"/>
    <p:sldId id="271" r:id="rId3"/>
    <p:sldId id="276" r:id="rId4"/>
    <p:sldId id="278" r:id="rId5"/>
    <p:sldId id="279" r:id="rId6"/>
    <p:sldId id="317" r:id="rId7"/>
    <p:sldId id="274" r:id="rId8"/>
    <p:sldId id="330" r:id="rId9"/>
    <p:sldId id="348" r:id="rId10"/>
    <p:sldId id="283" r:id="rId11"/>
    <p:sldId id="331" r:id="rId12"/>
    <p:sldId id="332" r:id="rId13"/>
    <p:sldId id="333" r:id="rId14"/>
    <p:sldId id="334" r:id="rId15"/>
    <p:sldId id="285" r:id="rId16"/>
    <p:sldId id="280" r:id="rId17"/>
    <p:sldId id="335" r:id="rId18"/>
    <p:sldId id="349" r:id="rId19"/>
    <p:sldId id="287" r:id="rId20"/>
    <p:sldId id="324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50" r:id="rId30"/>
    <p:sldId id="275" r:id="rId31"/>
    <p:sldId id="351" r:id="rId32"/>
    <p:sldId id="292" r:id="rId33"/>
    <p:sldId id="293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1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F09"/>
    <a:srgbClr val="05788C"/>
    <a:srgbClr val="E26714"/>
    <a:srgbClr val="F26532"/>
    <a:srgbClr val="A0DCFA"/>
    <a:srgbClr val="006673"/>
    <a:srgbClr val="A3DBE1"/>
    <a:srgbClr val="EE8640"/>
    <a:srgbClr val="048DA4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8376" autoAdjust="0"/>
  </p:normalViewPr>
  <p:slideViewPr>
    <p:cSldViewPr snapToGrid="0" showGuides="1">
      <p:cViewPr>
        <p:scale>
          <a:sx n="66" d="100"/>
          <a:sy n="66" d="100"/>
        </p:scale>
        <p:origin x="-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4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9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2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9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42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1" y="390525"/>
            <a:ext cx="10590096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3979" y="529390"/>
            <a:ext cx="73440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</a:t>
            </a:r>
            <a:r>
              <a:rPr lang="vi-VN" sz="2800" b="1" dirty="0" smtClean="0"/>
              <a:t>    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SỞ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</a:rPr>
              <a:t>GIÁO DỤC VÀ ĐÀO TẠO 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BÌNH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ĐỊNH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</a:rPr>
              <a:t>TRƯỜNG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</a:rPr>
              <a:t>THPT LÝ TỰ TRỌNG</a:t>
            </a:r>
          </a:p>
          <a:p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--------------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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---------------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501" y="2314215"/>
            <a:ext cx="765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K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</a:rPr>
              <a:t>Ế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 HO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</a:rPr>
              <a:t>Ạ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CH B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  <a:cs typeface="Algerian"/>
              </a:rPr>
              <a:t>À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I </a:t>
            </a:r>
            <a:r>
              <a:rPr lang="vi-VN" sz="20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D</a:t>
            </a:r>
            <a:r>
              <a:rPr lang="vi-VN" sz="20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</a:rPr>
              <a:t>Ạ</a:t>
            </a:r>
            <a:r>
              <a:rPr lang="vi-VN" sz="20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Y</a:t>
            </a:r>
            <a:r>
              <a:rPr lang="vi-VN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_</a:t>
            </a:r>
            <a:r>
              <a:rPr lang="vi-VN" sz="20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MÔN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: TI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</a:rPr>
              <a:t>Ế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NG ANH </a:t>
            </a:r>
            <a:r>
              <a:rPr lang="vi-VN" sz="20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/>
                <a:ea typeface="Times New Roman"/>
              </a:rPr>
              <a:t>10  </a:t>
            </a:r>
            <a:r>
              <a:rPr lang="vi-VN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_ </a:t>
            </a:r>
            <a:r>
              <a:rPr lang="vi-VN" sz="20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cs typeface="Times New Roman"/>
              </a:rPr>
              <a:t>NĂM </a:t>
            </a:r>
            <a:r>
              <a:rPr lang="vi-VN" sz="20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cs typeface="Times New Roman"/>
              </a:rPr>
              <a:t>HỌC: 2023-2024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42" y="4362968"/>
            <a:ext cx="1684422" cy="12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9353" y="2714325"/>
            <a:ext cx="445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UNIT 3  MUSIC _ SECTION III: READING </a:t>
            </a:r>
          </a:p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4699" y="3185962"/>
            <a:ext cx="690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 pitchFamily="82" charset="0"/>
                <a:ea typeface="Times New Roman"/>
                <a:cs typeface="Times New Roman"/>
              </a:rPr>
              <a:t>               </a:t>
            </a:r>
            <a:r>
              <a:rPr lang="vi-VN" sz="24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cs typeface="Times New Roman"/>
              </a:rPr>
              <a:t>GIÁO </a:t>
            </a:r>
            <a:r>
              <a:rPr lang="vi-VN" sz="24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cs typeface="Times New Roman"/>
              </a:rPr>
              <a:t>VIÊN: tRẦN THỊ THU HOÀI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  <a:ea typeface="Times New Roman"/>
            </a:endParaRPr>
          </a:p>
          <a:p>
            <a:r>
              <a:rPr lang="vi-VN" sz="24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cs typeface="Times New Roman"/>
              </a:rPr>
              <a:t>                       </a:t>
            </a:r>
            <a:r>
              <a:rPr lang="en-US" sz="24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 pitchFamily="82" charset="0"/>
                <a:ea typeface="Times New Roman"/>
                <a:cs typeface="Times New Roman"/>
              </a:rPr>
              <a:t>         </a:t>
            </a:r>
            <a:r>
              <a:rPr lang="vi-VN" sz="24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cs typeface="Times New Roman"/>
              </a:rPr>
              <a:t>tổ</a:t>
            </a:r>
            <a:r>
              <a:rPr lang="vi-VN" sz="24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cs typeface="Times New Roman"/>
              </a:rPr>
              <a:t>: TIẾNG ANH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  <a:ea typeface="Times New Roman"/>
            </a:endParaRP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4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lgerian" pitchFamily="82" charset="0"/>
                <a:ea typeface="Times New Roman"/>
                <a:cs typeface="Times New Roman"/>
              </a:rPr>
              <a:t>                  </a:t>
            </a:r>
            <a:r>
              <a:rPr lang="vi-VN" sz="24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cs typeface="Times New Roman"/>
              </a:rPr>
              <a:t>-----</a:t>
            </a:r>
            <a:r>
              <a:rPr lang="vi-VN" sz="24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sym typeface="Wingdings"/>
              </a:rPr>
              <a:t></a:t>
            </a:r>
            <a:r>
              <a:rPr lang="vi-VN" sz="24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Times New Roman"/>
                <a:cs typeface="Times New Roman"/>
              </a:rPr>
              <a:t>-----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/>
              <a:latin typeface="Algerian" pitchFamily="82" charset="0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7941" y="1777774"/>
            <a:ext cx="391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HOAI NHON, 20 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TH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SEPTEMBER 2023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9709" y="4722129"/>
            <a:ext cx="143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l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0224" y="290529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explosion"/>
          <p:cNvSpPr txBox="1">
            <a:spLocks/>
          </p:cNvSpPr>
          <p:nvPr/>
        </p:nvSpPr>
        <p:spPr>
          <a:xfrm>
            <a:off x="881164" y="171130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reality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</a:t>
            </a:r>
            <a:endParaRPr lang="en-US" sz="4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811" y="3774572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using real people (not actors) in real situations, presented as entertainment </a:t>
            </a:r>
            <a:endParaRPr lang="en-US" sz="2800" dirty="0"/>
          </a:p>
        </p:txBody>
      </p:sp>
      <p:sp>
        <p:nvSpPr>
          <p:cNvPr id="2" name="phat am"/>
          <p:cNvSpPr/>
          <p:nvPr/>
        </p:nvSpPr>
        <p:spPr>
          <a:xfrm>
            <a:off x="2432173" y="2827394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riˈæləti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0575" y="5460414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</a:t>
            </a:r>
            <a:r>
              <a:rPr lang="vi-VN" sz="2800" b="1" dirty="0" smtClean="0">
                <a:solidFill>
                  <a:srgbClr val="C00000"/>
                </a:solidFill>
              </a:rPr>
              <a:t>hực tế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7" name="image3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272179" y="1982351"/>
            <a:ext cx="4267485" cy="24847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5536" y="316404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78367" y="151386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stage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5284" y="3322250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 period or state that something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somebody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passes through while developing or making progress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089544" y="2575512"/>
            <a:ext cx="191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steɪdʒ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7521" y="5404307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g</a:t>
            </a:r>
            <a:r>
              <a:rPr lang="vi-VN" sz="2800" b="1" dirty="0" smtClean="0">
                <a:solidFill>
                  <a:srgbClr val="C00000"/>
                </a:solidFill>
              </a:rPr>
              <a:t>iai đoạn, thời kì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6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676474" y="1901667"/>
            <a:ext cx="4030844" cy="2640353"/>
          </a:xfrm>
          <a:prstGeom prst="rect">
            <a:avLst/>
          </a:prstGeom>
          <a:ln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mif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109" y="333891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semi-final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252" y="3613666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one of the two games or parts of a sports competition that are held to decide who will compete in the last part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27115" y="2771761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/ˌsemi 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faɪnl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9934" y="5447382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b</a:t>
            </a:r>
            <a:r>
              <a:rPr lang="vi-VN" sz="2800" b="1" dirty="0" smtClean="0">
                <a:solidFill>
                  <a:srgbClr val="C00000"/>
                </a:solidFill>
              </a:rPr>
              <a:t>án kết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4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525322" y="2071369"/>
            <a:ext cx="3837222" cy="2590571"/>
          </a:xfrm>
          <a:prstGeom prst="rect">
            <a:avLst/>
          </a:prstGeom>
          <a:ln/>
        </p:spPr>
      </p:pic>
      <p:cxnSp>
        <p:nvCxnSpPr>
          <p:cNvPr id="11" name="Straight Arrow Connector 10"/>
          <p:cNvCxnSpPr/>
          <p:nvPr/>
        </p:nvCxnSpPr>
        <p:spPr>
          <a:xfrm flipH="1">
            <a:off x="8499423" y="999818"/>
            <a:ext cx="14990" cy="1308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y a role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579" y="941907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3383832" y="1397131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play a role in </a:t>
            </a:r>
            <a:r>
              <a:rPr lang="en-US" altLang="en-US" sz="32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(idiom) </a:t>
            </a:r>
            <a:endParaRPr lang="en-US" sz="32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8845" y="3380190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be involved in or have an effect on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7917" y="3903410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đ</a:t>
            </a:r>
            <a:r>
              <a:rPr lang="vi-VN" sz="2800" b="1" dirty="0" smtClean="0">
                <a:solidFill>
                  <a:srgbClr val="C00000"/>
                </a:solidFill>
              </a:rPr>
              <a:t>óng vai trò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483" y="4833491"/>
            <a:ext cx="9317034" cy="105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Ex: 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Deciding to travel instead of going straight to college after high school </a:t>
            </a:r>
            <a:r>
              <a:rPr lang="en-US" sz="2800" i="1" dirty="0">
                <a:solidFill>
                  <a:srgbClr val="00ADB6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played a major role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in my </a:t>
            </a:r>
            <a:r>
              <a:rPr lang="en-US" sz="2800" i="1" dirty="0" smtClean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life</a:t>
            </a:r>
            <a:r>
              <a:rPr lang="vi-VN" sz="2800" i="1" dirty="0" smtClean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695" y="2572339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5788C"/>
                </a:solidFill>
              </a:rPr>
              <a:t>/</a:t>
            </a:r>
            <a:r>
              <a:rPr lang="en-US" sz="3200" dirty="0" err="1" smtClean="0">
                <a:solidFill>
                  <a:srgbClr val="05788C"/>
                </a:solidFill>
              </a:rPr>
              <a:t>pleɪ</a:t>
            </a:r>
            <a:r>
              <a:rPr lang="vi-VN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 smtClean="0">
                <a:solidFill>
                  <a:srgbClr val="05788C"/>
                </a:solidFill>
              </a:rPr>
              <a:t>ə</a:t>
            </a:r>
            <a:r>
              <a:rPr lang="vi-VN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 err="1" smtClean="0">
                <a:solidFill>
                  <a:srgbClr val="05788C"/>
                </a:solidFill>
              </a:rPr>
              <a:t>rəʊl</a:t>
            </a:r>
            <a:r>
              <a:rPr lang="vi-VN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ɪn</a:t>
            </a:r>
            <a:r>
              <a:rPr lang="vi-VN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 smtClean="0">
                <a:solidFill>
                  <a:srgbClr val="05788C"/>
                </a:solidFill>
              </a:rPr>
              <a:t>/</a:t>
            </a:r>
            <a:endParaRPr lang="en-US" sz="3200" dirty="0">
              <a:solidFill>
                <a:srgbClr val="05788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rdi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8623" y="216216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177010" y="1506874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ordinary 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</a:t>
            </a:r>
            <a:r>
              <a:rPr lang="en-US" altLang="en-US" sz="36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vi-VN" altLang="en-US" sz="36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dj</a:t>
            </a:r>
            <a:r>
              <a:rPr lang="en-US" altLang="en-US" sz="36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endParaRPr lang="en-US" sz="36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9858" y="3567281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not unusual or different in any way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00296" y="2702156"/>
            <a:ext cx="1797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ɔːdnri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2796" y="4186612"/>
            <a:ext cx="511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</a:t>
            </a:r>
            <a:r>
              <a:rPr lang="vi-VN" sz="2800" b="1" dirty="0" smtClean="0">
                <a:solidFill>
                  <a:srgbClr val="C00000"/>
                </a:solidFill>
              </a:rPr>
              <a:t>hông thường, bình thường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340" y="999818"/>
            <a:ext cx="3758186" cy="31909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836" y="5216711"/>
            <a:ext cx="10444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indent="-739775" algn="ctr"/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E.g.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Readers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of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magazine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said they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wanted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more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about 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ordinary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people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fewer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about the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rich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famous.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34636"/>
              </p:ext>
            </p:extLst>
          </p:nvPr>
        </p:nvGraphicFramePr>
        <p:xfrm>
          <a:off x="770106" y="1251872"/>
          <a:ext cx="10651787" cy="49234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3243">
                  <a:extLst>
                    <a:ext uri="{9D8B030D-6E8A-4147-A177-3AD203B41FA5}">
                      <a16:colId xmlns="" xmlns:a16="http://schemas.microsoft.com/office/drawing/2014/main" val="585257900"/>
                    </a:ext>
                  </a:extLst>
                </a:gridCol>
                <a:gridCol w="2016188">
                  <a:extLst>
                    <a:ext uri="{9D8B030D-6E8A-4147-A177-3AD203B41FA5}">
                      <a16:colId xmlns="" xmlns:a16="http://schemas.microsoft.com/office/drawing/2014/main" val="1131940930"/>
                    </a:ext>
                  </a:extLst>
                </a:gridCol>
                <a:gridCol w="6702356">
                  <a:extLst>
                    <a:ext uri="{9D8B030D-6E8A-4147-A177-3AD203B41FA5}">
                      <a16:colId xmlns="" xmlns:a16="http://schemas.microsoft.com/office/drawing/2014/main" val="3921772010"/>
                    </a:ext>
                  </a:extLst>
                </a:gridCol>
              </a:tblGrid>
              <a:tr h="82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+mn-ea"/>
                        </a:rPr>
                        <a:t>New</a:t>
                      </a:r>
                      <a:r>
                        <a:rPr lang="en-US" sz="2400" b="1" baseline="0" dirty="0" smtClean="0">
                          <a:effectLst/>
                          <a:latin typeface="+mn-lt"/>
                          <a:ea typeface="+mn-ea"/>
                        </a:rPr>
                        <a:t> words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Pronunciation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Meaning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1649764"/>
                  </a:ext>
                </a:extLst>
              </a:tr>
              <a:tr h="84121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reality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riˈæləti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using real people (not actors) in real situations, presented as entertainment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307061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stage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steɪdʒ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 period or state that something/somebody passes through while developing or making progress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423857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semi-final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/ˌsemi ˈ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faɪnl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one of the two games or parts of a sports competition that are held to decide who will compete in the last part (the final)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6589206"/>
                  </a:ext>
                </a:extLst>
              </a:tr>
              <a:tr h="88157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play a role in (idiom)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pleɪ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ə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rəʊl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 involved in or have an effect 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5251296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ordinary (a</a:t>
                      </a:r>
                      <a:r>
                        <a:rPr lang="vi-VN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dj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ɔːdnri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 unusual or different in any way 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1183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1722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9735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127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83793" y="1000932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7904" y="1377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1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94024" y="3495599"/>
            <a:ext cx="6483237" cy="3036704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1173785" y="2080787"/>
            <a:ext cx="735364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</a:t>
            </a:r>
            <a:r>
              <a:rPr lang="vi-VN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about them?</a:t>
            </a:r>
          </a:p>
          <a:p>
            <a:pPr>
              <a:lnSpc>
                <a:spcPct val="150000"/>
              </a:lnSpc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5444" y="114238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836" y="103974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456" y="2833443"/>
            <a:ext cx="10576153" cy="328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American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Idol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famous TV music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show.</a:t>
            </a:r>
            <a:r>
              <a:rPr lang="vi-VN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..</a:t>
            </a:r>
            <a:endParaRPr lang="vi-VN" sz="2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television singing competition originated in the United Kingdom. Competitors go through weeks of auditions before judges until the winner is decided by a public vote. The prize is usually a recording contract. In addition to giving comments on the contestants’ performance, the judges help them </a:t>
            </a:r>
            <a:r>
              <a:rPr lang="vi-VN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choose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the songs and style of their songs. The format of the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has been adopted in many countries around the world.</a:t>
            </a: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8204" y="1047503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289" y="2010485"/>
            <a:ext cx="929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about them?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2: Match the highlighted words and phrases in the text to the meaning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Choose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best answers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10474" y="1036589"/>
            <a:ext cx="102756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text about a famous music show. Match the highlighted words and phrases in the text to the </a:t>
            </a:r>
            <a:r>
              <a:rPr lang="en-US" sz="2600" b="1" dirty="0" err="1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</a:t>
            </a:r>
            <a:r>
              <a:rPr lang="vi-VN" sz="26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6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6379" y="116311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771" y="106047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8892" y="1564563"/>
            <a:ext cx="8814216" cy="422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 smtClean="0"/>
              <a:t>feel that they are similar to and can understand them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a</a:t>
            </a:r>
            <a:r>
              <a:rPr lang="en-US" sz="2800" dirty="0" smtClean="0"/>
              <a:t> set of TV or radio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on the same subject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r</a:t>
            </a:r>
            <a:r>
              <a:rPr lang="en-US" sz="2800" dirty="0" smtClean="0"/>
              <a:t>emoved from the competition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l</a:t>
            </a:r>
            <a:r>
              <a:rPr lang="en-US" sz="2800" dirty="0" smtClean="0"/>
              <a:t>ooking for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143593" y="2552787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identify with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152248" y="3534363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series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088225" y="4712010"/>
            <a:ext cx="173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eliminated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088225" y="5726369"/>
            <a:ext cx="1868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 search of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8435" y="99357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7392" y="97883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784" y="87619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354" y="1736770"/>
            <a:ext cx="49045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What is </a:t>
            </a:r>
            <a:r>
              <a:rPr lang="en-US" b="1" i="1" dirty="0" smtClean="0"/>
              <a:t>American Idol</a:t>
            </a:r>
            <a:r>
              <a:rPr lang="en-US" b="1" dirty="0" smtClean="0"/>
              <a:t>?</a:t>
            </a:r>
          </a:p>
          <a:p>
            <a:pPr marL="174625" indent="-174625">
              <a:buAutoNum type="alphaUcPeriod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game show on TV 	</a:t>
            </a:r>
            <a:endParaRPr lang="vi-V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TV singing contest              </a:t>
            </a:r>
            <a:endParaRPr lang="vi-V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live dancing competition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Which if the following statements is correct?</a:t>
            </a:r>
          </a:p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the semi-final, singers who can go to the next stage are decided by the audience vote.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B. The judges choose as many singers as they can.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C. People around the world can vote for the songs they like.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Who wins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American Idol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singer with the highest number of the votes on the final night.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B. The singer with the highest number of votes and highest scores from the judges.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C. The singer with the highest scores from the </a:t>
            </a:r>
            <a:r>
              <a:rPr lang="en-US" dirty="0" smtClean="0"/>
              <a:t>judges.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0273" y="1634164"/>
            <a:ext cx="6011999" cy="571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Which of the following statements about the judges is NOT mentioned?</a:t>
            </a:r>
          </a:p>
          <a:p>
            <a:r>
              <a:rPr lang="vi-VN" dirty="0" smtClean="0">
                <a:cs typeface="Calibri" panose="020F0502020204030204" pitchFamily="34" charset="0"/>
              </a:rPr>
              <a:t>A. </a:t>
            </a:r>
            <a:r>
              <a:rPr lang="en-US" dirty="0" smtClean="0">
                <a:cs typeface="Calibri" panose="020F0502020204030204" pitchFamily="34" charset="0"/>
              </a:rPr>
              <a:t>They </a:t>
            </a:r>
            <a:r>
              <a:rPr lang="en-US" dirty="0">
                <a:cs typeface="Calibri" panose="020F0502020204030204" pitchFamily="34" charset="0"/>
              </a:rPr>
              <a:t>give comments after each live performance.</a:t>
            </a:r>
          </a:p>
          <a:p>
            <a:r>
              <a:rPr lang="en-US" dirty="0">
                <a:cs typeface="Calibri" panose="020F0502020204030204" pitchFamily="34" charset="0"/>
              </a:rPr>
              <a:t>B. They have different views about the singers’ performances.</a:t>
            </a:r>
          </a:p>
          <a:p>
            <a:r>
              <a:rPr lang="en-US" dirty="0">
                <a:cs typeface="Calibri" panose="020F0502020204030204" pitchFamily="34" charset="0"/>
              </a:rPr>
              <a:t>C. They are not in </a:t>
            </a:r>
            <a:r>
              <a:rPr lang="en-US" dirty="0" err="1">
                <a:cs typeface="Calibri" panose="020F0502020204030204" pitchFamily="34" charset="0"/>
              </a:rPr>
              <a:t>favour</a:t>
            </a:r>
            <a:r>
              <a:rPr lang="en-US" dirty="0">
                <a:cs typeface="Calibri" panose="020F0502020204030204" pitchFamily="34" charset="0"/>
              </a:rPr>
              <a:t> of choosing ordinary people.</a:t>
            </a:r>
          </a:p>
          <a:p>
            <a:r>
              <a:rPr lang="en-US" b="1" dirty="0">
                <a:cs typeface="Calibri" panose="020F0502020204030204" pitchFamily="34" charset="0"/>
              </a:rPr>
              <a:t>5. What can be inferred about the competition in Viet Nam?</a:t>
            </a:r>
          </a:p>
          <a:p>
            <a:r>
              <a:rPr lang="vi-VN" dirty="0" smtClean="0">
                <a:cs typeface="Calibri" panose="020F0502020204030204" pitchFamily="34" charset="0"/>
              </a:rPr>
              <a:t>A. </a:t>
            </a:r>
            <a:r>
              <a:rPr lang="en-US" dirty="0" smtClean="0"/>
              <a:t>The </a:t>
            </a:r>
            <a:r>
              <a:rPr lang="en-US" dirty="0"/>
              <a:t>audience decides who makes it to the final stage.</a:t>
            </a:r>
          </a:p>
          <a:p>
            <a:r>
              <a:rPr lang="en-US" dirty="0"/>
              <a:t>B. All the singers will be famous.</a:t>
            </a:r>
          </a:p>
          <a:p>
            <a:r>
              <a:rPr lang="en-US" dirty="0"/>
              <a:t>C. It can help develop participants’ singing careers</a:t>
            </a:r>
            <a:r>
              <a:rPr lang="en-US" dirty="0" smtClean="0"/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r>
              <a:rPr lang="en-US" b="1" dirty="0" smtClean="0">
                <a:ea typeface="Calibri" panose="020F0502020204030204" pitchFamily="34" charset="0"/>
              </a:rPr>
              <a:t>6. </a:t>
            </a:r>
            <a:r>
              <a:rPr lang="en-US" b="1" dirty="0">
                <a:ea typeface="Calibri" panose="020F0502020204030204" pitchFamily="34" charset="0"/>
              </a:rPr>
              <a:t>When was American Idol shown for the first time on television? </a:t>
            </a:r>
            <a:endParaRPr lang="en-US" b="1" dirty="0">
              <a:ea typeface="Arial" panose="020B0604020202020204" pitchFamily="34" charset="0"/>
            </a:endParaRPr>
          </a:p>
          <a:p>
            <a:r>
              <a:rPr lang="vi-VN" dirty="0" smtClean="0">
                <a:ea typeface="Calibri" panose="020F0502020204030204" pitchFamily="34" charset="0"/>
              </a:rPr>
              <a:t>A. </a:t>
            </a:r>
            <a:r>
              <a:rPr lang="en-US" dirty="0" smtClean="0">
                <a:ea typeface="Calibri" panose="020F0502020204030204" pitchFamily="34" charset="0"/>
              </a:rPr>
              <a:t>twenty-four </a:t>
            </a:r>
            <a:r>
              <a:rPr lang="en-US" dirty="0">
                <a:ea typeface="Calibri" panose="020F0502020204030204" pitchFamily="34" charset="0"/>
              </a:rPr>
              <a:t>years ago  B. in 2002 </a:t>
            </a:r>
            <a:r>
              <a:rPr lang="en-US" dirty="0" smtClean="0">
                <a:ea typeface="Calibri" panose="020F0502020204030204" pitchFamily="34" charset="0"/>
              </a:rPr>
              <a:t>	C</a:t>
            </a:r>
            <a:r>
              <a:rPr lang="en-US" dirty="0">
                <a:ea typeface="Calibri" panose="020F0502020204030204" pitchFamily="34" charset="0"/>
              </a:rPr>
              <a:t>. in </a:t>
            </a:r>
            <a:r>
              <a:rPr lang="en-US" dirty="0" smtClean="0">
                <a:ea typeface="Calibri" panose="020F0502020204030204" pitchFamily="34" charset="0"/>
              </a:rPr>
              <a:t>2007</a:t>
            </a:r>
            <a:endParaRPr lang="en-US" dirty="0"/>
          </a:p>
          <a:p>
            <a:r>
              <a:rPr lang="en-US" b="1" dirty="0" smtClean="0"/>
              <a:t>7. </a:t>
            </a:r>
            <a:r>
              <a:rPr lang="en-US" b="1" dirty="0"/>
              <a:t>Who can vote for their preferred singers in American Idol?</a:t>
            </a:r>
          </a:p>
          <a:p>
            <a:r>
              <a:rPr lang="en-US" dirty="0" smtClean="0"/>
              <a:t>A. People </a:t>
            </a:r>
            <a:r>
              <a:rPr lang="en-US" dirty="0"/>
              <a:t>who are over thirteen</a:t>
            </a:r>
          </a:p>
          <a:p>
            <a:r>
              <a:rPr lang="en-US" dirty="0" smtClean="0"/>
              <a:t>B. People </a:t>
            </a:r>
            <a:r>
              <a:rPr lang="en-US" dirty="0"/>
              <a:t>who live in the US, Puerto Rico or the Virgin Islands</a:t>
            </a:r>
          </a:p>
          <a:p>
            <a:r>
              <a:rPr lang="en-US" dirty="0" smtClean="0"/>
              <a:t>C. People </a:t>
            </a:r>
            <a:r>
              <a:rPr lang="en-US" dirty="0"/>
              <a:t>living in the US, Puerto Rico or the Virgin Islands and over thirteen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0898" y="5352115"/>
            <a:ext cx="6096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5"/>
            <a:ext cx="6640643" cy="745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What is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 TV singing contest </a:t>
            </a:r>
          </a:p>
        </p:txBody>
      </p:sp>
      <p:sp>
        <p:nvSpPr>
          <p:cNvPr id="16" name="Answer key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A TV singing contest 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3979723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38859" y="3125206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A. A </a:t>
            </a:r>
            <a:r>
              <a:rPr lang="en-US" sz="2400" dirty="0">
                <a:solidFill>
                  <a:schemeClr val="tx1"/>
                </a:solidFill>
              </a:rPr>
              <a:t>game show on TV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5236652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049257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A live dancing competition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 smtClean="0"/>
              <a:t>-5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4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</a:rPr>
              <a:t>2. </a:t>
            </a:r>
            <a:r>
              <a:rPr lang="en-US" sz="2800" dirty="0" smtClean="0">
                <a:solidFill>
                  <a:schemeClr val="tx1"/>
                </a:solidFill>
              </a:rPr>
              <a:t>Which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f </a:t>
            </a:r>
            <a:r>
              <a:rPr lang="en-US" sz="2800" dirty="0">
                <a:solidFill>
                  <a:schemeClr val="tx1"/>
                </a:solidFill>
              </a:rPr>
              <a:t>the following statements is correct?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From the semi-final, singers who can go to the next stage are decided by the audience vote.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17438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From the semi-final, singers who can go to the next stage are decided by the audience vote.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686263" y="4459714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B. The judges choose as many singers as they can.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39645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around the world can vote for the songs they like.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+8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3. Who wins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singer with the highest number of the votes on the final night.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The singer with the highest number of the votes on the final night.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 singer with the highest number of votes and highest scores from the judges.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45634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 singer with the highest scores from the judges.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+2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4. Which of the following statements about the judges is NOT mentioned?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They are not in </a:t>
            </a:r>
            <a:r>
              <a:rPr lang="en-US" sz="2400" dirty="0" err="1">
                <a:solidFill>
                  <a:schemeClr val="tx1"/>
                </a:solidFill>
              </a:rPr>
              <a:t>favour</a:t>
            </a:r>
            <a:r>
              <a:rPr lang="en-US" sz="2400" dirty="0">
                <a:solidFill>
                  <a:schemeClr val="tx1"/>
                </a:solidFill>
              </a:rPr>
              <a:t> of choosing ordinary people.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3470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They are not in </a:t>
            </a:r>
            <a:r>
              <a:rPr lang="en-US" sz="2400" dirty="0" err="1">
                <a:solidFill>
                  <a:srgbClr val="FF0000"/>
                </a:solidFill>
              </a:rPr>
              <a:t>favour</a:t>
            </a:r>
            <a:r>
              <a:rPr lang="en-US" sz="2400" dirty="0">
                <a:solidFill>
                  <a:srgbClr val="FF0000"/>
                </a:solidFill>
              </a:rPr>
              <a:t> of choosing ordinary people.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They have different views about the singers’ performances.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They give comments after each live performance.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+6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5. What can be inferred about the competition in Viet Nam?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It can help develop participants’ singing careers.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It can help develop participants’ singing careers.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All the singers will be famous.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audience decides who makes it to the final stage.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-2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4546494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6. When was American Idol shown for the first time on television?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B. In 2002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Answer key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In </a:t>
            </a:r>
            <a:r>
              <a:rPr lang="en-US" sz="2400" dirty="0" smtClean="0">
                <a:solidFill>
                  <a:srgbClr val="FF0000"/>
                </a:solidFill>
              </a:rPr>
              <a:t>2002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p an A"/>
          <p:cNvSpPr/>
          <p:nvPr/>
        </p:nvSpPr>
        <p:spPr>
          <a:xfrm>
            <a:off x="1738859" y="556345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vi-VN" sz="2400" dirty="0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n </a:t>
            </a:r>
            <a:r>
              <a:rPr lang="en-US" sz="2400" dirty="0">
                <a:solidFill>
                  <a:schemeClr val="tx1"/>
                </a:solidFill>
              </a:rPr>
              <a:t>2007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vi-V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</a:rPr>
              <a:t>wenty</a:t>
            </a:r>
            <a:r>
              <a:rPr lang="en-US" sz="2400" dirty="0" smtClean="0">
                <a:solidFill>
                  <a:schemeClr val="tx1"/>
                </a:solidFill>
              </a:rPr>
              <a:t>-four </a:t>
            </a:r>
            <a:r>
              <a:rPr lang="en-US" sz="2400" dirty="0">
                <a:solidFill>
                  <a:schemeClr val="tx1"/>
                </a:solidFill>
              </a:rPr>
              <a:t>years ago 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-6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7. Who can vote for their preferred singers in American Idol?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living in the US, Puerto Rico or the Virgin Islands and over thirteen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People living in the US, Puerto Rico or the Virgin Islands and over thirteen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People who live in the US, Puerto Rico or the Virgin Islands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People who are over thirteen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+3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46528" y="1084134"/>
            <a:ext cx="750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Make questions 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46528" y="2093360"/>
            <a:ext cx="8484433" cy="34814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Rules: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2 teams;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repare 6 - 8 quiz questions based on the reading text and write them on a piece of paper;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Take turns to ask the other team;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2 points for each correct question or answer;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winner is the team with most points.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2: Match the highlighted words and phrases in the text to the meaning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Choose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best answers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4: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Discuss whether you want to participate in Vietnam Idol. Give your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reasons</a:t>
            </a: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827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2691" y="1002108"/>
            <a:ext cx="9626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whether you want to participate in </a:t>
            </a:r>
            <a:r>
              <a:rPr lang="en-US" sz="2800" b="1" i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Idol</a:t>
            </a:r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Give your reasons.</a:t>
            </a:r>
            <a:endParaRPr lang="en-US" sz="2800" b="1" i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353" y="2347369"/>
            <a:ext cx="7811312" cy="3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2: Match the highlighted words and phrases in the text to the meaning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Choose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best answers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4: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Discuss whether you want to participate in Vietnam Idol. Give your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reasons</a:t>
            </a: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A text </a:t>
            </a:r>
            <a:r>
              <a:rPr lang="en-US" sz="3600" dirty="0"/>
              <a:t>about a famous music show: American Idol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3870" y="2055511"/>
            <a:ext cx="101839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Search </a:t>
            </a:r>
            <a:r>
              <a:rPr lang="en-US" sz="3600" dirty="0"/>
              <a:t>for more music shows on the Internet, take note the regulations and the prizes and post them on the Facebook</a:t>
            </a:r>
            <a:r>
              <a:rPr lang="en-US" sz="3600" dirty="0" smtClean="0"/>
              <a:t>/ </a:t>
            </a:r>
            <a:r>
              <a:rPr lang="en-US" sz="3600" dirty="0" err="1" smtClean="0"/>
              <a:t>Zalo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lang="en-US" sz="3600" dirty="0" smtClean="0"/>
              <a:t>of </a:t>
            </a:r>
            <a:r>
              <a:rPr lang="en-US" sz="3600" dirty="0"/>
              <a:t>your </a:t>
            </a:r>
            <a:r>
              <a:rPr lang="en-US" sz="3600" dirty="0" smtClean="0"/>
              <a:t>class</a:t>
            </a:r>
            <a:r>
              <a:rPr lang="vi-VN" sz="3600" dirty="0" smtClean="0"/>
              <a:t>.</a:t>
            </a:r>
            <a:r>
              <a:rPr lang="en-US" sz="3600" dirty="0" smtClean="0"/>
              <a:t>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</a:t>
            </a:r>
            <a:r>
              <a:rPr lang="vi-VN" sz="3600" dirty="0" smtClean="0"/>
              <a:t>the </a:t>
            </a:r>
            <a:r>
              <a:rPr lang="en-US" sz="3600" dirty="0" smtClean="0"/>
              <a:t>Speaking </a:t>
            </a:r>
            <a:r>
              <a:rPr lang="en-US" sz="3600" dirty="0"/>
              <a:t>lesson</a:t>
            </a:r>
          </a:p>
          <a:p>
            <a:pPr lvl="0"/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0723" y="6033752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21095" y="2060448"/>
            <a:ext cx="8350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Read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for specific information in a text about a famous TV music show;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uess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meaning of words/phrases in context;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alk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about reasons why they want or don’t want to participate in a music competition.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2: Match the highlighted words and phrases in the text to the meaning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Choose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best answers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 work</a:t>
            </a:r>
            <a:endParaRPr lang="en-GB" dirty="0">
              <a:solidFill>
                <a:srgbClr val="0066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4: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Discuss whether you want to participate in Vietnam Idol. Give your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reasons</a:t>
            </a: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57720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WARM-UP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7777" y="1156895"/>
            <a:ext cx="27723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Crossword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LESSON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READING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Facebook K&amp;T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867462" y="1124262"/>
            <a:ext cx="4152276" cy="10043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CROSSWORD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20834" y="2196674"/>
            <a:ext cx="83767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Choose a random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Read the clue and guess the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number of the letters is the point you 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down word 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equals</a:t>
            </a:r>
            <a:r>
              <a:rPr lang="en-US" sz="2400" dirty="0" smtClean="0"/>
              <a:t> </a:t>
            </a:r>
            <a:r>
              <a:rPr lang="en-US" sz="2800" dirty="0" smtClean="0"/>
              <a:t>40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winner is the team with the most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Question"/>
          <p:cNvSpPr/>
          <p:nvPr/>
        </p:nvSpPr>
        <p:spPr>
          <a:xfrm>
            <a:off x="239151" y="136348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1</a:t>
            </a:r>
            <a:endParaRPr lang="en-US" sz="4000" b="1" dirty="0"/>
          </a:p>
        </p:txBody>
      </p:sp>
      <p:sp>
        <p:nvSpPr>
          <p:cNvPr id="7" name="Clues"/>
          <p:cNvSpPr/>
          <p:nvPr/>
        </p:nvSpPr>
        <p:spPr>
          <a:xfrm>
            <a:off x="6932620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brass musical instrument made of a curved metal tube that you blow into, with three valves for changing the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note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Question"/>
          <p:cNvSpPr/>
          <p:nvPr/>
        </p:nvSpPr>
        <p:spPr>
          <a:xfrm>
            <a:off x="239149" y="1902788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2</a:t>
            </a:r>
            <a:endParaRPr lang="en-US" sz="4000" b="1" dirty="0"/>
          </a:p>
        </p:txBody>
      </p:sp>
      <p:sp>
        <p:nvSpPr>
          <p:cNvPr id="25" name="Question"/>
          <p:cNvSpPr/>
          <p:nvPr/>
        </p:nvSpPr>
        <p:spPr>
          <a:xfrm>
            <a:off x="239149" y="2458465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3</a:t>
            </a:r>
            <a:endParaRPr lang="en-US" sz="4000" b="1" dirty="0"/>
          </a:p>
        </p:txBody>
      </p:sp>
      <p:sp>
        <p:nvSpPr>
          <p:cNvPr id="29" name="Question"/>
          <p:cNvSpPr/>
          <p:nvPr/>
        </p:nvSpPr>
        <p:spPr>
          <a:xfrm>
            <a:off x="239150" y="299777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4</a:t>
            </a:r>
            <a:endParaRPr lang="en-US" sz="4000" b="1" dirty="0"/>
          </a:p>
        </p:txBody>
      </p:sp>
      <p:sp>
        <p:nvSpPr>
          <p:cNvPr id="33" name="Question"/>
          <p:cNvSpPr/>
          <p:nvPr/>
        </p:nvSpPr>
        <p:spPr>
          <a:xfrm>
            <a:off x="239149" y="3553447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5</a:t>
            </a:r>
            <a:endParaRPr lang="en-US" sz="4000" b="1" dirty="0"/>
          </a:p>
        </p:txBody>
      </p:sp>
      <p:sp>
        <p:nvSpPr>
          <p:cNvPr id="37" name="Question"/>
          <p:cNvSpPr/>
          <p:nvPr/>
        </p:nvSpPr>
        <p:spPr>
          <a:xfrm>
            <a:off x="219724" y="4109124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6</a:t>
            </a:r>
            <a:endParaRPr lang="en-US" sz="4000" b="1" dirty="0"/>
          </a:p>
        </p:txBody>
      </p:sp>
      <p:sp>
        <p:nvSpPr>
          <p:cNvPr id="41" name="Question"/>
          <p:cNvSpPr/>
          <p:nvPr/>
        </p:nvSpPr>
        <p:spPr>
          <a:xfrm>
            <a:off x="219723" y="4648429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7</a:t>
            </a:r>
            <a:endParaRPr lang="en-US" sz="4000" b="1" dirty="0"/>
          </a:p>
        </p:txBody>
      </p:sp>
      <p:sp>
        <p:nvSpPr>
          <p:cNvPr id="45" name="Question"/>
          <p:cNvSpPr/>
          <p:nvPr/>
        </p:nvSpPr>
        <p:spPr>
          <a:xfrm>
            <a:off x="202724" y="520432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8</a:t>
            </a:r>
            <a:endParaRPr lang="en-US" sz="4000" b="1" dirty="0"/>
          </a:p>
        </p:txBody>
      </p:sp>
      <p:sp>
        <p:nvSpPr>
          <p:cNvPr id="49" name="Question"/>
          <p:cNvSpPr/>
          <p:nvPr/>
        </p:nvSpPr>
        <p:spPr>
          <a:xfrm>
            <a:off x="202723" y="576047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9</a:t>
            </a:r>
            <a:endParaRPr lang="en-US" sz="40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4164746" y="913397"/>
            <a:ext cx="2007747" cy="46481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KEY WORD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17735"/>
              </p:ext>
            </p:extLst>
          </p:nvPr>
        </p:nvGraphicFramePr>
        <p:xfrm>
          <a:off x="3404620" y="1392933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81943"/>
              </p:ext>
            </p:extLst>
          </p:nvPr>
        </p:nvGraphicFramePr>
        <p:xfrm>
          <a:off x="4412620" y="1924418"/>
          <a:ext cx="252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25476"/>
              </p:ext>
            </p:extLst>
          </p:nvPr>
        </p:nvGraphicFramePr>
        <p:xfrm>
          <a:off x="2905089" y="2458465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85092"/>
              </p:ext>
            </p:extLst>
          </p:nvPr>
        </p:nvGraphicFramePr>
        <p:xfrm>
          <a:off x="4916620" y="3012431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660"/>
              </p:ext>
            </p:extLst>
          </p:nvPr>
        </p:nvGraphicFramePr>
        <p:xfrm>
          <a:off x="1897089" y="3537075"/>
          <a:ext cx="403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136886059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27133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8954127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3284775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3153073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76170"/>
              </p:ext>
            </p:extLst>
          </p:nvPr>
        </p:nvGraphicFramePr>
        <p:xfrm>
          <a:off x="2400707" y="4584676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89783"/>
              </p:ext>
            </p:extLst>
          </p:nvPr>
        </p:nvGraphicFramePr>
        <p:xfrm>
          <a:off x="2904707" y="5111905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53262606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2324"/>
              </p:ext>
            </p:extLst>
          </p:nvPr>
        </p:nvGraphicFramePr>
        <p:xfrm>
          <a:off x="3404620" y="5662363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75435"/>
              </p:ext>
            </p:extLst>
          </p:nvPr>
        </p:nvGraphicFramePr>
        <p:xfrm>
          <a:off x="3404619" y="1376561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25396384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5695277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1828778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7241742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97276022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64429862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466045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49633"/>
                  </a:ext>
                </a:extLst>
              </a:tr>
            </a:tbl>
          </a:graphicData>
        </a:graphic>
      </p:graphicFrame>
      <p:sp>
        <p:nvSpPr>
          <p:cNvPr id="59" name="Clues"/>
          <p:cNvSpPr/>
          <p:nvPr/>
        </p:nvSpPr>
        <p:spPr>
          <a:xfrm>
            <a:off x="6936707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person who decides on the results of a competition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22972"/>
              </p:ext>
            </p:extLst>
          </p:nvPr>
        </p:nvGraphicFramePr>
        <p:xfrm>
          <a:off x="4412620" y="1914459"/>
          <a:ext cx="2520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779182822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50906312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3559129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30930140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14913824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1692388"/>
                  </a:ext>
                </a:extLst>
              </a:tr>
            </a:tbl>
          </a:graphicData>
        </a:graphic>
      </p:graphicFrame>
      <p:sp>
        <p:nvSpPr>
          <p:cNvPr id="60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person who is a professional singer, dancer, actor,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etc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46313"/>
              </p:ext>
            </p:extLst>
          </p:nvPr>
        </p:nvGraphicFramePr>
        <p:xfrm>
          <a:off x="2900620" y="247007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161456519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36956940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37245119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8609452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30858900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1161475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3308288"/>
                  </a:ext>
                </a:extLst>
              </a:tr>
            </a:tbl>
          </a:graphicData>
        </a:graphic>
      </p:graphicFrame>
      <p:sp>
        <p:nvSpPr>
          <p:cNvPr id="61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person or thing that is loved and admired very much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13236"/>
              </p:ext>
            </p:extLst>
          </p:nvPr>
        </p:nvGraphicFramePr>
        <p:xfrm>
          <a:off x="4916619" y="3009846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35751039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6865546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49866454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27220205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8901567"/>
                  </a:ext>
                </a:extLst>
              </a:tr>
            </a:tbl>
          </a:graphicData>
        </a:graphic>
      </p:graphicFrame>
      <p:sp>
        <p:nvSpPr>
          <p:cNvPr id="62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person who watch, read or listen to the same thing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07866"/>
              </p:ext>
            </p:extLst>
          </p:nvPr>
        </p:nvGraphicFramePr>
        <p:xfrm>
          <a:off x="1897089" y="3532354"/>
          <a:ext cx="4032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82461912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08309185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47589069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04743221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146767952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451085262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35569340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7525323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4125049"/>
                  </a:ext>
                </a:extLst>
              </a:tr>
            </a:tbl>
          </a:graphicData>
        </a:graphic>
      </p:graphicFrame>
      <p:sp>
        <p:nvSpPr>
          <p:cNvPr id="64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music recording that has one song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53372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102340077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01284610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85511812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7764625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9295485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4285300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599649"/>
                  </a:ext>
                </a:extLst>
              </a:tr>
            </a:tbl>
          </a:graphicData>
        </a:graphic>
      </p:graphicFrame>
      <p:sp>
        <p:nvSpPr>
          <p:cNvPr id="66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 attempt to find somebody/something, especially by looking carefully for them/it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41913"/>
              </p:ext>
            </p:extLst>
          </p:nvPr>
        </p:nvGraphicFramePr>
        <p:xfrm>
          <a:off x="2390490" y="4584676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54820823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82751342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0192726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43326383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71346092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35454102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66149"/>
                  </a:ext>
                </a:extLst>
              </a:tr>
            </a:tbl>
          </a:graphicData>
        </a:graphic>
      </p:graphicFrame>
      <p:sp>
        <p:nvSpPr>
          <p:cNvPr id="68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dance, sing or play music in order to interest or please people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77210"/>
              </p:ext>
            </p:extLst>
          </p:nvPr>
        </p:nvGraphicFramePr>
        <p:xfrm>
          <a:off x="2908794" y="5108248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400484467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65857738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19788031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42838078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76796287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68610787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728023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023043"/>
                  </a:ext>
                </a:extLst>
              </a:tr>
            </a:tbl>
          </a:graphicData>
        </a:graphic>
      </p:graphicFrame>
      <p:sp>
        <p:nvSpPr>
          <p:cNvPr id="70" name="Clues"/>
          <p:cNvSpPr/>
          <p:nvPr/>
        </p:nvSpPr>
        <p:spPr>
          <a:xfrm>
            <a:off x="6944881" y="4798269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 occasion when a video is watched online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98336"/>
              </p:ext>
            </p:extLst>
          </p:nvPr>
        </p:nvGraphicFramePr>
        <p:xfrm>
          <a:off x="3400533" y="5662363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363264677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82308402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0638712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79940137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3006819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97719"/>
              </p:ext>
            </p:extLst>
          </p:nvPr>
        </p:nvGraphicFramePr>
        <p:xfrm>
          <a:off x="4937055" y="1363483"/>
          <a:ext cx="504000" cy="47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1099694474"/>
                    </a:ext>
                  </a:extLst>
                </a:gridCol>
              </a:tblGrid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9438725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428370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550642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094663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663583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329147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353647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3303786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367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4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2926</TotalTime>
  <Words>1992</Words>
  <Application>Microsoft Office PowerPoint</Application>
  <PresentationFormat>Custom</PresentationFormat>
  <Paragraphs>411</Paragraphs>
  <Slides>34</Slides>
  <Notes>21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198</cp:revision>
  <dcterms:created xsi:type="dcterms:W3CDTF">2020-12-09T02:04:09Z</dcterms:created>
  <dcterms:modified xsi:type="dcterms:W3CDTF">2023-11-01T08:25:47Z</dcterms:modified>
</cp:coreProperties>
</file>