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66"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59" r:id="rId19"/>
    <p:sldId id="273" r:id="rId20"/>
    <p:sldId id="272" r:id="rId21"/>
    <p:sldId id="269"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EDC"/>
    <a:srgbClr val="197DCE"/>
    <a:srgbClr val="BC7FBB"/>
    <a:srgbClr val="7FC6E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21" autoAdjust="0"/>
    <p:restoredTop sz="94274" autoAdjust="0"/>
  </p:normalViewPr>
  <p:slideViewPr>
    <p:cSldViewPr snapToGrid="0" showGuides="1">
      <p:cViewPr varScale="1">
        <p:scale>
          <a:sx n="73" d="100"/>
          <a:sy n="73" d="100"/>
        </p:scale>
        <p:origin x="-624" y="-102"/>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pPr/>
              <a:t>21.07.2023</a:t>
            </a:fld>
            <a:endParaRPr lang="ru-RU"/>
          </a:p>
        </p:txBody>
      </p:sp>
      <p:sp>
        <p:nvSpPr>
          <p:cNvPr id="4" name="Footer Placeholder 3">
            <a:extLst>
              <a:ext uri="{FF2B5EF4-FFF2-40B4-BE49-F238E27FC236}">
                <a16:creationId xmlns=""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pPr/>
              <a:t>‹#›</a:t>
            </a:fld>
            <a:endParaRPr lang="ru-RU"/>
          </a:p>
        </p:txBody>
      </p:sp>
    </p:spTree>
    <p:extLst>
      <p:ext uri="{BB962C8B-B14F-4D97-AF65-F5344CB8AC3E}">
        <p14:creationId xmlns=""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pPr/>
              <a:t>21.07.2023</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pPr/>
              <a:t>‹#›</a:t>
            </a:fld>
            <a:endParaRPr lang="ru-RU" dirty="0"/>
          </a:p>
        </p:txBody>
      </p:sp>
    </p:spTree>
    <p:extLst>
      <p:ext uri="{BB962C8B-B14F-4D97-AF65-F5344CB8AC3E}">
        <p14:creationId xmlns=""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 xmlns:p14="http://schemas.microsoft.com/office/powerpoint/2010/main" val="3493444834"/>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pPr/>
              <a:t>‹#›</a:t>
            </a:fld>
            <a:endParaRPr lang="ru-RU" dirty="0"/>
          </a:p>
        </p:txBody>
      </p:sp>
      <p:grpSp>
        <p:nvGrpSpPr>
          <p:cNvPr id="41" name="Graphic 39">
            <a:extLst>
              <a:ext uri="{FF2B5EF4-FFF2-40B4-BE49-F238E27FC236}">
                <a16:creationId xmlns=""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pPr/>
              <a:t>‹#›</a:t>
            </a:fld>
            <a:endParaRPr lang="ru-RU" dirty="0"/>
          </a:p>
        </p:txBody>
      </p:sp>
      <p:grpSp>
        <p:nvGrpSpPr>
          <p:cNvPr id="41" name="Graphic 39">
            <a:extLst>
              <a:ext uri="{FF2B5EF4-FFF2-40B4-BE49-F238E27FC236}">
                <a16:creationId xmlns=""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pPr/>
              <a:t>‹#›</a:t>
            </a:fld>
            <a:endParaRPr lang="ru-RU" dirty="0"/>
          </a:p>
        </p:txBody>
      </p:sp>
      <p:grpSp>
        <p:nvGrpSpPr>
          <p:cNvPr id="41" name="Graphic 39">
            <a:extLst>
              <a:ext uri="{FF2B5EF4-FFF2-40B4-BE49-F238E27FC236}">
                <a16:creationId xmlns=""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38" name="Freeform: Shape 37">
            <a:extLst>
              <a:ext uri="{FF2B5EF4-FFF2-40B4-BE49-F238E27FC236}">
                <a16:creationId xmlns=""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38" name="Freeform: Shape 37">
            <a:extLst>
              <a:ext uri="{FF2B5EF4-FFF2-40B4-BE49-F238E27FC236}">
                <a16:creationId xmlns=""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pPr/>
              <a:t>‹#›</a:t>
            </a:fld>
            <a:endParaRPr lang="ru-RU" dirty="0"/>
          </a:p>
        </p:txBody>
      </p:sp>
      <p:grpSp>
        <p:nvGrpSpPr>
          <p:cNvPr id="41" name="Graphic 39">
            <a:extLst>
              <a:ext uri="{FF2B5EF4-FFF2-40B4-BE49-F238E27FC236}">
                <a16:creationId xmlns=""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pPr/>
              <a:t>‹#›</a:t>
            </a:fld>
            <a:endParaRPr lang="ru-RU" dirty="0"/>
          </a:p>
        </p:txBody>
      </p:sp>
      <p:grpSp>
        <p:nvGrpSpPr>
          <p:cNvPr id="41" name="Graphic 39">
            <a:extLst>
              <a:ext uri="{FF2B5EF4-FFF2-40B4-BE49-F238E27FC236}">
                <a16:creationId xmlns=""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38" name="Freeform: Shape 37">
            <a:extLst>
              <a:ext uri="{FF2B5EF4-FFF2-40B4-BE49-F238E27FC236}">
                <a16:creationId xmlns=""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 xmlns:p14="http://schemas.microsoft.com/office/powerpoint/2010/main" val="2139704614"/>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10" name="Freeform: Shape 9">
            <a:extLst>
              <a:ext uri="{FF2B5EF4-FFF2-40B4-BE49-F238E27FC236}">
                <a16:creationId xmlns=""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18" name="Text Placeholder 14">
            <a:extLst>
              <a:ext uri="{FF2B5EF4-FFF2-40B4-BE49-F238E27FC236}">
                <a16:creationId xmlns=""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17" name="Text Placeholder 26">
            <a:extLst>
              <a:ext uri="{FF2B5EF4-FFF2-40B4-BE49-F238E27FC236}">
                <a16:creationId xmlns=""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17" name="Text Placeholder 26">
            <a:extLst>
              <a:ext uri="{FF2B5EF4-FFF2-40B4-BE49-F238E27FC236}">
                <a16:creationId xmlns=""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17" name="Text Placeholder 26">
            <a:extLst>
              <a:ext uri="{FF2B5EF4-FFF2-40B4-BE49-F238E27FC236}">
                <a16:creationId xmlns=""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21" name="Text Placeholder 26">
            <a:extLst>
              <a:ext uri="{FF2B5EF4-FFF2-40B4-BE49-F238E27FC236}">
                <a16:creationId xmlns=""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 xmlns:a16="http://schemas.microsoft.com/office/drawing/2014/main" id="{B091E01B-B80B-4194-AC2B-41043EC597D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pPr/>
              <a:t>‹#›</a:t>
            </a:fld>
            <a:endParaRPr lang="ru-RU" dirty="0"/>
          </a:p>
        </p:txBody>
      </p:sp>
      <p:sp>
        <p:nvSpPr>
          <p:cNvPr id="11" name="Freeform: Shape 10">
            <a:extLst>
              <a:ext uri="{FF2B5EF4-FFF2-40B4-BE49-F238E27FC236}">
                <a16:creationId xmlns=""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64C9CC-E38A-467A-8F1C-459375F5EDFF}"/>
              </a:ext>
            </a:extLst>
          </p:cNvPr>
          <p:cNvSpPr>
            <a:spLocks noGrp="1"/>
          </p:cNvSpPr>
          <p:nvPr>
            <p:ph type="title"/>
          </p:nvPr>
        </p:nvSpPr>
        <p:spPr>
          <a:xfrm>
            <a:off x="124684" y="297707"/>
            <a:ext cx="5690680" cy="2927261"/>
          </a:xfrm>
        </p:spPr>
        <p:txBody>
          <a:bodyPr/>
          <a:lstStyle/>
          <a:p>
            <a:pPr algn="ctr"/>
            <a:r>
              <a:rPr lang="en-US" sz="4800">
                <a:latin typeface="Times New Roman" panose="02020603050405020304" pitchFamily="18" charset="0"/>
                <a:cs typeface="Times New Roman" panose="02020603050405020304" pitchFamily="18" charset="0"/>
              </a:rPr>
              <a:t>BÀI 31</a:t>
            </a:r>
            <a:br>
              <a:rPr lang="en-US"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THỰC HÀNH VIẾT C</a:t>
            </a:r>
            <a:r>
              <a:rPr lang="vi-VN" sz="4800">
                <a:latin typeface="Times New Roman" panose="02020603050405020304" pitchFamily="18" charset="0"/>
                <a:cs typeface="Times New Roman" panose="02020603050405020304" pitchFamily="18" charset="0"/>
              </a:rPr>
              <a:t>HƯƠNG TRÌNH</a:t>
            </a:r>
            <a:r>
              <a:rPr lang="en-US" sz="4800">
                <a:latin typeface="Times New Roman" panose="02020603050405020304" pitchFamily="18" charset="0"/>
                <a:cs typeface="Times New Roman" panose="02020603050405020304" pitchFamily="18" charset="0"/>
              </a:rPr>
              <a:t> ĐƠN GIẢN</a:t>
            </a:r>
            <a:endParaRPr lang="ru-RU" sz="4800" dirty="0">
              <a:latin typeface="Times New Roman" panose="02020603050405020304" pitchFamily="18" charset="0"/>
              <a:cs typeface="Times New Roman" panose="02020603050405020304" pitchFamily="18" charset="0"/>
            </a:endParaRPr>
          </a:p>
        </p:txBody>
      </p:sp>
      <p:pic>
        <p:nvPicPr>
          <p:cNvPr id="12" name="Picture Placeholder 11" descr="Beautiful cliff sea town on sunset">
            <a:extLst>
              <a:ext uri="{FF2B5EF4-FFF2-40B4-BE49-F238E27FC236}">
                <a16:creationId xmlns="" xmlns:a16="http://schemas.microsoft.com/office/drawing/2014/main" id="{A93ACF4C-E9B0-426E-B719-A441974AD9CE}"/>
              </a:ext>
            </a:extLst>
          </p:cNvPr>
          <p:cNvPicPr>
            <a:picLocks noGrp="1" noChangeAspect="1"/>
          </p:cNvPicPr>
          <p:nvPr>
            <p:ph type="pic" sz="quarter" idx="21"/>
          </p:nvPr>
        </p:nvPicPr>
        <p:blipFill rotWithShape="1">
          <a:blip r:embed="rId2"/>
          <a:srcRect l="14573" r="421"/>
          <a:stretch/>
        </p:blipFill>
        <p:spPr>
          <a:xfrm>
            <a:off x="4614953" y="0"/>
            <a:ext cx="7585924" cy="5949573"/>
          </a:xfrm>
        </p:spPr>
      </p:pic>
    </p:spTree>
    <p:extLst>
      <p:ext uri="{BB962C8B-B14F-4D97-AF65-F5344CB8AC3E}">
        <p14:creationId xmlns=""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91978" y="2108639"/>
            <a:ext cx="10083114" cy="4154984"/>
          </a:xfrm>
          <a:prstGeom prst="rect">
            <a:avLst/>
          </a:prstGeom>
        </p:spPr>
        <p:txBody>
          <a:bodyPr wrap="square">
            <a:spAutoFit/>
          </a:bodyPr>
          <a:lstStyle/>
          <a:p>
            <a:pPr marL="154305" indent="-154305"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được thiết kế thông qua các hàm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NhapDL(): hàm nhập 3 số a, b, c từ bàn phím.</a:t>
            </a:r>
          </a:p>
          <a:p>
            <a:pPr marL="342900" lvl="0" indent="-342900">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GiaiPT1(b,c): hàm giải phương trình bậc nhât: bx+c=0.</a:t>
            </a:r>
          </a:p>
          <a:p>
            <a:pPr marL="342900" lvl="0" indent="-342900">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GiaiPT2(a,b,c): hàm giải phương trình bậc hai: ax</a:t>
            </a:r>
            <a:r>
              <a:rPr lang="en-US" sz="28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+bx+c=0.</a:t>
            </a: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Trong bài thực hành chúng ta sử dụng cấu trúc mở rộng của lệnh rẽ nhánh </a:t>
            </a:r>
            <a:r>
              <a:rPr lang="en-US" sz="2800">
                <a:solidFill>
                  <a:schemeClr val="accent2">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accent2">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else</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trong Python khi các lệnh này giống nhau. Khi đó các lệnh rẽ nhánh lồng nhau trong mô hình bên trái sẽ được viết gọn hơn như mô hình bên phải.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2654263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7133" y="1961219"/>
            <a:ext cx="4379705" cy="3560975"/>
          </a:xfrm>
          <a:prstGeom prst="rect">
            <a:avLst/>
          </a:prstGeom>
        </p:spPr>
        <p:txBody>
          <a:bodyPr wrap="square">
            <a:spAutoFit/>
          </a:bodyPr>
          <a:lstStyle/>
          <a:p>
            <a:pPr>
              <a:lnSpc>
                <a:spcPct val="115000"/>
              </a:lnSpc>
              <a:spcAft>
                <a:spcPts val="0"/>
              </a:spcAft>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&lt;điều kiện 1&gt;</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1&gt;</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else: </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&lt;</a:t>
            </a:r>
            <a:r>
              <a:rPr lang="en-US" sz="2800">
                <a:latin typeface="Times New Roman" panose="02020603050405020304" pitchFamily="18" charset="0"/>
                <a:ea typeface="Times New Roman" panose="02020603050405020304" pitchFamily="18" charset="0"/>
                <a:cs typeface="Times New Roman" panose="02020603050405020304" pitchFamily="18" charset="0"/>
              </a:rPr>
              <a:t>điều kiện 2&gt;</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accent3">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2&gt;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else:</a:t>
            </a: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3&gt;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Rectangle 10"/>
          <p:cNvSpPr/>
          <p:nvPr/>
        </p:nvSpPr>
        <p:spPr>
          <a:xfrm>
            <a:off x="5178775" y="1961219"/>
            <a:ext cx="981359" cy="548099"/>
          </a:xfrm>
          <a:prstGeom prst="rect">
            <a:avLst/>
          </a:prstGeom>
        </p:spPr>
        <p:txBody>
          <a:bodyPr wrap="none">
            <a:spAutoFit/>
          </a:bodyPr>
          <a:lstStyle/>
          <a:p>
            <a:pPr>
              <a:lnSpc>
                <a:spcPct val="115000"/>
              </a:lnSpc>
              <a:spcAft>
                <a:spcPts val="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Hoặc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2" name="Rectangle 11"/>
          <p:cNvSpPr/>
          <p:nvPr/>
        </p:nvSpPr>
        <p:spPr>
          <a:xfrm>
            <a:off x="7032288" y="1961219"/>
            <a:ext cx="4390768" cy="3065455"/>
          </a:xfrm>
          <a:prstGeom prst="rect">
            <a:avLst/>
          </a:prstGeom>
        </p:spPr>
        <p:txBody>
          <a:bodyPr wrap="square">
            <a:spAutoFit/>
          </a:bodyPr>
          <a:lstStyle/>
          <a:p>
            <a:pPr>
              <a:lnSpc>
                <a:spcPct val="115000"/>
              </a:lnSpc>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a:latin typeface="Times New Roman" panose="02020603050405020304" pitchFamily="18" charset="0"/>
                <a:ea typeface="Times New Roman" panose="02020603050405020304" pitchFamily="18" charset="0"/>
                <a:cs typeface="Times New Roman" panose="02020603050405020304" pitchFamily="18" charset="0"/>
              </a:rPr>
              <a:t>   &lt;điều kiện 1&gt; </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1&gt;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elif</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&lt;điều kiện 2&gt;</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accent3">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2&gt;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else:</a:t>
            </a: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3&gt;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3" name="Rectangle 12"/>
          <p:cNvSpPr/>
          <p:nvPr/>
        </p:nvSpPr>
        <p:spPr>
          <a:xfrm>
            <a:off x="437133" y="5671553"/>
            <a:ext cx="10288532" cy="587853"/>
          </a:xfrm>
          <a:prstGeom prst="rect">
            <a:avLst/>
          </a:prstGeom>
        </p:spPr>
        <p:txBody>
          <a:bodyPr wrap="square">
            <a:spAutoFit/>
          </a:bodyPr>
          <a:lstStyle/>
          <a:p>
            <a:pPr algn="just">
              <a:lnSpc>
                <a:spcPct val="115000"/>
              </a:lnSpc>
              <a:spcAft>
                <a:spcPts val="0"/>
              </a:spcAft>
            </a:pPr>
            <a:r>
              <a:rPr lang="en-US" sz="28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 ý:</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Cấu trúc </a:t>
            </a:r>
            <a:r>
              <a:rPr lang="en-US" sz="28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 elif...else </a:t>
            </a:r>
            <a:r>
              <a:rPr lang="en-US" sz="2800">
                <a:latin typeface="Times New Roman" panose="02020603050405020304" pitchFamily="18" charset="0"/>
                <a:ea typeface="Times New Roman" panose="02020603050405020304" pitchFamily="18" charset="0"/>
                <a:cs typeface="Times New Roman" panose="02020603050405020304" pitchFamily="18" charset="0"/>
              </a:rPr>
              <a:t>có thể lồng nhau nhiều lần</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2516247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entagon 9"/>
          <p:cNvSpPr/>
          <p:nvPr/>
        </p:nvSpPr>
        <p:spPr>
          <a:xfrm>
            <a:off x="296564" y="2111451"/>
            <a:ext cx="2446636" cy="1578894"/>
          </a:xfrm>
          <a:prstGeom prst="homePlate">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đầy đủ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 xmlns:a16="http://schemas.microsoft.com/office/drawing/2014/main" id="{1554E42C-6A08-A472-FD3A-5BA8978068D3}"/>
              </a:ext>
            </a:extLst>
          </p:cNvPr>
          <p:cNvPicPr>
            <a:picLocks noChangeAspect="1"/>
          </p:cNvPicPr>
          <p:nvPr/>
        </p:nvPicPr>
        <p:blipFill>
          <a:blip r:embed="rId2"/>
          <a:stretch>
            <a:fillRect/>
          </a:stretch>
        </p:blipFill>
        <p:spPr>
          <a:xfrm>
            <a:off x="2917861" y="288531"/>
            <a:ext cx="7356296" cy="6492413"/>
          </a:xfrm>
          <a:prstGeom prst="rect">
            <a:avLst/>
          </a:prstGeom>
        </p:spPr>
      </p:pic>
    </p:spTree>
    <p:extLst>
      <p:ext uri="{BB962C8B-B14F-4D97-AF65-F5344CB8AC3E}">
        <p14:creationId xmlns="" xmlns:p14="http://schemas.microsoft.com/office/powerpoint/2010/main" val="2923785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00702" y="723556"/>
            <a:ext cx="3121688" cy="707886"/>
          </a:xfrm>
          <a:prstGeom prst="rect">
            <a:avLst/>
          </a:prstGeom>
        </p:spPr>
        <p:txBody>
          <a:bodyPr wrap="none">
            <a:spAutoFit/>
          </a:bodyPr>
          <a:lstStyle/>
          <a:p>
            <a:r>
              <a:rPr lang="vi-VN" sz="4000" b="1">
                <a:solidFill>
                  <a:schemeClr val="accent3">
                    <a:lumMod val="75000"/>
                  </a:schemeClr>
                </a:solidFill>
                <a:latin typeface="Times New Roman" panose="02020603050405020304" pitchFamily="18" charset="0"/>
                <a:ea typeface="Times New Roman" panose="02020603050405020304" pitchFamily="18" charset="0"/>
              </a:rPr>
              <a:t>LUYỆN TẬP</a:t>
            </a:r>
            <a:endParaRPr lang="en-US" sz="4000">
              <a:solidFill>
                <a:schemeClr val="accent3">
                  <a:lumMod val="75000"/>
                </a:schemeClr>
              </a:solidFill>
            </a:endParaRPr>
          </a:p>
        </p:txBody>
      </p:sp>
      <p:sp>
        <p:nvSpPr>
          <p:cNvPr id="11" name="Rectangle 10"/>
          <p:cNvSpPr/>
          <p:nvPr/>
        </p:nvSpPr>
        <p:spPr>
          <a:xfrm>
            <a:off x="617837" y="2108639"/>
            <a:ext cx="10107827" cy="4031873"/>
          </a:xfrm>
          <a:prstGeom prst="rect">
            <a:avLst/>
          </a:prstGeom>
        </p:spPr>
        <p:txBody>
          <a:bodyPr wrap="square">
            <a:spAutoFit/>
          </a:bodyPr>
          <a:lstStyle/>
          <a:p>
            <a:pPr marL="342900" lvl="0" indent="-342900" algn="just">
              <a:spcBef>
                <a:spcPts val="1200"/>
              </a:spcBef>
              <a:spcAft>
                <a:spcPts val="1200"/>
              </a:spcAft>
              <a:buClr>
                <a:srgbClr val="FF0000"/>
              </a:buClr>
              <a:buFont typeface="+mj-lt"/>
              <a:buAutoNum type="arabicPeriod"/>
            </a:pP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yêu cầu nhập số thực dương a. Chương trình cần kiểm tra dữ liệu nhập như sau: Nếu số đã nhập nhỏ hơn hoặc bằng 0 thì thông báo: “Nhập sai, số a phải lớn hơn 0. Hãy nhập lại”. Chương trình chỉ dừng sau khi người dùng nhập đúng.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Clr>
                <a:srgbClr val="FF0000"/>
              </a:buClr>
              <a:buFont typeface="+mj-lt"/>
              <a:buAutoNum type="arabicPeriod"/>
            </a:pP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in bảng cửu chương ra màn hình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Hàng thứ nhất in ra bảng nhân 1, 2, 3, 4, 5.</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Hàng thứ hai in ra bảng nhân 6, 7, 8, 9, 10.</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620951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6692" y="2108639"/>
            <a:ext cx="10157254" cy="3416320"/>
          </a:xfrm>
          <a:prstGeom prst="rect">
            <a:avLst/>
          </a:prstGeom>
        </p:spPr>
        <p:txBody>
          <a:bodyPr wrap="square">
            <a:spAutoFit/>
          </a:bodyPr>
          <a:lstStyle/>
          <a:p>
            <a:pPr marL="342900" lvl="0" indent="-342900" algn="just">
              <a:spcBef>
                <a:spcPts val="1200"/>
              </a:spcBef>
              <a:spcAft>
                <a:spcPts val="1200"/>
              </a:spcAft>
              <a:buFont typeface="+mj-lt"/>
              <a:buAutoNum type="arabicPeriod"/>
            </a:pPr>
            <a:r>
              <a:rPr lang="fr-FR" sz="2800">
                <a:latin typeface="Times New Roman" panose="02020603050405020304" pitchFamily="18" charset="0"/>
                <a:ea typeface="Times New Roman" panose="02020603050405020304" pitchFamily="18" charset="0"/>
                <a:cs typeface="Arial" panose="020B0604020202020204" pitchFamily="34" charset="0"/>
              </a:rPr>
              <a:t>Viết chương trình nhập hai số tự nhiên Y1, Y2 là số năm, Y2 &gt; Y1. Tính xem trong khoảng thời gian từ năm Y1 đến năm Y2 có bao nhiêu năm nhuận. Áp dụng tính xem trong thế kỉ XXI có bao nhiêu năm nhuận.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mj-lt"/>
              <a:buAutoNum type="arabicPeriod"/>
            </a:pPr>
            <a:r>
              <a:rPr lang="fr-FR" sz="2800">
                <a:latin typeface="Times New Roman" panose="02020603050405020304" pitchFamily="18" charset="0"/>
                <a:ea typeface="Times New Roman" panose="02020603050405020304" pitchFamily="18" charset="0"/>
                <a:cs typeface="Arial" panose="020B0604020202020204" pitchFamily="34" charset="0"/>
              </a:rPr>
              <a:t>Gọi ƯCLN(a, b) là hàm ƯCLN của hai số tự nhiên a,b. Dễ thấy ta có ƯCLN(a, b) = ƯCLN (b, a%b) và nếu a &gt;0, ƯCLN(a, 0) = a. Từ đó hãy viết chương trình nhập hai số a, b và tính ƯCLN của a và b</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Rectangle 10"/>
          <p:cNvSpPr/>
          <p:nvPr/>
        </p:nvSpPr>
        <p:spPr>
          <a:xfrm>
            <a:off x="4865924" y="649414"/>
            <a:ext cx="2933816" cy="707886"/>
          </a:xfrm>
          <a:prstGeom prst="rect">
            <a:avLst/>
          </a:prstGeom>
        </p:spPr>
        <p:txBody>
          <a:bodyPr wrap="none">
            <a:spAutoFit/>
          </a:bodyPr>
          <a:lstStyle/>
          <a:p>
            <a:r>
              <a:rPr lang="nl-NL" sz="4000" b="1">
                <a:solidFill>
                  <a:schemeClr val="accent3">
                    <a:lumMod val="75000"/>
                  </a:schemeClr>
                </a:solidFill>
                <a:latin typeface="Times New Roman" panose="02020603050405020304" pitchFamily="18" charset="0"/>
                <a:ea typeface="Times New Roman" panose="02020603050405020304" pitchFamily="18" charset="0"/>
              </a:rPr>
              <a:t>VẬN DỤNG</a:t>
            </a:r>
            <a:endParaRPr lang="en-US" sz="4000">
              <a:solidFill>
                <a:schemeClr val="accent3">
                  <a:lumMod val="75000"/>
                </a:schemeClr>
              </a:solidFill>
            </a:endParaRPr>
          </a:p>
        </p:txBody>
      </p:sp>
    </p:spTree>
    <p:extLst>
      <p:ext uri="{BB962C8B-B14F-4D97-AF65-F5344CB8AC3E}">
        <p14:creationId xmlns="" xmlns:p14="http://schemas.microsoft.com/office/powerpoint/2010/main" val="289097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139155-1F5E-4F48-B50E-F00D8FC535D9}"/>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1: Giải phương trình bậc nhất</a:t>
            </a:r>
            <a:endParaRPr lang="ru-RU" sz="28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 xmlns:a16="http://schemas.microsoft.com/office/drawing/2014/main" id="{55C6D235-86D2-43F6-A7D1-0DD3DC936D3D}"/>
              </a:ext>
            </a:extLst>
          </p:cNvPr>
          <p:cNvSpPr>
            <a:spLocks noGrp="1"/>
          </p:cNvSpPr>
          <p:nvPr>
            <p:ph type="body" sz="quarter" idx="16"/>
          </p:nvPr>
        </p:nvSpPr>
        <p:spPr>
          <a:xfrm>
            <a:off x="838201" y="1861272"/>
            <a:ext cx="10515599" cy="2029403"/>
          </a:xfrm>
        </p:spPr>
        <p:txBody>
          <a:bodyPr/>
          <a:lstStyle/>
          <a:p>
            <a:pPr algn="just">
              <a:lnSpc>
                <a:spcPct val="100000"/>
              </a:lnSpc>
              <a:spcBef>
                <a:spcPts val="600"/>
              </a:spcBef>
              <a:spcAft>
                <a:spcPts val="600"/>
              </a:spcAft>
            </a:pPr>
            <a:r>
              <a:rPr lang="en-US" sz="2400" b="0">
                <a:latin typeface="Times New Roman" panose="02020603050405020304" pitchFamily="18" charset="0"/>
                <a:cs typeface="Times New Roman" panose="02020603050405020304" pitchFamily="18" charset="0"/>
              </a:rPr>
              <a:t>	</a:t>
            </a:r>
            <a:r>
              <a:rPr lang="vi-VN" sz="2400" b="0">
                <a:solidFill>
                  <a:schemeClr val="tx1"/>
                </a:solidFill>
                <a:latin typeface="Times New Roman" panose="02020603050405020304" pitchFamily="18" charset="0"/>
                <a:cs typeface="Times New Roman" panose="02020603050405020304" pitchFamily="18" charset="0"/>
              </a:rPr>
              <a:t>Chương trình</a:t>
            </a:r>
            <a:r>
              <a:rPr lang="en-US" sz="2400" b="0">
                <a:solidFill>
                  <a:schemeClr val="tx1"/>
                </a:solidFill>
                <a:latin typeface="Times New Roman" panose="02020603050405020304" pitchFamily="18" charset="0"/>
                <a:cs typeface="Times New Roman" panose="02020603050405020304" pitchFamily="18" charset="0"/>
              </a:rPr>
              <a:t> ở </a:t>
            </a:r>
            <a:r>
              <a:rPr lang="en-US" sz="2400" b="0" i="1">
                <a:solidFill>
                  <a:schemeClr val="tx1"/>
                </a:solidFill>
                <a:latin typeface="Times New Roman" panose="02020603050405020304" pitchFamily="18" charset="0"/>
                <a:cs typeface="Times New Roman" panose="02020603050405020304" pitchFamily="18" charset="0"/>
              </a:rPr>
              <a:t>Hình 1a </a:t>
            </a:r>
            <a:r>
              <a:rPr lang="en-US" sz="2400" b="0">
                <a:solidFill>
                  <a:schemeClr val="tx1"/>
                </a:solidFill>
                <a:latin typeface="Times New Roman" panose="02020603050405020304" pitchFamily="18" charset="0"/>
                <a:cs typeface="Times New Roman" panose="02020603050405020304" pitchFamily="18" charset="0"/>
              </a:rPr>
              <a:t>được viết để giải phương trình bậc nhất ax + b = 0, với a, b là hai số thực nhập vào từ bàn phím (a ≠ 0) và nghiệm được thông báo ra màn hình. Tuy nhiên,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đó còn viết thiếu ở những vị trí “ … “. Em hãy hoàn thiện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và kiểm thử xem với dữ liệu vào a = 1 và b = 2,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em vừa hoàn thiện có cho kết quả giống như </a:t>
            </a:r>
            <a:r>
              <a:rPr lang="en-US" sz="2400" b="0" i="1">
                <a:solidFill>
                  <a:schemeClr val="tx1"/>
                </a:solidFill>
                <a:latin typeface="Times New Roman" panose="02020603050405020304" pitchFamily="18" charset="0"/>
                <a:cs typeface="Times New Roman" panose="02020603050405020304" pitchFamily="18" charset="0"/>
              </a:rPr>
              <a:t>Hình 1b </a:t>
            </a:r>
            <a:r>
              <a:rPr lang="en-US" sz="2400" b="0">
                <a:solidFill>
                  <a:schemeClr val="tx1"/>
                </a:solidFill>
                <a:latin typeface="Times New Roman" panose="02020603050405020304" pitchFamily="18" charset="0"/>
                <a:cs typeface="Times New Roman" panose="02020603050405020304" pitchFamily="18" charset="0"/>
              </a:rPr>
              <a:t>không?</a:t>
            </a:r>
            <a:endParaRPr lang="ru-RU" sz="2400" b="0"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 xmlns:a16="http://schemas.microsoft.com/office/drawing/2014/main" id="{C9DF92D8-1371-40FE-AB90-C65DFF928F5D}"/>
              </a:ext>
            </a:extLst>
          </p:cNvPr>
          <p:cNvSpPr>
            <a:spLocks noGrp="1"/>
          </p:cNvSpPr>
          <p:nvPr>
            <p:ph type="body" idx="1"/>
          </p:nvPr>
        </p:nvSpPr>
        <p:spPr>
          <a:xfrm>
            <a:off x="1288160" y="3935312"/>
            <a:ext cx="3062167" cy="365125"/>
          </a:xfrm>
        </p:spPr>
        <p:txBody>
          <a:bodyPr>
            <a:noAutofit/>
          </a:bodyPr>
          <a:lstStyle/>
          <a:p>
            <a:pPr algn="ctr"/>
            <a:r>
              <a:rPr lang="vi-VN" sz="2400" b="0">
                <a:latin typeface="Times New Roman" panose="02020603050405020304" pitchFamily="18" charset="0"/>
                <a:cs typeface="Times New Roman" panose="02020603050405020304" pitchFamily="18" charset="0"/>
              </a:rPr>
              <a:t>Chương trình</a:t>
            </a:r>
            <a:endParaRPr lang="ru-RU" sz="2400" b="0" dirty="0">
              <a:latin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 xmlns:a16="http://schemas.microsoft.com/office/drawing/2014/main" id="{E3AB4F18-AE38-4488-9473-A828459DA8A4}"/>
              </a:ext>
            </a:extLst>
          </p:cNvPr>
          <p:cNvSpPr>
            <a:spLocks noGrp="1"/>
          </p:cNvSpPr>
          <p:nvPr>
            <p:ph type="body" idx="18"/>
          </p:nvPr>
        </p:nvSpPr>
        <p:spPr>
          <a:xfrm>
            <a:off x="5212516" y="3953959"/>
            <a:ext cx="3409051" cy="681325"/>
          </a:xfrm>
        </p:spPr>
        <p:txBody>
          <a:bodyPr>
            <a:noAutofit/>
          </a:bodyPr>
          <a:lstStyle/>
          <a:p>
            <a:pPr algn="ctr"/>
            <a:r>
              <a:rPr lang="en-US" sz="2400" b="0">
                <a:latin typeface="Times New Roman" panose="02020603050405020304" pitchFamily="18" charset="0"/>
                <a:cs typeface="Times New Roman" panose="02020603050405020304" pitchFamily="18" charset="0"/>
              </a:rPr>
              <a:t>Ví dụ chạy chương trình với a = 1, b = 2</a:t>
            </a:r>
            <a:endParaRPr lang="ru-RU" sz="2400" b="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15</a:t>
            </a:fld>
            <a:endParaRPr lang="ru-RU" sz="24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8B18DA93-6379-4C80-946E-0C33BA04A0D9}"/>
              </a:ext>
            </a:extLst>
          </p:cNvPr>
          <p:cNvPicPr>
            <a:picLocks noChangeAspect="1"/>
          </p:cNvPicPr>
          <p:nvPr/>
        </p:nvPicPr>
        <p:blipFill rotWithShape="1">
          <a:blip r:embed="rId2"/>
          <a:srcRect l="1023" t="15165" r="64773" b="74136"/>
          <a:stretch/>
        </p:blipFill>
        <p:spPr>
          <a:xfrm>
            <a:off x="982202" y="4419964"/>
            <a:ext cx="3783762" cy="1396855"/>
          </a:xfrm>
          <a:prstGeom prst="rect">
            <a:avLst/>
          </a:prstGeom>
          <a:ln>
            <a:solidFill>
              <a:srgbClr val="C00000"/>
            </a:solidFill>
          </a:ln>
        </p:spPr>
      </p:pic>
      <p:pic>
        <p:nvPicPr>
          <p:cNvPr id="16" name="Picture 15">
            <a:extLst>
              <a:ext uri="{FF2B5EF4-FFF2-40B4-BE49-F238E27FC236}">
                <a16:creationId xmlns="" xmlns:a16="http://schemas.microsoft.com/office/drawing/2014/main" id="{87D54D08-CE9C-4D25-A463-D150E016D848}"/>
              </a:ext>
            </a:extLst>
          </p:cNvPr>
          <p:cNvPicPr>
            <a:picLocks noChangeAspect="1"/>
          </p:cNvPicPr>
          <p:nvPr/>
        </p:nvPicPr>
        <p:blipFill rotWithShape="1">
          <a:blip r:embed="rId3"/>
          <a:srcRect l="2841" t="18794" r="71250" b="74463"/>
          <a:stretch/>
        </p:blipFill>
        <p:spPr>
          <a:xfrm>
            <a:off x="5337206" y="4719364"/>
            <a:ext cx="3159669" cy="1016581"/>
          </a:xfrm>
          <a:prstGeom prst="rect">
            <a:avLst/>
          </a:prstGeom>
          <a:ln>
            <a:solidFill>
              <a:srgbClr val="C00000"/>
            </a:solidFill>
          </a:ln>
        </p:spPr>
      </p:pic>
      <p:sp>
        <p:nvSpPr>
          <p:cNvPr id="18" name="Text Placeholder 2">
            <a:extLst>
              <a:ext uri="{FF2B5EF4-FFF2-40B4-BE49-F238E27FC236}">
                <a16:creationId xmlns="" xmlns:a16="http://schemas.microsoft.com/office/drawing/2014/main" id="{DE3E6084-94FD-4EB2-B164-F70F76C7139E}"/>
              </a:ext>
            </a:extLst>
          </p:cNvPr>
          <p:cNvSpPr txBox="1">
            <a:spLocks/>
          </p:cNvSpPr>
          <p:nvPr/>
        </p:nvSpPr>
        <p:spPr>
          <a:xfrm>
            <a:off x="1288160" y="5980983"/>
            <a:ext cx="2688095"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400" b="0" i="1">
                <a:latin typeface="Times New Roman" panose="02020603050405020304" pitchFamily="18" charset="0"/>
                <a:cs typeface="Times New Roman" panose="02020603050405020304" pitchFamily="18" charset="0"/>
              </a:rPr>
              <a:t>Hình 1a</a:t>
            </a:r>
            <a:endParaRPr lang="ru-RU" sz="2400" b="0" i="1" dirty="0">
              <a:latin typeface="Times New Roman" panose="02020603050405020304" pitchFamily="18" charset="0"/>
              <a:cs typeface="Times New Roman" panose="02020603050405020304" pitchFamily="18" charset="0"/>
            </a:endParaRPr>
          </a:p>
        </p:txBody>
      </p:sp>
      <p:sp>
        <p:nvSpPr>
          <p:cNvPr id="19" name="Text Placeholder 7">
            <a:extLst>
              <a:ext uri="{FF2B5EF4-FFF2-40B4-BE49-F238E27FC236}">
                <a16:creationId xmlns="" xmlns:a16="http://schemas.microsoft.com/office/drawing/2014/main" id="{2F1BAAF3-33FD-4CAE-856A-3FAE4D3E5A88}"/>
              </a:ext>
            </a:extLst>
          </p:cNvPr>
          <p:cNvSpPr txBox="1">
            <a:spLocks/>
          </p:cNvSpPr>
          <p:nvPr/>
        </p:nvSpPr>
        <p:spPr>
          <a:xfrm>
            <a:off x="5393792" y="5999381"/>
            <a:ext cx="2557831"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400" b="0" i="1">
                <a:latin typeface="Times New Roman" panose="02020603050405020304" pitchFamily="18" charset="0"/>
                <a:cs typeface="Times New Roman" panose="02020603050405020304" pitchFamily="18" charset="0"/>
              </a:rPr>
              <a:t>Hình 1b</a:t>
            </a:r>
            <a:endParaRPr lang="ru-RU" sz="2400" b="0" i="1" dirty="0">
              <a:latin typeface="Times New Roman" panose="02020603050405020304" pitchFamily="18" charset="0"/>
              <a:cs typeface="Times New Roman" panose="02020603050405020304" pitchFamily="18" charset="0"/>
            </a:endParaRPr>
          </a:p>
        </p:txBody>
      </p:sp>
      <p:sp>
        <p:nvSpPr>
          <p:cNvPr id="20" name="Text Placeholder 7">
            <a:extLst>
              <a:ext uri="{FF2B5EF4-FFF2-40B4-BE49-F238E27FC236}">
                <a16:creationId xmlns="" xmlns:a16="http://schemas.microsoft.com/office/drawing/2014/main" id="{065D042A-3E54-4D96-B4D9-596B8139F3A7}"/>
              </a:ext>
            </a:extLst>
          </p:cNvPr>
          <p:cNvSpPr txBox="1">
            <a:spLocks/>
          </p:cNvSpPr>
          <p:nvPr/>
        </p:nvSpPr>
        <p:spPr>
          <a:xfrm>
            <a:off x="9773965" y="3935313"/>
            <a:ext cx="2182507" cy="18006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2400" b="0">
                <a:solidFill>
                  <a:srgbClr val="0070C0"/>
                </a:solidFill>
                <a:latin typeface="Times New Roman" panose="02020603050405020304" pitchFamily="18" charset="0"/>
                <a:cs typeface="Times New Roman" panose="02020603050405020304" pitchFamily="18" charset="0"/>
              </a:rPr>
              <a:t>C</a:t>
            </a:r>
            <a:r>
              <a:rPr lang="vi-VN" sz="2400" b="0">
                <a:solidFill>
                  <a:srgbClr val="0070C0"/>
                </a:solidFill>
                <a:latin typeface="Times New Roman" panose="02020603050405020304" pitchFamily="18" charset="0"/>
                <a:cs typeface="Times New Roman" panose="02020603050405020304" pitchFamily="18" charset="0"/>
              </a:rPr>
              <a:t>hương trình</a:t>
            </a:r>
            <a:r>
              <a:rPr lang="en-US" sz="2400" b="0">
                <a:solidFill>
                  <a:srgbClr val="0070C0"/>
                </a:solidFill>
                <a:latin typeface="Times New Roman" panose="02020603050405020304" pitchFamily="18" charset="0"/>
                <a:cs typeface="Times New Roman" panose="02020603050405020304" pitchFamily="18" charset="0"/>
              </a:rPr>
              <a:t> sẽ đưa ra màn hình thông tin gì nếu nhập vào giá trị a = 0?</a:t>
            </a:r>
            <a:endParaRPr lang="ru-RU" sz="2400" b="0"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100+ hình ảnh dấu hỏi chấm đẹp - hinhanhsieudep.net">
            <a:extLst>
              <a:ext uri="{FF2B5EF4-FFF2-40B4-BE49-F238E27FC236}">
                <a16:creationId xmlns="" xmlns:a16="http://schemas.microsoft.com/office/drawing/2014/main" id="{6F348141-7894-4D25-88CB-1424E7E864AC}"/>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835625" y="4178404"/>
            <a:ext cx="871538" cy="13144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3934444" y="139378"/>
            <a:ext cx="4310411" cy="707886"/>
          </a:xfrm>
          <a:prstGeom prst="rect">
            <a:avLst/>
          </a:prstGeom>
        </p:spPr>
        <p:txBody>
          <a:bodyPr wrap="none">
            <a:spAutoFit/>
          </a:bodyPr>
          <a:lstStyle/>
          <a:p>
            <a:r>
              <a:rPr lang="nl-NL" sz="4000" b="1">
                <a:solidFill>
                  <a:schemeClr val="accent3">
                    <a:lumMod val="75000"/>
                  </a:schemeClr>
                </a:solidFill>
                <a:latin typeface="Times New Roman" panose="02020603050405020304" pitchFamily="18" charset="0"/>
                <a:ea typeface="Times New Roman" panose="02020603050405020304" pitchFamily="18" charset="0"/>
              </a:rPr>
              <a:t>BÀI TẬP VỀ NHÀ</a:t>
            </a:r>
            <a:endParaRPr lang="en-US" sz="4000">
              <a:solidFill>
                <a:schemeClr val="accent3">
                  <a:lumMod val="75000"/>
                </a:schemeClr>
              </a:solidFill>
            </a:endParaRPr>
          </a:p>
        </p:txBody>
      </p:sp>
    </p:spTree>
    <p:extLst>
      <p:ext uri="{BB962C8B-B14F-4D97-AF65-F5344CB8AC3E}">
        <p14:creationId xmlns="" xmlns:p14="http://schemas.microsoft.com/office/powerpoint/2010/main" val="395350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00"/>
                                        <p:tgtEl>
                                          <p:spTgt spid="102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139155-1F5E-4F48-B50E-F00D8FC535D9}"/>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2: An ninh lương thực</a:t>
            </a:r>
            <a:endParaRPr lang="ru-RU" sz="28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 xmlns:a16="http://schemas.microsoft.com/office/drawing/2014/main" id="{55C6D235-86D2-43F6-A7D1-0DD3DC936D3D}"/>
              </a:ext>
            </a:extLst>
          </p:cNvPr>
          <p:cNvSpPr>
            <a:spLocks noGrp="1"/>
          </p:cNvSpPr>
          <p:nvPr>
            <p:ph type="body" sz="quarter" idx="16"/>
          </p:nvPr>
        </p:nvSpPr>
        <p:spPr>
          <a:xfrm>
            <a:off x="484909" y="1818625"/>
            <a:ext cx="11222181" cy="3098656"/>
          </a:xfrm>
        </p:spPr>
        <p:txBody>
          <a:bodyPr/>
          <a:lstStyle/>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Trung bình mỗi người dân cần có a kg gạo để ăn, chế biến và phục vụ chăn nuôi trong một năm. Để đảm bảo an ninh lương thực, tổng số gạo dự trữ trong các kho của nhà nước chia cho đầu người phải lớn hơn hoặc bằng a kg.</a:t>
            </a:r>
          </a:p>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Một nước có số dân là b thì cần dự trữ tối thiểu bao nhiêu ki-lô-gam gạo? Soạn thảo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nhập từ bàn phím hai số a, b và đưa ra màn hình khối lượng gạo tối thiểu cần dự trữ.</a:t>
            </a:r>
          </a:p>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Yêu cầu: Cần đưa ra màn hình hướng dẫn nhập dữ liệu bằng tiếng Việt có dấu.</a:t>
            </a:r>
            <a:endParaRPr lang="ru-RU" sz="2400" b="0"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16</a:t>
            </a:fld>
            <a:endParaRPr lang="ru-RU" sz="2400" dirty="0">
              <a:latin typeface="Times New Roman" panose="02020603050405020304" pitchFamily="18" charset="0"/>
              <a:cs typeface="Times New Roman" panose="02020603050405020304" pitchFamily="18" charset="0"/>
            </a:endParaRPr>
          </a:p>
        </p:txBody>
      </p:sp>
      <p:sp>
        <p:nvSpPr>
          <p:cNvPr id="18" name="Text Placeholder 2">
            <a:extLst>
              <a:ext uri="{FF2B5EF4-FFF2-40B4-BE49-F238E27FC236}">
                <a16:creationId xmlns="" xmlns:a16="http://schemas.microsoft.com/office/drawing/2014/main" id="{DE3E6084-94FD-4EB2-B164-F70F76C7139E}"/>
              </a:ext>
            </a:extLst>
          </p:cNvPr>
          <p:cNvSpPr txBox="1">
            <a:spLocks/>
          </p:cNvSpPr>
          <p:nvPr/>
        </p:nvSpPr>
        <p:spPr>
          <a:xfrm>
            <a:off x="387928" y="4819362"/>
            <a:ext cx="135774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2400" b="0" i="1">
                <a:latin typeface="Times New Roman" panose="02020603050405020304" pitchFamily="18" charset="0"/>
                <a:cs typeface="Times New Roman" panose="02020603050405020304" pitchFamily="18" charset="0"/>
              </a:rPr>
              <a:t>Ví dụ</a:t>
            </a:r>
            <a:endParaRPr lang="ru-RU" sz="2400" b="0" i="1" dirty="0">
              <a:latin typeface="Times New Roman" panose="02020603050405020304" pitchFamily="18" charset="0"/>
              <a:cs typeface="Times New Roman" panose="02020603050405020304" pitchFamily="18" charset="0"/>
            </a:endParaRPr>
          </a:p>
        </p:txBody>
      </p:sp>
      <p:graphicFrame>
        <p:nvGraphicFramePr>
          <p:cNvPr id="11" name="Table 11">
            <a:extLst>
              <a:ext uri="{FF2B5EF4-FFF2-40B4-BE49-F238E27FC236}">
                <a16:creationId xmlns="" xmlns:a16="http://schemas.microsoft.com/office/drawing/2014/main" id="{E6DCF2A2-954F-4240-8585-C058A66A4121}"/>
              </a:ext>
            </a:extLst>
          </p:cNvPr>
          <p:cNvGraphicFramePr>
            <a:graphicFrameLocks noGrp="1"/>
          </p:cNvGraphicFramePr>
          <p:nvPr>
            <p:extLst>
              <p:ext uri="{D42A27DB-BD31-4B8C-83A1-F6EECF244321}">
                <p14:modId xmlns="" xmlns:p14="http://schemas.microsoft.com/office/powerpoint/2010/main" val="2540727915"/>
              </p:ext>
            </p:extLst>
          </p:nvPr>
        </p:nvGraphicFramePr>
        <p:xfrm>
          <a:off x="1893454" y="5042461"/>
          <a:ext cx="8128000" cy="1280160"/>
        </p:xfrm>
        <a:graphic>
          <a:graphicData uri="http://schemas.openxmlformats.org/drawingml/2006/table">
            <a:tbl>
              <a:tblPr firstRow="1" bandRow="1">
                <a:tableStyleId>{F2DE63D5-997A-4646-A377-4702673A728D}</a:tableStyleId>
              </a:tblPr>
              <a:tblGrid>
                <a:gridCol w="2623128">
                  <a:extLst>
                    <a:ext uri="{9D8B030D-6E8A-4147-A177-3AD203B41FA5}">
                      <a16:colId xmlns="" xmlns:a16="http://schemas.microsoft.com/office/drawing/2014/main" val="1069095896"/>
                    </a:ext>
                  </a:extLst>
                </a:gridCol>
                <a:gridCol w="5504872">
                  <a:extLst>
                    <a:ext uri="{9D8B030D-6E8A-4147-A177-3AD203B41FA5}">
                      <a16:colId xmlns="" xmlns:a16="http://schemas.microsoft.com/office/drawing/2014/main" val="2906012964"/>
                    </a:ext>
                  </a:extLst>
                </a:gridCol>
              </a:tblGrid>
              <a:tr h="370840">
                <a:tc>
                  <a:txBody>
                    <a:bodyPr/>
                    <a:lstStyle/>
                    <a:p>
                      <a:pPr algn="ctr"/>
                      <a:r>
                        <a:rPr lang="en-US" sz="2400">
                          <a:latin typeface="Times New Roman" panose="02020603050405020304" pitchFamily="18" charset="0"/>
                          <a:cs typeface="Times New Roman" panose="02020603050405020304" pitchFamily="18" charset="0"/>
                        </a:rPr>
                        <a:t>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6343700"/>
                  </a:ext>
                </a:extLst>
              </a:tr>
              <a:tr h="370840">
                <a:tc>
                  <a:txBody>
                    <a:bodyPr/>
                    <a:lstStyle/>
                    <a:p>
                      <a:pPr algn="just"/>
                      <a:r>
                        <a:rPr lang="en-US" sz="2400">
                          <a:latin typeface="Times New Roman" panose="02020603050405020304" pitchFamily="18" charset="0"/>
                          <a:cs typeface="Times New Roman" panose="02020603050405020304" pitchFamily="18" charset="0"/>
                        </a:rPr>
                        <a:t>a = 365</a:t>
                      </a:r>
                    </a:p>
                    <a:p>
                      <a:pPr algn="just"/>
                      <a:r>
                        <a:rPr lang="en-US" sz="2400">
                          <a:latin typeface="Times New Roman" panose="02020603050405020304" pitchFamily="18" charset="0"/>
                          <a:cs typeface="Times New Roman" panose="02020603050405020304" pitchFamily="18" charset="0"/>
                        </a:rPr>
                        <a:t>b = 91086294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latin typeface="Times New Roman" panose="02020603050405020304" pitchFamily="18" charset="0"/>
                          <a:cs typeface="Times New Roman" panose="02020603050405020304" pitchFamily="18" charset="0"/>
                        </a:rPr>
                        <a:t>Số gạo cần dự trữ: 33246497310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17829406"/>
                  </a:ext>
                </a:extLst>
              </a:tr>
            </a:tbl>
          </a:graphicData>
        </a:graphic>
      </p:graphicFrame>
    </p:spTree>
    <p:extLst>
      <p:ext uri="{BB962C8B-B14F-4D97-AF65-F5344CB8AC3E}">
        <p14:creationId xmlns="" xmlns:p14="http://schemas.microsoft.com/office/powerpoint/2010/main" val="374011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98DCA46-603B-4178-8707-30E192CE6B8D}"/>
              </a:ext>
            </a:extLst>
          </p:cNvPr>
          <p:cNvSpPr>
            <a:spLocks noGrp="1"/>
          </p:cNvSpPr>
          <p:nvPr>
            <p:ph type="title"/>
          </p:nvPr>
        </p:nvSpPr>
        <p:spPr/>
        <p:txBody>
          <a:bodyPr/>
          <a:lstStyle/>
          <a:p>
            <a:r>
              <a:rPr lang="en-US" sz="2800">
                <a:latin typeface="Times New Roman" panose="02020603050405020304" pitchFamily="18" charset="0"/>
                <a:cs typeface="Times New Roman" panose="02020603050405020304" pitchFamily="18" charset="0"/>
              </a:rPr>
              <a:t>Bài 3: </a:t>
            </a:r>
            <a:endParaRPr lang="en-US" sz="2800" dirty="0">
              <a:latin typeface="Times New Roman" panose="02020603050405020304" pitchFamily="18" charset="0"/>
              <a:cs typeface="Times New Roman" panose="02020603050405020304" pitchFamily="18" charset="0"/>
            </a:endParaRPr>
          </a:p>
        </p:txBody>
      </p:sp>
      <p:sp>
        <p:nvSpPr>
          <p:cNvPr id="8" name="TextBox 7">
            <a:hlinkClick r:id="rId2"/>
            <a:extLst>
              <a:ext uri="{FF2B5EF4-FFF2-40B4-BE49-F238E27FC236}">
                <a16:creationId xmlns="" xmlns:a16="http://schemas.microsoft.com/office/drawing/2014/main" id="{5FC6C278-4035-446A-A94B-030E792FDDF5}"/>
              </a:ext>
            </a:extLst>
          </p:cNvPr>
          <p:cNvSpPr txBox="1"/>
          <p:nvPr/>
        </p:nvSpPr>
        <p:spPr>
          <a:xfrm>
            <a:off x="838200" y="2206444"/>
            <a:ext cx="10785764" cy="1815882"/>
          </a:xfrm>
          <a:prstGeom prst="rect">
            <a:avLst/>
          </a:prstGeom>
          <a:noFill/>
        </p:spPr>
        <p:txBody>
          <a:bodyPr wrap="square" rtlCol="0">
            <a:spAutoFit/>
          </a:bodyPr>
          <a:lstStyle/>
          <a:p>
            <a:pPr algn="just">
              <a:spcBef>
                <a:spcPts val="600"/>
              </a:spcBef>
              <a:spcAft>
                <a:spcPts val="600"/>
              </a:spcAft>
            </a:pPr>
            <a:r>
              <a:rPr lang="en-US" sz="2800">
                <a:solidFill>
                  <a:srgbClr val="0070C0"/>
                </a:solidFill>
                <a:latin typeface="Times New Roman" panose="02020603050405020304" pitchFamily="18" charset="0"/>
                <a:cs typeface="Times New Roman" panose="02020603050405020304" pitchFamily="18" charset="0"/>
              </a:rPr>
              <a:t>	Viết c</a:t>
            </a:r>
            <a:r>
              <a:rPr lang="vi-VN" sz="2800">
                <a:solidFill>
                  <a:srgbClr val="0070C0"/>
                </a:solidFill>
                <a:latin typeface="Times New Roman" panose="02020603050405020304" pitchFamily="18" charset="0"/>
                <a:cs typeface="Times New Roman" panose="02020603050405020304" pitchFamily="18" charset="0"/>
              </a:rPr>
              <a:t>hương trình</a:t>
            </a:r>
            <a:r>
              <a:rPr lang="en-US" sz="2800">
                <a:solidFill>
                  <a:srgbClr val="0070C0"/>
                </a:solidFill>
                <a:latin typeface="Times New Roman" panose="02020603050405020304" pitchFamily="18" charset="0"/>
                <a:cs typeface="Times New Roman" panose="02020603050405020304" pitchFamily="18" charset="0"/>
              </a:rPr>
              <a:t> tính và đưa ra màn hình vận tốc v (m/s) khi chạm mặt đất của một vật rơi tự do từ độ cao h, biết rằng                    , trong đó g là gia tốc trọng trường (g ≈ 9.8 m/s</a:t>
            </a:r>
            <a:r>
              <a:rPr lang="en-US" sz="2800" baseline="30000">
                <a:solidFill>
                  <a:srgbClr val="0070C0"/>
                </a:solidFill>
                <a:latin typeface="Times New Roman" panose="02020603050405020304" pitchFamily="18" charset="0"/>
                <a:cs typeface="Times New Roman" panose="02020603050405020304" pitchFamily="18" charset="0"/>
              </a:rPr>
              <a:t>2</a:t>
            </a:r>
            <a:r>
              <a:rPr lang="en-US" sz="2800">
                <a:solidFill>
                  <a:srgbClr val="0070C0"/>
                </a:solidFill>
                <a:latin typeface="Times New Roman" panose="02020603050405020304" pitchFamily="18" charset="0"/>
                <a:cs typeface="Times New Roman" panose="02020603050405020304" pitchFamily="18" charset="0"/>
              </a:rPr>
              <a:t>). Độ cao h tính theo mét được nhập từ bàn phím</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pPr/>
              <a:t>17</a:t>
            </a:fld>
            <a:endParaRPr lang="ru-RU" dirty="0"/>
          </a:p>
        </p:txBody>
      </p:sp>
      <mc:AlternateContent xmlns:mc="http://schemas.openxmlformats.org/markup-compatibility/2006">
        <mc:Choice xmlns="" xmlns:a14="http://schemas.microsoft.com/office/drawing/2010/main" Requires="a14">
          <p:sp>
            <p:nvSpPr>
              <p:cNvPr id="3" name="TextBox 2">
                <a:extLst>
                  <a:ext uri="{FF2B5EF4-FFF2-40B4-BE49-F238E27FC236}">
                    <a16:creationId xmlns:a16="http://schemas.microsoft.com/office/drawing/2014/main" id="{85DA7760-45DD-496E-A51D-F7847B54A960}"/>
                  </a:ext>
                </a:extLst>
              </p:cNvPr>
              <p:cNvSpPr txBox="1"/>
              <p:nvPr/>
            </p:nvSpPr>
            <p:spPr>
              <a:xfrm>
                <a:off x="7793182" y="2620285"/>
                <a:ext cx="2819400" cy="5218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𝑣</m:t>
                      </m:r>
                      <m:r>
                        <a:rPr lang="en-US" sz="2800" b="0" i="1" smtClean="0">
                          <a:solidFill>
                            <a:srgbClr val="0070C0"/>
                          </a:solidFill>
                          <a:latin typeface="Cambria Math" panose="02040503050406030204" pitchFamily="18" charset="0"/>
                        </a:rPr>
                        <m:t>=</m:t>
                      </m:r>
                      <m:rad>
                        <m:radPr>
                          <m:degHide m:val="on"/>
                          <m:ctrlPr>
                            <a:rPr lang="en-US" sz="2800" b="0" i="1" smtClean="0">
                              <a:solidFill>
                                <a:srgbClr val="0070C0"/>
                              </a:solidFill>
                              <a:latin typeface="Cambria Math" panose="02040503050406030204" pitchFamily="18" charset="0"/>
                            </a:rPr>
                          </m:ctrlPr>
                        </m:radPr>
                        <m:deg/>
                        <m:e>
                          <m:r>
                            <a:rPr lang="en-US" sz="2800" b="0" i="1" smtClean="0">
                              <a:solidFill>
                                <a:srgbClr val="0070C0"/>
                              </a:solidFill>
                              <a:latin typeface="Cambria Math" panose="02040503050406030204" pitchFamily="18" charset="0"/>
                            </a:rPr>
                            <m:t>2</m:t>
                          </m:r>
                          <m:r>
                            <a:rPr lang="en-US" sz="2800" b="0" i="1" smtClean="0">
                              <a:solidFill>
                                <a:srgbClr val="0070C0"/>
                              </a:solidFill>
                              <a:latin typeface="Cambria Math" panose="02040503050406030204" pitchFamily="18" charset="0"/>
                            </a:rPr>
                            <m:t>𝑔h</m:t>
                          </m:r>
                        </m:e>
                      </m:rad>
                    </m:oMath>
                  </m:oMathPara>
                </a14:m>
                <a:endParaRPr lang="en-US" sz="2800">
                  <a:solidFill>
                    <a:srgbClr val="0070C0"/>
                  </a:solidFill>
                  <a:latin typeface="Times New Roman" panose="02020603050405020304" pitchFamily="18" charset="0"/>
                  <a:cs typeface="Times New Roman" panose="02020603050405020304" pitchFamily="18" charset="0"/>
                </a:endParaRPr>
              </a:p>
            </p:txBody>
          </p:sp>
        </mc:Choice>
        <mc:Fallback>
          <p:sp>
            <p:nvSpPr>
              <p:cNvPr id="3" name="TextBox 2">
                <a:extLst>
                  <a:ext uri="{FF2B5EF4-FFF2-40B4-BE49-F238E27FC236}">
                    <a16:creationId xmlns:a14="http://schemas.microsoft.com/office/drawing/2010/main" xmlns="" xmlns:a16="http://schemas.microsoft.com/office/drawing/2014/main" id="{85DA7760-45DD-496E-A51D-F7847B54A960}"/>
                  </a:ext>
                </a:extLst>
              </p:cNvPr>
              <p:cNvSpPr txBox="1">
                <a:spLocks noRot="1" noChangeAspect="1" noMove="1" noResize="1" noEditPoints="1" noAdjustHandles="1" noChangeArrowheads="1" noChangeShapeType="1" noTextEdit="1"/>
              </p:cNvSpPr>
              <p:nvPr/>
            </p:nvSpPr>
            <p:spPr>
              <a:xfrm>
                <a:off x="7793182" y="2620285"/>
                <a:ext cx="2819400" cy="52181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59582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4D24B6-BECF-4BE6-9971-53768392C0BB}"/>
              </a:ext>
            </a:extLst>
          </p:cNvPr>
          <p:cNvSpPr>
            <a:spLocks noGrp="1"/>
          </p:cNvSpPr>
          <p:nvPr>
            <p:ph type="title"/>
          </p:nvPr>
        </p:nvSpPr>
        <p:spPr/>
        <p:txBody>
          <a:bodyPr/>
          <a:lstStyle/>
          <a:p>
            <a:r>
              <a:rPr lang="en-US" dirty="0"/>
              <a:t>THANK YOU!</a:t>
            </a:r>
            <a:endParaRPr lang="ru-RU" dirty="0"/>
          </a:p>
        </p:txBody>
      </p:sp>
      <p:pic>
        <p:nvPicPr>
          <p:cNvPr id="16" name="Picture Placeholder 15" descr="Scenic View of Beach">
            <a:extLst>
              <a:ext uri="{FF2B5EF4-FFF2-40B4-BE49-F238E27FC236}">
                <a16:creationId xmlns="" xmlns:a16="http://schemas.microsoft.com/office/drawing/2014/main" id="{9AE9B74E-83A6-4E11-8B41-300A15318533}"/>
              </a:ext>
            </a:extLst>
          </p:cNvPr>
          <p:cNvPicPr>
            <a:picLocks noGrp="1" noChangeAspect="1"/>
          </p:cNvPicPr>
          <p:nvPr>
            <p:ph type="pic" sz="quarter" idx="21"/>
          </p:nvPr>
        </p:nvPicPr>
        <p:blipFill rotWithShape="1">
          <a:blip r:embed="rId2"/>
          <a:srcRect l="32866" r="20338"/>
          <a:stretch/>
        </p:blipFill>
        <p:spPr>
          <a:xfrm>
            <a:off x="5245189" y="1"/>
            <a:ext cx="6943003" cy="5934621"/>
          </a:xfrm>
        </p:spPr>
      </p:pic>
    </p:spTree>
    <p:extLst>
      <p:ext uri="{BB962C8B-B14F-4D97-AF65-F5344CB8AC3E}">
        <p14:creationId xmlns="" xmlns:p14="http://schemas.microsoft.com/office/powerpoint/2010/main" val="131666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598491" y="2449175"/>
            <a:ext cx="8723870" cy="2034660"/>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từ bàn phím số tự nhiên n, kiểm tra n có phải là số nguyên tố hay không. Nếu n là hợp số thì in ra kết quả phân tích n thành tích các thừa số nguyên tố.  Chú ý số 1 không là số nguyên tố và cũng không là hợp số.</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5" name="Rectangle 34"/>
          <p:cNvSpPr/>
          <p:nvPr/>
        </p:nvSpPr>
        <p:spPr>
          <a:xfrm>
            <a:off x="4485503" y="575274"/>
            <a:ext cx="2949846" cy="707886"/>
          </a:xfrm>
          <a:prstGeom prst="rect">
            <a:avLst/>
          </a:prstGeom>
        </p:spPr>
        <p:txBody>
          <a:bodyPr wrap="none">
            <a:spAutoFit/>
          </a:bodyPr>
          <a:lstStyle/>
          <a:p>
            <a:r>
              <a:rPr lang="en-US" sz="40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en-US" sz="40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a:solidFill>
                <a:schemeClr val="accent3">
                  <a:lumMod val="75000"/>
                </a:schemeClr>
              </a:solidFill>
            </a:endParaRPr>
          </a:p>
        </p:txBody>
      </p:sp>
    </p:spTree>
    <p:extLst>
      <p:ext uri="{BB962C8B-B14F-4D97-AF65-F5344CB8AC3E}">
        <p14:creationId xmlns="" xmlns:p14="http://schemas.microsoft.com/office/powerpoint/2010/main" val="328810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18101" y="822409"/>
            <a:ext cx="2929007" cy="707886"/>
          </a:xfrm>
          <a:prstGeom prst="rect">
            <a:avLst/>
          </a:prstGeom>
        </p:spPr>
        <p:txBody>
          <a:bodyPr wrap="none">
            <a:spAutoFit/>
          </a:bodyPr>
          <a:lstStyle/>
          <a:p>
            <a:r>
              <a:rPr lang="en-US" sz="4000" b="1">
                <a:solidFill>
                  <a:schemeClr val="accent3">
                    <a:lumMod val="75000"/>
                  </a:schemeClr>
                </a:solidFill>
                <a:latin typeface="Times New Roman" panose="02020603050405020304" pitchFamily="18" charset="0"/>
                <a:ea typeface="Times New Roman" panose="02020603050405020304" pitchFamily="18" charset="0"/>
              </a:rPr>
              <a:t>Hướng dẫn</a:t>
            </a:r>
            <a:r>
              <a:rPr lang="en-US" sz="4000">
                <a:solidFill>
                  <a:schemeClr val="accent3">
                    <a:lumMod val="75000"/>
                  </a:schemeClr>
                </a:solidFill>
                <a:latin typeface="Times New Roman" panose="02020603050405020304" pitchFamily="18" charset="0"/>
                <a:ea typeface="Times New Roman" panose="02020603050405020304" pitchFamily="18" charset="0"/>
              </a:rPr>
              <a:t>. </a:t>
            </a:r>
            <a:endParaRPr lang="en-US" sz="4000">
              <a:solidFill>
                <a:schemeClr val="accent3">
                  <a:lumMod val="75000"/>
                </a:schemeClr>
              </a:solidFill>
            </a:endParaRPr>
          </a:p>
        </p:txBody>
      </p:sp>
      <p:sp>
        <p:nvSpPr>
          <p:cNvPr id="11" name="Rectangle 10"/>
          <p:cNvSpPr/>
          <p:nvPr/>
        </p:nvSpPr>
        <p:spPr>
          <a:xfrm>
            <a:off x="444843" y="1963085"/>
            <a:ext cx="11170508" cy="4001095"/>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Sử dụng biến danh sách NT để lưu các thừa số nguyên tố của n. Chương trình sẽ thiết lập danh sách NT chỉ khi n &gt; 1. Kết quả của chương trình sẽ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n = 1 thì danh sách NT sẽ rỗng.</a:t>
            </a:r>
          </a:p>
          <a:p>
            <a:pPr marL="342900" lvl="0" indent="-342900" algn="just">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n &gt; 1 thì danh sách NT không rỗng. Độ dài danh sách len(NT) sẽ bằng 1 khi và chỉ khi n là số nguyên tố.</a:t>
            </a: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Nếu len(NT) &gt; 1 thì chương trình sẽ in ra khai triển n thành tích các thừa số nguyên tố, khai triển này sẽ có dạng: n=p</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k</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1972448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406E116-E4C4-29C7-4A6B-89AD56A141E9}"/>
              </a:ext>
            </a:extLst>
          </p:cNvPr>
          <p:cNvPicPr>
            <a:picLocks noChangeAspect="1"/>
          </p:cNvPicPr>
          <p:nvPr/>
        </p:nvPicPr>
        <p:blipFill>
          <a:blip r:embed="rId2"/>
          <a:stretch>
            <a:fillRect/>
          </a:stretch>
        </p:blipFill>
        <p:spPr>
          <a:xfrm>
            <a:off x="-102741" y="0"/>
            <a:ext cx="12294741" cy="6780944"/>
          </a:xfrm>
          <a:prstGeom prst="rect">
            <a:avLst/>
          </a:prstGeom>
        </p:spPr>
      </p:pic>
    </p:spTree>
    <p:extLst>
      <p:ext uri="{BB962C8B-B14F-4D97-AF65-F5344CB8AC3E}">
        <p14:creationId xmlns="" xmlns:p14="http://schemas.microsoft.com/office/powerpoint/2010/main" val="375159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44003" r="76836" b="21875"/>
          <a:stretch/>
        </p:blipFill>
        <p:spPr>
          <a:xfrm>
            <a:off x="2782330" y="642551"/>
            <a:ext cx="6435810" cy="5353608"/>
          </a:xfrm>
          <a:prstGeom prst="rect">
            <a:avLst/>
          </a:prstGeom>
          <a:ln>
            <a:solidFill>
              <a:schemeClr val="accent1">
                <a:lumMod val="40000"/>
                <a:lumOff val="60000"/>
              </a:schemeClr>
            </a:solidFill>
          </a:ln>
        </p:spPr>
      </p:pic>
      <p:sp>
        <p:nvSpPr>
          <p:cNvPr id="11" name="Right Arrow 10"/>
          <p:cNvSpPr/>
          <p:nvPr/>
        </p:nvSpPr>
        <p:spPr>
          <a:xfrm>
            <a:off x="667265" y="2718486"/>
            <a:ext cx="1779373" cy="1482811"/>
          </a:xfrm>
          <a:prstGeom prst="rightArrow">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Tree>
    <p:extLst>
      <p:ext uri="{BB962C8B-B14F-4D97-AF65-F5344CB8AC3E}">
        <p14:creationId xmlns="" xmlns:p14="http://schemas.microsoft.com/office/powerpoint/2010/main" val="61392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3081" y="172800"/>
            <a:ext cx="9877167" cy="1083374"/>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Chạy chương trình với công cụ gỡ lỗi của phần mềm lập trình. Thiết lập một điểm dừng tại dòng 11 của chương trình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 xmlns:a16="http://schemas.microsoft.com/office/drawing/2014/main" id="{DBCCE2EA-9E9D-DB07-A568-CF1C7FADC22D}"/>
              </a:ext>
            </a:extLst>
          </p:cNvPr>
          <p:cNvPicPr>
            <a:picLocks noChangeAspect="1"/>
          </p:cNvPicPr>
          <p:nvPr/>
        </p:nvPicPr>
        <p:blipFill>
          <a:blip r:embed="rId2"/>
          <a:stretch>
            <a:fillRect/>
          </a:stretch>
        </p:blipFill>
        <p:spPr>
          <a:xfrm>
            <a:off x="0" y="1256174"/>
            <a:ext cx="11989942" cy="5350109"/>
          </a:xfrm>
          <a:prstGeom prst="rect">
            <a:avLst/>
          </a:prstGeom>
        </p:spPr>
      </p:pic>
    </p:spTree>
    <p:extLst>
      <p:ext uri="{BB962C8B-B14F-4D97-AF65-F5344CB8AC3E}">
        <p14:creationId xmlns="" xmlns:p14="http://schemas.microsoft.com/office/powerpoint/2010/main" val="249944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1404" y="321085"/>
            <a:ext cx="9316995" cy="1083374"/>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Thiết lập bảng theo dõi các giá trị trung gian k, m, n, NT sẽ như sau, giả sử giá trị nhập ban đầu của n = 100: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 xmlns:p14="http://schemas.microsoft.com/office/powerpoint/2010/main" val="414307913"/>
              </p:ext>
            </p:extLst>
          </p:nvPr>
        </p:nvGraphicFramePr>
        <p:xfrm>
          <a:off x="741404" y="2075085"/>
          <a:ext cx="10305536" cy="4226860"/>
        </p:xfrm>
        <a:graphic>
          <a:graphicData uri="http://schemas.openxmlformats.org/drawingml/2006/table">
            <a:tbl>
              <a:tblPr firstRow="1" firstCol="1">
                <a:tableStyleId>{5940675A-B579-460E-94D1-54222C63F5DA}</a:tableStyleId>
              </a:tblPr>
              <a:tblGrid>
                <a:gridCol w="1037969">
                  <a:extLst>
                    <a:ext uri="{9D8B030D-6E8A-4147-A177-3AD203B41FA5}">
                      <a16:colId xmlns="" xmlns:a16="http://schemas.microsoft.com/office/drawing/2014/main" val="725187853"/>
                    </a:ext>
                  </a:extLst>
                </a:gridCol>
                <a:gridCol w="1210962">
                  <a:extLst>
                    <a:ext uri="{9D8B030D-6E8A-4147-A177-3AD203B41FA5}">
                      <a16:colId xmlns="" xmlns:a16="http://schemas.microsoft.com/office/drawing/2014/main" val="4108633405"/>
                    </a:ext>
                  </a:extLst>
                </a:gridCol>
                <a:gridCol w="1285103">
                  <a:extLst>
                    <a:ext uri="{9D8B030D-6E8A-4147-A177-3AD203B41FA5}">
                      <a16:colId xmlns="" xmlns:a16="http://schemas.microsoft.com/office/drawing/2014/main" val="823242463"/>
                    </a:ext>
                  </a:extLst>
                </a:gridCol>
                <a:gridCol w="1458097">
                  <a:extLst>
                    <a:ext uri="{9D8B030D-6E8A-4147-A177-3AD203B41FA5}">
                      <a16:colId xmlns="" xmlns:a16="http://schemas.microsoft.com/office/drawing/2014/main" val="1781412608"/>
                    </a:ext>
                  </a:extLst>
                </a:gridCol>
                <a:gridCol w="5313405">
                  <a:extLst>
                    <a:ext uri="{9D8B030D-6E8A-4147-A177-3AD203B41FA5}">
                      <a16:colId xmlns="" xmlns:a16="http://schemas.microsoft.com/office/drawing/2014/main" val="1405203830"/>
                    </a:ext>
                  </a:extLst>
                </a:gridCol>
              </a:tblGrid>
              <a:tr h="559307">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k</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m</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n</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NT</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Kết thúc</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002465657"/>
                  </a:ext>
                </a:extLst>
              </a:tr>
              <a:tr h="55930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506110972"/>
                  </a:ext>
                </a:extLst>
              </a:tr>
              <a:tr h="55930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668928833"/>
                  </a:ext>
                </a:extLst>
              </a:tr>
              <a:tr h="55930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530877942"/>
                  </a:ext>
                </a:extLst>
              </a:tr>
              <a:tr h="841173">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[2,2,5,5]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071510216"/>
                  </a:ext>
                </a:extLst>
              </a:tr>
              <a:tr h="1148459">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Thông báo: 100 = 2 x 2 x 5 x 5</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61042310"/>
                  </a:ext>
                </a:extLst>
              </a:tr>
            </a:tbl>
          </a:graphicData>
        </a:graphic>
      </p:graphicFrame>
    </p:spTree>
    <p:extLst>
      <p:ext uri="{BB962C8B-B14F-4D97-AF65-F5344CB8AC3E}">
        <p14:creationId xmlns="" xmlns:p14="http://schemas.microsoft.com/office/powerpoint/2010/main" val="824976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986286" y="599987"/>
            <a:ext cx="2672526" cy="646331"/>
          </a:xfrm>
          <a:prstGeom prst="rect">
            <a:avLst/>
          </a:prstGeom>
        </p:spPr>
        <p:txBody>
          <a:bodyPr wrap="none">
            <a:spAutoFit/>
          </a:bodyPr>
          <a:lstStyle/>
          <a:p>
            <a:r>
              <a:rPr lang="en-US" sz="3600" b="1">
                <a:solidFill>
                  <a:srgbClr val="7030A0"/>
                </a:solidFill>
                <a:latin typeface="Times New Roman" panose="02020603050405020304" pitchFamily="18" charset="0"/>
                <a:ea typeface="Times New Roman" panose="02020603050405020304" pitchFamily="18" charset="0"/>
              </a:rPr>
              <a:t>Nhiệm vụ 2.</a:t>
            </a:r>
            <a:r>
              <a:rPr lang="en-US" sz="3600">
                <a:latin typeface="Times New Roman" panose="02020603050405020304" pitchFamily="18" charset="0"/>
                <a:ea typeface="Times New Roman" panose="02020603050405020304" pitchFamily="18" charset="0"/>
              </a:rPr>
              <a:t> </a:t>
            </a:r>
            <a:endParaRPr lang="en-US" sz="3600"/>
          </a:p>
        </p:txBody>
      </p:sp>
      <p:sp>
        <p:nvSpPr>
          <p:cNvPr id="11" name="Rectangle 10"/>
          <p:cNvSpPr/>
          <p:nvPr/>
        </p:nvSpPr>
        <p:spPr>
          <a:xfrm>
            <a:off x="1062682" y="2806157"/>
            <a:ext cx="9934832" cy="1692771"/>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từ bàn phím ba số thực a, b, c và tìm nghiệm của phương trình bậc hai: ax</a:t>
            </a:r>
            <a:r>
              <a:rPr lang="en-US" sz="28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bx + c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cần xét đầy đủ các trường hợp xảy ra.</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1006010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11285" y="579214"/>
            <a:ext cx="2627642" cy="743473"/>
          </a:xfrm>
          <a:prstGeom prst="rect">
            <a:avLst/>
          </a:prstGeom>
        </p:spPr>
        <p:txBody>
          <a:bodyPr wrap="none">
            <a:spAutoFit/>
          </a:bodyPr>
          <a:lstStyle/>
          <a:p>
            <a:pPr>
              <a:lnSpc>
                <a:spcPct val="115000"/>
              </a:lnSpc>
              <a:spcAft>
                <a:spcPts val="0"/>
              </a:spcAft>
            </a:pPr>
            <a:r>
              <a:rPr lang="en-US" sz="40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Rectangle 10"/>
          <p:cNvSpPr/>
          <p:nvPr/>
        </p:nvSpPr>
        <p:spPr>
          <a:xfrm>
            <a:off x="469556" y="2012512"/>
            <a:ext cx="10404389" cy="4552015"/>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Với bộ dữ liệu a, b, c đã nhập (là các số thực), chúng ta cần xét đầy đủ các trường hợp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b = c phương trình có vô số nghiệm.</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b = 0; c ≠ 0, phương trình vô nghiệm.</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0; b ≠ 0 phương trình là bậc nhất và có nghiệm duy nhất.</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0, giải phương trình bậc hai. Nghiệm sẽ phụ thuộc vào giá trị delta = b</a:t>
            </a:r>
            <a:r>
              <a:rPr lang="en-US" sz="2800" baseline="30000">
                <a:latin typeface="Times New Roman" panose="02020603050405020304" pitchFamily="18" charset="0"/>
                <a:ea typeface="Calibri" panose="020F0502020204030204" pitchFamily="34" charset="0"/>
                <a:cs typeface="Times New Roman" panose="02020603050405020304" pitchFamily="18" charset="0"/>
              </a:rPr>
              <a:t>2 </a:t>
            </a:r>
            <a:r>
              <a:rPr lang="en-US" sz="2800">
                <a:latin typeface="Times New Roman" panose="02020603050405020304" pitchFamily="18" charset="0"/>
                <a:ea typeface="Calibri" panose="020F0502020204030204" pitchFamily="34" charset="0"/>
                <a:cs typeface="Times New Roman" panose="02020603050405020304" pitchFamily="18" charset="0"/>
              </a:rPr>
              <a:t>- 4ac. Phương trình vô nghiệm, có một nghiệm kép </a:t>
            </a:r>
            <a:r>
              <a:rPr lang="en-US" sz="2800">
                <a:solidFill>
                  <a:srgbClr val="44546A"/>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800">
                <a:latin typeface="Times New Roman" panose="02020603050405020304" pitchFamily="18" charset="0"/>
                <a:ea typeface="Calibri" panose="020F0502020204030204" pitchFamily="34" charset="0"/>
                <a:cs typeface="Times New Roman" panose="02020603050405020304" pitchFamily="18" charset="0"/>
              </a:rPr>
              <a:t> hai nghiệm phân biệt phụ thuộc vào giá trị delta là nhỏ hơn 0, bằng 0 hay lớn hơn 0.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457870601"/>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2.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192</TotalTime>
  <Words>974</Words>
  <Application>Microsoft Office PowerPoint</Application>
  <PresentationFormat>Custom</PresentationFormat>
  <Paragraphs>103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BÀI 31 THỰC HÀNH VIẾT CHƯƠNG TRÌNH ĐƠN GIẢN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Bài 1: Giải phương trình bậc nhất</vt:lpstr>
      <vt:lpstr>Bài 2: An ninh lương thực</vt:lpstr>
      <vt:lpstr>Bài 3: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THỰC HÀNH VIẾT CHƯƠNG TRÌNH ĐƠN GIẢN</dc:title>
  <dc:creator>HoangThanh Tam</dc:creator>
  <cp:lastModifiedBy>admin</cp:lastModifiedBy>
  <cp:revision>16</cp:revision>
  <dcterms:created xsi:type="dcterms:W3CDTF">2022-01-14T13:15:26Z</dcterms:created>
  <dcterms:modified xsi:type="dcterms:W3CDTF">2023-07-21T01:58:59Z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