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26"/>
  </p:notesMasterIdLst>
  <p:handoutMasterIdLst>
    <p:handoutMasterId r:id="rId27"/>
  </p:handoutMasterIdLst>
  <p:sldIdLst>
    <p:sldId id="256" r:id="rId5"/>
    <p:sldId id="266" r:id="rId6"/>
    <p:sldId id="262" r:id="rId7"/>
    <p:sldId id="292" r:id="rId8"/>
    <p:sldId id="293" r:id="rId9"/>
    <p:sldId id="294" r:id="rId10"/>
    <p:sldId id="295" r:id="rId11"/>
    <p:sldId id="296" r:id="rId12"/>
    <p:sldId id="297" r:id="rId13"/>
    <p:sldId id="298" r:id="rId14"/>
    <p:sldId id="299" r:id="rId15"/>
    <p:sldId id="300" r:id="rId16"/>
    <p:sldId id="301" r:id="rId17"/>
    <p:sldId id="304" r:id="rId18"/>
    <p:sldId id="302" r:id="rId19"/>
    <p:sldId id="303" r:id="rId20"/>
    <p:sldId id="305" r:id="rId21"/>
    <p:sldId id="306" r:id="rId22"/>
    <p:sldId id="290" r:id="rId23"/>
    <p:sldId id="291" r:id="rId24"/>
    <p:sldId id="26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pPr/>
              <a:t>21/07/2023</a:t>
            </a:fld>
            <a:endParaRPr lang="en-US" dirty="0"/>
          </a:p>
        </p:txBody>
      </p:sp>
      <p:sp>
        <p:nvSpPr>
          <p:cNvPr id="4" name="Footer Placeholder 3">
            <a:extLst>
              <a:ext uri="{FF2B5EF4-FFF2-40B4-BE49-F238E27FC236}">
                <a16:creationId xmlns=""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pPr/>
              <a:t>‹#›</a:t>
            </a:fld>
            <a:endParaRPr lang="en-US" dirty="0"/>
          </a:p>
        </p:txBody>
      </p:sp>
    </p:spTree>
    <p:extLst>
      <p:ext uri="{BB962C8B-B14F-4D97-AF65-F5344CB8AC3E}">
        <p14:creationId xmlns=""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pPr/>
              <a:t>21/07/2023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pPr/>
              <a:t>‹#›</a:t>
            </a:fld>
            <a:endParaRPr lang="en-US" dirty="0"/>
          </a:p>
        </p:txBody>
      </p:sp>
    </p:spTree>
    <p:extLst>
      <p:ext uri="{BB962C8B-B14F-4D97-AF65-F5344CB8AC3E}">
        <p14:creationId xmlns=""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pPr/>
              <a:t>1</a:t>
            </a:fld>
            <a:endParaRPr lang="en-US" dirty="0"/>
          </a:p>
        </p:txBody>
      </p:sp>
    </p:spTree>
    <p:extLst>
      <p:ext uri="{BB962C8B-B14F-4D97-AF65-F5344CB8AC3E}">
        <p14:creationId xmlns="" xmlns:p14="http://schemas.microsoft.com/office/powerpoint/2010/main" val="356143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pPr/>
              <a:t>2</a:t>
            </a:fld>
            <a:endParaRPr lang="en-US" dirty="0"/>
          </a:p>
        </p:txBody>
      </p:sp>
    </p:spTree>
    <p:extLst>
      <p:ext uri="{BB962C8B-B14F-4D97-AF65-F5344CB8AC3E}">
        <p14:creationId xmlns="" xmlns:p14="http://schemas.microsoft.com/office/powerpoint/2010/main" val="151798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pPr/>
              <a:t>3</a:t>
            </a:fld>
            <a:endParaRPr lang="en-US" dirty="0"/>
          </a:p>
        </p:txBody>
      </p:sp>
    </p:spTree>
    <p:extLst>
      <p:ext uri="{BB962C8B-B14F-4D97-AF65-F5344CB8AC3E}">
        <p14:creationId xmlns="" xmlns:p14="http://schemas.microsoft.com/office/powerpoint/2010/main" val="384185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pPr/>
              <a:t>21</a:t>
            </a:fld>
            <a:endParaRPr lang="en-US" dirty="0"/>
          </a:p>
        </p:txBody>
      </p:sp>
    </p:spTree>
    <p:extLst>
      <p:ext uri="{BB962C8B-B14F-4D97-AF65-F5344CB8AC3E}">
        <p14:creationId xmlns="" xmlns:p14="http://schemas.microsoft.com/office/powerpoint/2010/main" val="43809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pPr/>
              <a:t>21/07/2023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pPr/>
              <a:t>21/07/2023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pPr/>
              <a:t>21/07/2023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pPr/>
              <a:t>21/07/2023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pPr/>
              <a:t>21/07/2023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pPr/>
              <a:t>21/07/2023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pPr/>
              <a:t>21/07/2023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pPr/>
              <a:t>21/07/2023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pPr/>
              <a:t>21/07/2023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pPr/>
              <a:t>21/07/2023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21/07/2023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pPr/>
              <a:t>21/07/2023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pPr/>
              <a:t>21/07/2023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pPr/>
              <a:t>21/07/2023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pPr/>
              <a:t>21/07/2023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21/07/2023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21/07/2023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pPr/>
              <a:t>21/07/2023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bouquet of flowers">
            <a:extLst>
              <a:ext uri="{FF2B5EF4-FFF2-40B4-BE49-F238E27FC236}">
                <a16:creationId xmlns="" xmlns:a16="http://schemas.microsoft.com/office/drawing/2014/main" id="{718EB7F9-40D1-422D-8A3D-8DE631B08A57}"/>
              </a:ext>
            </a:extLst>
          </p:cNvPr>
          <p:cNvPicPr>
            <a:picLocks noChangeAspect="1"/>
          </p:cNvPicPr>
          <p:nvPr/>
        </p:nvPicPr>
        <p:blipFill rotWithShape="1">
          <a:blip r:embed="rId3"/>
          <a:srcRect t="7813" b="7813"/>
          <a:stretch/>
        </p:blipFill>
        <p:spPr>
          <a:xfrm>
            <a:off x="-3176" y="10"/>
            <a:ext cx="12192000" cy="6857991"/>
          </a:xfrm>
          <a:prstGeom prst="rect">
            <a:avLst/>
          </a:prstGeom>
        </p:spPr>
      </p:pic>
      <p:sp>
        <p:nvSpPr>
          <p:cNvPr id="110" name="Rectangle 109">
            <a:extLst>
              <a:ext uri="{FF2B5EF4-FFF2-40B4-BE49-F238E27FC236}">
                <a16:creationId xmlns="" xmlns:a16="http://schemas.microsoft.com/office/drawing/2014/main" id="{41704883-D088-4683-A1FD-AEE53B336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E48F08EB-495B-4F59-9AE0-81E72B1F1640}"/>
              </a:ext>
            </a:extLst>
          </p:cNvPr>
          <p:cNvSpPr>
            <a:spLocks noGrp="1"/>
          </p:cNvSpPr>
          <p:nvPr>
            <p:ph type="ctrTitle"/>
          </p:nvPr>
        </p:nvSpPr>
        <p:spPr>
          <a:xfrm>
            <a:off x="427903" y="4277252"/>
            <a:ext cx="7841673" cy="1790744"/>
          </a:xfrm>
        </p:spPr>
        <p:txBody>
          <a:bodyPr>
            <a:noAutofit/>
          </a:bodyPr>
          <a:lstStyle/>
          <a:p>
            <a:pPr algn="ctr">
              <a:lnSpc>
                <a:spcPct val="100000"/>
              </a:lnSpc>
              <a:spcBef>
                <a:spcPts val="600"/>
              </a:spcBef>
              <a:spcAft>
                <a:spcPts val="600"/>
              </a:spcAft>
            </a:pPr>
            <a:r>
              <a:rPr lang="en-US" sz="4000" b="1">
                <a:latin typeface="Times New Roman" panose="02020603050405020304" pitchFamily="18" charset="0"/>
                <a:cs typeface="Times New Roman" panose="02020603050405020304" pitchFamily="18" charset="0"/>
              </a:rPr>
              <a:t>BÀI 30</a:t>
            </a:r>
            <a:br>
              <a:rPr lang="en-US" sz="4000" b="1">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KIỂM THỬ VÀ GỠ LỖI C</a:t>
            </a:r>
            <a:r>
              <a:rPr lang="vi-VN" sz="4000" b="1">
                <a:latin typeface="Times New Roman" panose="02020603050405020304" pitchFamily="18" charset="0"/>
                <a:cs typeface="Times New Roman" panose="02020603050405020304" pitchFamily="18" charset="0"/>
              </a:rPr>
              <a:t>HƯƠNG TRÌNH</a:t>
            </a:r>
            <a:r>
              <a:rPr lang="en-US" sz="4000" b="1">
                <a:latin typeface="Times New Roman" panose="02020603050405020304" pitchFamily="18" charset="0"/>
                <a:cs typeface="Times New Roman" panose="02020603050405020304" pitchFamily="18" charset="0"/>
              </a:rPr>
              <a:t> </a:t>
            </a:r>
            <a:endParaRPr lang="ru-RU" sz="4000" b="1" dirty="0">
              <a:latin typeface="Times New Roman" panose="02020603050405020304" pitchFamily="18" charset="0"/>
              <a:cs typeface="Times New Roman" panose="02020603050405020304" pitchFamily="18" charset="0"/>
            </a:endParaRPr>
          </a:p>
        </p:txBody>
      </p:sp>
      <p:sp>
        <p:nvSpPr>
          <p:cNvPr id="112" name="Rectangle 111">
            <a:extLst>
              <a:ext uri="{FF2B5EF4-FFF2-40B4-BE49-F238E27FC236}">
                <a16:creationId xmlns="" xmlns:a16="http://schemas.microsoft.com/office/drawing/2014/main" id="{A9C04EC1-26B9-40BD-84A6-B2C0A913D0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 xmlns:a16="http://schemas.microsoft.com/office/drawing/2014/main" id="{9BAB74E2-5A82-47FD-BBB4-BFD47779FF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 xmlns:a16="http://schemas.microsoft.com/office/drawing/2014/main" id="{9C4FFB60-A034-4994-8F55-E38D4F31C8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85794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0495" y="5651327"/>
            <a:ext cx="8394357" cy="954107"/>
          </a:xfrm>
          <a:prstGeom prst="rect">
            <a:avLst/>
          </a:prstGeom>
        </p:spPr>
        <p:txBody>
          <a:bodyPr wrap="square">
            <a:spAutoFit/>
          </a:bodyPr>
          <a:lstStyle/>
          <a:p>
            <a:pPr algn="just"/>
            <a:r>
              <a:rPr lang="vi-VN" sz="2800">
                <a:latin typeface="Times New Roman" panose="02020603050405020304" pitchFamily="18" charset="0"/>
                <a:ea typeface="Times New Roman" panose="02020603050405020304" pitchFamily="18" charset="0"/>
              </a:rPr>
              <a:t>Chúng ta sẽ tiến hành kiểm thử chương trình này. Cần tập trung kiểm tra kĩ khối lệnh của lệnh lặp </a:t>
            </a:r>
            <a:r>
              <a:rPr lang="vi-VN" sz="2800" b="1">
                <a:latin typeface="Times New Roman" panose="02020603050405020304" pitchFamily="18" charset="0"/>
                <a:ea typeface="Times New Roman" panose="02020603050405020304" pitchFamily="18" charset="0"/>
              </a:rPr>
              <a:t>while</a:t>
            </a:r>
            <a:endParaRPr lang="en-US" sz="2800"/>
          </a:p>
        </p:txBody>
      </p:sp>
      <p:pic>
        <p:nvPicPr>
          <p:cNvPr id="5" name="Picture 4">
            <a:extLst>
              <a:ext uri="{FF2B5EF4-FFF2-40B4-BE49-F238E27FC236}">
                <a16:creationId xmlns="" xmlns:a16="http://schemas.microsoft.com/office/drawing/2014/main" id="{73C80687-8ADC-8FB2-CDE7-77113BC9DEE7}"/>
              </a:ext>
            </a:extLst>
          </p:cNvPr>
          <p:cNvPicPr>
            <a:picLocks noChangeAspect="1"/>
          </p:cNvPicPr>
          <p:nvPr/>
        </p:nvPicPr>
        <p:blipFill>
          <a:blip r:embed="rId2"/>
          <a:stretch>
            <a:fillRect/>
          </a:stretch>
        </p:blipFill>
        <p:spPr>
          <a:xfrm>
            <a:off x="1694865" y="647970"/>
            <a:ext cx="8137132" cy="4546293"/>
          </a:xfrm>
          <a:prstGeom prst="rect">
            <a:avLst/>
          </a:prstGeom>
        </p:spPr>
      </p:pic>
    </p:spTree>
    <p:extLst>
      <p:ext uri="{BB962C8B-B14F-4D97-AF65-F5344CB8AC3E}">
        <p14:creationId xmlns="" xmlns:p14="http://schemas.microsoft.com/office/powerpoint/2010/main" val="92734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77794" y="208732"/>
            <a:ext cx="11013990" cy="119862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15000"/>
              </a:lnSpc>
              <a:spcAft>
                <a:spcPts val="0"/>
              </a:spcAft>
            </a:pP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In ra các giá trị trung gian để kiểm soát chương trình.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Bổ sung biến k và hai lệnh print() vào chương trình như mô tả như sau: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 xmlns:a16="http://schemas.microsoft.com/office/drawing/2014/main" id="{EF345E98-005A-A3E6-7AEC-7B2BDE129A66}"/>
              </a:ext>
            </a:extLst>
          </p:cNvPr>
          <p:cNvPicPr>
            <a:picLocks noChangeAspect="1"/>
          </p:cNvPicPr>
          <p:nvPr/>
        </p:nvPicPr>
        <p:blipFill>
          <a:blip r:embed="rId2"/>
          <a:stretch>
            <a:fillRect/>
          </a:stretch>
        </p:blipFill>
        <p:spPr>
          <a:xfrm>
            <a:off x="2229492" y="1792384"/>
            <a:ext cx="7510409" cy="4667459"/>
          </a:xfrm>
          <a:prstGeom prst="rect">
            <a:avLst/>
          </a:prstGeom>
        </p:spPr>
      </p:pic>
    </p:spTree>
    <p:extLst>
      <p:ext uri="{BB962C8B-B14F-4D97-AF65-F5344CB8AC3E}">
        <p14:creationId xmlns="" xmlns:p14="http://schemas.microsoft.com/office/powerpoint/2010/main" val="258507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338119" y="210065"/>
            <a:ext cx="1087395" cy="1458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9256BD84-A397-643A-BA71-A89135561B51}"/>
              </a:ext>
            </a:extLst>
          </p:cNvPr>
          <p:cNvPicPr>
            <a:picLocks noChangeAspect="1"/>
          </p:cNvPicPr>
          <p:nvPr/>
        </p:nvPicPr>
        <p:blipFill>
          <a:blip r:embed="rId2"/>
          <a:stretch>
            <a:fillRect/>
          </a:stretch>
        </p:blipFill>
        <p:spPr>
          <a:xfrm>
            <a:off x="2106202" y="679374"/>
            <a:ext cx="8085762" cy="4817300"/>
          </a:xfrm>
          <a:prstGeom prst="rect">
            <a:avLst/>
          </a:prstGeom>
        </p:spPr>
      </p:pic>
    </p:spTree>
    <p:extLst>
      <p:ext uri="{BB962C8B-B14F-4D97-AF65-F5344CB8AC3E}">
        <p14:creationId xmlns="" xmlns:p14="http://schemas.microsoft.com/office/powerpoint/2010/main" val="350488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774356" y="175530"/>
            <a:ext cx="9654745" cy="234957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Cách 2:</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Sử dụng công cụ tạo điểm dừng của phần mềm soạn thảo lập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Thiết lập điểm dừng tại dòng 4 của chương trình như sau. Đây là vị trí bắt đầu chuẩn bị vào vòng lặp.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 xmlns:a16="http://schemas.microsoft.com/office/drawing/2014/main" id="{37AA3BBC-0A76-7DD4-6643-DB13B597E480}"/>
              </a:ext>
            </a:extLst>
          </p:cNvPr>
          <p:cNvPicPr>
            <a:picLocks noChangeAspect="1"/>
          </p:cNvPicPr>
          <p:nvPr/>
        </p:nvPicPr>
        <p:blipFill>
          <a:blip r:embed="rId2"/>
          <a:stretch>
            <a:fillRect/>
          </a:stretch>
        </p:blipFill>
        <p:spPr>
          <a:xfrm>
            <a:off x="2332233" y="2700777"/>
            <a:ext cx="7119991" cy="3847530"/>
          </a:xfrm>
          <a:prstGeom prst="rect">
            <a:avLst/>
          </a:prstGeom>
        </p:spPr>
      </p:pic>
    </p:spTree>
    <p:extLst>
      <p:ext uri="{BB962C8B-B14F-4D97-AF65-F5344CB8AC3E}">
        <p14:creationId xmlns="" xmlns:p14="http://schemas.microsoft.com/office/powerpoint/2010/main" val="267454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412259" y="0"/>
            <a:ext cx="889687" cy="963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69B8801E-982C-320F-8929-7FB9C333FEF3}"/>
              </a:ext>
            </a:extLst>
          </p:cNvPr>
          <p:cNvPicPr>
            <a:picLocks noChangeAspect="1"/>
          </p:cNvPicPr>
          <p:nvPr/>
        </p:nvPicPr>
        <p:blipFill>
          <a:blip r:embed="rId2"/>
          <a:stretch>
            <a:fillRect/>
          </a:stretch>
        </p:blipFill>
        <p:spPr>
          <a:xfrm>
            <a:off x="1438382" y="657547"/>
            <a:ext cx="8866598" cy="5619964"/>
          </a:xfrm>
          <a:prstGeom prst="rect">
            <a:avLst/>
          </a:prstGeom>
        </p:spPr>
      </p:pic>
    </p:spTree>
    <p:extLst>
      <p:ext uri="{BB962C8B-B14F-4D97-AF65-F5344CB8AC3E}">
        <p14:creationId xmlns="" xmlns:p14="http://schemas.microsoft.com/office/powerpoint/2010/main" val="23547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593124" y="433660"/>
            <a:ext cx="9885405" cy="1746861"/>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chạy chương trình sẽ dừng lại trước mỗi vòng lặp, chúng ta sẽ ghi lại các giá trị m, n vào một bảng như bảng sau. Khi kết thúc hết vòng lặp thì kết quả chương trình chính là giá trị 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1576227505"/>
              </p:ext>
            </p:extLst>
          </p:nvPr>
        </p:nvGraphicFramePr>
        <p:xfrm>
          <a:off x="1463511" y="2570059"/>
          <a:ext cx="9015019" cy="3781313"/>
        </p:xfrm>
        <a:graphic>
          <a:graphicData uri="http://schemas.openxmlformats.org/drawingml/2006/table">
            <a:tbl>
              <a:tblPr firstRow="1" firstCol="1" bandRow="1">
                <a:tableStyleId>{5C22544A-7EE6-4342-B048-85BDC9FD1C3A}</a:tableStyleId>
              </a:tblPr>
              <a:tblGrid>
                <a:gridCol w="3701613">
                  <a:extLst>
                    <a:ext uri="{9D8B030D-6E8A-4147-A177-3AD203B41FA5}">
                      <a16:colId xmlns="" xmlns:a16="http://schemas.microsoft.com/office/drawing/2014/main" val="435447849"/>
                    </a:ext>
                  </a:extLst>
                </a:gridCol>
                <a:gridCol w="1680519">
                  <a:extLst>
                    <a:ext uri="{9D8B030D-6E8A-4147-A177-3AD203B41FA5}">
                      <a16:colId xmlns="" xmlns:a16="http://schemas.microsoft.com/office/drawing/2014/main" val="3263701014"/>
                    </a:ext>
                  </a:extLst>
                </a:gridCol>
                <a:gridCol w="1433384">
                  <a:extLst>
                    <a:ext uri="{9D8B030D-6E8A-4147-A177-3AD203B41FA5}">
                      <a16:colId xmlns="" xmlns:a16="http://schemas.microsoft.com/office/drawing/2014/main" val="1902493837"/>
                    </a:ext>
                  </a:extLst>
                </a:gridCol>
                <a:gridCol w="2199503">
                  <a:extLst>
                    <a:ext uri="{9D8B030D-6E8A-4147-A177-3AD203B41FA5}">
                      <a16:colId xmlns="" xmlns:a16="http://schemas.microsoft.com/office/drawing/2014/main" val="1064753341"/>
                    </a:ext>
                  </a:extLst>
                </a:gridCol>
              </a:tblGrid>
              <a:tr h="1136979">
                <a:tc>
                  <a:txBody>
                    <a:bodyPr/>
                    <a:lstStyle/>
                    <a:p>
                      <a:pPr algn="ctr">
                        <a:lnSpc>
                          <a:spcPct val="115000"/>
                        </a:lnSpc>
                        <a:spcAft>
                          <a:spcPts val="0"/>
                        </a:spcAft>
                      </a:pPr>
                      <a:r>
                        <a:rPr lang="vi-VN" sz="2800">
                          <a:effectLst/>
                          <a:latin typeface="+mj-lt"/>
                        </a:rPr>
                        <a:t>Vòng lặp</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m</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n</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Kết quả</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405036199"/>
                  </a:ext>
                </a:extLst>
              </a:tr>
              <a:tr h="472886">
                <a:tc>
                  <a:txBody>
                    <a:bodyPr/>
                    <a:lstStyle/>
                    <a:p>
                      <a:pPr algn="ctr">
                        <a:lnSpc>
                          <a:spcPct val="115000"/>
                        </a:lnSpc>
                        <a:spcAft>
                          <a:spcPts val="0"/>
                        </a:spcAft>
                      </a:pPr>
                      <a:r>
                        <a:rPr lang="vi-VN" sz="2800">
                          <a:effectLst/>
                          <a:latin typeface="+mj-lt"/>
                        </a:rPr>
                        <a:t>1</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20</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16</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2682060864"/>
                  </a:ext>
                </a:extLst>
              </a:tr>
              <a:tr h="472886">
                <a:tc>
                  <a:txBody>
                    <a:bodyPr/>
                    <a:lstStyle/>
                    <a:p>
                      <a:pPr algn="ctr">
                        <a:lnSpc>
                          <a:spcPct val="115000"/>
                        </a:lnSpc>
                        <a:spcAft>
                          <a:spcPts val="0"/>
                        </a:spcAft>
                      </a:pPr>
                      <a:r>
                        <a:rPr lang="vi-VN" sz="2800">
                          <a:effectLst/>
                          <a:latin typeface="+mj-lt"/>
                        </a:rPr>
                        <a:t>2</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16</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3528514039"/>
                  </a:ext>
                </a:extLst>
              </a:tr>
              <a:tr h="472886">
                <a:tc>
                  <a:txBody>
                    <a:bodyPr/>
                    <a:lstStyle/>
                    <a:p>
                      <a:pPr algn="ctr">
                        <a:lnSpc>
                          <a:spcPct val="115000"/>
                        </a:lnSpc>
                        <a:spcAft>
                          <a:spcPts val="0"/>
                        </a:spcAft>
                      </a:pPr>
                      <a:r>
                        <a:rPr lang="vi-VN" sz="2800">
                          <a:effectLst/>
                          <a:latin typeface="+mj-lt"/>
                        </a:rPr>
                        <a:t>3</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12</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3910206176"/>
                  </a:ext>
                </a:extLst>
              </a:tr>
              <a:tr h="472886">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8</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2212868653"/>
                  </a:ext>
                </a:extLst>
              </a:tr>
              <a:tr h="752790">
                <a:tc>
                  <a:txBody>
                    <a:bodyPr/>
                    <a:lstStyle/>
                    <a:p>
                      <a:pPr algn="ctr">
                        <a:lnSpc>
                          <a:spcPct val="115000"/>
                        </a:lnSpc>
                        <a:spcAft>
                          <a:spcPts val="0"/>
                        </a:spcAft>
                      </a:pPr>
                      <a:r>
                        <a:rPr lang="vi-VN" sz="2800">
                          <a:effectLst/>
                          <a:latin typeface="+mj-lt"/>
                        </a:rPr>
                        <a:t>Kết thúc vòng lặp</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3683322150"/>
                  </a:ext>
                </a:extLst>
              </a:tr>
            </a:tbl>
          </a:graphicData>
        </a:graphic>
      </p:graphicFrame>
    </p:spTree>
    <p:extLst>
      <p:ext uri="{BB962C8B-B14F-4D97-AF65-F5344CB8AC3E}">
        <p14:creationId xmlns="" xmlns:p14="http://schemas.microsoft.com/office/powerpoint/2010/main" val="98369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837039" y="2586850"/>
            <a:ext cx="8517924" cy="1191816"/>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3200">
                <a:solidFill>
                  <a:srgbClr val="000000"/>
                </a:solidFill>
                <a:latin typeface="Times New Roman" panose="02020603050405020304" pitchFamily="18" charset="0"/>
                <a:ea typeface="Times New Roman" panose="02020603050405020304" pitchFamily="18" charset="0"/>
              </a:rPr>
              <a:t>Cả hai cách để kiểm soát lỗi là in các giá trị trung gian và thiết lập điểm dừng đều hiệu quả</a:t>
            </a:r>
            <a:endParaRPr lang="en-US" sz="3200"/>
          </a:p>
        </p:txBody>
      </p:sp>
      <p:sp>
        <p:nvSpPr>
          <p:cNvPr id="3" name="Right Arrow 2"/>
          <p:cNvSpPr/>
          <p:nvPr/>
        </p:nvSpPr>
        <p:spPr>
          <a:xfrm>
            <a:off x="296562" y="2484459"/>
            <a:ext cx="1285103" cy="1260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8539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9999" y="303426"/>
            <a:ext cx="3121688" cy="707886"/>
          </a:xfrm>
          <a:prstGeom prst="rect">
            <a:avLst/>
          </a:prstGeom>
        </p:spPr>
        <p:txBody>
          <a:bodyPr wrap="none">
            <a:spAutoFit/>
          </a:bodyPr>
          <a:lstStyle/>
          <a:p>
            <a:r>
              <a:rPr lang="vi-VN" sz="4000" b="1">
                <a:latin typeface="Times New Roman" panose="02020603050405020304" pitchFamily="18" charset="0"/>
                <a:ea typeface="Times New Roman" panose="02020603050405020304" pitchFamily="18" charset="0"/>
              </a:rPr>
              <a:t>LUYỆN TẬP</a:t>
            </a:r>
            <a:endParaRPr lang="en-US" sz="4000"/>
          </a:p>
        </p:txBody>
      </p:sp>
      <p:sp>
        <p:nvSpPr>
          <p:cNvPr id="3" name="Flowchart: Alternate Process 2"/>
          <p:cNvSpPr/>
          <p:nvPr/>
        </p:nvSpPr>
        <p:spPr>
          <a:xfrm>
            <a:off x="1111750" y="1353513"/>
            <a:ext cx="9358185" cy="4801314"/>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spcBef>
                <a:spcPts val="1200"/>
              </a:spcBef>
              <a:spcAft>
                <a:spcPts val="1200"/>
              </a:spcAft>
              <a:buClr>
                <a:srgbClr val="FF0000"/>
              </a:buClr>
              <a:buFont typeface="+mj-lt"/>
              <a:buAutoNum type="arabicPeriod"/>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của em khi chạy phát sinh lỗi ngoại lệ ZeroDivisionError. Đó là lỗi gì và em sẽ xử lý lỗi này như thế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spcBef>
                <a:spcPts val="1200"/>
              </a:spcBef>
              <a:spcAft>
                <a:spcPts val="1200"/>
              </a:spcAft>
              <a:buClr>
                <a:srgbClr val="FF0000"/>
              </a:buClr>
              <a:buFont typeface="+mj-lt"/>
              <a:buAutoNum type="arabicPeriod"/>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sau có lỗi không? Nếu có thì tìm và sửa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 </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m: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 </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n: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print </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hai số đã nhập là:” </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121400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0" y="74142"/>
            <a:ext cx="12192000" cy="670821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spcBef>
                <a:spcPts val="600"/>
              </a:spcBef>
              <a:spcAft>
                <a:spcPts val="600"/>
              </a:spcAft>
              <a:buClr>
                <a:srgbClr val="0070C0"/>
              </a:buClr>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sau có chức năng sắp xếp một dãy số cho trước. Hãy kiểm tra xem chương trình có lỗi không?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có thì tìm và sửa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 [10, 1, 5, 2, 8, 0, 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for i in </a:t>
            </a:r>
            <a:r>
              <a:rPr lang="en-US" sz="2800">
                <a:solidFill>
                  <a:srgbClr val="B71982"/>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B71982"/>
                </a:solidFill>
                <a:latin typeface="Times New Roman" panose="02020603050405020304" pitchFamily="18" charset="0"/>
                <a:ea typeface="Times New Roman" panose="02020603050405020304" pitchFamily="18" charset="0"/>
                <a:cs typeface="Times New Roman" panose="02020603050405020304" pitchFamily="18" charset="0"/>
              </a:rPr>
              <a:t>len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 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while</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&gt; 1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j ] &lt; A[ j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j ], A[ j – 1] = A[ j – 1], A[ j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 j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B71982"/>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600"/>
              </a:spcBef>
              <a:spcAft>
                <a:spcPts val="600"/>
              </a:spcAft>
              <a:buClr>
                <a:srgbClr val="0070C0"/>
              </a:buClr>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kiểm thử một chương trình, nếu chỉ bằng việc kiểm tra thông qua các bộ dữ liệu test thì có bảo đảm tìm ra hết lỗi của chương trình hay không? Vì sao?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428227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5BA22-76EF-4E22-A1D0-39D7B00399CD}"/>
              </a:ext>
            </a:extLst>
          </p:cNvPr>
          <p:cNvSpPr>
            <a:spLocks noGrp="1"/>
          </p:cNvSpPr>
          <p:nvPr>
            <p:ph type="title"/>
          </p:nvPr>
        </p:nvSpPr>
        <p:spPr/>
        <p:txBody>
          <a:bodyPr>
            <a:normAutofit/>
          </a:bodyPr>
          <a:lstStyle/>
          <a:p>
            <a:pPr algn="ctr"/>
            <a:r>
              <a:rPr lang="en-US" sz="4000" b="1">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 xmlns:a16="http://schemas.microsoft.com/office/drawing/2014/main" id="{92DDC317-8890-4DCD-BD35-55F64F7DF94E}"/>
              </a:ext>
            </a:extLst>
          </p:cNvPr>
          <p:cNvSpPr txBox="1">
            <a:spLocks/>
          </p:cNvSpPr>
          <p:nvPr/>
        </p:nvSpPr>
        <p:spPr>
          <a:xfrm>
            <a:off x="432855" y="2246811"/>
            <a:ext cx="9882051" cy="6531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algn="just">
              <a:lnSpc>
                <a:spcPct val="11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Em hãy soạn thảo và thực hiện từng bước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hình sau</a:t>
            </a:r>
            <a:endParaRPr lang="en-US" sz="2800" b="1">
              <a:solidFill>
                <a:srgbClr val="FFFF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FC848E53-2F0B-4477-A6F7-FEAE208B71BB}"/>
              </a:ext>
            </a:extLst>
          </p:cNvPr>
          <p:cNvPicPr>
            <a:picLocks noChangeAspect="1"/>
          </p:cNvPicPr>
          <p:nvPr/>
        </p:nvPicPr>
        <p:blipFill rotWithShape="1">
          <a:blip r:embed="rId2"/>
          <a:srcRect l="2728" t="-25" r="78409" b="82440"/>
          <a:stretch/>
        </p:blipFill>
        <p:spPr>
          <a:xfrm>
            <a:off x="3498272" y="3052355"/>
            <a:ext cx="5195456" cy="2722920"/>
          </a:xfrm>
          <a:prstGeom prst="rect">
            <a:avLst/>
          </a:prstGeom>
          <a:ln>
            <a:solidFill>
              <a:srgbClr val="00B0F0"/>
            </a:solidFill>
          </a:ln>
        </p:spPr>
      </p:pic>
    </p:spTree>
    <p:extLst>
      <p:ext uri="{BB962C8B-B14F-4D97-AF65-F5344CB8AC3E}">
        <p14:creationId xmlns="" xmlns:p14="http://schemas.microsoft.com/office/powerpoint/2010/main" val="250699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6" name="Picture 2" descr="Ghim của Oneone trên 問號?? | Dấu chấm hỏi, Hình gif, Bình chữa cháy">
            <a:extLst>
              <a:ext uri="{FF2B5EF4-FFF2-40B4-BE49-F238E27FC236}">
                <a16:creationId xmlns="" xmlns:a16="http://schemas.microsoft.com/office/drawing/2014/main" id="{C53C7BBE-DD0D-437C-A403-50D8EA8317A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1276" y="5314275"/>
            <a:ext cx="1903928" cy="15437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loud Callout 2"/>
          <p:cNvSpPr/>
          <p:nvPr/>
        </p:nvSpPr>
        <p:spPr>
          <a:xfrm>
            <a:off x="296562" y="-71277"/>
            <a:ext cx="12192000" cy="6929277"/>
          </a:xfrm>
          <a:prstGeom prst="cloudCallout">
            <a:avLst>
              <a:gd name="adj1" fmla="val -36441"/>
              <a:gd name="adj2" fmla="val 3789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Bài học trước em đã biết khái niệm lỗi ngoại lệ khi chạy chương trình Python. Tuy nhiên, một chương trình chạy không có lỗi ngoại lệ (chương trình không bị dừng) thì không có nghĩa là chương trình không có lỗi. Thậm chí các "lỗi" không tường minh này (các lỗi này được gọi bug) càng khó phát hiện và khó sửa.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457200"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em, làm thế nào để kiểm tra (test) và gỡ lỗi (debug) một chương trình? Môi trường lập trình có công cụ nào hỗ trợ việc đó không?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91405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5BA22-76EF-4E22-A1D0-39D7B00399CD}"/>
              </a:ext>
            </a:extLst>
          </p:cNvPr>
          <p:cNvSpPr>
            <a:spLocks noGrp="1"/>
          </p:cNvSpPr>
          <p:nvPr>
            <p:ph type="title"/>
          </p:nvPr>
        </p:nvSpPr>
        <p:spPr>
          <a:xfrm>
            <a:off x="654195" y="753228"/>
            <a:ext cx="9613861" cy="1080938"/>
          </a:xfrm>
        </p:spPr>
        <p:txBody>
          <a:bodyPr>
            <a:normAutofit/>
          </a:bodyPr>
          <a:lstStyle/>
          <a:p>
            <a:pPr algn="ctr"/>
            <a:r>
              <a:rPr lang="en-US" sz="4000" b="1">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 xmlns:a16="http://schemas.microsoft.com/office/drawing/2014/main" id="{92DDC317-8890-4DCD-BD35-55F64F7DF94E}"/>
              </a:ext>
            </a:extLst>
          </p:cNvPr>
          <p:cNvSpPr txBox="1">
            <a:spLocks/>
          </p:cNvSpPr>
          <p:nvPr/>
        </p:nvSpPr>
        <p:spPr>
          <a:xfrm>
            <a:off x="432855" y="2246810"/>
            <a:ext cx="9882051" cy="41801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1:</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Em hãy nêu một vài lỗi thuộc nhóm lỗi cú pháp và một vài lỗi thuộc nhóm lỗi ngữ nghĩa</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Tại sao phải tạo nhiều bộ dữ liệu vào khác nhau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3:</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Có bao nhiêu nhóm dữ liệu khác nhau cần tạo ra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4:</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Có thể xem giá trị các biến sau khi thực hiện một câu lệnh ở đâu?</a:t>
            </a: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7137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8ECF6E53-BD29-4C0D-9AD3-3E1708826A6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 xmlns:a16="http://schemas.microsoft.com/office/drawing/2014/main" id="{353D341A-76E2-4E18-9186-A23AB8AF90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 xmlns:a16="http://schemas.microsoft.com/office/drawing/2014/main" id="{AADD72CF-72AC-41C3-AC1A-1C864D3110F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 xmlns:a14="http://schemas.microsoft.com/office/drawing/2010/main"/>
                </a:ext>
              </a:extLst>
            </a:blip>
            <a:stretch>
              <a:fillRect/>
            </a:stretch>
          </p:blipFill>
          <p:spPr>
            <a:xfrm>
              <a:off x="-3176" y="0"/>
              <a:ext cx="12192000" cy="6858000"/>
            </a:xfrm>
            <a:prstGeom prst="rect">
              <a:avLst/>
            </a:prstGeom>
          </p:spPr>
        </p:pic>
      </p:grpSp>
      <p:sp>
        <p:nvSpPr>
          <p:cNvPr id="29" name="Rectangle 28">
            <a:extLst>
              <a:ext uri="{FF2B5EF4-FFF2-40B4-BE49-F238E27FC236}">
                <a16:creationId xmlns="" xmlns:a16="http://schemas.microsoft.com/office/drawing/2014/main" id="{51B680D3-33DA-4AED-8452-A96B49AAA8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741B0847-8314-49E9-A34A-F9CFC543C552}"/>
              </a:ext>
            </a:extLst>
          </p:cNvPr>
          <p:cNvSpPr>
            <a:spLocks noGrp="1"/>
          </p:cNvSpPr>
          <p:nvPr>
            <p:ph type="ctrTitle"/>
          </p:nvPr>
        </p:nvSpPr>
        <p:spPr>
          <a:xfrm>
            <a:off x="680322" y="4494107"/>
            <a:ext cx="8133478" cy="940240"/>
          </a:xfrm>
        </p:spPr>
        <p:txBody>
          <a:bodyPr>
            <a:normAutofit/>
          </a:bodyPr>
          <a:lstStyle/>
          <a:p>
            <a:r>
              <a:rPr lang="en-US" sz="4800" dirty="0"/>
              <a:t>Thank You!</a:t>
            </a:r>
            <a:endParaRPr lang="ru-RU" sz="4800" dirty="0"/>
          </a:p>
        </p:txBody>
      </p:sp>
      <p:sp>
        <p:nvSpPr>
          <p:cNvPr id="3" name="Subtitle 2">
            <a:extLst>
              <a:ext uri="{FF2B5EF4-FFF2-40B4-BE49-F238E27FC236}">
                <a16:creationId xmlns="" xmlns:a16="http://schemas.microsoft.com/office/drawing/2014/main" id="{F171BF5C-E064-4BCB-B2C7-ED2B0530DF25}"/>
              </a:ext>
            </a:extLst>
          </p:cNvPr>
          <p:cNvSpPr>
            <a:spLocks noGrp="1"/>
          </p:cNvSpPr>
          <p:nvPr>
            <p:ph type="subTitle" idx="1"/>
          </p:nvPr>
        </p:nvSpPr>
        <p:spPr>
          <a:xfrm>
            <a:off x="680322" y="5433742"/>
            <a:ext cx="8133478" cy="406566"/>
          </a:xfrm>
        </p:spPr>
        <p:txBody>
          <a:bodyPr>
            <a:normAutofit/>
          </a:bodyPr>
          <a:lstStyle/>
          <a:p>
            <a:r>
              <a:rPr lang="en-US" sz="1800" dirty="0">
                <a:solidFill>
                  <a:schemeClr val="accent1"/>
                </a:solidFill>
              </a:rPr>
              <a:t>someone@example.com</a:t>
            </a:r>
            <a:endParaRPr lang="ru-RU" sz="1800" dirty="0">
              <a:solidFill>
                <a:schemeClr val="accent1"/>
              </a:solidFill>
            </a:endParaRPr>
          </a:p>
        </p:txBody>
      </p:sp>
      <p:pic>
        <p:nvPicPr>
          <p:cNvPr id="5" name="Picture 4" descr="open window with vine of flowers just outside">
            <a:extLst>
              <a:ext uri="{FF2B5EF4-FFF2-40B4-BE49-F238E27FC236}">
                <a16:creationId xmlns="" xmlns:a16="http://schemas.microsoft.com/office/drawing/2014/main" id="{08C3D6AC-AE28-4838-90FB-862C51653151}"/>
              </a:ext>
            </a:extLst>
          </p:cNvPr>
          <p:cNvPicPr>
            <a:picLocks noChangeAspect="1"/>
          </p:cNvPicPr>
          <p:nvPr/>
        </p:nvPicPr>
        <p:blipFill rotWithShape="1">
          <a:blip r:embed="rId4">
            <a:extLst>
              <a:ext uri="{28A0092B-C50C-407E-A947-70E740481C1C}">
                <a14:useLocalDpi xmlns="" xmlns:a14="http://schemas.microsoft.com/office/drawing/2010/main"/>
              </a:ext>
            </a:extLst>
          </a:blip>
          <a:srcRect l="-21"/>
          <a:stretch/>
        </p:blipFill>
        <p:spPr>
          <a:xfrm>
            <a:off x="20" y="10"/>
            <a:ext cx="8966180" cy="4198928"/>
          </a:xfrm>
          <a:prstGeom prst="rect">
            <a:avLst/>
          </a:prstGeom>
          <a:ln>
            <a:noFill/>
          </a:ln>
          <a:effectLst>
            <a:outerShdw blurRad="76200" dist="63500" dir="5040000" algn="tl" rotWithShape="0">
              <a:srgbClr val="000000">
                <a:alpha val="41000"/>
              </a:srgbClr>
            </a:outerShdw>
          </a:effectLst>
        </p:spPr>
      </p:pic>
      <p:sp>
        <p:nvSpPr>
          <p:cNvPr id="31" name="Rectangle 30">
            <a:extLst>
              <a:ext uri="{FF2B5EF4-FFF2-40B4-BE49-F238E27FC236}">
                <a16:creationId xmlns="" xmlns:a16="http://schemas.microsoft.com/office/drawing/2014/main" id="{AB854EE0-7215-4BC8-8518-42D6DB2065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 xmlns:a16="http://schemas.microsoft.com/office/drawing/2014/main" id="{2170F728-C2F1-46CE-BA22-F8F0CDF9CF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99375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 xmlns:a16="http://schemas.microsoft.com/office/drawing/2014/main" id="{212791CF-354A-4144-A3C0-4AC8978433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1715" y="599375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26901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3C305E-179E-4674-81E6-53E58F24EFDA}"/>
              </a:ext>
            </a:extLst>
          </p:cNvPr>
          <p:cNvSpPr>
            <a:spLocks noGrp="1"/>
          </p:cNvSpPr>
          <p:nvPr>
            <p:ph type="title"/>
          </p:nvPr>
        </p:nvSpPr>
        <p:spPr>
          <a:xfrm>
            <a:off x="0" y="753228"/>
            <a:ext cx="10332282" cy="1080938"/>
          </a:xfrm>
        </p:spPr>
        <p:txBody>
          <a:bodyPr/>
          <a:lstStyle/>
          <a:p>
            <a:pPr algn="just"/>
            <a:r>
              <a:rPr lang="en-US" b="1">
                <a:latin typeface="Times New Roman" panose="02020603050405020304" pitchFamily="18" charset="0"/>
                <a:cs typeface="Times New Roman" panose="02020603050405020304" pitchFamily="18" charset="0"/>
              </a:rPr>
              <a:t>1. MỘT VÀI PHƯƠNG PHÁP KIỂM THỬ CHƯƠNG TRÌNH</a:t>
            </a:r>
            <a:endParaRPr lang="en-US">
              <a:latin typeface="Times New Roman" panose="02020603050405020304" pitchFamily="18" charset="0"/>
              <a:cs typeface="Times New Roman" panose="02020603050405020304" pitchFamily="18" charset="0"/>
            </a:endParaRPr>
          </a:p>
        </p:txBody>
      </p:sp>
      <p:sp>
        <p:nvSpPr>
          <p:cNvPr id="3" name="Flowchart: Alternate Process 2"/>
          <p:cNvSpPr/>
          <p:nvPr/>
        </p:nvSpPr>
        <p:spPr>
          <a:xfrm>
            <a:off x="255373" y="2182780"/>
            <a:ext cx="11063416" cy="4488037"/>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rất nhiều phương pháp và công cụ khác nhau để kiểm thử chương trình. Các công cụ này không những có mục đích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ra lỗi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bug) của chương trình mà còn có tác dụng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 ngừa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ngăn chặn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lỗi phát sinh tiếp trong tương lai.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Quan sát mã lỗi Runtime và bắt lỗi ngoại lệ</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indent="457200"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chương trình có lỗi Runtime (tức là đang chạy bị dừng lại), cần quan sát các mã lỗi (mã lỗi ngoại lệ) để kiểm tra vị trí dòng lệnh sinh ra lỗi này. Từ đó phân tích, tìm và sửa lỗi.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57651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897924" y="1537500"/>
            <a:ext cx="9580605" cy="3391567"/>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Kiểm thử chương trình với các bộ dữ liệu test</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indent="457200"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cần được thử với một số bộ dữ liệu test gồm đầu vào tiêu biểu phụ thuộc đặc thù của bài toán và kết quả đầu ra đã biết trước. Các bộ test có thể có đầu vào theo các tiêu chí khác nhau như độ lớn và tính đa dạng của dữ liệu. Cần chú ý một số điểm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183272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Flowchart: Alternate Process 1"/>
              <p:cNvSpPr/>
              <p:nvPr/>
            </p:nvSpPr>
            <p:spPr>
              <a:xfrm>
                <a:off x="395416" y="152972"/>
                <a:ext cx="10181968" cy="6705028"/>
              </a:xfrm>
              <a:prstGeom prst="flowChartAlternate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lgn="just">
                  <a:lnSpc>
                    <a:spcPct val="115000"/>
                  </a:lnSpc>
                  <a:spcAft>
                    <a:spcPts val="0"/>
                  </a:spcAft>
                  <a:buFont typeface="Calibri" panose="020F0502020204030204" pitchFamily="34" charset="0"/>
                  <a:buChar char="-"/>
                </a:pPr>
                <a:r>
                  <a:rPr lang="en-US" sz="2800"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có nhiều bộ test</a:t>
                </a: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 các tiêu chí khác nhau như độ lớn, tính đa dạng của dữ liệu....)</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có bộ test ngẫu nhiên.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 sinh ngẫu nhiên dữ liệu đầu vào trong miền xác định của chương trình làm tăng khả năng tìm lỗi nếu có.</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có bộ test dữ liệu ở vùng biên.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 dụ dữ liệu đầu vào là cặp (x, y) xác định trên miền 0 ≤ x, y ≤ 1. Khi đó cần kiểm tra chương trình với bộ dữ liệu biên là (0; 0). (0, 1). (1; 0) và (1; 1). Thực tế cho thấy thường phát sinh lỗi tại các vùng biên hoặc lân cận của biên. Một ví dụ khác của dữ liệu biên là cần tìm các bộ test với n và các giá trị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2,  </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𝑛</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rất lớn (vùng cận biên lớn)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2" name="Flowchart: Alternate Process 1"/>
              <p:cNvSpPr>
                <a:spLocks noRot="1" noChangeAspect="1" noMove="1" noResize="1" noEditPoints="1" noAdjustHandles="1" noChangeArrowheads="1" noChangeShapeType="1" noTextEdit="1"/>
              </p:cNvSpPr>
              <p:nvPr/>
            </p:nvSpPr>
            <p:spPr>
              <a:xfrm>
                <a:off x="395416" y="152972"/>
                <a:ext cx="10181968" cy="6705028"/>
              </a:xfrm>
              <a:prstGeom prst="flowChartAlternateProcess">
                <a:avLst/>
              </a:prstGeom>
              <a:blipFill>
                <a:blip r:embed="rId2"/>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343697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69556" y="433574"/>
            <a:ext cx="10602098" cy="613274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 In các thông số trung gian</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Bổ sung vào giữa các dòng lệnh print() để in ra các biến trung gian, qua đó kiểm tra các quy trình hay thuật toán được viết có đúng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Giả sử chương trình có đầu vào là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­n</a:t>
            </a:r>
            <a:r>
              <a:rPr lang="en-US" sz="2800">
                <a:latin typeface="Times New Roman" panose="02020603050405020304" pitchFamily="18" charset="0"/>
                <a:ea typeface="Times New Roman" panose="02020603050405020304" pitchFamily="18" charset="0"/>
                <a:cs typeface="Times New Roman" panose="02020603050405020304" pitchFamily="18" charset="0"/>
              </a:rPr>
              <a:t>­), đầu ra là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 nhưng có sử dụng các biến trung gian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k</a:t>
            </a:r>
            <a:r>
              <a:rPr lang="en-US" sz="2800">
                <a:latin typeface="Times New Roman" panose="02020603050405020304" pitchFamily="18" charset="0"/>
                <a:ea typeface="Times New Roman" panose="02020603050405020304" pitchFamily="18" charset="0"/>
                <a:cs typeface="Times New Roman" panose="02020603050405020304" pitchFamily="18" charset="0"/>
              </a:rPr>
              <a:t>). Khi đó với mỗi bộ test đầu vào, chúng ta sẽ bổ sung vào các dòng lệnh của chương trình để in ra các giá trị trung gian: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n</a:t>
            </a:r>
            <a:r>
              <a:rPr lang="en-US" sz="2800">
                <a:latin typeface="Times New Roman" panose="02020603050405020304" pitchFamily="18" charset="0"/>
                <a:ea typeface="Times New Roman" panose="02020603050405020304" pitchFamily="18" charset="0"/>
                <a:cs typeface="Times New Roman" panose="02020603050405020304" pitchFamily="18" charset="0"/>
              </a:rPr>
              <a:t>),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k</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Thông qua các giá trị trung gian trong quá trình thực hiện chương trình, nếu kết quả cuối cùng có lỗi thì sẽ dễ tìm ra lỗi đó.</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313893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77793" y="688975"/>
            <a:ext cx="9926595" cy="5036272"/>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 Sử dụng công cụ break point (điểm dừng)</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Công cụ break point cho phép tạo ra các “điểm dừng” bên trong chương trình. Khi chạy, chương trình sẽ tạm dừng lại tại các “điểm dừng” cho phép người kiểm thử có thể quan sát các thông tin khác bên trong chương trình, qua đó kiểm tra tính đúng đắn của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Trên thực tế sử dụng phương pháp điểm dừng thường kết hợp với phương pháp in các giá trị trung gian sẽ là hiệu quả hơn để kiểm thử chương trình.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297849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169773" y="1014579"/>
            <a:ext cx="8740346" cy="4324588"/>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Một số ghi nhớ:</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công cụ in các biến trung gian.</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công cụ sinh các bộ dữ liệu test.</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công cụ điểm dừng trong phần mềm soạn thảo lập trình.</a:t>
            </a: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rPr>
              <a:t>Quan sát các mã lỗi của chương trình nếu phát sinh.</a:t>
            </a:r>
            <a:endParaRPr lang="en-US" sz="2800">
              <a:solidFill>
                <a:schemeClr val="accent1">
                  <a:lumMod val="50000"/>
                </a:schemeClr>
              </a:solidFill>
            </a:endParaRPr>
          </a:p>
        </p:txBody>
      </p:sp>
    </p:spTree>
    <p:extLst>
      <p:ext uri="{BB962C8B-B14F-4D97-AF65-F5344CB8AC3E}">
        <p14:creationId xmlns="" xmlns:p14="http://schemas.microsoft.com/office/powerpoint/2010/main" val="147671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4179" y="282651"/>
            <a:ext cx="5006820" cy="743473"/>
          </a:xfrm>
          <a:prstGeom prst="rect">
            <a:avLst/>
          </a:prstGeom>
        </p:spPr>
        <p:txBody>
          <a:bodyPr wrap="none">
            <a:spAutoFit/>
          </a:bodyPr>
          <a:lstStyle/>
          <a:p>
            <a:pPr algn="just">
              <a:lnSpc>
                <a:spcPct val="115000"/>
              </a:lnSpc>
              <a:spcAft>
                <a:spcPts val="0"/>
              </a:spcAft>
            </a:pPr>
            <a:r>
              <a:rPr lang="en-US" sz="4000" b="1">
                <a:latin typeface="Times New Roman" panose="02020603050405020304" pitchFamily="18" charset="0"/>
                <a:ea typeface="Times New Roman" panose="02020603050405020304" pitchFamily="18" charset="0"/>
                <a:cs typeface="Times New Roman" panose="02020603050405020304" pitchFamily="18" charset="0"/>
              </a:rPr>
              <a:t>2. VÍ DỤ MINH HỌA</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Flowchart: Alternate Process 2"/>
          <p:cNvSpPr/>
          <p:nvPr/>
        </p:nvSpPr>
        <p:spPr>
          <a:xfrm>
            <a:off x="864972" y="1224065"/>
            <a:ext cx="9786552" cy="524398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Xét ví dụ sau: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từ bàn phím hai số tự nhiên m, n, tính ƯCLN của hai số này.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Gọi gcd (m, n) là ƯCLN của hai số tự nhiên m, n. Thuật toán của bài toán này dựa trên bài toán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gcd(m, m) = 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Nếu n &gt; m thì gcd(m, n) = gcd(m, n - 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(3) Nếu n &lt; m thì gcd(m, n) = gcd(m - n,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cơ bản nhất của chương trình sẽ là một vòng lặp while, vòng lặp sẽ kết thúc khi m = n. Chương trình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16980219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990C2E3-0070-478C-8A9C-BB830DA628ED}">
  <ds:schemaRefs>
    <ds:schemaRef ds:uri="http://schemas.microsoft.com/sharepoint/v3/contenttype/forms"/>
  </ds:schemaRefs>
</ds:datastoreItem>
</file>

<file path=customXml/itemProps2.xml><?xml version="1.0" encoding="utf-8"?>
<ds:datastoreItem xmlns:ds="http://schemas.openxmlformats.org/officeDocument/2006/customXml" ds:itemID="{71EA243F-4842-4A6C-BACC-DCE3295B4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BFB6A6-81E7-4A67-BD9D-2BF44826392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City design</Template>
  <TotalTime>698</TotalTime>
  <Words>1213</Words>
  <Application>Microsoft Office PowerPoint</Application>
  <PresentationFormat>Custom</PresentationFormat>
  <Paragraphs>89</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Berlin</vt:lpstr>
      <vt:lpstr>BÀI 30 KIỂM THỬ VÀ GỠ LỖI CHƯƠNG TRÌNH </vt:lpstr>
      <vt:lpstr>Slide 2</vt:lpstr>
      <vt:lpstr>1. MỘT VÀI PHƯƠNG PHÁP KIỂM THỬ CHƯƠNG TRÌNH</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BÀI TẬP</vt:lpstr>
      <vt:lpstr>BÀI TẬP</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16 KIỂM THỬ VÀ GỠ LỖI CHƯƠNG TRÌNH</dc:title>
  <dc:creator>HoangThanh Tam</dc:creator>
  <cp:lastModifiedBy>admin</cp:lastModifiedBy>
  <cp:revision>12</cp:revision>
  <dcterms:created xsi:type="dcterms:W3CDTF">2022-01-19T06:31:14Z</dcterms:created>
  <dcterms:modified xsi:type="dcterms:W3CDTF">2023-07-21T01:52:16Z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