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4"/>
  </p:sldMasterIdLst>
  <p:notesMasterIdLst>
    <p:notesMasterId r:id="rId30"/>
  </p:notesMasterIdLst>
  <p:sldIdLst>
    <p:sldId id="256" r:id="rId5"/>
    <p:sldId id="259" r:id="rId6"/>
    <p:sldId id="257" r:id="rId7"/>
    <p:sldId id="289" r:id="rId8"/>
    <p:sldId id="290" r:id="rId9"/>
    <p:sldId id="291" r:id="rId10"/>
    <p:sldId id="292" r:id="rId11"/>
    <p:sldId id="293" r:id="rId12"/>
    <p:sldId id="261" r:id="rId13"/>
    <p:sldId id="271" r:id="rId14"/>
    <p:sldId id="265" r:id="rId15"/>
    <p:sldId id="276" r:id="rId16"/>
    <p:sldId id="26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2711"/>
    <a:srgbClr val="FF0000"/>
    <a:srgbClr val="FD8073"/>
    <a:srgbClr val="F7B163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718"/>
  </p:normalViewPr>
  <p:slideViewPr>
    <p:cSldViewPr snapToGrid="0">
      <p:cViewPr varScale="1">
        <p:scale>
          <a:sx n="58" d="100"/>
          <a:sy n="58" d="100"/>
        </p:scale>
        <p:origin x="-7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November 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2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DF68-3089-814D-8A14-C651FE91885E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704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DF68-3089-814D-8A14-C651FE91885E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1244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xmlns="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xmlns="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xmlns="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xmlns="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xmlns="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xmlns="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xmlns="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xmlns="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xmlns="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xmlns="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xmlns="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xmlns="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xmlns="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xmlns="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xmlns="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xmlns="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xmlns="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xmlns="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xmlns="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xmlns="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xmlns="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xmlns="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xmlns="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xmlns="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xmlns="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xmlns="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xmlns="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xmlns="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xmlns="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xmlns="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xmlns="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xmlns="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2931-05C6-8543-8B6E-A8BD29BD5C2B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DF68-3089-814D-8A14-C651FE91885E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6736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DF68-3089-814D-8A14-C651FE91885E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6171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DF68-3089-814D-8A14-C651FE91885E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707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DF68-3089-814D-8A14-C651FE91885E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374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DF68-3089-814D-8A14-C651FE91885E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3493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DF68-3089-814D-8A14-C651FE91885E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4823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DF68-3089-814D-8A14-C651FE91885E}" type="datetime1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2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651" r:id="rId15"/>
    <p:sldLayoutId id="2147483654" r:id="rId16"/>
    <p:sldLayoutId id="2147483662" r:id="rId1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20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6.png"/><Relationship Id="rId7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86" y="2678805"/>
            <a:ext cx="9462352" cy="19189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CHỦ ĐỀ 1: MÁY TÍNH VÀ XÃ HỘI TRI THỨC</a:t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BÀI 4. BÊN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TRONG MÁY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7 &amp; 8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Tuần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4)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15282" r="84520" b="43642"/>
          <a:stretch/>
        </p:blipFill>
        <p:spPr>
          <a:xfrm>
            <a:off x="0" y="0"/>
            <a:ext cx="2196539" cy="2202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1380" y="669701"/>
            <a:ext cx="544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SỞ GIÁO DỤC VÀ ĐÀO TẠO BÌNH ĐỊNH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TRƯỜNG THPT LÝ TỰ TRỌNG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655" y="2017621"/>
            <a:ext cx="444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MÔN: TIN HỌC 11 – BỘ SÁCH KNTT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3655" y="5370490"/>
            <a:ext cx="615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Đinh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Huỳnh</a:t>
            </a:r>
            <a:endParaRPr lang="en-US" sz="24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0B90C10-E45E-4278-B6C6-C82E1B1014C0}"/>
              </a:ext>
            </a:extLst>
          </p:cNvPr>
          <p:cNvSpPr/>
          <p:nvPr/>
        </p:nvSpPr>
        <p:spPr>
          <a:xfrm>
            <a:off x="0" y="0"/>
            <a:ext cx="98536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E3354E6-8334-4632-9227-ECE5F0793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677" y="426208"/>
            <a:ext cx="8787715" cy="570163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CF63CDC-2761-4820-B982-A4C06F5F2472}"/>
              </a:ext>
            </a:extLst>
          </p:cNvPr>
          <p:cNvSpPr txBox="1"/>
          <p:nvPr/>
        </p:nvSpPr>
        <p:spPr>
          <a:xfrm>
            <a:off x="1105469" y="6127844"/>
            <a:ext cx="458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B2711"/>
                </a:solidFill>
              </a:rPr>
              <a:t>Bảng mạch chính (MainBoard)</a:t>
            </a:r>
          </a:p>
        </p:txBody>
      </p:sp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76" y="327596"/>
            <a:ext cx="6994290" cy="819459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xử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trung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(CPU)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0677C9-3E42-427F-93B8-5266929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110" y="2751048"/>
            <a:ext cx="4663440" cy="28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</a:rPr>
              <a:t>Bộ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số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học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logic (ALU)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lôgic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</a:rPr>
              <a:t>Bộ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điều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khiển</a:t>
            </a:r>
            <a:r>
              <a:rPr lang="en-US" sz="2400" b="1" dirty="0">
                <a:solidFill>
                  <a:srgbClr val="0070C0"/>
                </a:solidFill>
              </a:rPr>
              <a:t> (CU) 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,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ch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DB9D020-1E25-453D-83DF-1420ACD396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4852" y="2751048"/>
            <a:ext cx="4663440" cy="28286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</a:rPr>
              <a:t>Thanh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ghi</a:t>
            </a:r>
            <a:r>
              <a:rPr lang="en-US" sz="2400" b="1" dirty="0">
                <a:solidFill>
                  <a:srgbClr val="0070C0"/>
                </a:solidFill>
              </a:rPr>
              <a:t> (Register)</a:t>
            </a:r>
            <a:r>
              <a:rPr lang="en-US" sz="2400" dirty="0"/>
              <a:t> l</a:t>
            </a:r>
            <a:r>
              <a:rPr lang="vi-VN" sz="2400" dirty="0"/>
              <a:t>ưu trữ tạm thời các lệnh và dữ liệu đang được xử lí</a:t>
            </a:r>
            <a:r>
              <a:rPr lang="en-US" sz="2400" dirty="0"/>
              <a:t>,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CPU </a:t>
            </a:r>
            <a:r>
              <a:rPr lang="en-US" sz="2400" dirty="0" err="1"/>
              <a:t>truy</a:t>
            </a:r>
            <a:r>
              <a:rPr lang="en-US" sz="2400" dirty="0"/>
              <a:t> </a:t>
            </a:r>
            <a:r>
              <a:rPr lang="en-US" sz="2400" dirty="0" err="1"/>
              <a:t>cập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tốc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.</a:t>
            </a:r>
            <a:endParaRPr lang="vi-V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</a:rPr>
              <a:t>Bộ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nhớ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đệm</a:t>
            </a:r>
            <a:r>
              <a:rPr lang="en-US" sz="2400" b="1" dirty="0">
                <a:solidFill>
                  <a:srgbClr val="0070C0"/>
                </a:solidFill>
              </a:rPr>
              <a:t> (Cache)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đ</a:t>
            </a:r>
            <a:r>
              <a:rPr lang="vi-VN" sz="2400" dirty="0"/>
              <a:t>ư</a:t>
            </a:r>
            <a:r>
              <a:rPr lang="en-US" sz="2400" dirty="0" err="1"/>
              <a:t>ợc</a:t>
            </a:r>
            <a:r>
              <a:rPr lang="en-US" sz="2400" dirty="0"/>
              <a:t>  </a:t>
            </a:r>
            <a:r>
              <a:rPr lang="en-US" sz="2400" dirty="0" err="1"/>
              <a:t>nạp</a:t>
            </a:r>
            <a:r>
              <a:rPr lang="en-US" sz="2400" dirty="0"/>
              <a:t> </a:t>
            </a:r>
            <a:r>
              <a:rPr lang="en-US" sz="2400" dirty="0" err="1"/>
              <a:t>tr</a:t>
            </a:r>
            <a:r>
              <a:rPr lang="vi-VN" sz="2400" dirty="0"/>
              <a:t>ư</a:t>
            </a:r>
            <a:r>
              <a:rPr lang="en-US" sz="2400" dirty="0" err="1"/>
              <a:t>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nhằm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B90AB4-D228-4548-B072-7264982123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59110" y="2228534"/>
            <a:ext cx="4663440" cy="522514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Hai bộ phận chính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5018B6D-E395-49AD-92AD-AD69E3AB40C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4852" y="2228534"/>
            <a:ext cx="4663440" cy="522514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Một số thành phần khác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EA0C7C-CAAF-46BC-A227-33BD5F3A1550}"/>
              </a:ext>
            </a:extLst>
          </p:cNvPr>
          <p:cNvSpPr/>
          <p:nvPr/>
        </p:nvSpPr>
        <p:spPr>
          <a:xfrm>
            <a:off x="1752600" y="1147055"/>
            <a:ext cx="8974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Là thành phần quan trọng nhất của máy tính, </a:t>
            </a:r>
            <a:r>
              <a:rPr lang="en-US" sz="2800" dirty="0" err="1"/>
              <a:t>đảm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vi-VN" sz="2800" dirty="0"/>
              <a:t> thực hiện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5BBBFB-E572-4373-B43C-7DB6EA802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1" r="4029"/>
          <a:stretch/>
        </p:blipFill>
        <p:spPr>
          <a:xfrm>
            <a:off x="2879678" y="0"/>
            <a:ext cx="931232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EBA68C-392A-4C86-BE4B-4F621AA11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" b="90000" l="1375" r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356" y="696180"/>
            <a:ext cx="2394520" cy="2394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A08737-9E96-45D0-9EAE-18BD0AAAD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533" r="91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356" y="2640396"/>
            <a:ext cx="2300411" cy="2300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FFEE8B-EBDD-43B1-9D96-52CAF4B8FC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6" b="100000" l="709" r="93050"/>
                    </a14:imgEffect>
                  </a14:imgLayer>
                </a14:imgProps>
              </a:ext>
            </a:extLst>
          </a:blip>
          <a:srcRect l="8766" r="18909"/>
          <a:stretch/>
        </p:blipFill>
        <p:spPr>
          <a:xfrm>
            <a:off x="279909" y="4853047"/>
            <a:ext cx="2177414" cy="200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15" y="232964"/>
            <a:ext cx="7211464" cy="501132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9ED227-95A7-4B08-91FE-5E0EF0D4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950" y="3267834"/>
            <a:ext cx="5574606" cy="30170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400" dirty="0"/>
              <a:t>- ROM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/>
              <a:t>u </a:t>
            </a:r>
            <a:r>
              <a:rPr lang="en-US" sz="2400" dirty="0" err="1"/>
              <a:t>trữ</a:t>
            </a:r>
            <a:r>
              <a:rPr lang="en-US" sz="2400" dirty="0"/>
              <a:t> </a:t>
            </a:r>
            <a:r>
              <a:rPr lang="en-US" sz="2400" dirty="0" err="1"/>
              <a:t>lâu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hay </a:t>
            </a:r>
            <a:r>
              <a:rPr lang="en-US" sz="2400" dirty="0" err="1"/>
              <a:t>xóa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ROM.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 err="1"/>
              <a:t>Th</a:t>
            </a:r>
            <a:r>
              <a:rPr lang="vi-VN" sz="2400" dirty="0"/>
              <a:t>ư</a:t>
            </a:r>
            <a:r>
              <a:rPr lang="en-US" sz="2400" dirty="0" err="1"/>
              <a:t>ờng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/>
              <a:t>u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hay </a:t>
            </a:r>
            <a:r>
              <a:rPr lang="en-US" sz="2400" dirty="0" err="1"/>
              <a:t>khởi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. 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tắt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ROM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mất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C2ECAAA-1E9C-4845-8EA9-E11A76F081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70957" y="3143100"/>
            <a:ext cx="4266417" cy="21114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en-US" sz="2400" dirty="0"/>
              <a:t>- RAM l</a:t>
            </a:r>
            <a:r>
              <a:rPr lang="vi-VN" sz="2400" dirty="0"/>
              <a:t>ư</a:t>
            </a:r>
            <a:r>
              <a:rPr lang="en-US" sz="2400" dirty="0"/>
              <a:t>u </a:t>
            </a:r>
            <a:r>
              <a:rPr lang="en-US" sz="2400" dirty="0" err="1"/>
              <a:t>trữ</a:t>
            </a:r>
            <a:r>
              <a:rPr lang="en-US" sz="2400" dirty="0"/>
              <a:t> </a:t>
            </a:r>
            <a:r>
              <a:rPr lang="en-US" sz="2400" dirty="0" err="1"/>
              <a:t>tạm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lúc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tínhđang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 smtClean="0"/>
              <a:t>-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-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tắt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RAM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mất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72FA7B1-CD7F-3646-B44C-91A107A0CB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671030" y="2447715"/>
            <a:ext cx="1224497" cy="522514"/>
          </a:xfrm>
        </p:spPr>
        <p:txBody>
          <a:bodyPr/>
          <a:lstStyle/>
          <a:p>
            <a:r>
              <a:rPr lang="en-US" sz="2800" dirty="0">
                <a:solidFill>
                  <a:srgbClr val="FB2711"/>
                </a:solidFill>
              </a:rPr>
              <a:t>ROM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85697B7-EBBB-0E4B-AA02-0D3F94821C6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30145" y="2194729"/>
            <a:ext cx="1207165" cy="522514"/>
          </a:xfrm>
        </p:spPr>
        <p:txBody>
          <a:bodyPr/>
          <a:lstStyle/>
          <a:p>
            <a:r>
              <a:rPr lang="en-US" sz="2800" dirty="0">
                <a:solidFill>
                  <a:srgbClr val="FB2711"/>
                </a:solidFill>
              </a:rPr>
              <a:t>RAM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2750D79-41B6-48F0-A80D-A62C8311BF0F}"/>
              </a:ext>
            </a:extLst>
          </p:cNvPr>
          <p:cNvSpPr/>
          <p:nvPr/>
        </p:nvSpPr>
        <p:spPr>
          <a:xfrm>
            <a:off x="870957" y="810322"/>
            <a:ext cx="9307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vi-VN" sz="2800" dirty="0"/>
              <a:t>Là nơi chương trình được đưa vào để thực hiện và là nơi lưu trữ dữ liệu đang được xử lí.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6EF8F52-8279-4A62-85AD-52E3CCB2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667" y1="55059" x2="10667" y2="55059"/>
                        <a14:foregroundMark x1="11833" y1="50353" x2="11833" y2="50353"/>
                        <a14:foregroundMark x1="12667" y1="51529" x2="12667" y2="51529"/>
                        <a14:foregroundMark x1="14333" y1="59765" x2="14333" y2="59765"/>
                        <a14:foregroundMark x1="15833" y1="56471" x2="15833" y2="56471"/>
                        <a14:foregroundMark x1="18500" y1="56471" x2="18500" y2="56471"/>
                        <a14:foregroundMark x1="18833" y1="64000" x2="18833" y2="64000"/>
                        <a14:foregroundMark x1="18000" y1="65882" x2="18000" y2="65882"/>
                        <a14:foregroundMark x1="21000" y1="69882" x2="21000" y2="69882"/>
                        <a14:foregroundMark x1="23500" y1="68000" x2="23500" y2="68000"/>
                        <a14:foregroundMark x1="25500" y1="75529" x2="25500" y2="75529"/>
                        <a14:foregroundMark x1="27500" y1="70353" x2="27500" y2="70353"/>
                        <a14:foregroundMark x1="30500" y1="75529" x2="30500" y2="75529"/>
                        <a14:foregroundMark x1="29167" y1="81647" x2="29167" y2="81647"/>
                        <a14:foregroundMark x1="35000" y1="83294" x2="35000" y2="83294"/>
                        <a14:foregroundMark x1="33333" y1="86353" x2="33333" y2="86353"/>
                        <a14:foregroundMark x1="34667" y1="81412" x2="34667" y2="81412"/>
                        <a14:foregroundMark x1="37167" y1="93176" x2="37167" y2="93176"/>
                        <a14:foregroundMark x1="56000" y1="89647" x2="56000" y2="89647"/>
                        <a14:foregroundMark x1="57667" y1="94353" x2="57667" y2="94353"/>
                        <a14:foregroundMark x1="63167" y1="90353" x2="63167" y2="90353"/>
                        <a14:foregroundMark x1="62000" y1="87294" x2="62000" y2="87294"/>
                        <a14:foregroundMark x1="61500" y1="83765" x2="61500" y2="83765"/>
                        <a14:foregroundMark x1="62000" y1="89176" x2="62000" y2="89176"/>
                        <a14:foregroundMark x1="63167" y1="89176" x2="63167" y2="89176"/>
                        <a14:foregroundMark x1="67000" y1="85647" x2="67000" y2="85647"/>
                        <a14:foregroundMark x1="66000" y1="82824" x2="66000" y2="82824"/>
                        <a14:foregroundMark x1="66500" y1="77882" x2="66000" y2="77412"/>
                        <a14:foregroundMark x1="67667" y1="84000" x2="67667" y2="84000"/>
                        <a14:foregroundMark x1="11333" y1="48235" x2="11333" y2="48235"/>
                        <a14:foregroundMark x1="81833" y1="58118" x2="81833" y2="58118"/>
                        <a14:foregroundMark x1="82333" y1="60471" x2="82333" y2="60471"/>
                        <a14:foregroundMark x1="84167" y1="64000" x2="84167" y2="64000"/>
                        <a14:foregroundMark x1="85500" y1="54588" x2="85500" y2="54588"/>
                        <a14:foregroundMark x1="86333" y1="56235" x2="86333" y2="56235"/>
                        <a14:foregroundMark x1="87500" y1="59294" x2="87500" y2="59294"/>
                        <a14:foregroundMark x1="87167" y1="52235" x2="87167" y2="52235"/>
                        <a14:foregroundMark x1="87667" y1="51059" x2="87667" y2="51059"/>
                        <a14:foregroundMark x1="78833" y1="63529" x2="78833" y2="63529"/>
                        <a14:foregroundMark x1="79000" y1="67529" x2="79000" y2="67529"/>
                        <a14:foregroundMark x1="79833" y1="69647" x2="79833" y2="69647"/>
                        <a14:foregroundMark x1="75500" y1="67529" x2="75500" y2="67529"/>
                        <a14:foregroundMark x1="73833" y1="71059" x2="73833" y2="70353"/>
                        <a14:foregroundMark x1="76333" y1="74353" x2="76333" y2="74353"/>
                        <a14:foregroundMark x1="75667" y1="74588" x2="75667" y2="74588"/>
                        <a14:foregroundMark x1="70167" y1="72000" x2="70167" y2="72000"/>
                        <a14:foregroundMark x1="70500" y1="73412" x2="70500" y2="73412"/>
                        <a14:foregroundMark x1="71500" y1="77882" x2="71500" y2="77882"/>
                        <a14:foregroundMark x1="71500" y1="80235" x2="71500" y2="80235"/>
                        <a14:foregroundMark x1="69667" y1="76941" x2="69667" y2="76941"/>
                        <a14:foregroundMark x1="38333" y1="90118" x2="38333" y2="90118"/>
                        <a14:foregroundMark x1="40000" y1="86824" x2="40000" y2="86824"/>
                        <a14:foregroundMark x1="39833" y1="84706" x2="39833" y2="84706"/>
                        <a14:foregroundMark x1="38667" y1="92471" x2="38667" y2="92471"/>
                        <a14:foregroundMark x1="38500" y1="93647" x2="38500" y2="93647"/>
                        <a14:foregroundMark x1="23500" y1="61882" x2="23500" y2="61882"/>
                        <a14:foregroundMark x1="65167" y1="75529" x2="65167" y2="75529"/>
                        <a14:foregroundMark x1="65500" y1="81882" x2="65500" y2="81882"/>
                        <a14:foregroundMark x1="64833" y1="80471" x2="64833" y2="80471"/>
                        <a14:foregroundMark x1="70333" y1="69882" x2="70333" y2="69882"/>
                        <a14:foregroundMark x1="73833" y1="65176" x2="73833" y2="65176"/>
                        <a14:foregroundMark x1="56500" y1="92706" x2="56500" y2="92706"/>
                        <a14:foregroundMark x1="55333" y1="86118" x2="55333" y2="86118"/>
                        <a14:backgroundMark x1="37833" y1="95529" x2="42500" y2="90824"/>
                        <a14:backgroundMark x1="41833" y1="92235" x2="42667" y2="86824"/>
                        <a14:backgroundMark x1="56167" y1="96000" x2="52500" y2="8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8277" y="1322207"/>
            <a:ext cx="2570671" cy="1820893"/>
          </a:xfrm>
          <a:prstGeom prst="rect">
            <a:avLst/>
          </a:prstGeom>
        </p:spPr>
      </p:pic>
      <p:pic>
        <p:nvPicPr>
          <p:cNvPr id="19" name="Picture 18" descr="A close-up of a computer chip&#10;&#10;Description automatically generated">
            <a:extLst>
              <a:ext uri="{FF2B5EF4-FFF2-40B4-BE49-F238E27FC236}">
                <a16:creationId xmlns:a16="http://schemas.microsoft.com/office/drawing/2014/main" xmlns="" id="{D3DC26B5-D438-491B-80C2-0A094D5D6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86" b="38384"/>
          <a:stretch/>
        </p:blipFill>
        <p:spPr>
          <a:xfrm>
            <a:off x="153864" y="1845782"/>
            <a:ext cx="5276281" cy="12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8BC3FE5-882C-4447-9CD7-D2080643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473" y="3898960"/>
            <a:ext cx="2650740" cy="27607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44D625DA-B18A-4CD5-B26F-745C57869D99}"/>
              </a:ext>
            </a:extLst>
          </p:cNvPr>
          <p:cNvSpPr txBox="1">
            <a:spLocks/>
          </p:cNvSpPr>
          <p:nvPr/>
        </p:nvSpPr>
        <p:spPr>
          <a:xfrm>
            <a:off x="1358559" y="198302"/>
            <a:ext cx="4337106" cy="84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ngoài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5FA955-4473-408E-9871-56C1611E4353}"/>
              </a:ext>
            </a:extLst>
          </p:cNvPr>
          <p:cNvSpPr/>
          <p:nvPr/>
        </p:nvSpPr>
        <p:spPr>
          <a:xfrm>
            <a:off x="8270543" y="1833068"/>
            <a:ext cx="3921457" cy="267765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</a:rPr>
              <a:t>Là nơi lưu trữ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lâu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</a:rPr>
              <a:t>dữ liệu.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ngoài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</a:rPr>
              <a:t>ư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ờng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đĩa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đĩa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cứng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HDD,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đĩa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mềm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đĩa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rắn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(SSD),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đĩa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quang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(CD/DVD)</a:t>
            </a:r>
            <a:endParaRPr lang="vi-VN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602528-FDAB-4AB2-99FF-187725D90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1" y="4205633"/>
            <a:ext cx="3487731" cy="1975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78A2011-282B-47EA-9CB7-A14BFCD30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97" b="5523"/>
          <a:stretch/>
        </p:blipFill>
        <p:spPr>
          <a:xfrm>
            <a:off x="2888803" y="1222401"/>
            <a:ext cx="3034326" cy="20992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8348540-9453-4A97-A743-5BF39AC49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558" y="1308124"/>
            <a:ext cx="1863772" cy="18637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80424E-7884-4DCC-AB4A-E04FDAB9E6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96" t="27254" r="18921" b="27851"/>
          <a:stretch/>
        </p:blipFill>
        <p:spPr>
          <a:xfrm>
            <a:off x="177421" y="1380877"/>
            <a:ext cx="2528581" cy="1822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C75836-0D57-4CD1-A717-AB1955322B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48" t="21044" r="7970" b="15889"/>
          <a:stretch/>
        </p:blipFill>
        <p:spPr>
          <a:xfrm>
            <a:off x="3527112" y="4580924"/>
            <a:ext cx="1985752" cy="14947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1F7F90-9DF3-40C0-BC4D-1902C03E0FC1}"/>
              </a:ext>
            </a:extLst>
          </p:cNvPr>
          <p:cNvSpPr txBox="1"/>
          <p:nvPr/>
        </p:nvSpPr>
        <p:spPr>
          <a:xfrm>
            <a:off x="1023371" y="3348005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B2711"/>
                </a:solidFill>
              </a:rPr>
              <a:t>SSD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7CA8451-3474-4D5B-8082-C323E883F952}"/>
              </a:ext>
            </a:extLst>
          </p:cNvPr>
          <p:cNvSpPr txBox="1"/>
          <p:nvPr/>
        </p:nvSpPr>
        <p:spPr>
          <a:xfrm>
            <a:off x="4063977" y="335672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B2711"/>
                </a:solidFill>
              </a:rPr>
              <a:t>HDD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CD3AD7-866D-40A2-824F-3D8E35D12E4C}"/>
              </a:ext>
            </a:extLst>
          </p:cNvPr>
          <p:cNvSpPr txBox="1"/>
          <p:nvPr/>
        </p:nvSpPr>
        <p:spPr>
          <a:xfrm>
            <a:off x="6623259" y="3269767"/>
            <a:ext cx="124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B2711"/>
                </a:solidFill>
              </a:rPr>
              <a:t>CD/DVD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2E67A1-0367-4A23-8DD4-D812931D61BD}"/>
              </a:ext>
            </a:extLst>
          </p:cNvPr>
          <p:cNvSpPr txBox="1"/>
          <p:nvPr/>
        </p:nvSpPr>
        <p:spPr>
          <a:xfrm>
            <a:off x="1125836" y="6209371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USB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825741-2223-4174-8F8C-584CF595FA83}"/>
              </a:ext>
            </a:extLst>
          </p:cNvPr>
          <p:cNvSpPr txBox="1"/>
          <p:nvPr/>
        </p:nvSpPr>
        <p:spPr>
          <a:xfrm>
            <a:off x="3841160" y="6295424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THẺ NHỚ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32D855F-4F6A-4B0D-B3A6-D989A9C9E103}"/>
              </a:ext>
            </a:extLst>
          </p:cNvPr>
          <p:cNvSpPr txBox="1"/>
          <p:nvPr/>
        </p:nvSpPr>
        <p:spPr>
          <a:xfrm>
            <a:off x="7566664" y="6209371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ĐĨA MỀM</a:t>
            </a:r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C3003-4759-40E9-891E-CEA5B8ED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7" y="1199047"/>
            <a:ext cx="9779183" cy="642037"/>
          </a:xfrm>
        </p:spPr>
        <p:txBody>
          <a:bodyPr/>
          <a:lstStyle/>
          <a:p>
            <a:pPr algn="ctr"/>
            <a:r>
              <a:rPr lang="en-US" sz="4000"/>
              <a:t>Các tham số của bộ nhớ trong và bộ nhớ ngoài th</a:t>
            </a:r>
            <a:r>
              <a:rPr lang="vi-VN" sz="4000"/>
              <a:t>ư</a:t>
            </a:r>
            <a:r>
              <a:rPr lang="en-US" sz="4000"/>
              <a:t>ờng là gì?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8A85A-4B2F-4B25-A982-DDB7251FB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Graphic 9" descr="Lightbulb">
            <a:extLst>
              <a:ext uri="{FF2B5EF4-FFF2-40B4-BE49-F238E27FC236}">
                <a16:creationId xmlns:a16="http://schemas.microsoft.com/office/drawing/2014/main" xmlns="" id="{7A843E41-0EAB-4BDF-B76A-9AC1D9F95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474" y="334421"/>
            <a:ext cx="1342981" cy="1342981"/>
          </a:xfrm>
          <a:prstGeom prst="rect">
            <a:avLst/>
          </a:prstGeom>
        </p:spPr>
      </p:pic>
      <p:pic>
        <p:nvPicPr>
          <p:cNvPr id="12" name="Graphic 11" descr="Database">
            <a:extLst>
              <a:ext uri="{FF2B5EF4-FFF2-40B4-BE49-F238E27FC236}">
                <a16:creationId xmlns:a16="http://schemas.microsoft.com/office/drawing/2014/main" xmlns="" id="{7797E5A2-2F38-4E53-9BB7-5A38BE691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45223" y="2586292"/>
            <a:ext cx="1949356" cy="19493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688A81-A2D5-4801-B273-043386710D06}"/>
              </a:ext>
            </a:extLst>
          </p:cNvPr>
          <p:cNvSpPr txBox="1"/>
          <p:nvPr/>
        </p:nvSpPr>
        <p:spPr>
          <a:xfrm>
            <a:off x="1842449" y="4780144"/>
            <a:ext cx="411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Dung l</a:t>
            </a:r>
            <a:r>
              <a:rPr lang="vi-VN" sz="2800"/>
              <a:t>ư</a:t>
            </a:r>
            <a:r>
              <a:rPr lang="en-US" sz="2800"/>
              <a:t>ợng bộ nhớ</a:t>
            </a:r>
          </a:p>
          <a:p>
            <a:r>
              <a:rPr lang="en-US" sz="2800"/>
              <a:t>(VD: KB, MB, GB, TB,…)</a:t>
            </a:r>
          </a:p>
        </p:txBody>
      </p:sp>
      <p:pic>
        <p:nvPicPr>
          <p:cNvPr id="15" name="Graphic 14" descr="Hourglass">
            <a:extLst>
              <a:ext uri="{FF2B5EF4-FFF2-40B4-BE49-F238E27FC236}">
                <a16:creationId xmlns:a16="http://schemas.microsoft.com/office/drawing/2014/main" xmlns="" id="{F6CF4483-3274-4CC6-A0DD-58D354F6F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28764" y="2705710"/>
            <a:ext cx="1710519" cy="17105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B278AF-791E-4D0E-8CA4-066DC064D88B}"/>
              </a:ext>
            </a:extLst>
          </p:cNvPr>
          <p:cNvSpPr txBox="1"/>
          <p:nvPr/>
        </p:nvSpPr>
        <p:spPr>
          <a:xfrm>
            <a:off x="6806710" y="4704846"/>
            <a:ext cx="344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Thời gian truy cập</a:t>
            </a:r>
          </a:p>
          <a:p>
            <a:r>
              <a:rPr lang="en-US" sz="2800"/>
              <a:t>(VD: </a:t>
            </a:r>
            <a:r>
              <a:rPr lang="vi-VN" sz="2800"/>
              <a:t>MB/s hay MBps</a:t>
            </a:r>
            <a:r>
              <a:rPr lang="en-US" sz="2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14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55C38-D232-4318-A4A0-1E7B2CBFE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866" y="2674961"/>
            <a:ext cx="7827697" cy="1831287"/>
          </a:xfrm>
        </p:spPr>
        <p:txBody>
          <a:bodyPr/>
          <a:lstStyle/>
          <a:p>
            <a:pPr algn="ctr"/>
            <a:r>
              <a:rPr lang="en-US"/>
              <a:t>2. Mạch logic và vai trò của mạch logic</a:t>
            </a:r>
          </a:p>
        </p:txBody>
      </p:sp>
    </p:spTree>
    <p:extLst>
      <p:ext uri="{BB962C8B-B14F-4D97-AF65-F5344CB8AC3E}">
        <p14:creationId xmlns:p14="http://schemas.microsoft.com/office/powerpoint/2010/main" val="21256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D9650-D9DB-4971-B22A-97636346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755" y="576610"/>
            <a:ext cx="6126683" cy="858602"/>
          </a:xfrm>
        </p:spPr>
        <p:txBody>
          <a:bodyPr/>
          <a:lstStyle/>
          <a:p>
            <a:r>
              <a:rPr lang="en-US" sz="4000"/>
              <a:t>Làm cách nào để đèn sáng?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8181C9-03F0-49C0-9D14-11DEF4A3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C110C9-212E-499D-AAF4-7BAE8B2AD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9264" y="2608376"/>
            <a:ext cx="4179832" cy="1981427"/>
          </a:xfrm>
          <a:prstGeom prst="rect">
            <a:avLst/>
          </a:prstGeom>
        </p:spPr>
      </p:pic>
      <p:pic>
        <p:nvPicPr>
          <p:cNvPr id="8" name="Graphic 7" descr="Lightbulb">
            <a:extLst>
              <a:ext uri="{FF2B5EF4-FFF2-40B4-BE49-F238E27FC236}">
                <a16:creationId xmlns:a16="http://schemas.microsoft.com/office/drawing/2014/main" xmlns="" id="{55CDA482-87D5-4B9D-9377-3FB595BA2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8474" y="334421"/>
            <a:ext cx="1342981" cy="134298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21D59971-48D6-4A69-B584-28ED0D364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32563"/>
              </p:ext>
            </p:extLst>
          </p:nvPr>
        </p:nvGraphicFramePr>
        <p:xfrm>
          <a:off x="6231876" y="2854040"/>
          <a:ext cx="437197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xmlns="" val="391631722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4034468367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360569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ĐÈN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6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Tắt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157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Tắt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65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Tắt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55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Sáng (1)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75448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47E863-228A-46B8-9360-16F1C7043430}"/>
              </a:ext>
            </a:extLst>
          </p:cNvPr>
          <p:cNvSpPr txBox="1"/>
          <p:nvPr/>
        </p:nvSpPr>
        <p:spPr>
          <a:xfrm>
            <a:off x="829264" y="6015692"/>
            <a:ext cx="5950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</a:rPr>
              <a:t>Đây là phép nhân logic (AND hoặc </a:t>
            </a:r>
            <a:r>
              <a:rPr lang="en-US" sz="2800">
                <a:solidFill>
                  <a:srgbClr val="FF0000"/>
                </a:solidFill>
                <a:sym typeface="Symbol" panose="05050102010706020507" pitchFamily="18" charset="2"/>
              </a:rPr>
              <a:t></a:t>
            </a:r>
            <a:r>
              <a:rPr lang="en-US" sz="28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5723D7-A1B8-4D0C-A3D4-B01FA14ED7AA}"/>
              </a:ext>
            </a:extLst>
          </p:cNvPr>
          <p:cNvSpPr txBox="1"/>
          <p:nvPr/>
        </p:nvSpPr>
        <p:spPr>
          <a:xfrm>
            <a:off x="1945755" y="1583851"/>
            <a:ext cx="8739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(Khi có dòng điện qua r</a:t>
            </a:r>
            <a:r>
              <a:rPr lang="vi-VN" sz="2400"/>
              <a:t>ơ</a:t>
            </a:r>
            <a:r>
              <a:rPr lang="en-US" sz="2400"/>
              <a:t> le (</a:t>
            </a:r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/>
              <a:t>) , khi không có dòng điện qua r</a:t>
            </a:r>
            <a:r>
              <a:rPr lang="vi-VN" sz="2400"/>
              <a:t>ơ</a:t>
            </a:r>
            <a:r>
              <a:rPr lang="en-US" sz="2400"/>
              <a:t> le (</a:t>
            </a:r>
            <a:r>
              <a:rPr lang="en-US" sz="2400">
                <a:solidFill>
                  <a:srgbClr val="FF0000"/>
                </a:solidFill>
              </a:rPr>
              <a:t>0</a:t>
            </a:r>
            <a:r>
              <a:rPr lang="en-US" sz="2400"/>
              <a:t>) 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3B27E2-34F0-42E6-871A-611F29371F43}"/>
              </a:ext>
            </a:extLst>
          </p:cNvPr>
          <p:cNvSpPr/>
          <p:nvPr/>
        </p:nvSpPr>
        <p:spPr>
          <a:xfrm>
            <a:off x="9157648" y="3429000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E77C67D-F5E8-4D2F-97BF-53980E5A8251}"/>
              </a:ext>
            </a:extLst>
          </p:cNvPr>
          <p:cNvSpPr/>
          <p:nvPr/>
        </p:nvSpPr>
        <p:spPr>
          <a:xfrm>
            <a:off x="9156990" y="3927356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FB1320-E8CE-4C6E-8221-88D63E8FB3FF}"/>
              </a:ext>
            </a:extLst>
          </p:cNvPr>
          <p:cNvSpPr/>
          <p:nvPr/>
        </p:nvSpPr>
        <p:spPr>
          <a:xfrm>
            <a:off x="9156331" y="4425712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7B921F-3A67-4575-BC90-D52A651082EA}"/>
              </a:ext>
            </a:extLst>
          </p:cNvPr>
          <p:cNvSpPr/>
          <p:nvPr/>
        </p:nvSpPr>
        <p:spPr>
          <a:xfrm>
            <a:off x="9156330" y="4963661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D9650-D9DB-4971-B22A-97636346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755" y="576610"/>
            <a:ext cx="6126683" cy="858602"/>
          </a:xfrm>
        </p:spPr>
        <p:txBody>
          <a:bodyPr/>
          <a:lstStyle/>
          <a:p>
            <a:r>
              <a:rPr lang="en-US" sz="4000"/>
              <a:t>Làm cách nào để đèn sáng?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8181C9-03F0-49C0-9D14-11DEF4A3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Graphic 7" descr="Lightbulb">
            <a:extLst>
              <a:ext uri="{FF2B5EF4-FFF2-40B4-BE49-F238E27FC236}">
                <a16:creationId xmlns:a16="http://schemas.microsoft.com/office/drawing/2014/main" xmlns="" id="{55CDA482-87D5-4B9D-9377-3FB595BA2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474" y="334421"/>
            <a:ext cx="1342981" cy="134298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21D59971-48D6-4A69-B584-28ED0D364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61458"/>
              </p:ext>
            </p:extLst>
          </p:nvPr>
        </p:nvGraphicFramePr>
        <p:xfrm>
          <a:off x="6231876" y="2867686"/>
          <a:ext cx="437197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xmlns="" val="391631722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4034468367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360569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ĐÈN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6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Tắt (0)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57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Sáng (1)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65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Sáng (1)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55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Sáng (1)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75448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47E863-228A-46B8-9360-16F1C7043430}"/>
              </a:ext>
            </a:extLst>
          </p:cNvPr>
          <p:cNvSpPr txBox="1"/>
          <p:nvPr/>
        </p:nvSpPr>
        <p:spPr>
          <a:xfrm>
            <a:off x="829264" y="6015692"/>
            <a:ext cx="567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</a:rPr>
              <a:t>Đây là phép cộng logic (OR hoặc </a:t>
            </a:r>
            <a:r>
              <a:rPr lang="en-US" sz="2800">
                <a:solidFill>
                  <a:srgbClr val="FF0000"/>
                </a:solidFill>
                <a:sym typeface="Symbol" panose="05050102010706020507" pitchFamily="18" charset="2"/>
              </a:rPr>
              <a:t></a:t>
            </a:r>
            <a:r>
              <a:rPr lang="en-US" sz="280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740008-3775-43EE-B672-F6506399F8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59964" y="2765391"/>
            <a:ext cx="4068197" cy="19201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E175B0-4BF9-4F30-BDDD-47D5C42534D5}"/>
              </a:ext>
            </a:extLst>
          </p:cNvPr>
          <p:cNvSpPr txBox="1"/>
          <p:nvPr/>
        </p:nvSpPr>
        <p:spPr>
          <a:xfrm>
            <a:off x="1945755" y="1583851"/>
            <a:ext cx="8739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(Khi có dòng điện qua r</a:t>
            </a:r>
            <a:r>
              <a:rPr lang="vi-VN" sz="2400"/>
              <a:t>ơ</a:t>
            </a:r>
            <a:r>
              <a:rPr lang="en-US" sz="2400"/>
              <a:t> le (</a:t>
            </a:r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/>
              <a:t>) , khi không có dòng điện qua r</a:t>
            </a:r>
            <a:r>
              <a:rPr lang="vi-VN" sz="2400"/>
              <a:t>ơ</a:t>
            </a:r>
            <a:r>
              <a:rPr lang="en-US" sz="2400"/>
              <a:t> le (</a:t>
            </a:r>
            <a:r>
              <a:rPr lang="en-US" sz="2400">
                <a:solidFill>
                  <a:srgbClr val="FF0000"/>
                </a:solidFill>
              </a:rPr>
              <a:t>0</a:t>
            </a:r>
            <a:r>
              <a:rPr lang="en-US" sz="2400"/>
              <a:t>) 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82B9D-07DE-4075-B75D-51DEE4845EA2}"/>
              </a:ext>
            </a:extLst>
          </p:cNvPr>
          <p:cNvSpPr/>
          <p:nvPr/>
        </p:nvSpPr>
        <p:spPr>
          <a:xfrm>
            <a:off x="9157648" y="3429000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95BA830-108A-421D-BDAD-F14E03897D1F}"/>
              </a:ext>
            </a:extLst>
          </p:cNvPr>
          <p:cNvSpPr/>
          <p:nvPr/>
        </p:nvSpPr>
        <p:spPr>
          <a:xfrm>
            <a:off x="9156990" y="3927356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D0999D-535D-40CC-9CDA-471D6A000EA0}"/>
              </a:ext>
            </a:extLst>
          </p:cNvPr>
          <p:cNvSpPr/>
          <p:nvPr/>
        </p:nvSpPr>
        <p:spPr>
          <a:xfrm>
            <a:off x="9156331" y="4425712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B7AA17C-723C-4342-9E16-DFDF3F7273C1}"/>
              </a:ext>
            </a:extLst>
          </p:cNvPr>
          <p:cNvSpPr/>
          <p:nvPr/>
        </p:nvSpPr>
        <p:spPr>
          <a:xfrm>
            <a:off x="9156330" y="4963661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D9650-D9DB-4971-B22A-97636346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755" y="425003"/>
            <a:ext cx="7533096" cy="734095"/>
          </a:xfrm>
        </p:spPr>
        <p:txBody>
          <a:bodyPr/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8181C9-03F0-49C0-9D14-11DEF4A3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Graphic 7" descr="Lightbulb">
            <a:extLst>
              <a:ext uri="{FF2B5EF4-FFF2-40B4-BE49-F238E27FC236}">
                <a16:creationId xmlns:a16="http://schemas.microsoft.com/office/drawing/2014/main" xmlns="" id="{55CDA482-87D5-4B9D-9377-3FB595BA2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474" y="334421"/>
            <a:ext cx="1342981" cy="134298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21D59971-48D6-4A69-B584-28ED0D364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13110"/>
              </p:ext>
            </p:extLst>
          </p:nvPr>
        </p:nvGraphicFramePr>
        <p:xfrm>
          <a:off x="6941561" y="3140644"/>
          <a:ext cx="307589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948">
                  <a:extLst>
                    <a:ext uri="{9D8B030D-6E8A-4147-A177-3AD203B41FA5}">
                      <a16:colId xmlns:a16="http://schemas.microsoft.com/office/drawing/2014/main" xmlns="" val="4034468367"/>
                    </a:ext>
                  </a:extLst>
                </a:gridCol>
                <a:gridCol w="1537948">
                  <a:extLst>
                    <a:ext uri="{9D8B030D-6E8A-4147-A177-3AD203B41FA5}">
                      <a16:colId xmlns:a16="http://schemas.microsoft.com/office/drawing/2014/main" xmlns="" val="360569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ĐÈN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6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Sáng (1)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55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Tắt (0)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75448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47E863-228A-46B8-9360-16F1C7043430}"/>
              </a:ext>
            </a:extLst>
          </p:cNvPr>
          <p:cNvSpPr txBox="1"/>
          <p:nvPr/>
        </p:nvSpPr>
        <p:spPr>
          <a:xfrm>
            <a:off x="665491" y="5677676"/>
            <a:ext cx="7127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</a:rPr>
              <a:t>Đây là phép phủ định (NOT hoặc một dấu gạch ngang trên đối t</a:t>
            </a:r>
            <a:r>
              <a:rPr lang="vi-VN" sz="2800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rgbClr val="FF0000"/>
                </a:solidFill>
              </a:rPr>
              <a:t>ợng phủ định)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A03E99-312D-4532-9C19-9CF5AA3D93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"/>
          <a:stretch/>
        </p:blipFill>
        <p:spPr>
          <a:xfrm>
            <a:off x="829264" y="2862032"/>
            <a:ext cx="4540758" cy="1904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6576F8-7900-4953-8C37-A1C7C7CD9B9F}"/>
              </a:ext>
            </a:extLst>
          </p:cNvPr>
          <p:cNvSpPr txBox="1"/>
          <p:nvPr/>
        </p:nvSpPr>
        <p:spPr>
          <a:xfrm>
            <a:off x="1945755" y="1583851"/>
            <a:ext cx="8739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(Khi có dòng điện qua r</a:t>
            </a:r>
            <a:r>
              <a:rPr lang="vi-VN" sz="2400"/>
              <a:t>ơ</a:t>
            </a:r>
            <a:r>
              <a:rPr lang="en-US" sz="2400"/>
              <a:t> le (</a:t>
            </a:r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/>
              <a:t>) , khi không có dòng điện qua r</a:t>
            </a:r>
            <a:r>
              <a:rPr lang="vi-VN" sz="2400"/>
              <a:t>ơ</a:t>
            </a:r>
            <a:r>
              <a:rPr lang="en-US" sz="2400"/>
              <a:t> le (</a:t>
            </a:r>
            <a:r>
              <a:rPr lang="en-US" sz="2400">
                <a:solidFill>
                  <a:srgbClr val="FF0000"/>
                </a:solidFill>
              </a:rPr>
              <a:t>0</a:t>
            </a:r>
            <a:r>
              <a:rPr lang="en-US" sz="2400"/>
              <a:t>) 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5DFC151-C4E4-4D4A-B648-84DD658FC14C}"/>
              </a:ext>
            </a:extLst>
          </p:cNvPr>
          <p:cNvSpPr/>
          <p:nvPr/>
        </p:nvSpPr>
        <p:spPr>
          <a:xfrm>
            <a:off x="8530310" y="3707801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D5D0E56-8D60-474A-BD9E-C7E5B19602B1}"/>
              </a:ext>
            </a:extLst>
          </p:cNvPr>
          <p:cNvSpPr/>
          <p:nvPr/>
        </p:nvSpPr>
        <p:spPr>
          <a:xfrm>
            <a:off x="8529652" y="4206157"/>
            <a:ext cx="1446203" cy="4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23926"/>
            <a:ext cx="8147715" cy="2387600"/>
          </a:xfrm>
        </p:spPr>
        <p:txBody>
          <a:bodyPr/>
          <a:lstStyle/>
          <a:p>
            <a:pPr algn="ctr"/>
            <a:r>
              <a:rPr lang="en-US"/>
              <a:t>1. Các thiết bị bên trong máy tính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92F065-CDE1-4132-BE4D-82AC9F3CADC7}"/>
              </a:ext>
            </a:extLst>
          </p:cNvPr>
          <p:cNvSpPr txBox="1"/>
          <p:nvPr/>
        </p:nvSpPr>
        <p:spPr>
          <a:xfrm>
            <a:off x="924798" y="3425794"/>
            <a:ext cx="712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</a:rPr>
              <a:t>Đây là phép hoặc loại trừ (XOR hoặc </a:t>
            </a:r>
            <a:r>
              <a:rPr lang="en-US" sz="2800">
                <a:solidFill>
                  <a:srgbClr val="FF0000"/>
                </a:solidFill>
                <a:sym typeface="Symbol" panose="05050102010706020507" pitchFamily="18" charset="2"/>
              </a:rPr>
              <a:t>)</a:t>
            </a:r>
            <a:endParaRPr lang="en-US" sz="2800">
              <a:solidFill>
                <a:srgbClr val="FF0000"/>
              </a:solidFill>
            </a:endParaRP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xmlns="" id="{7E4756FA-3771-432C-81F1-A7AF78A40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275349"/>
              </p:ext>
            </p:extLst>
          </p:nvPr>
        </p:nvGraphicFramePr>
        <p:xfrm>
          <a:off x="1724025" y="564106"/>
          <a:ext cx="437197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xmlns="" val="391631722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4034468367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360569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ĐÈN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6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Tắt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157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Sáng (1)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65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Sáng (1)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55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Tắt (0)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7544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F1B6B7-C0B3-49F8-8CCC-F366C823CADA}"/>
              </a:ext>
            </a:extLst>
          </p:cNvPr>
          <p:cNvSpPr txBox="1"/>
          <p:nvPr/>
        </p:nvSpPr>
        <p:spPr>
          <a:xfrm>
            <a:off x="2315717" y="4731223"/>
            <a:ext cx="6376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Kết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quả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</a:t>
            </a:r>
            <a:r>
              <a:rPr lang="en-US" sz="2800" dirty="0">
                <a:solidFill>
                  <a:srgbClr val="FFFF00"/>
                </a:solidFill>
              </a:rPr>
              <a:t> 1 </a:t>
            </a:r>
            <a:r>
              <a:rPr lang="en-US" sz="2800" dirty="0" err="1">
                <a:solidFill>
                  <a:srgbClr val="FFFF00"/>
                </a:solidFill>
              </a:rPr>
              <a:t>khi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và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chỉ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đại</a:t>
            </a:r>
            <a:r>
              <a:rPr lang="en-US" sz="2800" dirty="0">
                <a:solidFill>
                  <a:srgbClr val="FFFF00"/>
                </a:solidFill>
              </a:rPr>
              <a:t> l</a:t>
            </a:r>
            <a:r>
              <a:rPr lang="vi-VN" sz="2800" dirty="0">
                <a:solidFill>
                  <a:srgbClr val="FFFF00"/>
                </a:solidFill>
              </a:rPr>
              <a:t>ư</a:t>
            </a:r>
            <a:r>
              <a:rPr lang="en-US" sz="2800" dirty="0" err="1">
                <a:solidFill>
                  <a:srgbClr val="FFFF00"/>
                </a:solidFill>
              </a:rPr>
              <a:t>ợng</a:t>
            </a:r>
            <a:r>
              <a:rPr lang="en-US" sz="2800" dirty="0">
                <a:solidFill>
                  <a:srgbClr val="FFFF00"/>
                </a:solidFill>
              </a:rPr>
              <a:t> logic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giá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trị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nhau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8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ACEB13-4D99-4B07-9C68-57DE7182C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627" y="3429000"/>
            <a:ext cx="11010518" cy="28421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2EF34F-D7E7-4C42-A286-36AD8AF9E715}"/>
              </a:ext>
            </a:extLst>
          </p:cNvPr>
          <p:cNvSpPr txBox="1"/>
          <p:nvPr/>
        </p:nvSpPr>
        <p:spPr>
          <a:xfrm>
            <a:off x="431627" y="248989"/>
            <a:ext cx="7924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B2711"/>
                </a:solidFill>
              </a:rPr>
              <a:t>a. Một số phép toán logic và thể hiện vật lí của chúng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01C73FE-C424-43AE-B600-457D9FDB3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5046" y="1158926"/>
            <a:ext cx="9013209" cy="18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D69FAC-A89C-47FE-95BC-5409FAF12F75}"/>
              </a:ext>
            </a:extLst>
          </p:cNvPr>
          <p:cNvSpPr txBox="1"/>
          <p:nvPr/>
        </p:nvSpPr>
        <p:spPr>
          <a:xfrm>
            <a:off x="1154958" y="180750"/>
            <a:ext cx="456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B2711"/>
                </a:solidFill>
              </a:rPr>
              <a:t>b. </a:t>
            </a:r>
            <a:r>
              <a:rPr lang="en-US" sz="2800" dirty="0" err="1">
                <a:solidFill>
                  <a:srgbClr val="FB2711"/>
                </a:solidFill>
              </a:rPr>
              <a:t>Phép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cộng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trên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hệ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nhị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phân</a:t>
            </a:r>
            <a:endParaRPr lang="en-US" sz="2800" dirty="0">
              <a:solidFill>
                <a:srgbClr val="FB271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C06830-0F2A-4FE5-94CD-6E9AA476A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741" y="871863"/>
            <a:ext cx="3261814" cy="5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D3BFB7-E56E-42C2-8797-065C7DCDD07F}"/>
              </a:ext>
            </a:extLst>
          </p:cNvPr>
          <p:cNvSpPr txBox="1"/>
          <p:nvPr/>
        </p:nvSpPr>
        <p:spPr>
          <a:xfrm>
            <a:off x="6304302" y="975235"/>
            <a:ext cx="2866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</a:t>
            </a:r>
            <a:r>
              <a:rPr lang="vi-VN" sz="2800" dirty="0"/>
              <a:t>ư</a:t>
            </a:r>
            <a:r>
              <a:rPr lang="en-US" sz="2800" dirty="0" err="1"/>
              <a:t>ờng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x </a:t>
            </a:r>
            <a:r>
              <a:rPr lang="en-US" sz="2800" dirty="0" err="1"/>
              <a:t>và</a:t>
            </a:r>
            <a:r>
              <a:rPr lang="en-US" sz="2800" dirty="0"/>
              <a:t> y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52D1B0-177F-4B61-9888-0FF398837F53}"/>
              </a:ext>
            </a:extLst>
          </p:cNvPr>
          <p:cNvSpPr txBox="1"/>
          <p:nvPr/>
        </p:nvSpPr>
        <p:spPr>
          <a:xfrm>
            <a:off x="6740248" y="3896223"/>
            <a:ext cx="1994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 </a:t>
            </a:r>
            <a:r>
              <a:rPr lang="en-US" sz="3600" dirty="0" err="1">
                <a:solidFill>
                  <a:srgbClr val="FF0000"/>
                </a:solidFill>
              </a:rPr>
              <a:t>và</a:t>
            </a:r>
            <a:r>
              <a:rPr lang="en-US" sz="3600" dirty="0">
                <a:solidFill>
                  <a:srgbClr val="FF0000"/>
                </a:solidFill>
              </a:rPr>
              <a:t> y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329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FA5B23-ECB0-4FD1-949C-6DF806FEFEEB}"/>
              </a:ext>
            </a:extLst>
          </p:cNvPr>
          <p:cNvSpPr txBox="1"/>
          <p:nvPr/>
        </p:nvSpPr>
        <p:spPr>
          <a:xfrm>
            <a:off x="1000413" y="643076"/>
            <a:ext cx="8425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B2711"/>
                </a:solidFill>
              </a:rPr>
              <a:t>c. Minh </a:t>
            </a:r>
            <a:r>
              <a:rPr lang="en-US" sz="2800" dirty="0" err="1">
                <a:solidFill>
                  <a:srgbClr val="FB2711"/>
                </a:solidFill>
              </a:rPr>
              <a:t>họa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dùng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mạch</a:t>
            </a:r>
            <a:r>
              <a:rPr lang="en-US" sz="2800" dirty="0">
                <a:solidFill>
                  <a:srgbClr val="FB2711"/>
                </a:solidFill>
              </a:rPr>
              <a:t> logic </a:t>
            </a:r>
            <a:r>
              <a:rPr lang="en-US" sz="2800" dirty="0" err="1">
                <a:solidFill>
                  <a:srgbClr val="FB2711"/>
                </a:solidFill>
              </a:rPr>
              <a:t>xây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dựng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mạch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điện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thực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hiện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phép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cộng</a:t>
            </a:r>
            <a:r>
              <a:rPr lang="en-US" sz="2800" dirty="0">
                <a:solidFill>
                  <a:srgbClr val="FB2711"/>
                </a:solidFill>
              </a:rPr>
              <a:t> </a:t>
            </a:r>
            <a:r>
              <a:rPr lang="en-US" sz="2800" dirty="0" err="1">
                <a:solidFill>
                  <a:srgbClr val="FB2711"/>
                </a:solidFill>
              </a:rPr>
              <a:t>hai</a:t>
            </a:r>
            <a:r>
              <a:rPr lang="en-US" sz="2800" dirty="0">
                <a:solidFill>
                  <a:srgbClr val="FB2711"/>
                </a:solidFill>
              </a:rPr>
              <a:t> bit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6F3D46-8F26-4D51-A522-A043431EE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978" y="1597183"/>
            <a:ext cx="7133190" cy="20163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C36AA5-6F1A-4241-80B9-C6B81039DC4E}"/>
              </a:ext>
            </a:extLst>
          </p:cNvPr>
          <p:cNvSpPr/>
          <p:nvPr/>
        </p:nvSpPr>
        <p:spPr>
          <a:xfrm>
            <a:off x="862884" y="3875107"/>
            <a:ext cx="4816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z </a:t>
            </a:r>
            <a:r>
              <a:rPr lang="en-US" sz="2800" dirty="0" err="1"/>
              <a:t>và</a:t>
            </a:r>
            <a:r>
              <a:rPr lang="en-US" sz="2800" dirty="0"/>
              <a:t> t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lôgic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x </a:t>
            </a:r>
            <a:r>
              <a:rPr lang="en-US" sz="2800" dirty="0" err="1"/>
              <a:t>và</a:t>
            </a:r>
            <a:r>
              <a:rPr lang="en-US" sz="2800" dirty="0"/>
              <a:t> 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1EEA2E-4B71-4E80-A5B1-B443E4703FF5}"/>
              </a:ext>
            </a:extLst>
          </p:cNvPr>
          <p:cNvSpPr txBox="1"/>
          <p:nvPr/>
        </p:nvSpPr>
        <p:spPr>
          <a:xfrm>
            <a:off x="6977485" y="361349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z = x </a:t>
            </a:r>
            <a:r>
              <a:rPr lang="en-US" sz="2800" dirty="0">
                <a:sym typeface="Symbol" panose="05050102010706020507" pitchFamily="18" charset="2"/>
              </a:rPr>
              <a:t> y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4996F5-B407-4C03-8050-06DFBE549BBE}"/>
              </a:ext>
            </a:extLst>
          </p:cNvPr>
          <p:cNvSpPr txBox="1"/>
          <p:nvPr/>
        </p:nvSpPr>
        <p:spPr>
          <a:xfrm>
            <a:off x="7065692" y="420648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 = x </a:t>
            </a:r>
            <a:r>
              <a:rPr lang="en-US" sz="2800" dirty="0">
                <a:sym typeface="Symbol" panose="05050102010706020507" pitchFamily="18" charset="2"/>
              </a:rPr>
              <a:t> y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93F7DE4-3078-41B3-B427-554B9D3B1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6781" y="2326700"/>
            <a:ext cx="2169985" cy="30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42647B-A6A9-4491-B2F7-A983AD1DA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517" y="0"/>
            <a:ext cx="11998484" cy="4049486"/>
          </a:xfrm>
          <a:prstGeom prst="rect">
            <a:avLst/>
          </a:prstGeom>
          <a:noFill/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EC6A8232-19A4-8DB8-2E5C-A3C17B96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4A12F2-4C2E-4D8A-8247-C14FA81F8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51" y="607163"/>
            <a:ext cx="10090744" cy="564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05" y="373492"/>
            <a:ext cx="6218081" cy="59242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máy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tính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206" y="1308685"/>
            <a:ext cx="3651057" cy="25408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Bộ xử lí trung tâm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Bộ nhớ ngoài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Bộ nhớ trong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Thiết bị vào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Thiết bị ra</a:t>
            </a:r>
            <a:endParaRPr lang="en-US" dirty="0"/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F23188E-17A8-4A9A-BCC0-14CECBF6C89B}"/>
              </a:ext>
            </a:extLst>
          </p:cNvPr>
          <p:cNvGrpSpPr/>
          <p:nvPr/>
        </p:nvGrpSpPr>
        <p:grpSpPr>
          <a:xfrm>
            <a:off x="6263175" y="851997"/>
            <a:ext cx="5476009" cy="4572000"/>
            <a:chOff x="6263175" y="851997"/>
            <a:chExt cx="5476009" cy="4572000"/>
          </a:xfrm>
        </p:grpSpPr>
        <p:sp>
          <p:nvSpPr>
            <p:cNvPr id="14" name="Text Box 9" descr="Bản mạch chính">
              <a:extLst>
                <a:ext uri="{FF2B5EF4-FFF2-40B4-BE49-F238E27FC236}">
                  <a16:creationId xmlns:a16="http://schemas.microsoft.com/office/drawing/2014/main" xmlns="" id="{A5014EB2-2D43-484C-A156-CCE6DCB26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338" y="1766397"/>
              <a:ext cx="3352800" cy="3657600"/>
            </a:xfrm>
            <a:prstGeom prst="rect">
              <a:avLst/>
            </a:prstGeom>
            <a:solidFill>
              <a:srgbClr val="FD8073"/>
            </a:solidFill>
            <a:ln w="38160" cap="flat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/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xmlns="" id="{78A64EAF-78AB-459C-A1BC-4B149BC9D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357506" y="3086808"/>
              <a:ext cx="2247900" cy="436562"/>
            </a:xfrm>
            <a:prstGeom prst="rect">
              <a:avLst/>
            </a:prstGeom>
            <a:solidFill>
              <a:srgbClr val="FD8073"/>
            </a:solidFill>
            <a:ln w="38160" cap="flat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en-US" sz="2200">
                  <a:solidFill>
                    <a:schemeClr val="tx1"/>
                  </a:solidFill>
                  <a:latin typeface="+mn-lt"/>
                </a:rPr>
                <a:t>Thiết bị vào</a:t>
              </a:r>
            </a:p>
          </p:txBody>
        </p:sp>
        <p:sp>
          <p:nvSpPr>
            <p:cNvPr id="8" name="Text Box 3">
              <a:extLst>
                <a:ext uri="{FF2B5EF4-FFF2-40B4-BE49-F238E27FC236}">
                  <a16:creationId xmlns:a16="http://schemas.microsoft.com/office/drawing/2014/main" xmlns="" id="{0A287225-F432-44A7-8EEF-B82A2BD3D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0396953" y="3086808"/>
              <a:ext cx="2247900" cy="436562"/>
            </a:xfrm>
            <a:prstGeom prst="rect">
              <a:avLst/>
            </a:prstGeom>
            <a:solidFill>
              <a:srgbClr val="FD8073"/>
            </a:solidFill>
            <a:ln w="38160" cap="flat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en-US" sz="2200">
                  <a:solidFill>
                    <a:schemeClr val="tx1"/>
                  </a:solidFill>
                  <a:latin typeface="+mn-lt"/>
                </a:rPr>
                <a:t>Thiết bị ra</a:t>
              </a:r>
            </a:p>
          </p:txBody>
        </p:sp>
        <p:sp>
          <p:nvSpPr>
            <p:cNvPr id="9" name="Text Box 4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6A1C8692-9F32-48DE-A391-229B83D0F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738" y="2500803"/>
              <a:ext cx="3086100" cy="1780193"/>
            </a:xfrm>
            <a:prstGeom prst="rect">
              <a:avLst/>
            </a:prstGeom>
            <a:solidFill>
              <a:srgbClr val="FFFF00"/>
            </a:solidFill>
            <a:ln w="38160" cap="flat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en-US" sz="2200">
                  <a:solidFill>
                    <a:schemeClr val="tx1"/>
                  </a:solidFill>
                  <a:latin typeface="+mn-lt"/>
                </a:rPr>
                <a:t>Bộ xử lí trung tâm</a:t>
              </a: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xmlns="" id="{65E10A22-DC9D-4D30-A459-15E3F492C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8787" y="3403109"/>
              <a:ext cx="571500" cy="1588"/>
            </a:xfrm>
            <a:prstGeom prst="line">
              <a:avLst/>
            </a:prstGeom>
            <a:noFill/>
            <a:ln w="57240" cap="flat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xmlns="" id="{C87C115B-FD43-49C6-9614-0E2C18CD9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81080" y="3404697"/>
              <a:ext cx="609600" cy="1588"/>
            </a:xfrm>
            <a:prstGeom prst="line">
              <a:avLst/>
            </a:prstGeom>
            <a:noFill/>
            <a:ln w="57240" cap="flat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/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xmlns="" id="{702A9D47-29EB-4A58-9F24-C309E441D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538" y="3037917"/>
              <a:ext cx="990600" cy="1143000"/>
            </a:xfrm>
            <a:prstGeom prst="rect">
              <a:avLst/>
            </a:prstGeom>
            <a:solidFill>
              <a:schemeClr val="bg1"/>
            </a:solidFill>
            <a:ln w="38160" cap="flat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en-US" sz="2200">
                  <a:solidFill>
                    <a:schemeClr val="tx1"/>
                  </a:solidFill>
                  <a:latin typeface="+mn-lt"/>
                </a:rPr>
                <a:t>Bộ điều khiển</a:t>
              </a: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xmlns="" id="{071263C2-9109-4425-97C4-491F7C38C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4322" y="3037917"/>
              <a:ext cx="990600" cy="1143000"/>
            </a:xfrm>
            <a:prstGeom prst="rect">
              <a:avLst/>
            </a:prstGeom>
            <a:solidFill>
              <a:schemeClr val="bg1"/>
            </a:solidFill>
            <a:ln w="38160" cap="flat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en-US" sz="2200">
                  <a:solidFill>
                    <a:schemeClr val="tx1"/>
                  </a:solidFill>
                  <a:latin typeface="+mn-lt"/>
                </a:rPr>
                <a:t>Bộ số học /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en-US" sz="2200">
                  <a:solidFill>
                    <a:schemeClr val="tx1"/>
                  </a:solidFill>
                  <a:latin typeface="+mn-lt"/>
                </a:rPr>
                <a:t>lôgic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xmlns="" id="{080634B8-5597-497B-AA85-AA3BF4418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738" y="4739785"/>
              <a:ext cx="3048000" cy="531812"/>
            </a:xfrm>
            <a:prstGeom prst="rect">
              <a:avLst/>
            </a:prstGeom>
            <a:solidFill>
              <a:srgbClr val="FFFF00"/>
            </a:solidFill>
            <a:ln w="38160" cap="flat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en-US" sz="2200">
                  <a:solidFill>
                    <a:schemeClr val="tx1"/>
                  </a:solidFill>
                  <a:latin typeface="+mn-lt"/>
                </a:rPr>
                <a:t>Bộ nhớ trong</a:t>
              </a: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xmlns="" id="{20CE0A2F-2E4A-49F3-B37A-5B085E9AC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5352" y="4357197"/>
              <a:ext cx="1587" cy="304800"/>
            </a:xfrm>
            <a:prstGeom prst="line">
              <a:avLst/>
            </a:prstGeom>
            <a:noFill/>
            <a:ln w="38160" cap="flat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xmlns="" id="{C36D04B9-7321-4E07-A9E8-EA11E68DD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1564" y="4355611"/>
              <a:ext cx="3175" cy="307975"/>
            </a:xfrm>
            <a:prstGeom prst="line">
              <a:avLst/>
            </a:prstGeom>
            <a:noFill/>
            <a:ln w="38160" cap="flat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/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xmlns="" id="{7F3607A7-6876-469A-9B3A-F0A24A920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738" y="851997"/>
              <a:ext cx="2971800" cy="533400"/>
            </a:xfrm>
            <a:prstGeom prst="rect">
              <a:avLst/>
            </a:prstGeom>
            <a:solidFill>
              <a:srgbClr val="FD8073"/>
            </a:solidFill>
            <a:ln w="38160" cap="flat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en-US" sz="2200">
                  <a:solidFill>
                    <a:schemeClr val="tx1"/>
                  </a:solidFill>
                  <a:latin typeface="+mn-lt"/>
                </a:rPr>
                <a:t>Bộ nhớ ngoài</a:t>
              </a:r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xmlns="" id="{3427438D-D3EE-47BB-AFF0-C3A869CDE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19652" y="1383811"/>
              <a:ext cx="1587" cy="384175"/>
            </a:xfrm>
            <a:prstGeom prst="line">
              <a:avLst/>
            </a:prstGeom>
            <a:noFill/>
            <a:ln w="28440" cap="flat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xmlns="" id="{07478D00-F627-42B6-8A56-3CC121784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9939" y="1383811"/>
              <a:ext cx="3175" cy="384175"/>
            </a:xfrm>
            <a:prstGeom prst="line">
              <a:avLst/>
            </a:prstGeom>
            <a:noFill/>
            <a:ln w="28440" cap="flat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42909EC-EF05-43EE-9BE2-EFDC3F0C2D53}"/>
                </a:ext>
              </a:extLst>
            </p:cNvPr>
            <p:cNvSpPr txBox="1"/>
            <p:nvPr/>
          </p:nvSpPr>
          <p:spPr>
            <a:xfrm>
              <a:off x="7984577" y="1921629"/>
              <a:ext cx="20393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/>
                <a:t>Bản mạch chính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F166CD-51F5-4929-94BA-52937C5B984F}"/>
              </a:ext>
            </a:extLst>
          </p:cNvPr>
          <p:cNvSpPr txBox="1"/>
          <p:nvPr/>
        </p:nvSpPr>
        <p:spPr>
          <a:xfrm>
            <a:off x="1072206" y="5459616"/>
            <a:ext cx="6227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Em có biết cụ thể trong thân máy có những bộ phận nào không?</a:t>
            </a:r>
          </a:p>
        </p:txBody>
      </p:sp>
      <p:pic>
        <p:nvPicPr>
          <p:cNvPr id="25" name="Graphic 24" descr="Lightbulb">
            <a:extLst>
              <a:ext uri="{FF2B5EF4-FFF2-40B4-BE49-F238E27FC236}">
                <a16:creationId xmlns:a16="http://schemas.microsoft.com/office/drawing/2014/main" xmlns="" id="{2F4F1F6F-9DDD-4BE8-AE44-8FC7DB5AB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25120" y="5209194"/>
            <a:ext cx="1342981" cy="13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3" y="668451"/>
            <a:ext cx="4429388" cy="591202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972" y="257577"/>
            <a:ext cx="652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6922" y="645291"/>
            <a:ext cx="4491638" cy="59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062" y="257577"/>
            <a:ext cx="717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9642" r="9607" b="-2003"/>
          <a:stretch/>
        </p:blipFill>
        <p:spPr>
          <a:xfrm>
            <a:off x="4355720" y="1246246"/>
            <a:ext cx="3320088" cy="46767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7" y="1091699"/>
            <a:ext cx="315753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28" y="1707005"/>
            <a:ext cx="2878137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2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546279"/>
          </a:xfrm>
        </p:spPr>
        <p:txBody>
          <a:bodyPr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/>
          <a:stretch/>
        </p:blipFill>
        <p:spPr>
          <a:xfrm>
            <a:off x="7559898" y="981113"/>
            <a:ext cx="3309871" cy="5657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r="6438" b="11089"/>
          <a:stretch/>
        </p:blipFill>
        <p:spPr>
          <a:xfrm>
            <a:off x="2575774" y="1310683"/>
            <a:ext cx="4043967" cy="54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8855" y="252211"/>
            <a:ext cx="6933319" cy="546279"/>
          </a:xfrm>
        </p:spPr>
        <p:txBody>
          <a:bodyPr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r="5969" b="25634"/>
          <a:stretch/>
        </p:blipFill>
        <p:spPr>
          <a:xfrm>
            <a:off x="4508500" y="1210614"/>
            <a:ext cx="7683499" cy="4649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8" b="7981"/>
          <a:stretch/>
        </p:blipFill>
        <p:spPr>
          <a:xfrm>
            <a:off x="257961" y="1539652"/>
            <a:ext cx="3824642" cy="2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8855" y="252211"/>
            <a:ext cx="6933319" cy="546279"/>
          </a:xfrm>
        </p:spPr>
        <p:txBody>
          <a:bodyPr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8" r="9227"/>
          <a:stretch/>
        </p:blipFill>
        <p:spPr>
          <a:xfrm>
            <a:off x="7527974" y="643940"/>
            <a:ext cx="4664026" cy="5273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t="24647" r="14241" b="24883"/>
          <a:stretch/>
        </p:blipFill>
        <p:spPr>
          <a:xfrm>
            <a:off x="180304" y="1159099"/>
            <a:ext cx="3309871" cy="3461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30986" r="22130" b="20939"/>
          <a:stretch/>
        </p:blipFill>
        <p:spPr>
          <a:xfrm>
            <a:off x="3825026" y="1323299"/>
            <a:ext cx="3252188" cy="3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CD61E2-BD1D-419C-BF37-3A55E5F38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92" y="1387539"/>
            <a:ext cx="4057680" cy="2806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34" y="136525"/>
            <a:ext cx="10469003" cy="686188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gồm</a:t>
            </a:r>
            <a:endParaRPr 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A86E01-62BB-5145-A6C3-515717DD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F065A1-6739-493A-8494-7EB9E6605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" b="90000" l="1375" r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06" y="712247"/>
            <a:ext cx="2394520" cy="2394520"/>
          </a:xfrm>
          <a:prstGeom prst="rect">
            <a:avLst/>
          </a:prstGeom>
        </p:spPr>
      </p:pic>
      <p:pic>
        <p:nvPicPr>
          <p:cNvPr id="11" name="Picture 10" descr="A close-up of a computer chip&#10;&#10;Description automatically generated">
            <a:extLst>
              <a:ext uri="{FF2B5EF4-FFF2-40B4-BE49-F238E27FC236}">
                <a16:creationId xmlns:a16="http://schemas.microsoft.com/office/drawing/2014/main" xmlns="" id="{DBFA77F8-64FB-444B-A90B-792BEB3F6C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486" b="38384"/>
          <a:stretch/>
        </p:blipFill>
        <p:spPr>
          <a:xfrm>
            <a:off x="5782479" y="868139"/>
            <a:ext cx="5276281" cy="1220408"/>
          </a:xfrm>
          <a:prstGeom prst="rect">
            <a:avLst/>
          </a:prstGeom>
        </p:spPr>
      </p:pic>
      <p:pic>
        <p:nvPicPr>
          <p:cNvPr id="14" name="Picture 13" descr="A close-up of a computer graphics card&#10;&#10;Description automatically generated">
            <a:extLst>
              <a:ext uri="{FF2B5EF4-FFF2-40B4-BE49-F238E27FC236}">
                <a16:creationId xmlns:a16="http://schemas.microsoft.com/office/drawing/2014/main" xmlns="" id="{0EA05D98-D659-4ED2-9F14-94765DA9E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116" y="2462011"/>
            <a:ext cx="4217884" cy="4217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2C37EE-A9B6-462E-9BBC-81DBEBC22678}"/>
              </a:ext>
            </a:extLst>
          </p:cNvPr>
          <p:cNvSpPr txBox="1"/>
          <p:nvPr/>
        </p:nvSpPr>
        <p:spPr>
          <a:xfrm>
            <a:off x="2128799" y="1156707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CPU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CC3DBF-6826-48FC-BC56-5AA61FB7DE47}"/>
              </a:ext>
            </a:extLst>
          </p:cNvPr>
          <p:cNvSpPr txBox="1"/>
          <p:nvPr/>
        </p:nvSpPr>
        <p:spPr>
          <a:xfrm>
            <a:off x="9676536" y="203160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D54FA0-5782-4F72-A212-C243DA598C3A}"/>
              </a:ext>
            </a:extLst>
          </p:cNvPr>
          <p:cNvSpPr txBox="1"/>
          <p:nvPr/>
        </p:nvSpPr>
        <p:spPr>
          <a:xfrm>
            <a:off x="3336998" y="101667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ĐĨA CỨNG HDD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47B255-FAE6-43BE-A554-D6CF460326DA}"/>
              </a:ext>
            </a:extLst>
          </p:cNvPr>
          <p:cNvSpPr txBox="1"/>
          <p:nvPr/>
        </p:nvSpPr>
        <p:spPr>
          <a:xfrm rot="18996222">
            <a:off x="9874781" y="5493890"/>
            <a:ext cx="236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CARD MÀN HÌNH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131" r="17248" b="4691"/>
          <a:stretch/>
        </p:blipFill>
        <p:spPr>
          <a:xfrm>
            <a:off x="6312742" y="2262437"/>
            <a:ext cx="1790163" cy="3651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CC3DBF-6826-48FC-BC56-5AA61FB7DE47}"/>
              </a:ext>
            </a:extLst>
          </p:cNvPr>
          <p:cNvSpPr txBox="1"/>
          <p:nvPr/>
        </p:nvSpPr>
        <p:spPr>
          <a:xfrm>
            <a:off x="6427813" y="5975546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CARD MẠNG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r="10654" b="9713"/>
          <a:stretch/>
        </p:blipFill>
        <p:spPr>
          <a:xfrm>
            <a:off x="785611" y="3106767"/>
            <a:ext cx="2209788" cy="32783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CC3DBF-6826-48FC-BC56-5AA61FB7DE47}"/>
              </a:ext>
            </a:extLst>
          </p:cNvPr>
          <p:cNvSpPr txBox="1"/>
          <p:nvPr/>
        </p:nvSpPr>
        <p:spPr>
          <a:xfrm>
            <a:off x="3088107" y="54938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SSD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3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BAB77-79E1-4739-AA51-10C9079186D6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965</Words>
  <Application>Microsoft Office PowerPoint</Application>
  <PresentationFormat>Custom</PresentationFormat>
  <Paragraphs>153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CHỦ ĐỀ 1: MÁY TÍNH VÀ XÃ HỘI TRI THỨC  BÀI 4. BÊN TRONG MÁY TÍNH (Tiết 7 &amp; 8 Tuần 4) </vt:lpstr>
      <vt:lpstr>1. Các thiết bị bên trong máy tính</vt:lpstr>
      <vt:lpstr>Cấu trúc máy tính</vt:lpstr>
      <vt:lpstr>PowerPoint Presentation</vt:lpstr>
      <vt:lpstr>PowerPoint Presentation</vt:lpstr>
      <vt:lpstr>Bạn hãy cho biết tên các linh kiện sau ?</vt:lpstr>
      <vt:lpstr>Bạn hãy cho biết tên các linh kiện sau ?</vt:lpstr>
      <vt:lpstr>Bạn hãy cho biết tên các linh kiện sau ?</vt:lpstr>
      <vt:lpstr>Tóm lại: Một số thiết bị bên trong thân máy tính gồm</vt:lpstr>
      <vt:lpstr>PowerPoint Presentation</vt:lpstr>
      <vt:lpstr>a. Bộ xử lí trung tâm (CPU)</vt:lpstr>
      <vt:lpstr>PowerPoint Presentation</vt:lpstr>
      <vt:lpstr>b. Bộ nhớ trong</vt:lpstr>
      <vt:lpstr>PowerPoint Presentation</vt:lpstr>
      <vt:lpstr>Các tham số của bộ nhớ trong và bộ nhớ ngoài thường là gì?</vt:lpstr>
      <vt:lpstr>2. Mạch logic và vai trò của mạch logic</vt:lpstr>
      <vt:lpstr>Làm cách nào để đèn sáng?</vt:lpstr>
      <vt:lpstr>Làm cách nào để đèn sáng?</vt:lpstr>
      <vt:lpstr>Làm cách nào để đèn sáng?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TIN11_BÀI 4. BÊN TRONG MÁY TÍNH</dc:title>
  <dc:creator>Trần Quốc Minh</dc:creator>
  <cp:lastModifiedBy>admin</cp:lastModifiedBy>
  <cp:revision>30</cp:revision>
  <dcterms:created xsi:type="dcterms:W3CDTF">2023-07-07T07:16:49Z</dcterms:created>
  <dcterms:modified xsi:type="dcterms:W3CDTF">2023-11-07T09:17:22Z</dcterms:modified>
</cp:coreProperties>
</file>