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 id="2147483680" r:id="rId2"/>
    <p:sldMasterId id="2147483765" r:id="rId3"/>
  </p:sldMasterIdLst>
  <p:notesMasterIdLst>
    <p:notesMasterId r:id="rId39"/>
  </p:notesMasterIdLst>
  <p:handoutMasterIdLst>
    <p:handoutMasterId r:id="rId40"/>
  </p:handoutMasterIdLst>
  <p:sldIdLst>
    <p:sldId id="383" r:id="rId4"/>
    <p:sldId id="355" r:id="rId5"/>
    <p:sldId id="278" r:id="rId6"/>
    <p:sldId id="297" r:id="rId7"/>
    <p:sldId id="356" r:id="rId8"/>
    <p:sldId id="357" r:id="rId9"/>
    <p:sldId id="358" r:id="rId10"/>
    <p:sldId id="359" r:id="rId11"/>
    <p:sldId id="349" r:id="rId12"/>
    <p:sldId id="360" r:id="rId13"/>
    <p:sldId id="361" r:id="rId14"/>
    <p:sldId id="346" r:id="rId15"/>
    <p:sldId id="362" r:id="rId16"/>
    <p:sldId id="343" r:id="rId17"/>
    <p:sldId id="364" r:id="rId18"/>
    <p:sldId id="363" r:id="rId19"/>
    <p:sldId id="378" r:id="rId20"/>
    <p:sldId id="365" r:id="rId21"/>
    <p:sldId id="366" r:id="rId22"/>
    <p:sldId id="367" r:id="rId23"/>
    <p:sldId id="351" r:id="rId24"/>
    <p:sldId id="368" r:id="rId25"/>
    <p:sldId id="369" r:id="rId26"/>
    <p:sldId id="370" r:id="rId27"/>
    <p:sldId id="371" r:id="rId28"/>
    <p:sldId id="372" r:id="rId29"/>
    <p:sldId id="373" r:id="rId30"/>
    <p:sldId id="374" r:id="rId31"/>
    <p:sldId id="375" r:id="rId32"/>
    <p:sldId id="376" r:id="rId33"/>
    <p:sldId id="380" r:id="rId34"/>
    <p:sldId id="377" r:id="rId35"/>
    <p:sldId id="379" r:id="rId36"/>
    <p:sldId id="381" r:id="rId37"/>
    <p:sldId id="382" r:id="rId3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9999"/>
    <a:srgbClr val="FF0000"/>
    <a:srgbClr val="000000"/>
    <a:srgbClr val="0066FF"/>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54" autoAdjust="0"/>
    <p:restoredTop sz="94713" autoAdjust="0"/>
  </p:normalViewPr>
  <p:slideViewPr>
    <p:cSldViewPr>
      <p:cViewPr varScale="1">
        <p:scale>
          <a:sx n="54" d="100"/>
          <a:sy n="54" d="100"/>
        </p:scale>
        <p:origin x="-900" y="-9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handoutMaster" Target="handoutMasters/handoutMaster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B49F640D-12B9-41AE-BCAA-CDD41E23E611}"/>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 xmlns:a16="http://schemas.microsoft.com/office/drawing/2014/main" id="{51AC4265-EFB9-4821-911A-69F1581ABC54}"/>
              </a:ext>
            </a:extLst>
          </p:cNvPr>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3F82AED3-AF3A-4AE8-833D-BAE927ED22C0}" type="datetimeFigureOut">
              <a:rPr lang="en-US"/>
              <a:pPr>
                <a:defRPr/>
              </a:pPr>
              <a:t>11/7/2023</a:t>
            </a:fld>
            <a:endParaRPr lang="en-US"/>
          </a:p>
        </p:txBody>
      </p:sp>
      <p:sp>
        <p:nvSpPr>
          <p:cNvPr id="4" name="Footer Placeholder 3">
            <a:extLst>
              <a:ext uri="{FF2B5EF4-FFF2-40B4-BE49-F238E27FC236}">
                <a16:creationId xmlns="" xmlns:a16="http://schemas.microsoft.com/office/drawing/2014/main" id="{A2EB6783-97DD-46FD-B524-4AEA34BC0F21}"/>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5" name="Slide Number Placeholder 4">
            <a:extLst>
              <a:ext uri="{FF2B5EF4-FFF2-40B4-BE49-F238E27FC236}">
                <a16:creationId xmlns="" xmlns:a16="http://schemas.microsoft.com/office/drawing/2014/main" id="{0B642DC9-1F22-4C9A-92E6-16E4B0C50645}"/>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3DA749F-B226-4DAD-9163-9BAB89A1BF79}"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 xmlns:a16="http://schemas.microsoft.com/office/drawing/2014/main" id="{0C646E10-DF22-416E-B192-578C283EB10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en-US"/>
          </a:p>
        </p:txBody>
      </p:sp>
      <p:sp>
        <p:nvSpPr>
          <p:cNvPr id="3" name="Date Placeholder 2">
            <a:extLst>
              <a:ext uri="{FF2B5EF4-FFF2-40B4-BE49-F238E27FC236}">
                <a16:creationId xmlns="" xmlns:a16="http://schemas.microsoft.com/office/drawing/2014/main" id="{197F15EF-206F-4AB8-8BBC-8363CAF10398}"/>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972815AE-A2CF-4B95-82D9-A503F893513E}" type="datetimeFigureOut">
              <a:rPr lang="en-US"/>
              <a:pPr>
                <a:defRPr/>
              </a:pPr>
              <a:t>11/7/2023</a:t>
            </a:fld>
            <a:endParaRPr lang="en-US"/>
          </a:p>
        </p:txBody>
      </p:sp>
      <p:sp>
        <p:nvSpPr>
          <p:cNvPr id="4" name="Slide Image Placeholder 3">
            <a:extLst>
              <a:ext uri="{FF2B5EF4-FFF2-40B4-BE49-F238E27FC236}">
                <a16:creationId xmlns="" xmlns:a16="http://schemas.microsoft.com/office/drawing/2014/main" id="{979D7627-0B6F-4B6A-905F-2117DCE74ADA}"/>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 xmlns:a16="http://schemas.microsoft.com/office/drawing/2014/main" id="{FA9EA138-FD88-48A8-B0D9-D07BA5873C14}"/>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 xmlns:a16="http://schemas.microsoft.com/office/drawing/2014/main" id="{CDE23800-C1C5-4AB5-ABB9-CA265EB1D6DE}"/>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en-US"/>
          </a:p>
        </p:txBody>
      </p:sp>
      <p:sp>
        <p:nvSpPr>
          <p:cNvPr id="7" name="Slide Number Placeholder 6">
            <a:extLst>
              <a:ext uri="{FF2B5EF4-FFF2-40B4-BE49-F238E27FC236}">
                <a16:creationId xmlns="" xmlns:a16="http://schemas.microsoft.com/office/drawing/2014/main" id="{B89EB934-3469-4924-B698-B303C111E50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8E358D40-56CE-456F-B9CB-B54F73FB9A98}" type="slidenum">
              <a:rPr lang="en-US" altLang="en-US"/>
              <a:pPr/>
              <a:t>‹#›</a:t>
            </a:fld>
            <a:endParaRPr lang="en-US" altLang="en-US"/>
          </a:p>
        </p:txBody>
      </p:sp>
    </p:spTree>
    <p:extLst>
      <p:ext uri="{BB962C8B-B14F-4D97-AF65-F5344CB8AC3E}">
        <p14:creationId xmlns:p14="http://schemas.microsoft.com/office/powerpoint/2010/main" val="114357307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3B80313-E7D2-4D25-83F2-4797F3987C0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35BFA62-84D1-4B6A-B337-9E790D6306F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29200369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pPr>
              <a:defRPr/>
            </a:pPr>
            <a:endParaRPr lang="en-US" alt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pPr>
              <a:defRPr/>
            </a:pPr>
            <a:endParaRPr lang="en-US" alt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ACD665A-BD49-4289-B660-22357B45917F}" type="slidenum">
              <a:rPr lang="en-US" altLang="en-US" smtClean="0"/>
              <a:pPr/>
              <a:t>‹#›</a:t>
            </a:fld>
            <a:endParaRPr lang="en-US" altLang="en-US"/>
          </a:p>
        </p:txBody>
      </p:sp>
    </p:spTree>
    <p:extLst>
      <p:ext uri="{BB962C8B-B14F-4D97-AF65-F5344CB8AC3E}">
        <p14:creationId xmlns:p14="http://schemas.microsoft.com/office/powerpoint/2010/main" val="49436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264" cy="822960"/>
          </a:xfrm>
        </p:spPr>
        <p:txBody>
          <a:bodyPr lIns="91440" tIns="0" rIns="9144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blipFill>
            <a:blip r:embed="rId2"/>
            <a:stretch>
              <a:fillRect/>
            </a:stretch>
          </a:blipFill>
        </p:spPr>
        <p:txBody>
          <a:bodyPr lIns="457200" tIns="457200" anchor="t"/>
          <a:lstStyle>
            <a:lvl1pPr marL="0" indent="0">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3"/>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60544404-F6A1-40E8-A93D-32A723FF8187}" type="slidenum">
              <a:rPr lang="en-US" altLang="en-US" smtClean="0"/>
              <a:pPr/>
              <a:t>‹#›</a:t>
            </a:fld>
            <a:endParaRPr lang="en-US" altLang="en-US"/>
          </a:p>
        </p:txBody>
      </p:sp>
    </p:spTree>
    <p:extLst>
      <p:ext uri="{BB962C8B-B14F-4D97-AF65-F5344CB8AC3E}">
        <p14:creationId xmlns:p14="http://schemas.microsoft.com/office/powerpoint/2010/main" val="191185423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EBD2891D-F3C1-4BB7-9BFC-9A2AE4006200}" type="slidenum">
              <a:rPr lang="en-US" altLang="en-US" smtClean="0"/>
              <a:pPr/>
              <a:t>‹#›</a:t>
            </a:fld>
            <a:endParaRPr lang="en-US" altLang="en-US"/>
          </a:p>
        </p:txBody>
      </p:sp>
    </p:spTree>
    <p:extLst>
      <p:ext uri="{BB962C8B-B14F-4D97-AF65-F5344CB8AC3E}">
        <p14:creationId xmlns:p14="http://schemas.microsoft.com/office/powerpoint/2010/main" val="22856528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4778"/>
            <a:ext cx="2628900" cy="575742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4778"/>
            <a:ext cx="7734300" cy="5757422"/>
          </a:xfrm>
        </p:spPr>
        <p:txBody>
          <a:bodyPr vert="eaVert" lIns="45720" tIns="0" rIns="45720" bIns="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B5940A8A-47A3-41AA-B932-3E8D7A363B94}" type="slidenum">
              <a:rPr lang="en-US" altLang="en-US" smtClean="0"/>
              <a:pPr/>
              <a:t>‹#›</a:t>
            </a:fld>
            <a:endParaRPr lang="en-US" altLang="en-US"/>
          </a:p>
        </p:txBody>
      </p:sp>
    </p:spTree>
    <p:extLst>
      <p:ext uri="{BB962C8B-B14F-4D97-AF65-F5344CB8AC3E}">
        <p14:creationId xmlns:p14="http://schemas.microsoft.com/office/powerpoint/2010/main" val="3208422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cSld name="Title Slide">
    <p:bg bwMode="ltGray">
      <p:bgRef idx="1002">
        <a:schemeClr val="bg2"/>
      </p:bgRef>
    </p:bg>
    <p:spTree>
      <p:nvGrpSpPr>
        <p:cNvPr id="1" name=""/>
        <p:cNvGrpSpPr/>
        <p:nvPr/>
      </p:nvGrpSpPr>
      <p:grpSpPr>
        <a:xfrm>
          <a:off x="0" y="0"/>
          <a:ext cx="0" cy="0"/>
          <a:chOff x="0" y="0"/>
          <a:chExt cx="0" cy="0"/>
        </a:xfrm>
      </p:grpSpPr>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663700" cy="6858000"/>
          </a:xfrm>
          <a:prstGeom prst="rect">
            <a:avLst/>
          </a:prstGeom>
          <a:effectLst>
            <a:innerShdw blurRad="63500" dist="50800">
              <a:prstClr val="black">
                <a:alpha val="50000"/>
              </a:prstClr>
            </a:innerShdw>
          </a:effectLst>
        </p:spPr>
      </p:pic>
      <p:sp>
        <p:nvSpPr>
          <p:cNvPr id="12" name="Title 11"/>
          <p:cNvSpPr>
            <a:spLocks noGrp="1"/>
          </p:cNvSpPr>
          <p:nvPr>
            <p:ph type="ctrTitle"/>
          </p:nvPr>
        </p:nvSpPr>
        <p:spPr>
          <a:xfrm>
            <a:off x="1917503" y="533400"/>
            <a:ext cx="9378854" cy="2868168"/>
          </a:xfrm>
        </p:spPr>
        <p:txBody>
          <a:bodyPr lIns="45720" tIns="0" rIns="45720">
            <a:noAutofit/>
          </a:bodyPr>
          <a:lstStyle>
            <a:lvl1pPr algn="r">
              <a:defRPr sz="4200" b="1"/>
            </a:lvl1pPr>
            <a:extLst/>
          </a:lstStyle>
          <a:p>
            <a:r>
              <a:rPr kumimoji="0" lang="en-US" smtClean="0"/>
              <a:t>Click to edit Master title style</a:t>
            </a:r>
            <a:endParaRPr kumimoji="0" lang="en-US" dirty="0"/>
          </a:p>
        </p:txBody>
      </p:sp>
      <p:sp>
        <p:nvSpPr>
          <p:cNvPr id="25" name="Subtitle 24"/>
          <p:cNvSpPr>
            <a:spLocks noGrp="1"/>
          </p:cNvSpPr>
          <p:nvPr>
            <p:ph type="subTitle" idx="1"/>
          </p:nvPr>
        </p:nvSpPr>
        <p:spPr>
          <a:xfrm>
            <a:off x="1896211" y="3539864"/>
            <a:ext cx="9396082" cy="1101248"/>
          </a:xfrm>
        </p:spPr>
        <p:txBody>
          <a:bodyPr lIns="45720" tIns="0" rIns="45720" bIns="0"/>
          <a:lstStyle>
            <a:lvl1pPr marL="0" indent="0" algn="r">
              <a:buNone/>
              <a:defRPr sz="2200">
                <a:solidFill>
                  <a:srgbClr val="FFFFFF"/>
                </a:solidFill>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9" name="Straight Connector 8"/>
          <p:cNvSpPr>
            <a:spLocks noChangeShapeType="1"/>
          </p:cNvSpPr>
          <p:nvPr/>
        </p:nvSpPr>
        <p:spPr bwMode="auto">
          <a:xfrm rot="16200000">
            <a:off x="-1767154" y="3429000"/>
            <a:ext cx="6858000" cy="0"/>
          </a:xfrm>
          <a:prstGeom prst="line">
            <a:avLst/>
          </a:prstGeom>
          <a:noFill/>
          <a:ln w="11430" cap="flat" cmpd="sng" algn="ctr">
            <a:solidFill>
              <a:schemeClr val="bg1">
                <a:shade val="95000"/>
              </a:schemeClr>
            </a:solidFill>
            <a:prstDash val="solid"/>
            <a:miter lim="800000"/>
            <a:headEnd type="none" w="med" len="med"/>
            <a:tailEnd type="none" w="med" len="med"/>
          </a:ln>
          <a:effectLst/>
        </p:spPr>
        <p:txBody>
          <a:bodyPr vert="horz" wrap="square" lIns="91440" tIns="45720" rIns="91440" bIns="45720" anchor="t" compatLnSpc="1"/>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rial" panose="020B0604020202020204"/>
              <a:ea typeface="+mn-ea"/>
              <a:cs typeface="+mn-cs"/>
            </a:endParaRPr>
          </a:p>
        </p:txBody>
      </p:sp>
      <p:sp>
        <p:nvSpPr>
          <p:cNvPr id="18" name="Footer Placeholder 17"/>
          <p:cNvSpPr>
            <a:spLocks noGrp="1"/>
          </p:cNvSpPr>
          <p:nvPr>
            <p:ph type="ftr" sz="quarter" idx="11"/>
          </p:nvPr>
        </p:nvSpPr>
        <p:spPr>
          <a:xfrm>
            <a:off x="1917503" y="6354773"/>
            <a:ext cx="3903629" cy="228600"/>
          </a:xfrm>
        </p:spPr>
        <p:txBody>
          <a:bodyPr/>
          <a:lstStyle>
            <a:lvl1pPr>
              <a:defRPr lang="en-US" dirty="0">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dirty="0">
              <a:ln>
                <a:noFill/>
              </a:ln>
              <a:solidFill>
                <a:srgbClr val="FFFFFF"/>
              </a:solidFill>
              <a:effectLst/>
              <a:uLnTx/>
              <a:uFillTx/>
              <a:latin typeface="Arial" panose="020B0604020202020204"/>
              <a:ea typeface="+mn-ea"/>
              <a:cs typeface="+mn-cs"/>
            </a:endParaRPr>
          </a:p>
        </p:txBody>
      </p:sp>
      <p:sp>
        <p:nvSpPr>
          <p:cNvPr id="31" name="Date Placeholder 30"/>
          <p:cNvSpPr>
            <a:spLocks noGrp="1"/>
          </p:cNvSpPr>
          <p:nvPr>
            <p:ph type="dt" sz="half" idx="10"/>
          </p:nvPr>
        </p:nvSpPr>
        <p:spPr>
          <a:xfrm>
            <a:off x="6829512" y="6354773"/>
            <a:ext cx="2669952" cy="226902"/>
          </a:xfrm>
        </p:spPr>
        <p:txBody>
          <a:bodyPr/>
          <a:lstStyle>
            <a:lvl1pPr>
              <a:defRPr lang="en-US" smtClean="0">
                <a:solidFill>
                  <a:srgbClr val="FFFFFF"/>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7B621081-53EA-4545-A82E-F099CAD892AE}" type="datetimeFigureOut">
              <a:rPr kumimoji="0" lang="en-US" sz="11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11/7/2023</a:t>
            </a:fld>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
        <p:nvSpPr>
          <p:cNvPr id="29" name="Slide Number Placeholder 28"/>
          <p:cNvSpPr>
            <a:spLocks noGrp="1"/>
          </p:cNvSpPr>
          <p:nvPr>
            <p:ph type="sldNum" sz="quarter" idx="12"/>
          </p:nvPr>
        </p:nvSpPr>
        <p:spPr>
          <a:xfrm>
            <a:off x="10507845" y="6353075"/>
            <a:ext cx="784448" cy="228600"/>
          </a:xfrm>
        </p:spPr>
        <p:txBody>
          <a:bodyPr/>
          <a:lstStyle>
            <a:lvl1pPr>
              <a:defRPr lang="en-US" smtClean="0">
                <a:solidFill>
                  <a:srgbClr val="FFFFFF"/>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40A5146F-7E80-4C81-B445-3940FBA44A78}" type="slidenum">
              <a:rPr kumimoji="0" lang="en-US" sz="1100" b="0" i="0" u="none" strike="noStrike" kern="1200" cap="none" spc="0" normalizeH="0" baseline="0" noProof="0" smtClean="0">
                <a:ln>
                  <a:noFill/>
                </a:ln>
                <a:solidFill>
                  <a:srgbClr val="FFFFFF"/>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FFFFFF"/>
              </a:solidFill>
              <a:effectLst/>
              <a:uLnTx/>
              <a:uFillTx/>
              <a:latin typeface="Arial" panose="020B0604020202020204"/>
              <a:ea typeface="+mn-ea"/>
              <a:cs typeface="+mn-cs"/>
            </a:endParaRPr>
          </a:p>
        </p:txBody>
      </p:sp>
    </p:spTree>
    <p:extLst>
      <p:ext uri="{BB962C8B-B14F-4D97-AF65-F5344CB8AC3E}">
        <p14:creationId xmlns:p14="http://schemas.microsoft.com/office/powerpoint/2010/main" val="1286858189"/>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0"/>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14A21BBB-602E-48DA-920B-C1C238CC3B4D}" type="slidenum">
              <a:rPr lang="en-US" altLang="en-US" smtClean="0"/>
              <a:pPr/>
              <a:t>‹#›</a:t>
            </a:fld>
            <a:endParaRPr lang="en-US"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59513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marL="0">
              <a:defRPr/>
            </a:lvl1p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4DC050E0-79B1-453A-BEA8-456709EA246D}" type="slidenum">
              <a:rPr lang="en-US" altLang="en-US" smtClean="0"/>
              <a:pPr/>
              <a:t>‹#›</a:t>
            </a:fld>
            <a:endParaRPr lang="en-US" altLang="en-US"/>
          </a:p>
        </p:txBody>
      </p:sp>
    </p:spTree>
    <p:extLst>
      <p:ext uri="{BB962C8B-B14F-4D97-AF65-F5344CB8AC3E}">
        <p14:creationId xmlns:p14="http://schemas.microsoft.com/office/powerpoint/2010/main" val="27047598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pPr>
              <a:defRPr/>
            </a:pPr>
            <a:endParaRPr lang="en-US" altLang="en-US"/>
          </a:p>
        </p:txBody>
      </p:sp>
      <p:sp>
        <p:nvSpPr>
          <p:cNvPr id="5" name="Footer Placeholder 4"/>
          <p:cNvSpPr>
            <a:spLocks noGrp="1"/>
          </p:cNvSpPr>
          <p:nvPr>
            <p:ph type="ftr" sz="quarter" idx="11"/>
          </p:nvPr>
        </p:nvSpPr>
        <p:spPr/>
        <p:txBody>
          <a:bodyPr/>
          <a:lstStyle/>
          <a:p>
            <a:pPr>
              <a:defRPr/>
            </a:pPr>
            <a:endParaRPr lang="en-US" altLang="en-US"/>
          </a:p>
        </p:txBody>
      </p:sp>
      <p:sp>
        <p:nvSpPr>
          <p:cNvPr id="6" name="Slide Number Placeholder 5"/>
          <p:cNvSpPr>
            <a:spLocks noGrp="1"/>
          </p:cNvSpPr>
          <p:nvPr>
            <p:ph type="sldNum" sz="quarter" idx="12"/>
          </p:nvPr>
        </p:nvSpPr>
        <p:spPr/>
        <p:txBody>
          <a:bodyPr/>
          <a:lstStyle/>
          <a:p>
            <a:fld id="{0022D79F-7B63-4BB3-A28A-19B5F554ECD8}" type="slidenum">
              <a:rPr lang="en-US" altLang="en-US" smtClean="0"/>
              <a:pPr/>
              <a:t>‹#›</a:t>
            </a:fld>
            <a:endParaRPr lang="en-US" alt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625361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097279" y="1845734"/>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ltLang="en-US"/>
          </a:p>
        </p:txBody>
      </p:sp>
      <p:sp>
        <p:nvSpPr>
          <p:cNvPr id="6" name="Footer Placeholder 5"/>
          <p:cNvSpPr>
            <a:spLocks noGrp="1"/>
          </p:cNvSpPr>
          <p:nvPr>
            <p:ph type="ftr" sz="quarter" idx="11"/>
          </p:nvPr>
        </p:nvSpPr>
        <p:spPr/>
        <p:txBody>
          <a:bodyPr/>
          <a:lstStyle/>
          <a:p>
            <a:pPr>
              <a:defRPr/>
            </a:pPr>
            <a:endParaRPr lang="en-US" altLang="en-US"/>
          </a:p>
        </p:txBody>
      </p:sp>
      <p:sp>
        <p:nvSpPr>
          <p:cNvPr id="7" name="Slide Number Placeholder 6"/>
          <p:cNvSpPr>
            <a:spLocks noGrp="1"/>
          </p:cNvSpPr>
          <p:nvPr>
            <p:ph type="sldNum" sz="quarter" idx="12"/>
          </p:nvPr>
        </p:nvSpPr>
        <p:spPr/>
        <p:txBody>
          <a:bodyPr/>
          <a:lstStyle/>
          <a:p>
            <a:fld id="{F86AEDA5-A066-4F48-9409-6F100D0E51D1}" type="slidenum">
              <a:rPr lang="en-US" altLang="en-US" smtClean="0"/>
              <a:pPr/>
              <a:t>‹#›</a:t>
            </a:fld>
            <a:endParaRPr lang="en-US" altLang="en-US"/>
          </a:p>
        </p:txBody>
      </p:sp>
    </p:spTree>
    <p:extLst>
      <p:ext uri="{BB962C8B-B14F-4D97-AF65-F5344CB8AC3E}">
        <p14:creationId xmlns:p14="http://schemas.microsoft.com/office/powerpoint/2010/main" val="1056540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p>
            <a:pPr>
              <a:defRPr/>
            </a:pPr>
            <a:endParaRPr lang="en-US" altLang="en-US"/>
          </a:p>
        </p:txBody>
      </p:sp>
      <p:sp>
        <p:nvSpPr>
          <p:cNvPr id="9" name="Slide Number Placeholder 8"/>
          <p:cNvSpPr>
            <a:spLocks noGrp="1"/>
          </p:cNvSpPr>
          <p:nvPr>
            <p:ph type="sldNum" sz="quarter" idx="12"/>
          </p:nvPr>
        </p:nvSpPr>
        <p:spPr/>
        <p:txBody>
          <a:bodyPr/>
          <a:lstStyle/>
          <a:p>
            <a:fld id="{F63A299A-0E79-478D-93A3-C9F7D09D1BF9}" type="slidenum">
              <a:rPr lang="en-US" altLang="en-US" smtClean="0"/>
              <a:pPr/>
              <a:t>‹#›</a:t>
            </a:fld>
            <a:endParaRPr lang="en-US" altLang="en-US"/>
          </a:p>
        </p:txBody>
      </p:sp>
    </p:spTree>
    <p:extLst>
      <p:ext uri="{BB962C8B-B14F-4D97-AF65-F5344CB8AC3E}">
        <p14:creationId xmlns:p14="http://schemas.microsoft.com/office/powerpoint/2010/main" val="28472268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ltLang="en-US"/>
          </a:p>
        </p:txBody>
      </p:sp>
      <p:sp>
        <p:nvSpPr>
          <p:cNvPr id="4" name="Footer Placeholder 3"/>
          <p:cNvSpPr>
            <a:spLocks noGrp="1"/>
          </p:cNvSpPr>
          <p:nvPr>
            <p:ph type="ftr" sz="quarter" idx="11"/>
          </p:nvPr>
        </p:nvSpPr>
        <p:spPr/>
        <p:txBody>
          <a:bodyPr/>
          <a:lstStyle/>
          <a:p>
            <a:pPr>
              <a:defRPr/>
            </a:pPr>
            <a:endParaRPr lang="en-US" altLang="en-US"/>
          </a:p>
        </p:txBody>
      </p:sp>
      <p:sp>
        <p:nvSpPr>
          <p:cNvPr id="5" name="Slide Number Placeholder 4"/>
          <p:cNvSpPr>
            <a:spLocks noGrp="1"/>
          </p:cNvSpPr>
          <p:nvPr>
            <p:ph type="sldNum" sz="quarter" idx="12"/>
          </p:nvPr>
        </p:nvSpPr>
        <p:spPr/>
        <p:txBody>
          <a:bodyPr/>
          <a:lstStyle/>
          <a:p>
            <a:fld id="{D3B5240D-1D98-4423-B521-84B92D9EDB7F}" type="slidenum">
              <a:rPr lang="en-US" altLang="en-US" smtClean="0"/>
              <a:pPr/>
              <a:t>‹#›</a:t>
            </a:fld>
            <a:endParaRPr lang="en-US" altLang="en-US"/>
          </a:p>
        </p:txBody>
      </p:sp>
    </p:spTree>
    <p:extLst>
      <p:ext uri="{BB962C8B-B14F-4D97-AF65-F5344CB8AC3E}">
        <p14:creationId xmlns:p14="http://schemas.microsoft.com/office/powerpoint/2010/main" val="38688377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pPr>
              <a:defRPr/>
            </a:pPr>
            <a:endParaRPr lang="en-US" altLang="en-US"/>
          </a:p>
        </p:txBody>
      </p:sp>
      <p:sp>
        <p:nvSpPr>
          <p:cNvPr id="8" name="Footer Placeholder 7"/>
          <p:cNvSpPr>
            <a:spLocks noGrp="1"/>
          </p:cNvSpPr>
          <p:nvPr>
            <p:ph type="ftr" sz="quarter" idx="11"/>
          </p:nvPr>
        </p:nvSpPr>
        <p:spPr/>
        <p:txBody>
          <a:bodyPr/>
          <a:lstStyle>
            <a:lvl1pPr>
              <a:defRPr>
                <a:solidFill>
                  <a:srgbClr val="FFFFFF"/>
                </a:solidFill>
              </a:defRPr>
            </a:lvl1pPr>
          </a:lstStyle>
          <a:p>
            <a:pPr>
              <a:defRPr/>
            </a:pPr>
            <a:endParaRPr lang="en-US" altLang="en-US"/>
          </a:p>
        </p:txBody>
      </p:sp>
      <p:sp>
        <p:nvSpPr>
          <p:cNvPr id="9" name="Slide Number Placeholder 8"/>
          <p:cNvSpPr>
            <a:spLocks noGrp="1"/>
          </p:cNvSpPr>
          <p:nvPr>
            <p:ph type="sldNum" sz="quarter" idx="12"/>
          </p:nvPr>
        </p:nvSpPr>
        <p:spPr/>
        <p:txBody>
          <a:bodyPr/>
          <a:lstStyle/>
          <a:p>
            <a:fld id="{7863534F-AD2B-4A2E-BF7C-B2DA996D37FF}" type="slidenum">
              <a:rPr lang="en-US" altLang="en-US" smtClean="0"/>
              <a:pPr/>
              <a:t>‹#›</a:t>
            </a:fld>
            <a:endParaRPr lang="en-US" altLang="en-US"/>
          </a:p>
        </p:txBody>
      </p:sp>
    </p:spTree>
    <p:extLst>
      <p:ext uri="{BB962C8B-B14F-4D97-AF65-F5344CB8AC3E}">
        <p14:creationId xmlns:p14="http://schemas.microsoft.com/office/powerpoint/2010/main" val="1482781790"/>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3.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B80313-E7D2-4D25-83F2-4797F3987C0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BFA62-84D1-4B6A-B337-9E790D6306F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Tree>
    <p:extLst>
      <p:ext uri="{BB962C8B-B14F-4D97-AF65-F5344CB8AC3E}">
        <p14:creationId xmlns:p14="http://schemas.microsoft.com/office/powerpoint/2010/main" val="3179229744"/>
      </p:ext>
    </p:extLst>
  </p:cSld>
  <p:clrMap bg1="lt1" tx1="dk1" bg2="lt2" tx2="dk2" accent1="accent1" accent2="accent2" accent3="accent3" accent4="accent4" accent5="accent5" accent6="accent6" hlink="hlink" folHlink="folHlink"/>
  <p:sldLayoutIdLst>
    <p:sldLayoutId id="2147483673" r:id="rId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3"/>
          <p:cNvPicPr>
            <a:picLocks noChangeArrowheads="1"/>
          </p:cNvPicPr>
          <p:nvPr/>
        </p:nvPicPr>
        <p:blipFill>
          <a:blip r:embed="rId3">
            <a:extLst>
              <a:ext uri="{28A0092B-C50C-407E-A947-70E740481C1C}">
                <a14:useLocalDpi xmlns:a14="http://schemas.microsoft.com/office/drawing/2010/main" val="0"/>
              </a:ext>
            </a:extLst>
          </a:blip>
          <a:srcRect/>
          <a:stretch>
            <a:fillRect/>
          </a:stretch>
        </p:blipFill>
        <p:spPr bwMode="ltGray">
          <a:xfrm>
            <a:off x="10528300" y="0"/>
            <a:ext cx="16637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Placeholder 2"/>
          <p:cNvSpPr>
            <a:spLocks noGrp="1"/>
          </p:cNvSpPr>
          <p:nvPr>
            <p:ph type="title"/>
          </p:nvPr>
        </p:nvSpPr>
        <p:spPr>
          <a:xfrm>
            <a:off x="609600" y="320040"/>
            <a:ext cx="9652000" cy="1143000"/>
          </a:xfrm>
          <a:prstGeom prst="rect">
            <a:avLst/>
          </a:prstGeom>
        </p:spPr>
        <p:txBody>
          <a:bodyPr vert="horz" lIns="45720" tIns="0" rIns="45720" bIns="0" anchor="b" anchorCtr="0">
            <a:normAutofit/>
          </a:bodyPr>
          <a:lstStyle/>
          <a:p>
            <a:r>
              <a:rPr kumimoji="0" lang="en-US" smtClean="0"/>
              <a:t>Click to edit Master title style</a:t>
            </a:r>
            <a:endParaRPr kumimoji="0" lang="en-US" dirty="0"/>
          </a:p>
        </p:txBody>
      </p:sp>
      <p:sp>
        <p:nvSpPr>
          <p:cNvPr id="31" name="Text Placeholder 30"/>
          <p:cNvSpPr>
            <a:spLocks noGrp="1"/>
          </p:cNvSpPr>
          <p:nvPr>
            <p:ph type="body" idx="1"/>
          </p:nvPr>
        </p:nvSpPr>
        <p:spPr bwMode="hidden">
          <a:xfrm>
            <a:off x="609600" y="1609416"/>
            <a:ext cx="9652000" cy="4638984"/>
          </a:xfrm>
          <a:prstGeom prst="rect">
            <a:avLst/>
          </a:prstGeom>
        </p:spPr>
        <p:txBody>
          <a:bodyPr vert="horz">
            <a:normAutofit/>
          </a:bodyPr>
          <a:lstStyle/>
          <a:p>
            <a:pPr lvl="0" eaLnBrk="1" latinLnBrk="0" hangingPunct="1"/>
            <a:r>
              <a:rPr kumimoji="0" lang="en-US" smtClean="0"/>
              <a:t>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dirty="0"/>
          </a:p>
        </p:txBody>
      </p:sp>
      <p:sp>
        <p:nvSpPr>
          <p:cNvPr id="4" name="Footer Placeholder 3"/>
          <p:cNvSpPr>
            <a:spLocks noGrp="1"/>
          </p:cNvSpPr>
          <p:nvPr>
            <p:ph type="ftr" sz="quarter" idx="3"/>
          </p:nvPr>
        </p:nvSpPr>
        <p:spPr>
          <a:xfrm>
            <a:off x="609600" y="6375071"/>
            <a:ext cx="4876800" cy="228600"/>
          </a:xfrm>
          <a:prstGeom prst="rect">
            <a:avLst/>
          </a:prstGeom>
        </p:spPr>
        <p:txBody>
          <a:bodyPr vert="horz" tIns="0" bIns="0" anchor="b"/>
          <a:lstStyle>
            <a:lvl1pPr algn="r" eaLnBrk="1" latinLnBrk="0" hangingPunct="1">
              <a:defRPr kumimoji="0" sz="1100">
                <a:solidFill>
                  <a:schemeClr val="tx2"/>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srgbClr val="B13F9A"/>
                </a:solidFill>
                <a:effectLst/>
                <a:uLnTx/>
                <a:uFillTx/>
                <a:latin typeface="Arial" panose="020B0604020202020204"/>
                <a:ea typeface="+mn-ea"/>
                <a:cs typeface="+mn-cs"/>
              </a:rPr>
              <a:t>Add a footer</a:t>
            </a:r>
          </a:p>
        </p:txBody>
      </p:sp>
      <p:sp>
        <p:nvSpPr>
          <p:cNvPr id="27" name="Date Placeholder 26"/>
          <p:cNvSpPr>
            <a:spLocks noGrp="1"/>
          </p:cNvSpPr>
          <p:nvPr>
            <p:ph type="dt" sz="half" idx="2"/>
          </p:nvPr>
        </p:nvSpPr>
        <p:spPr>
          <a:xfrm>
            <a:off x="5661248" y="6375071"/>
            <a:ext cx="2669952" cy="226902"/>
          </a:xfrm>
          <a:prstGeom prst="rect">
            <a:avLst/>
          </a:prstGeom>
        </p:spPr>
        <p:txBody>
          <a:bodyPr vert="horz" tIns="0" bIns="0" anchor="b"/>
          <a:lstStyle>
            <a:lvl1pPr algn="l" eaLnBrk="1" latinLnBrk="0" hangingPunct="1">
              <a:defRPr kumimoji="0" sz="1100">
                <a:solidFill>
                  <a:schemeClr val="tx2"/>
                </a:solidFill>
              </a:defRPr>
            </a:lvl1pPr>
            <a:extLst/>
          </a:lstStyle>
          <a:p>
            <a:pPr marL="0" marR="0" lvl="0" indent="0" algn="l" defTabSz="914400" rtl="0" eaLnBrk="1" fontAlgn="auto" latinLnBrk="0" hangingPunct="1">
              <a:lnSpc>
                <a:spcPct val="100000"/>
              </a:lnSpc>
              <a:spcBef>
                <a:spcPts val="0"/>
              </a:spcBef>
              <a:spcAft>
                <a:spcPts val="0"/>
              </a:spcAft>
              <a:buClrTx/>
              <a:buSzTx/>
              <a:buFontTx/>
              <a:buNone/>
              <a:tabLst/>
              <a:defRPr/>
            </a:pPr>
            <a:fld id="{9DA0E755-25FD-455B-A5F4-B0DE86D4B5E2}" type="datetime1">
              <a:rPr kumimoji="0" lang="en-US" sz="1100" b="0" i="0" u="none" strike="noStrike" kern="1200" cap="none" spc="0" normalizeH="0" baseline="0" noProof="0" smtClean="0">
                <a:ln>
                  <a:noFill/>
                </a:ln>
                <a:solidFill>
                  <a:srgbClr val="B13F9A"/>
                </a:solidFill>
                <a:effectLst/>
                <a:uLnTx/>
                <a:uFillTx/>
                <a:latin typeface="Arial" panose="020B060402020202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11/7/2023</a:t>
            </a:fld>
            <a:endParaRPr kumimoji="0" lang="en-US" sz="1100" b="0" i="0" u="none" strike="noStrike" kern="1200" cap="none" spc="0" normalizeH="0" baseline="0" noProof="0" dirty="0">
              <a:ln>
                <a:noFill/>
              </a:ln>
              <a:solidFill>
                <a:srgbClr val="B13F9A"/>
              </a:solidFill>
              <a:effectLst/>
              <a:uLnTx/>
              <a:uFillTx/>
              <a:latin typeface="Arial" panose="020B0604020202020204"/>
              <a:ea typeface="+mn-ea"/>
              <a:cs typeface="+mn-cs"/>
            </a:endParaRPr>
          </a:p>
        </p:txBody>
      </p:sp>
      <p:sp>
        <p:nvSpPr>
          <p:cNvPr id="16" name="Slide Number Placeholder 15"/>
          <p:cNvSpPr>
            <a:spLocks noGrp="1"/>
          </p:cNvSpPr>
          <p:nvPr>
            <p:ph type="sldNum" sz="quarter" idx="4"/>
          </p:nvPr>
        </p:nvSpPr>
        <p:spPr>
          <a:xfrm>
            <a:off x="8335264" y="6373373"/>
            <a:ext cx="784448" cy="228600"/>
          </a:xfrm>
          <a:prstGeom prst="rect">
            <a:avLst/>
          </a:prstGeom>
        </p:spPr>
        <p:txBody>
          <a:bodyPr vert="horz" lIns="0" tIns="0" rIns="0" bIns="0" anchor="b"/>
          <a:lstStyle>
            <a:lvl1pPr algn="r" eaLnBrk="1" latinLnBrk="0" hangingPunct="1">
              <a:defRPr kumimoji="0" sz="1100">
                <a:solidFill>
                  <a:schemeClr val="tx2"/>
                </a:solidFill>
              </a:defRPr>
            </a:lvl1pPr>
            <a:extLst/>
          </a:lstStyle>
          <a:p>
            <a:pPr marL="0" marR="0" lvl="0" indent="0" algn="r" defTabSz="914400" rtl="0" eaLnBrk="1" fontAlgn="auto" latinLnBrk="0" hangingPunct="1">
              <a:lnSpc>
                <a:spcPct val="100000"/>
              </a:lnSpc>
              <a:spcBef>
                <a:spcPts val="0"/>
              </a:spcBef>
              <a:spcAft>
                <a:spcPts val="0"/>
              </a:spcAft>
              <a:buClrTx/>
              <a:buSzTx/>
              <a:buFontTx/>
              <a:buNone/>
              <a:tabLst/>
              <a:defRPr/>
            </a:pPr>
            <a:fld id="{40A5146F-7E80-4C81-B445-3940FBA44A78}" type="slidenum">
              <a:rPr kumimoji="0" lang="en-US" sz="1100" b="0" i="0" u="none" strike="noStrike" kern="1200" cap="none" spc="0" normalizeH="0" baseline="0" noProof="0" smtClean="0">
                <a:ln>
                  <a:noFill/>
                </a:ln>
                <a:solidFill>
                  <a:srgbClr val="B13F9A"/>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100" b="0" i="0" u="none" strike="noStrike" kern="1200" cap="none" spc="0" normalizeH="0" baseline="0" noProof="0">
              <a:ln>
                <a:noFill/>
              </a:ln>
              <a:solidFill>
                <a:srgbClr val="B13F9A"/>
              </a:solidFill>
              <a:effectLst/>
              <a:uLnTx/>
              <a:uFillTx/>
              <a:latin typeface="Arial" panose="020B0604020202020204"/>
              <a:ea typeface="+mn-ea"/>
              <a:cs typeface="+mn-cs"/>
            </a:endParaRPr>
          </a:p>
        </p:txBody>
      </p:sp>
    </p:spTree>
    <p:extLst>
      <p:ext uri="{BB962C8B-B14F-4D97-AF65-F5344CB8AC3E}">
        <p14:creationId xmlns:p14="http://schemas.microsoft.com/office/powerpoint/2010/main" val="1354555820"/>
      </p:ext>
    </p:extLst>
  </p:cSld>
  <p:clrMap bg1="lt1" tx1="dk1" bg2="lt2" tx2="dk2" accent1="accent1" accent2="accent2" accent3="accent3" accent4="accent4" accent5="accent5" accent6="accent6" hlink="hlink" folHlink="folHlink"/>
  <p:sldLayoutIdLst>
    <p:sldLayoutId id="2147483681" r:id="rId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rtl="0" eaLnBrk="1" latinLnBrk="0" hangingPunct="1">
        <a:spcBef>
          <a:spcPct val="0"/>
        </a:spcBef>
        <a:buNone/>
        <a:defRPr kumimoji="0" sz="3800" b="1" kern="1200" cap="all" baseline="0">
          <a:ln w="500">
            <a:solidFill>
              <a:schemeClr val="tx2">
                <a:lumMod val="50000"/>
              </a:schemeClr>
            </a:solidFill>
          </a:ln>
          <a:gradFill>
            <a:gsLst>
              <a:gs pos="0">
                <a:schemeClr val="accent4">
                  <a:tint val="13000"/>
                </a:schemeClr>
              </a:gs>
              <a:gs pos="10000">
                <a:schemeClr val="accent4">
                  <a:tint val="20000"/>
                </a:schemeClr>
              </a:gs>
              <a:gs pos="49000">
                <a:schemeClr val="accent4">
                  <a:tint val="70000"/>
                </a:schemeClr>
              </a:gs>
              <a:gs pos="50000">
                <a:schemeClr val="accent4"/>
              </a:gs>
              <a:gs pos="100000">
                <a:schemeClr val="accent4">
                  <a:tint val="20000"/>
                </a:schemeClr>
              </a:gs>
            </a:gsLst>
            <a:lin ang="5400000" scaled="1"/>
          </a:gradFill>
          <a:effectLst/>
          <a:latin typeface="+mj-lt"/>
          <a:ea typeface="+mj-ea"/>
          <a:cs typeface="+mj-cs"/>
        </a:defRPr>
      </a:lvl1pPr>
      <a:extLst/>
    </p:titleStyle>
    <p:bodyStyle>
      <a:lvl1pPr marL="274320" indent="-274320" algn="l" rtl="0" eaLnBrk="1" latinLnBrk="0" hangingPunct="1">
        <a:spcBef>
          <a:spcPts val="600"/>
        </a:spcBef>
        <a:buClr>
          <a:schemeClr val="tx2"/>
        </a:buClr>
        <a:buSzPct val="73000"/>
        <a:buFont typeface="Wingdings 2"/>
        <a:buChar char=""/>
        <a:defRPr kumimoji="0" sz="2600" kern="1200" baseline="0">
          <a:solidFill>
            <a:schemeClr val="tx1"/>
          </a:solidFill>
          <a:latin typeface="+mn-lt"/>
          <a:ea typeface="+mn-ea"/>
          <a:cs typeface="+mn-cs"/>
        </a:defRPr>
      </a:lvl1pPr>
      <a:lvl2pPr marL="521208" indent="-228600" algn="l" rtl="0" eaLnBrk="1" latinLnBrk="0" hangingPunct="1">
        <a:spcBef>
          <a:spcPts val="500"/>
        </a:spcBef>
        <a:buClr>
          <a:schemeClr val="accent4"/>
        </a:buClr>
        <a:buSzPct val="80000"/>
        <a:buFont typeface="Wingdings 2"/>
        <a:buChar char=""/>
        <a:defRPr kumimoji="0" sz="2300" kern="1200">
          <a:solidFill>
            <a:schemeClr val="tx1">
              <a:tint val="85000"/>
            </a:schemeClr>
          </a:solidFill>
          <a:latin typeface="+mn-lt"/>
          <a:ea typeface="+mn-ea"/>
          <a:cs typeface="+mn-cs"/>
        </a:defRPr>
      </a:lvl2pPr>
      <a:lvl3pPr marL="758952" indent="-228600" algn="l" rtl="0" eaLnBrk="1" latinLnBrk="0" hangingPunct="1">
        <a:spcBef>
          <a:spcPts val="400"/>
        </a:spcBef>
        <a:buClr>
          <a:schemeClr val="accent4"/>
        </a:buClr>
        <a:buSzPct val="60000"/>
        <a:buFont typeface="Wingdings"/>
        <a:buChar char=""/>
        <a:defRPr kumimoji="0" sz="2000" kern="1200">
          <a:solidFill>
            <a:schemeClr val="tx1"/>
          </a:solidFill>
          <a:latin typeface="+mn-lt"/>
          <a:ea typeface="+mn-ea"/>
          <a:cs typeface="+mn-cs"/>
        </a:defRPr>
      </a:lvl3pPr>
      <a:lvl4pPr marL="1005840" indent="-228600" algn="l" rtl="0" eaLnBrk="1" latinLnBrk="0" hangingPunct="1">
        <a:spcBef>
          <a:spcPct val="20000"/>
        </a:spcBef>
        <a:buClr>
          <a:schemeClr val="accent4"/>
        </a:buClr>
        <a:buSzPct val="80000"/>
        <a:buFont typeface="Wingdings 2"/>
        <a:buChar char=""/>
        <a:defRPr kumimoji="0" sz="2000" kern="1200">
          <a:solidFill>
            <a:schemeClr val="tx1">
              <a:tint val="85000"/>
            </a:schemeClr>
          </a:solidFill>
          <a:latin typeface="+mn-lt"/>
          <a:ea typeface="+mn-ea"/>
          <a:cs typeface="+mn-cs"/>
        </a:defRPr>
      </a:lvl4pPr>
      <a:lvl5pPr marL="1280160" indent="-228600" algn="l" rtl="0" eaLnBrk="1" latinLnBrk="0" hangingPunct="1">
        <a:spcBef>
          <a:spcPts val="400"/>
        </a:spcBef>
        <a:buClr>
          <a:schemeClr val="accent4"/>
        </a:buClr>
        <a:buSzPct val="70000"/>
        <a:buFont typeface="Wingdings"/>
        <a:buChar char=""/>
        <a:defRPr kumimoji="0" sz="1800" kern="1200">
          <a:solidFill>
            <a:schemeClr val="tx1"/>
          </a:solidFill>
          <a:latin typeface="+mn-lt"/>
          <a:ea typeface="+mn-ea"/>
          <a:cs typeface="+mn-cs"/>
        </a:defRPr>
      </a:lvl5pPr>
      <a:lvl6pPr marL="1472184" indent="-182880" algn="l" rtl="0" eaLnBrk="1" latinLnBrk="0" hangingPunct="1">
        <a:spcBef>
          <a:spcPts val="400"/>
        </a:spcBef>
        <a:buClr>
          <a:schemeClr val="accent4"/>
        </a:buClr>
        <a:buSzPct val="80000"/>
        <a:buFont typeface="Wingdings 2"/>
        <a:buChar char=""/>
        <a:defRPr kumimoji="0" sz="1800" kern="1200">
          <a:solidFill>
            <a:schemeClr val="tx1">
              <a:tint val="85000"/>
            </a:schemeClr>
          </a:solidFill>
          <a:latin typeface="+mn-lt"/>
          <a:ea typeface="+mn-ea"/>
          <a:cs typeface="+mn-cs"/>
        </a:defRPr>
      </a:lvl6pPr>
      <a:lvl7pPr marL="1673352" indent="-182880" algn="l" rtl="0" eaLnBrk="1" latinLnBrk="0" hangingPunct="1">
        <a:spcBef>
          <a:spcPct val="20000"/>
        </a:spcBef>
        <a:buClr>
          <a:schemeClr val="accent4"/>
        </a:buClr>
        <a:buSzPct val="80000"/>
        <a:buFont typeface="Wingdings 2"/>
        <a:buChar char=""/>
        <a:defRPr kumimoji="0" sz="1600" kern="1200" baseline="0">
          <a:solidFill>
            <a:schemeClr val="tx1"/>
          </a:solidFill>
          <a:latin typeface="+mn-lt"/>
          <a:ea typeface="+mn-ea"/>
          <a:cs typeface="+mn-cs"/>
        </a:defRPr>
      </a:lvl7pPr>
      <a:lvl8pPr marL="1847088" indent="-182880" algn="l" rtl="0" eaLnBrk="1" latinLnBrk="0" hangingPunct="1">
        <a:spcBef>
          <a:spcPts val="300"/>
        </a:spcBef>
        <a:buClr>
          <a:schemeClr val="accent4"/>
        </a:buClr>
        <a:buSzPct val="100000"/>
        <a:buChar char="•"/>
        <a:defRPr kumimoji="0" sz="1600" kern="1200" baseline="0">
          <a:solidFill>
            <a:schemeClr val="tx1">
              <a:tint val="85000"/>
            </a:schemeClr>
          </a:solidFill>
          <a:latin typeface="+mn-lt"/>
          <a:ea typeface="+mn-ea"/>
          <a:cs typeface="+mn-cs"/>
        </a:defRPr>
      </a:lvl8pPr>
      <a:lvl9pPr marL="2057400" indent="-182880" algn="l" rtl="0" eaLnBrk="1" latinLnBrk="0" hangingPunct="1">
        <a:spcBef>
          <a:spcPct val="20000"/>
        </a:spcBef>
        <a:buClr>
          <a:schemeClr val="accent4"/>
        </a:buClr>
        <a:buSzPct val="100000"/>
        <a:buFont typeface="Wingdings"/>
        <a:buChar char="§"/>
        <a:defRPr kumimoji="0" sz="14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extLst mod="1">
    <p:ext uri="{27BBF7A9-308A-43DC-89C8-2F10F3537804}">
      <p15:sldGuideLst xmlns="" xmlns:p15="http://schemas.microsoft.com/office/powerpoint/2012/main">
        <p15:guide id="0" orient="horz" pos="2160">
          <p15:clr>
            <a:srgbClr val="F26B43"/>
          </p15:clr>
        </p15:guide>
        <p15:guide id="1" pos="3840">
          <p15:clr>
            <a:srgbClr val="F26B43"/>
          </p15:clr>
        </p15:guide>
        <p15:guide id="2" pos="384">
          <p15:clr>
            <a:srgbClr val="F26B43"/>
          </p15:clr>
        </p15:guide>
        <p15:guide id="3" pos="6456">
          <p15:clr>
            <a:srgbClr val="F26B43"/>
          </p15:clr>
        </p15:guide>
        <p15:guide id="4" pos="1200">
          <p15:clr>
            <a:srgbClr val="F26B43"/>
          </p15:clr>
        </p15:guide>
        <p15:guide id="5" orient="horz" pos="4008">
          <p15:clr>
            <a:srgbClr val="F26B43"/>
          </p15:clr>
        </p15:guide>
        <p15:guide id="6" orient="horz" pos="3936">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12192001" cy="659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E3B80313-E7D2-4D25-83F2-4797F3987C01}" type="datetimeFigureOut">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11/7/2023</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pPr marL="0" marR="0" lvl="0" indent="0" algn="r" defTabSz="914400" rtl="0" eaLnBrk="1" fontAlgn="auto" latinLnBrk="0" hangingPunct="1">
              <a:lnSpc>
                <a:spcPct val="100000"/>
              </a:lnSpc>
              <a:spcBef>
                <a:spcPts val="0"/>
              </a:spcBef>
              <a:spcAft>
                <a:spcPts val="0"/>
              </a:spcAft>
              <a:buClrTx/>
              <a:buSzTx/>
              <a:buFontTx/>
              <a:buNone/>
              <a:tabLst/>
              <a:defRPr/>
            </a:pPr>
            <a:fld id="{935BFA62-84D1-4B6A-B337-9E790D6306F6}" type="slidenum">
              <a:rPr kumimoji="0" lang="en-US" sz="1200" b="0" i="0" u="none" strike="noStrike" kern="1200" cap="none" spc="0" normalizeH="0" baseline="0" noProof="0" smtClean="0">
                <a:ln>
                  <a:noFill/>
                </a:ln>
                <a:solidFill>
                  <a:prstClr val="black">
                    <a:tint val="75000"/>
                  </a:prstClr>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a:t>
            </a:fld>
            <a:endParaRPr kumimoji="0" lang="en-US" sz="1200" b="0" i="0" u="none" strike="noStrike" kern="1200" cap="none" spc="0" normalizeH="0" baseline="0" noProof="0">
              <a:ln>
                <a:noFill/>
              </a:ln>
              <a:solidFill>
                <a:prstClr val="black">
                  <a:tint val="75000"/>
                </a:prstClr>
              </a:solidFill>
              <a:effectLst/>
              <a:uLnTx/>
              <a:uFillTx/>
              <a:latin typeface="Calibri"/>
              <a:ea typeface="+mn-ea"/>
              <a:cs typeface="+mn-cs"/>
            </a:endParaRPr>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74338999"/>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1.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6.png"/><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7.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66702" y="37540"/>
            <a:ext cx="7455098" cy="457200"/>
          </a:xfrm>
        </p:spPr>
        <p:txBody>
          <a:bodyPr/>
          <a:lstStyle/>
          <a:p>
            <a:pPr algn="ctr"/>
            <a:r>
              <a:rPr lang="en-US" sz="2000" dirty="0" smtClean="0">
                <a:solidFill>
                  <a:srgbClr val="FFFF66"/>
                </a:solidFill>
              </a:rPr>
              <a:t>SỞ GIÁO DỤC VÀ ĐÀO TẠO BÌNH ĐỊNH</a:t>
            </a:r>
            <a:endParaRPr lang="en-US" sz="2000" dirty="0">
              <a:solidFill>
                <a:srgbClr val="FFFF66"/>
              </a:solidFill>
            </a:endParaRPr>
          </a:p>
        </p:txBody>
      </p:sp>
      <p:sp>
        <p:nvSpPr>
          <p:cNvPr id="4" name="Rectangle 3"/>
          <p:cNvSpPr/>
          <p:nvPr/>
        </p:nvSpPr>
        <p:spPr>
          <a:xfrm>
            <a:off x="3919672" y="425155"/>
            <a:ext cx="5349157" cy="584775"/>
          </a:xfrm>
          <a:prstGeom prst="rect">
            <a:avLst/>
          </a:prstGeom>
          <a:noFill/>
        </p:spPr>
        <p:txBody>
          <a:bodyPr wrap="none" lIns="91440" tIns="45720" rIns="91440" bIns="45720">
            <a:spAutoFit/>
          </a:bodyPr>
          <a:lstStyle/>
          <a:p>
            <a:pPr algn="ctr"/>
            <a:r>
              <a:rPr lang="en-US" sz="3200" b="1" dirty="0" smtClean="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rPr>
              <a:t>Trường THPT Lý Tự Trọng</a:t>
            </a:r>
            <a:endParaRPr lang="en-US" sz="3200" b="1" cap="none" spc="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endParaRPr>
          </a:p>
        </p:txBody>
      </p:sp>
      <p:sp>
        <p:nvSpPr>
          <p:cNvPr id="5" name="Rectangle 4"/>
          <p:cNvSpPr/>
          <p:nvPr/>
        </p:nvSpPr>
        <p:spPr>
          <a:xfrm>
            <a:off x="2209800" y="1114583"/>
            <a:ext cx="9598251" cy="646331"/>
          </a:xfrm>
          <a:prstGeom prst="rect">
            <a:avLst/>
          </a:prstGeom>
          <a:noFill/>
          <a:ln>
            <a:noFill/>
          </a:ln>
        </p:spPr>
        <p:txBody>
          <a:bodyPr wrap="square" lIns="91440" tIns="45720" rIns="91440" bIns="45720">
            <a:spAutoFit/>
          </a:bodyPr>
          <a:lstStyle/>
          <a:p>
            <a:pPr algn="ctr"/>
            <a:r>
              <a:rPr lang="en-US" sz="36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MÔN TIN HỌC 10 </a:t>
            </a:r>
            <a:r>
              <a:rPr lang="en-US" sz="36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SÁCH KNTT (ICT)</a:t>
            </a:r>
            <a:endParaRPr lang="en-US" sz="36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7" name="Rectangle 6"/>
          <p:cNvSpPr/>
          <p:nvPr/>
        </p:nvSpPr>
        <p:spPr>
          <a:xfrm>
            <a:off x="3962400" y="6172200"/>
            <a:ext cx="5726248" cy="369332"/>
          </a:xfrm>
          <a:prstGeom prst="rect">
            <a:avLst/>
          </a:prstGeom>
          <a:ln/>
        </p:spPr>
        <p:style>
          <a:lnRef idx="3">
            <a:schemeClr val="lt1"/>
          </a:lnRef>
          <a:fillRef idx="1">
            <a:schemeClr val="accent4"/>
          </a:fillRef>
          <a:effectRef idx="1">
            <a:schemeClr val="accent4"/>
          </a:effectRef>
          <a:fontRef idx="minor">
            <a:schemeClr val="lt1"/>
          </a:fontRef>
        </p:style>
        <p:txBody>
          <a:bodyPr wrap="none">
            <a:spAutoFit/>
          </a:bodyPr>
          <a:lstStyle/>
          <a:p>
            <a:pPr algn="ctr"/>
            <a:r>
              <a:rPr lang="en-US" b="1" dirty="0" smtClean="0">
                <a:ln/>
                <a:solidFill>
                  <a:schemeClr val="bg1"/>
                </a:solidFill>
              </a:rPr>
              <a:t>GIÁO VIÊN THỰC HIỆN: HUỲNH THỊ KIM PHƯỢNG</a:t>
            </a:r>
            <a:endParaRPr lang="en-US" b="1" dirty="0">
              <a:ln/>
              <a:solidFill>
                <a:schemeClr val="bg1"/>
              </a:solidFill>
            </a:endParaRPr>
          </a:p>
        </p:txBody>
      </p:sp>
      <p:sp>
        <p:nvSpPr>
          <p:cNvPr id="8" name="Rectangle 7"/>
          <p:cNvSpPr/>
          <p:nvPr/>
        </p:nvSpPr>
        <p:spPr>
          <a:xfrm>
            <a:off x="2063024" y="1946469"/>
            <a:ext cx="9525000" cy="2369880"/>
          </a:xfrm>
          <a:prstGeom prst="rect">
            <a:avLst/>
          </a:prstGeom>
          <a:noFill/>
          <a:ln>
            <a:noFill/>
          </a:ln>
        </p:spPr>
        <p:txBody>
          <a:bodyPr wrap="square" lIns="91440" tIns="45720" rIns="91440" bIns="45720">
            <a:spAutoFit/>
          </a:bodyPr>
          <a:lstStyle/>
          <a:p>
            <a:pPr algn="ctr"/>
            <a:r>
              <a:rPr lang="en-US" sz="2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CHỦ ĐỀ 2:</a:t>
            </a:r>
          </a:p>
          <a:p>
            <a:pPr algn="ctr"/>
            <a:r>
              <a:rPr lang="en-US" sz="28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 </a:t>
            </a:r>
            <a:r>
              <a:rPr lang="en-US" sz="6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rPr>
              <a:t>MẠNG MÁY TÍNH VÀ INTERNET</a:t>
            </a:r>
            <a:endParaRPr lang="en-US" sz="6000" b="1" cap="none" spc="0" dirty="0">
              <a:ln w="13462">
                <a:solidFill>
                  <a:schemeClr val="bg1"/>
                </a:solidFill>
                <a:prstDash val="solid"/>
              </a:ln>
              <a:solidFill>
                <a:schemeClr val="tx1">
                  <a:lumMod val="85000"/>
                  <a:lumOff val="15000"/>
                </a:schemeClr>
              </a:solidFill>
              <a:effectLst>
                <a:outerShdw dist="38100" dir="2700000" algn="bl" rotWithShape="0">
                  <a:schemeClr val="accent5"/>
                </a:outerShdw>
              </a:effectLst>
            </a:endParaRPr>
          </a:p>
        </p:txBody>
      </p:sp>
      <p:sp>
        <p:nvSpPr>
          <p:cNvPr id="9" name="Rectangle 8"/>
          <p:cNvSpPr/>
          <p:nvPr/>
        </p:nvSpPr>
        <p:spPr>
          <a:xfrm>
            <a:off x="5562600" y="4316349"/>
            <a:ext cx="2315763" cy="369332"/>
          </a:xfrm>
          <a:prstGeom prst="rect">
            <a:avLst/>
          </a:prstGeom>
          <a:ln/>
        </p:spPr>
        <p:style>
          <a:lnRef idx="3">
            <a:schemeClr val="lt1"/>
          </a:lnRef>
          <a:fillRef idx="1">
            <a:schemeClr val="accent4"/>
          </a:fillRef>
          <a:effectRef idx="1">
            <a:schemeClr val="accent4"/>
          </a:effectRef>
          <a:fontRef idx="minor">
            <a:schemeClr val="lt1"/>
          </a:fontRef>
        </p:style>
        <p:txBody>
          <a:bodyPr wrap="none">
            <a:spAutoFit/>
          </a:bodyPr>
          <a:lstStyle/>
          <a:p>
            <a:pPr algn="ctr"/>
            <a:r>
              <a:rPr lang="en-US" b="1" dirty="0" smtClean="0">
                <a:ln/>
                <a:solidFill>
                  <a:schemeClr val="bg1"/>
                </a:solidFill>
              </a:rPr>
              <a:t>Tiết PPCT: tiết 9+10</a:t>
            </a:r>
            <a:endParaRPr lang="en-US" b="1" dirty="0">
              <a:ln/>
              <a:solidFill>
                <a:schemeClr val="bg1"/>
              </a:solidFill>
            </a:endParaRPr>
          </a:p>
        </p:txBody>
      </p:sp>
    </p:spTree>
    <p:extLst>
      <p:ext uri="{BB962C8B-B14F-4D97-AF65-F5344CB8AC3E}">
        <p14:creationId xmlns:p14="http://schemas.microsoft.com/office/powerpoint/2010/main" val="2651907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685800"/>
            <a:ext cx="10515600" cy="5201424"/>
          </a:xfrm>
          <a:prstGeom prst="rect">
            <a:avLst/>
          </a:prstGeom>
        </p:spPr>
        <p:txBody>
          <a:bodyPr wrap="square">
            <a:spAutoFit/>
          </a:bodyPr>
          <a:lstStyle/>
          <a:p>
            <a:pPr marL="0" marR="0" algn="just">
              <a:spcBef>
                <a:spcPts val="1200"/>
              </a:spcBef>
              <a:spcAft>
                <a:spcPts val="1200"/>
              </a:spcAft>
            </a:pPr>
            <a:r>
              <a:rPr lang="vi-VN" sz="2800" i="1" smtClean="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Hành </a:t>
            </a:r>
            <a:r>
              <a:rPr lang="vi-VN"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 bắt nạt trên mạng ảnh hưởng nghiêm trọng tới tâm lí của nạn nhân vì:</a:t>
            </a:r>
            <a:endParaRPr lang="en-US" sz="2800" i="1">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marL="457200" marR="0" lvl="0" indent="-457200" algn="just">
              <a:spcBef>
                <a:spcPts val="1200"/>
              </a:spcBef>
              <a:spcAft>
                <a:spcPts val="1200"/>
              </a:spcAft>
              <a:buFont typeface="Arial" panose="020B0604020202020204" pitchFamily="34" charset="0"/>
              <a:buChar char="•"/>
              <a:tabLst>
                <a:tab pos="266700"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Việc bắt nạt có thể xảy ra dai dẳng, bất cứ lúc nào;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marR="0" lvl="0" indent="-457200" algn="just">
              <a:spcBef>
                <a:spcPts val="1200"/>
              </a:spcBef>
              <a:spcAft>
                <a:spcPts val="1200"/>
              </a:spcAft>
              <a:buFont typeface="Arial" panose="020B0604020202020204" pitchFamily="34" charset="0"/>
              <a:buChar char="•"/>
              <a:tabLst>
                <a:tab pos="266700"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Người bắt nạt có thể ẩn danh, không biết là ai để đối phó;</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marR="0" lvl="0" indent="-457200" algn="just">
              <a:spcBef>
                <a:spcPts val="1200"/>
              </a:spcBef>
              <a:spcAft>
                <a:spcPts val="1200"/>
              </a:spcAft>
              <a:buFont typeface="Arial" panose="020B0604020202020204" pitchFamily="34" charset="0"/>
              <a:buChar char="•"/>
              <a:tabLst>
                <a:tab pos="266700"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Số người theo dõi, bình luận có thể rất đông gây áp lực nặng nề, khiến nạn nhân có nguy cơ tự cô lập;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57200" marR="0" lvl="0" indent="-457200" algn="just">
              <a:spcBef>
                <a:spcPts val="1200"/>
              </a:spcBef>
              <a:spcAft>
                <a:spcPts val="1200"/>
              </a:spcAft>
              <a:buFont typeface="Arial" panose="020B0604020202020204" pitchFamily="34" charset="0"/>
              <a:buChar char="•"/>
              <a:tabLst>
                <a:tab pos="266700" algn="l"/>
              </a:tabLst>
            </a:pPr>
            <a:r>
              <a:rPr lang="vi-VN" sz="2800">
                <a:latin typeface="Times New Roman" panose="02020603050405020304" pitchFamily="18" charset="0"/>
                <a:ea typeface="Times New Roman" panose="02020603050405020304" pitchFamily="18" charset="0"/>
                <a:cs typeface="Times New Roman" panose="02020603050405020304" pitchFamily="18" charset="0"/>
              </a:rPr>
              <a:t>Nhiều người không tự giải quyết được nhưng không dám nói ra, dẫn đến trầm cảm và có các hành vi tiêu cực. Bắt nạt là một kiểu khủng bố trên không gian mạng.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566321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66800"/>
            <a:ext cx="10668000" cy="5078313"/>
          </a:xfrm>
          <a:prstGeom prst="rect">
            <a:avLst/>
          </a:prstGeom>
        </p:spPr>
        <p:txBody>
          <a:bodyPr wrap="square">
            <a:spAutoFit/>
          </a:bodyPr>
          <a:lstStyle/>
          <a:p>
            <a:pPr marL="0" marR="0" algn="just">
              <a:spcBef>
                <a:spcPts val="1200"/>
              </a:spcBef>
              <a:spcAft>
                <a:spcPts val="1200"/>
              </a:spcAft>
            </a:pPr>
            <a:r>
              <a:rPr lang="vi-VN"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Một số biện pháp phòng chống hành vi bắt nạt:</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Không nên kết bạn dễ dãi qua mạng.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Không trả lời thư từ hay tin nhắn, không tranh luận với kẻ bắt nạt trên diễn đàn.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Hãy lưu giữ tất cả các bằng chứng.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Hãy chia sẻ với bố mẹ hoặc thầy cô.</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Khi sự việc nghiêm trọng hãy báo cho cơ quan công an kèm theo bằng chứng.</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3" name="Down Arrow 2"/>
          <p:cNvSpPr/>
          <p:nvPr/>
        </p:nvSpPr>
        <p:spPr bwMode="auto">
          <a:xfrm>
            <a:off x="5943600" y="228600"/>
            <a:ext cx="457200" cy="6096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5500582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591480" y="457200"/>
            <a:ext cx="8136904"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rPr>
              <a:t>Nghiện Internet</a:t>
            </a:r>
          </a:p>
        </p:txBody>
      </p:sp>
      <p:pic>
        <p:nvPicPr>
          <p:cNvPr id="3074" name="Picture 2" descr="Chuyên đề “Nghiện Internet” kỳ 01: Những hậu quả của nghiện internet. -  Bệnh Viện Nhi Đồng Thành Phố">
            <a:extLst>
              <a:ext uri="{FF2B5EF4-FFF2-40B4-BE49-F238E27FC236}">
                <a16:creationId xmlns="" xmlns:a16="http://schemas.microsoft.com/office/drawing/2014/main" id="{1BF90D06-9BD7-4375-82DE-0D8C7359CA7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43200" y="1752600"/>
            <a:ext cx="7124700" cy="47339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43019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074"/>
                                        </p:tgtEl>
                                        <p:attrNameLst>
                                          <p:attrName>style.visibility</p:attrName>
                                        </p:attrNameLst>
                                      </p:cBhvr>
                                      <p:to>
                                        <p:strVal val="visible"/>
                                      </p:to>
                                    </p:set>
                                    <p:animEffect transition="in" filter="barn(inVertical)">
                                      <p:cBhvr>
                                        <p:cTn id="12" dur="500"/>
                                        <p:tgtEl>
                                          <p:spTgt spid="30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762000"/>
            <a:ext cx="10363200" cy="5509200"/>
          </a:xfrm>
          <a:prstGeom prst="rect">
            <a:avLst/>
          </a:prstGeom>
        </p:spPr>
        <p:txBody>
          <a:bodyPr wrap="square">
            <a:spAutoFit/>
          </a:bodyPr>
          <a:lstStyle/>
          <a:p>
            <a:pPr marL="0" marR="0" algn="just">
              <a:spcBef>
                <a:spcPts val="1200"/>
              </a:spcBef>
              <a:spcAft>
                <a:spcPts val="1200"/>
              </a:spcAft>
            </a:pPr>
            <a:r>
              <a:rPr lang="vi-VN" sz="2800" b="1" dirty="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nhớ</a:t>
            </a:r>
            <a:endParaRPr lang="en-US" sz="2800" dirty="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 Mạng là môi trường giao tiếp nhanh chóng, thuận tiện nhưng ẩn chứa nhiều nguy cơ gây mất an toàn thông tin.</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 Chỉ truy cập các trang web tin cậy, hãy cảnh giác với các thông tin giả, lừa đảo.</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 Hãy giữ bí mật thông tin cá nhân.</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 Chỉ nên kết bạn với những người quen biết trong mạng xã hội. Khi bị bắt nạt, hãy chia sẻ với những người thân hoặc thầy cô.</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a:spcBef>
                <a:spcPts val="1200"/>
              </a:spcBef>
              <a:spcAft>
                <a:spcPts val="1200"/>
              </a:spcAft>
            </a:pPr>
            <a:r>
              <a:rPr lang="vi-VN" sz="2800" dirty="0">
                <a:latin typeface="Times New Roman" panose="02020603050405020304" pitchFamily="18" charset="0"/>
                <a:ea typeface="Times New Roman" panose="02020603050405020304" pitchFamily="18" charset="0"/>
              </a:rPr>
              <a:t>+ Không nên sử dụng Internet quá nhiều.</a:t>
            </a:r>
            <a:endParaRPr lang="en-US" sz="2800" dirty="0"/>
          </a:p>
        </p:txBody>
      </p:sp>
    </p:spTree>
    <p:extLst>
      <p:ext uri="{BB962C8B-B14F-4D97-AF65-F5344CB8AC3E}">
        <p14:creationId xmlns:p14="http://schemas.microsoft.com/office/powerpoint/2010/main" val="20996650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hought Bubble: Cloud 4">
            <a:extLst>
              <a:ext uri="{FF2B5EF4-FFF2-40B4-BE49-F238E27FC236}">
                <a16:creationId xmlns="" xmlns:a16="http://schemas.microsoft.com/office/drawing/2014/main" id="{A7A2FA30-9295-4449-8A43-6BDB8E7D309C}"/>
              </a:ext>
            </a:extLst>
          </p:cNvPr>
          <p:cNvSpPr/>
          <p:nvPr/>
        </p:nvSpPr>
        <p:spPr bwMode="auto">
          <a:xfrm>
            <a:off x="1905000" y="1066800"/>
            <a:ext cx="8915400" cy="3810000"/>
          </a:xfrm>
          <a:prstGeom prst="cloudCallout">
            <a:avLst>
              <a:gd name="adj1" fmla="val -34508"/>
              <a:gd name="adj2" fmla="val 70136"/>
            </a:avLst>
          </a:prstGeom>
          <a:noFill/>
          <a:ln>
            <a:headEnd type="none" w="med" len="med"/>
            <a:tailEnd type="none" w="med" len="med"/>
          </a:ln>
        </p:spPr>
        <p:style>
          <a:lnRef idx="1">
            <a:schemeClr val="accent2"/>
          </a:lnRef>
          <a:fillRef idx="2">
            <a:schemeClr val="accent2"/>
          </a:fillRef>
          <a:effectRef idx="1">
            <a:schemeClr val="accent2"/>
          </a:effectRef>
          <a:fontRef idx="minor">
            <a:schemeClr val="dk1"/>
          </a:fontRef>
        </p:style>
        <p:txBody>
          <a:bodyPr vert="horz" wrap="square" lIns="91440" tIns="45720" rIns="91440" bIns="45720" numCol="1" rtlCol="0" anchor="t" anchorCtr="0" compatLnSpc="1">
            <a:prstTxWarp prst="textNoShape">
              <a:avLst/>
            </a:prstTxWarp>
          </a:bodyPr>
          <a:lstStyle/>
          <a:p>
            <a:pPr lvl="0" algn="ctr"/>
            <a:r>
              <a:rPr lang="vi-VN" sz="2800">
                <a:latin typeface="Times New Roman" panose="02020603050405020304" pitchFamily="18" charset="0"/>
                <a:cs typeface="Times New Roman" panose="02020603050405020304" pitchFamily="18" charset="0"/>
              </a:rPr>
              <a:t>Em hãy đưa ra một số tình huống có thể làm lộ mật khẩu tài khoản</a:t>
            </a:r>
            <a:endParaRPr lang="en-US" sz="2800">
              <a:latin typeface="Times New Roman" panose="02020603050405020304" pitchFamily="18" charset="0"/>
              <a:cs typeface="Times New Roman" panose="02020603050405020304" pitchFamily="18" charset="0"/>
            </a:endParaRPr>
          </a:p>
          <a:p>
            <a:pPr lvl="0" algn="ctr"/>
            <a:r>
              <a:rPr lang="vi-VN" sz="2800">
                <a:latin typeface="Times New Roman" panose="02020603050405020304" pitchFamily="18" charset="0"/>
                <a:cs typeface="Times New Roman" panose="02020603050405020304" pitchFamily="18" charset="0"/>
              </a:rPr>
              <a:t>Em có biết một hành vi lừa đảo nào trên mạng không? Nếu có, em hãy kể cách thức lừa đảo.</a:t>
            </a:r>
            <a:endParaRPr lang="en-US" sz="2800">
              <a:latin typeface="Times New Roman" panose="02020603050405020304" pitchFamily="18" charset="0"/>
              <a:cs typeface="Times New Roman" panose="02020603050405020304" pitchFamily="18" charset="0"/>
            </a:endParaRPr>
          </a:p>
        </p:txBody>
      </p:sp>
      <p:sp>
        <p:nvSpPr>
          <p:cNvPr id="2" name="TextBox 1"/>
          <p:cNvSpPr txBox="1"/>
          <p:nvPr/>
        </p:nvSpPr>
        <p:spPr>
          <a:xfrm>
            <a:off x="838200" y="304800"/>
            <a:ext cx="1828800" cy="523220"/>
          </a:xfrm>
          <a:prstGeom prst="rect">
            <a:avLst/>
          </a:prstGeom>
          <a:noFill/>
        </p:spPr>
        <p:txBody>
          <a:bodyPr wrap="square" rtlCol="0">
            <a:spAutoFit/>
          </a:bodyPr>
          <a:lstStyle/>
          <a:p>
            <a:r>
              <a:rPr lang="en-US" sz="2800" dirty="0" smtClean="0"/>
              <a:t>Củng cố:</a:t>
            </a:r>
            <a:endParaRPr lang="en-US" sz="2800" dirty="0"/>
          </a:p>
        </p:txBody>
      </p:sp>
    </p:spTree>
    <p:extLst>
      <p:ext uri="{BB962C8B-B14F-4D97-AF65-F5344CB8AC3E}">
        <p14:creationId xmlns:p14="http://schemas.microsoft.com/office/powerpoint/2010/main" val="40301549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hought Bubble: Cloud 4">
            <a:extLst>
              <a:ext uri="{FF2B5EF4-FFF2-40B4-BE49-F238E27FC236}">
                <a16:creationId xmlns="" xmlns:a16="http://schemas.microsoft.com/office/drawing/2014/main" id="{A7A2FA30-9295-4449-8A43-6BDB8E7D309C}"/>
              </a:ext>
            </a:extLst>
          </p:cNvPr>
          <p:cNvSpPr/>
          <p:nvPr/>
        </p:nvSpPr>
        <p:spPr bwMode="auto">
          <a:xfrm>
            <a:off x="381000" y="1066800"/>
            <a:ext cx="11201400" cy="3810000"/>
          </a:xfrm>
          <a:prstGeom prst="cloudCallout">
            <a:avLst>
              <a:gd name="adj1" fmla="val -47302"/>
              <a:gd name="adj2" fmla="val 61045"/>
            </a:avLst>
          </a:prstGeom>
          <a:ln>
            <a:headEnd type="none" w="med" len="med"/>
            <a:tailEnd type="none" w="med" len="med"/>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rtlCol="0" anchor="t" anchorCtr="0" compatLnSpc="1">
            <a:prstTxWarp prst="textNoShape">
              <a:avLst/>
            </a:prstTxWarp>
          </a:bodyPr>
          <a:lstStyle/>
          <a:p>
            <a:r>
              <a:rPr lang="vi-VN" sz="2800" dirty="0">
                <a:latin typeface="Times New Roman" panose="02020603050405020304" pitchFamily="18" charset="0"/>
                <a:cs typeface="Times New Roman" panose="02020603050405020304" pitchFamily="18" charset="0"/>
              </a:rPr>
              <a:t>Có một thời, virus máy tính là nỗi đe doạ thường xuyên với người dùng máy tính đến mức mỗi khi  máy tính trục trặc, người ta đều cho là do virus.</a:t>
            </a:r>
            <a:endParaRPr lang="en-US" sz="2800" dirty="0">
              <a:latin typeface="Times New Roman" panose="02020603050405020304" pitchFamily="18" charset="0"/>
              <a:cs typeface="Times New Roman" panose="02020603050405020304" pitchFamily="18" charset="0"/>
            </a:endParaRPr>
          </a:p>
          <a:p>
            <a:r>
              <a:rPr lang="vi-VN"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Em hiểu gì về virus máy tính? Có phải tất cả phần mềm độc hại đều là virus?</a:t>
            </a:r>
            <a:endParaRPr lang="en-US" sz="2800"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p:txBody>
      </p:sp>
      <p:sp>
        <p:nvSpPr>
          <p:cNvPr id="3" name="TextBox 2"/>
          <p:cNvSpPr txBox="1"/>
          <p:nvPr/>
        </p:nvSpPr>
        <p:spPr>
          <a:xfrm>
            <a:off x="1676400" y="304800"/>
            <a:ext cx="8136904" cy="523220"/>
          </a:xfrm>
          <a:prstGeom prst="rect">
            <a:avLst/>
          </a:prstGeom>
          <a:noFill/>
        </p:spPr>
        <p:txBody>
          <a:bodyPr wrap="square" rtlCol="0">
            <a:spAutoFit/>
          </a:bodyPr>
          <a:lstStyle/>
          <a:p>
            <a:pPr marR="0" lvl="0" algn="ctr" defTabSz="914400" rtl="0" eaLnBrk="1" fontAlgn="auto" latinLnBrk="0" hangingPunct="1">
              <a:lnSpc>
                <a:spcPct val="100000"/>
              </a:lnSpc>
              <a:spcBef>
                <a:spcPts val="0"/>
              </a:spcBef>
              <a:spcAft>
                <a:spcPts val="0"/>
              </a:spcAft>
              <a:buClrTx/>
              <a:buSzTx/>
              <a:tabLst/>
              <a:defRPr/>
            </a:pPr>
            <a:r>
              <a:rPr lang="en-US" sz="2800" b="1" dirty="0" smtClean="0">
                <a:solidFill>
                  <a:srgbClr val="C00000"/>
                </a:solidFill>
                <a:latin typeface="Times New Roman" pitchFamily="18" charset="0"/>
                <a:cs typeface="Times New Roman" pitchFamily="18" charset="0"/>
              </a:rPr>
              <a:t>Hoạt động 2: Có những phần mềm độc hại nào?</a:t>
            </a:r>
            <a:endParaRPr kumimoji="0" lang="en-US" sz="2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spTree>
    <p:extLst>
      <p:ext uri="{BB962C8B-B14F-4D97-AF65-F5344CB8AC3E}">
        <p14:creationId xmlns:p14="http://schemas.microsoft.com/office/powerpoint/2010/main" val="37612654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533400"/>
            <a:ext cx="10591800" cy="2123658"/>
          </a:xfrm>
          <a:prstGeom prst="rect">
            <a:avLst/>
          </a:prstGeom>
        </p:spPr>
        <p:txBody>
          <a:bodyPr wrap="square">
            <a:spAutoFit/>
          </a:bodyPr>
          <a:lstStyle/>
          <a:p>
            <a:pPr marL="0" marR="0" indent="17145" algn="just">
              <a:spcBef>
                <a:spcPts val="1200"/>
              </a:spcBef>
              <a:spcAft>
                <a:spcPts val="1200"/>
              </a:spcAft>
            </a:pPr>
            <a:r>
              <a:rPr lang="en-US" sz="2800" b="1">
                <a:solidFill>
                  <a:srgbClr val="ED7D31"/>
                </a:solidFill>
                <a:latin typeface="Times New Roman" panose="02020603050405020304" pitchFamily="18" charset="0"/>
                <a:ea typeface="Times New Roman" panose="02020603050405020304" pitchFamily="18" charset="0"/>
                <a:cs typeface="Times New Roman" panose="02020603050405020304" pitchFamily="18" charset="0"/>
              </a:rPr>
              <a:t>2. PHẦN MỀM ĐỘC HẠI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indent="17145" algn="just">
              <a:spcBef>
                <a:spcPts val="1200"/>
              </a:spcBef>
              <a:spcAft>
                <a:spcPts val="1200"/>
              </a:spcAft>
            </a:pPr>
            <a:r>
              <a:rPr lang="en-US" sz="2800">
                <a:solidFill>
                  <a:srgbClr val="000000"/>
                </a:solidFill>
                <a:latin typeface="Times New Roman" panose="02020603050405020304" pitchFamily="18" charset="0"/>
                <a:ea typeface="Segoe UI" panose="020B0502040204020203" pitchFamily="34" charset="0"/>
                <a:cs typeface="Times New Roman" panose="02020603050405020304" pitchFamily="18" charset="0"/>
              </a:rPr>
              <a:t>- Một đối tượng gây mất an toàn là phần mềm độc hại (malicious software, viết tắt là malware), những phần mềm được viết ra với ý đồ xấu, gây hại cho người dùng</a:t>
            </a:r>
            <a:r>
              <a:rPr lang="en-US" sz="2800" smtClean="0">
                <a:solidFill>
                  <a:srgbClr val="000000"/>
                </a:solidFill>
                <a:latin typeface="Times New Roman" panose="02020603050405020304" pitchFamily="18" charset="0"/>
                <a:ea typeface="Segoe UI" panose="020B0502040204020203" pitchFamily="34" charset="0"/>
                <a:cs typeface="Times New Roman" panose="02020603050405020304" pitchFamily="18" charset="0"/>
              </a:rPr>
              <a:t>.</a:t>
            </a:r>
            <a:endParaRPr lang="en-US" sz="2800">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descr="8 loại phần mềm độc hại (malware) phổ biến và cách ngăn ngừa">
            <a:extLst>
              <a:ext uri="{FF2B5EF4-FFF2-40B4-BE49-F238E27FC236}">
                <a16:creationId xmlns="" xmlns:a16="http://schemas.microsoft.com/office/drawing/2014/main" id="{BB57396A-6158-4E85-B869-64CC3629480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3429000"/>
            <a:ext cx="4267540"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938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85800" y="533400"/>
            <a:ext cx="10591800" cy="1815882"/>
          </a:xfrm>
          <a:prstGeom prst="rect">
            <a:avLst/>
          </a:prstGeom>
        </p:spPr>
        <p:txBody>
          <a:bodyPr wrap="square">
            <a:spAutoFit/>
          </a:bodyPr>
          <a:lstStyle/>
          <a:p>
            <a:pPr marL="0" marR="0"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Theo cơ chế lây nhiễm, có hai loại phần mềm độc hại là </a:t>
            </a:r>
            <a:r>
              <a:rPr lang="en-US" sz="28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virus</a:t>
            </a:r>
            <a:r>
              <a:rPr lang="en-US" sz="2800">
                <a:latin typeface="Times New Roman" panose="02020603050405020304" pitchFamily="18" charset="0"/>
                <a:ea typeface="Times New Roman" panose="02020603050405020304" pitchFamily="18" charset="0"/>
                <a:cs typeface="Times New Roman" panose="02020603050405020304" pitchFamily="18" charset="0"/>
              </a:rPr>
              <a:t> và </a:t>
            </a:r>
            <a:r>
              <a:rPr lang="en-US" sz="28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wom</a:t>
            </a:r>
            <a:r>
              <a:rPr lang="en-US" sz="2800">
                <a:latin typeface="Times New Roman" panose="02020603050405020304" pitchFamily="18" charset="0"/>
                <a:ea typeface="Times New Roman" panose="02020603050405020304" pitchFamily="18" charset="0"/>
                <a:cs typeface="Times New Roman" panose="02020603050405020304" pitchFamily="18" charset="0"/>
              </a:rPr>
              <a:t>. Còn một loại phần mềm độc hại khác là </a:t>
            </a:r>
            <a:r>
              <a:rPr lang="en-US" sz="28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trojan</a:t>
            </a:r>
            <a:r>
              <a:rPr lang="en-US" sz="2800">
                <a:latin typeface="Times New Roman" panose="02020603050405020304" pitchFamily="18" charset="0"/>
                <a:ea typeface="Times New Roman" panose="02020603050405020304" pitchFamily="18" charset="0"/>
                <a:cs typeface="Times New Roman" panose="02020603050405020304" pitchFamily="18" charset="0"/>
              </a:rPr>
              <a:t> chỉ nhằm chiếm đoạt thông tin hay chiếm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quyền </a:t>
            </a:r>
            <a:r>
              <a:rPr lang="en-US" sz="2800">
                <a:latin typeface="Times New Roman" panose="02020603050405020304" pitchFamily="18" charset="0"/>
                <a:ea typeface="Times New Roman" panose="02020603050405020304" pitchFamily="18" charset="0"/>
                <a:cs typeface="Times New Roman" panose="02020603050405020304" pitchFamily="18" charset="0"/>
              </a:rPr>
              <a:t>sử dụng máy tính sẽ ít chú trọng đến tính năng lây nhiễm. </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2" name="Picture 1"/>
          <p:cNvPicPr>
            <a:picLocks noChangeAspect="1"/>
          </p:cNvPicPr>
          <p:nvPr/>
        </p:nvPicPr>
        <p:blipFill>
          <a:blip r:embed="rId2"/>
          <a:stretch>
            <a:fillRect/>
          </a:stretch>
        </p:blipFill>
        <p:spPr>
          <a:xfrm>
            <a:off x="3238500" y="2349282"/>
            <a:ext cx="6743700" cy="4333763"/>
          </a:xfrm>
          <a:prstGeom prst="rect">
            <a:avLst/>
          </a:prstGeom>
        </p:spPr>
      </p:pic>
    </p:spTree>
    <p:extLst>
      <p:ext uri="{BB962C8B-B14F-4D97-AF65-F5344CB8AC3E}">
        <p14:creationId xmlns:p14="http://schemas.microsoft.com/office/powerpoint/2010/main" val="3995345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304800"/>
            <a:ext cx="10744200" cy="2569934"/>
          </a:xfrm>
          <a:prstGeom prst="rect">
            <a:avLst/>
          </a:prstGeom>
        </p:spPr>
        <p:txBody>
          <a:bodyPr wrap="square">
            <a:spAutoFit/>
          </a:bodyPr>
          <a:lstStyle/>
          <a:p>
            <a:pPr marL="0" marR="0" algn="just">
              <a:spcBef>
                <a:spcPts val="1200"/>
              </a:spcBef>
              <a:spcAft>
                <a:spcPts val="1200"/>
              </a:spcAft>
            </a:pPr>
            <a:r>
              <a:rPr lang="en-US" sz="2800" b="1" i="1">
                <a:latin typeface="Times New Roman" panose="02020603050405020304" pitchFamily="18" charset="0"/>
                <a:ea typeface="Times New Roman" panose="02020603050405020304" pitchFamily="18" charset="0"/>
                <a:cs typeface="Times New Roman" panose="02020603050405020304" pitchFamily="18" charset="0"/>
              </a:rPr>
              <a:t>a) Tìm hiểu về virus, trojan, worm và cơ chế hoạt động</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Virus:</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chỉ là các đoạn mã độc và phải gắn với một phần mềm mới phát tác và lây lan được. Khi chạy một phần mềm đã nhiễm virus, đoạn mã độc sẽ được đưa vào bộ nhớ, chờ khi thi hành một phần mềm khác sẽ chèn vào để hoàn thành một chu kì lây lan.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4" descr="8 loại phần mềm độc hại (malware) phổ biến và cách ngăn ngừa">
            <a:extLst>
              <a:ext uri="{FF2B5EF4-FFF2-40B4-BE49-F238E27FC236}">
                <a16:creationId xmlns="" xmlns:a16="http://schemas.microsoft.com/office/drawing/2014/main" id="{2DE7249C-1C97-453D-9442-79C7672C412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81400" y="3156674"/>
            <a:ext cx="6207919" cy="3452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8326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533400"/>
            <a:ext cx="10668000" cy="3065455"/>
          </a:xfrm>
          <a:prstGeom prst="rect">
            <a:avLst/>
          </a:prstGeom>
        </p:spPr>
        <p:txBody>
          <a:bodyPr wrap="square">
            <a:spAutoFit/>
          </a:bodyPr>
          <a:lstStyle/>
          <a:p>
            <a:pPr marL="0" marR="0" algn="just">
              <a:lnSpc>
                <a:spcPct val="115000"/>
              </a:lnSpc>
              <a:spcBef>
                <a:spcPts val="0"/>
              </a:spcBef>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Worm, sâu máy tính:</a:t>
            </a:r>
            <a:r>
              <a:rPr lang="en-US" sz="2800">
                <a:latin typeface="Times New Roman" panose="02020603050405020304" pitchFamily="18" charset="0"/>
                <a:ea typeface="Times New Roman" panose="02020603050405020304" pitchFamily="18" charset="0"/>
                <a:cs typeface="Times New Roman" panose="02020603050405020304" pitchFamily="18" charset="0"/>
              </a:rPr>
              <a:t> là một phần mềm hoàn chỉnh. Để lây worm lợi dụng những lỗ hổng bảo mật của hệ điều hành hoặc dẫn dụ lừa người dùng chạy để cài đặt vào máy của nạn nhân. Cách lừa thông thường là để một liên kết ngầm trong email hoặc tin nhắn với vỏ bọc là một nội dung lành mạnh, ví dụ “bấm vào đây để nhận tin” nhưng khi bấm vào, ngoài bản tin thì chính phần mềm độc hại cũng được tải vào máy.</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descr="Sâu máy tính (Computer Worm) là gì? Làm thế nào để ngăn chặn sâu máy tính?">
            <a:extLst>
              <a:ext uri="{FF2B5EF4-FFF2-40B4-BE49-F238E27FC236}">
                <a16:creationId xmlns="" xmlns:a16="http://schemas.microsoft.com/office/drawing/2014/main" id="{C5796CBB-8763-48BB-831C-250E06BFA0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3400" y="3886200"/>
            <a:ext cx="4142926" cy="25922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61538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895600" y="838200"/>
            <a:ext cx="7988497" cy="2868168"/>
          </a:xfrm>
        </p:spPr>
        <p:txBody>
          <a:bodyPr/>
          <a:lstStyle/>
          <a:p>
            <a:pPr algn="ctr"/>
            <a:r>
              <a:rPr lang="en-US" sz="5400" dirty="0" smtClean="0">
                <a:ln w="0"/>
                <a:solidFill>
                  <a:schemeClr val="tx1"/>
                </a:solidFill>
                <a:latin typeface="Times New Roman" panose="02020603050405020304" pitchFamily="18" charset="0"/>
                <a:cs typeface="Times New Roman" panose="02020603050405020304" pitchFamily="18" charset="0"/>
              </a:rPr>
              <a:t>Bài 9</a:t>
            </a:r>
            <a:br>
              <a:rPr lang="en-US" sz="5400" dirty="0" smtClean="0">
                <a:ln w="0"/>
                <a:solidFill>
                  <a:schemeClr val="tx1"/>
                </a:solidFill>
                <a:latin typeface="Times New Roman" panose="02020603050405020304" pitchFamily="18" charset="0"/>
                <a:cs typeface="Times New Roman" panose="02020603050405020304" pitchFamily="18" charset="0"/>
              </a:rPr>
            </a:br>
            <a:r>
              <a:rPr lang="en-US" sz="5400" dirty="0" smtClean="0">
                <a:ln w="0"/>
                <a:solidFill>
                  <a:schemeClr val="tx1"/>
                </a:solidFill>
                <a:latin typeface="Times New Roman" panose="02020603050405020304" pitchFamily="18" charset="0"/>
                <a:cs typeface="Times New Roman" panose="02020603050405020304" pitchFamily="18" charset="0"/>
              </a:rPr>
              <a:t>AN </a:t>
            </a:r>
            <a:r>
              <a:rPr lang="en-US" sz="5400" dirty="0">
                <a:ln w="0"/>
                <a:solidFill>
                  <a:schemeClr val="tx1"/>
                </a:solidFill>
                <a:latin typeface="Times New Roman" panose="02020603050405020304" pitchFamily="18" charset="0"/>
                <a:cs typeface="Times New Roman" panose="02020603050405020304" pitchFamily="18" charset="0"/>
              </a:rPr>
              <a:t>TOÀN TRÊN KHÔNG GIAN MẠNG</a:t>
            </a:r>
          </a:p>
        </p:txBody>
      </p:sp>
    </p:spTree>
    <p:extLst>
      <p:ext uri="{BB962C8B-B14F-4D97-AF65-F5344CB8AC3E}">
        <p14:creationId xmlns:p14="http://schemas.microsoft.com/office/powerpoint/2010/main" val="4208888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09600" y="533400"/>
            <a:ext cx="10972800" cy="5543056"/>
          </a:xfrm>
          <a:prstGeom prst="rect">
            <a:avLst/>
          </a:prstGeom>
        </p:spPr>
        <p:txBody>
          <a:bodyPr wrap="square">
            <a:spAutoFit/>
          </a:bodyPr>
          <a:lstStyle/>
          <a:p>
            <a:pPr marL="0" marR="0"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Trojan:</a:t>
            </a:r>
            <a:r>
              <a:rPr lang="en-US"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Phần mềm nội gián, gọi là trojan, theo truyền thuyết “Con ngựa thành Troa" (Trojan Horse) trong truyện thần thoại Hy Lạp. Tùy </a:t>
            </a: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hành </a:t>
            </a:r>
            <a:r>
              <a:rPr lang="en-US" sz="2800">
                <a:latin typeface="Times New Roman" panose="02020603050405020304" pitchFamily="18" charset="0"/>
                <a:ea typeface="Times New Roman" panose="02020603050405020304" pitchFamily="18" charset="0"/>
                <a:cs typeface="Times New Roman" panose="02020603050405020304" pitchFamily="18" charset="0"/>
              </a:rPr>
              <a:t>vi, trojan có thể mang những tên khác nhau như:</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600"/>
              </a:spcBef>
              <a:spcAft>
                <a:spcPts val="600"/>
              </a:spcAft>
            </a:pPr>
            <a:r>
              <a:rPr lang="en-US" sz="2800" b="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Spyware:</a:t>
            </a:r>
            <a:r>
              <a:rPr lang="en-US"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(Phần mềm gián điệp) có mục đích ăn trộm thông tin để chuyển ra ngoài.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600"/>
              </a:spcBef>
              <a:spcAft>
                <a:spcPts val="600"/>
              </a:spcAft>
            </a:pPr>
            <a:r>
              <a:rPr lang="en-US" sz="2800" b="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Keylogger:</a:t>
            </a:r>
            <a:r>
              <a:rPr lang="en-US"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là một loại spyware ngầm ghi hoạt động của bàn phím và chuột để tìm hiểu người sử dụng máy làm gì.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600"/>
              </a:spcBef>
              <a:spcAft>
                <a:spcPts val="600"/>
              </a:spcAft>
            </a:pPr>
            <a:r>
              <a:rPr lang="en-US" sz="2800" b="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Backdoor</a:t>
            </a:r>
            <a:r>
              <a:rPr lang="en-US"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a:latin typeface="Times New Roman" panose="02020603050405020304" pitchFamily="18" charset="0"/>
                <a:ea typeface="Times New Roman" panose="02020603050405020304" pitchFamily="18" charset="0"/>
                <a:cs typeface="Times New Roman" panose="02020603050405020304" pitchFamily="18" charset="0"/>
              </a:rPr>
              <a:t>tạo một tài khoản bí mật, giống như cửa sau, để có thể truy cập ngầm vào máy tính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600"/>
              </a:spcBef>
              <a:spcAft>
                <a:spcPts val="6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b="1">
                <a:solidFill>
                  <a:srgbClr val="FFC000"/>
                </a:solidFill>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Rootkit: </a:t>
            </a:r>
            <a:r>
              <a:rPr lang="en-US" sz="2800">
                <a:latin typeface="Times New Roman" panose="02020603050405020304" pitchFamily="18" charset="0"/>
                <a:ea typeface="Times New Roman" panose="02020603050405020304" pitchFamily="18" charset="0"/>
                <a:cs typeface="Times New Roman" panose="02020603050405020304" pitchFamily="18" charset="0"/>
              </a:rPr>
              <a:t>chiếm quyền cao nhất của máy, có thể thực hiện được mọi hoạt động kể cả xoá các dấu vết. Rootkit cũng có tài khoản truy nhập ngầm.</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9527628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9220" name="Picture 4" descr="Phần mềm gián điệp vẫn có thể theo dõi bạn kể cả khi tắt máy">
            <a:extLst>
              <a:ext uri="{FF2B5EF4-FFF2-40B4-BE49-F238E27FC236}">
                <a16:creationId xmlns="" xmlns:a16="http://schemas.microsoft.com/office/drawing/2014/main" id="{3602483B-1CBE-49AC-BFCC-1FA4D1EB655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1869" y="477210"/>
            <a:ext cx="4331252" cy="2532738"/>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Keylogger là gì? Cách nhận biết và phòng tránh Keylogger - Technology Dive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1678" y="440924"/>
            <a:ext cx="4086307" cy="256902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7691678" y="3707300"/>
            <a:ext cx="4086306" cy="2722108"/>
          </a:xfrm>
          <a:prstGeom prst="rect">
            <a:avLst/>
          </a:prstGeom>
        </p:spPr>
      </p:pic>
      <p:pic>
        <p:nvPicPr>
          <p:cNvPr id="3" name="Picture 2"/>
          <p:cNvPicPr>
            <a:picLocks noChangeAspect="1"/>
          </p:cNvPicPr>
          <p:nvPr/>
        </p:nvPicPr>
        <p:blipFill>
          <a:blip r:embed="rId6"/>
          <a:stretch>
            <a:fillRect/>
          </a:stretch>
        </p:blipFill>
        <p:spPr>
          <a:xfrm>
            <a:off x="609600" y="3707299"/>
            <a:ext cx="4233521" cy="2700337"/>
          </a:xfrm>
          <a:prstGeom prst="rect">
            <a:avLst/>
          </a:prstGeom>
        </p:spPr>
      </p:pic>
    </p:spTree>
    <p:extLst>
      <p:ext uri="{BB962C8B-B14F-4D97-AF65-F5344CB8AC3E}">
        <p14:creationId xmlns:p14="http://schemas.microsoft.com/office/powerpoint/2010/main" val="341748364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withEffect">
                                  <p:stCondLst>
                                    <p:cond delay="0"/>
                                  </p:stCondLst>
                                  <p:childTnLst>
                                    <p:set>
                                      <p:cBhvr>
                                        <p:cTn id="6" dur="1" fill="hold">
                                          <p:stCondLst>
                                            <p:cond delay="0"/>
                                          </p:stCondLst>
                                        </p:cTn>
                                        <p:tgtEl>
                                          <p:spTgt spid="9220"/>
                                        </p:tgtEl>
                                        <p:attrNameLst>
                                          <p:attrName>style.visibility</p:attrName>
                                        </p:attrNameLst>
                                      </p:cBhvr>
                                      <p:to>
                                        <p:strVal val="visible"/>
                                      </p:to>
                                    </p:set>
                                    <p:animEffect transition="in" filter="barn(inVertical)">
                                      <p:cBhvr>
                                        <p:cTn id="7" dur="500"/>
                                        <p:tgtEl>
                                          <p:spTgt spid="92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barn(inVertical)">
                                      <p:cBhvr>
                                        <p:cTn id="12" dur="500"/>
                                        <p:tgtEl>
                                          <p:spTgt spid="1026"/>
                                        </p:tgtEl>
                                      </p:cBhvr>
                                    </p:animEffect>
                                  </p:childTnLst>
                                </p:cTn>
                              </p:par>
                              <p:par>
                                <p:cTn id="13" presetID="16" presetClass="entr" presetSubtype="21" fill="hold" nodeType="with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barn(inVertical)">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6" presetClass="entr" presetSubtype="21" fill="hold" nodeType="click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barn(inVertical)">
                                      <p:cBhvr>
                                        <p:cTn id="20"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200" y="1066800"/>
            <a:ext cx="10591800" cy="4770537"/>
          </a:xfrm>
          <a:prstGeom prst="rect">
            <a:avLst/>
          </a:prstGeom>
        </p:spPr>
        <p:txBody>
          <a:bodyPr wrap="square">
            <a:spAutoFit/>
          </a:bodyPr>
          <a:lstStyle/>
          <a:p>
            <a:pPr marL="0" marR="0" algn="just">
              <a:spcBef>
                <a:spcPts val="1200"/>
              </a:spcBef>
              <a:spcAft>
                <a:spcPts val="1200"/>
              </a:spcAft>
            </a:pPr>
            <a:r>
              <a:rPr lang="en-US" sz="2800" b="1" i="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b) Tác hại của phần mềm độc hại</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Virus hay worm</a:t>
            </a:r>
            <a:r>
              <a:rPr lang="en-US" sz="2800">
                <a:latin typeface="Times New Roman" panose="02020603050405020304" pitchFamily="18" charset="0"/>
                <a:ea typeface="Times New Roman" panose="02020603050405020304" pitchFamily="18" charset="0"/>
                <a:cs typeface="Times New Roman" panose="02020603050405020304" pitchFamily="18" charset="0"/>
              </a:rPr>
              <a:t>: lây lan và gây ra các tác động không mong muốn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a:t>
            </a:r>
            <a:r>
              <a:rPr lang="en-US"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Trojan:</a:t>
            </a:r>
            <a:r>
              <a:rPr lang="en-US" sz="2800">
                <a:latin typeface="Times New Roman" panose="02020603050405020304" pitchFamily="18" charset="0"/>
                <a:ea typeface="Times New Roman" panose="02020603050405020304" pitchFamily="18" charset="0"/>
                <a:cs typeface="Times New Roman" panose="02020603050405020304" pitchFamily="18" charset="0"/>
              </a:rPr>
              <a:t> thực hiện các hoạt động nội gián.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Các virus hay worm "dữ" có thể làm hỏng các phần mềm khác trong máy xoá dữ liệu hay làm tê liệt hệ thống máy tính.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Virus có thể bị phát hiện theo hành vi, nhưng các worm (sâu) thường do chính nạn nhân bị lừa cài đặt nên rất khó phát hiện. Nhiều sâu đã gây ra những thảm hoạ.</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4286870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barn(inVertical)">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barn(inVertical)">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xEl>
                                              <p:pRg st="3" end="3"/>
                                            </p:txEl>
                                          </p:spTgt>
                                        </p:tgtEl>
                                        <p:attrNameLst>
                                          <p:attrName>style.visibility</p:attrName>
                                        </p:attrNameLst>
                                      </p:cBhvr>
                                      <p:to>
                                        <p:strVal val="visible"/>
                                      </p:to>
                                    </p:set>
                                    <p:animEffect transition="in" filter="barn(inVertical)">
                                      <p:cBhvr>
                                        <p:cTn id="22" dur="500"/>
                                        <p:tgtEl>
                                          <p:spTgt spid="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4">
                                            <p:txEl>
                                              <p:pRg st="4" end="4"/>
                                            </p:txEl>
                                          </p:spTgt>
                                        </p:tgtEl>
                                        <p:attrNameLst>
                                          <p:attrName>style.visibility</p:attrName>
                                        </p:attrNameLst>
                                      </p:cBhvr>
                                      <p:to>
                                        <p:strVal val="visible"/>
                                      </p:to>
                                    </p:set>
                                    <p:animEffect transition="in" filter="barn(inVertical)">
                                      <p:cBhvr>
                                        <p:cTn id="27"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838200"/>
            <a:ext cx="10439400" cy="5201424"/>
          </a:xfrm>
          <a:prstGeom prst="rect">
            <a:avLst/>
          </a:prstGeom>
        </p:spPr>
        <p:txBody>
          <a:bodyPr wrap="square">
            <a:spAutoFit/>
          </a:bodyPr>
          <a:lstStyle/>
          <a:p>
            <a:pPr marL="57150" marR="0" indent="-57150" algn="just">
              <a:spcBef>
                <a:spcPts val="1200"/>
              </a:spcBef>
              <a:spcAft>
                <a:spcPts val="1200"/>
              </a:spcAft>
            </a:pPr>
            <a:r>
              <a:rPr lang="vi-VN" sz="2800" b="1">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c) Phòng chống phần mềm độc hại</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57150" marR="0" indent="-5715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Cẩn thận trọng khi chép các tệp chương trình hay dữ liệu vào máy từ ổ cứng rời, thẻ nhớ hoặc tải về từ mạng.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57150" marR="0" indent="-5715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Không mở các liên kết trong email hay tin nhắn mà không biết rõ có an toàn hay không.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57150" marR="0" indent="-5715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Đừng để lộ mật khẩu các tài khoản của mình để tránh bị kẻ xấu chiếm quyền mạo danh.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57150" marR="0" indent="-5715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Ngoài ra, hãy sử dụng các phần mềm phòng chống các phần mềm độc hại.</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57873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52400"/>
            <a:ext cx="10591800" cy="6494085"/>
          </a:xfrm>
          <a:prstGeom prst="rect">
            <a:avLst/>
          </a:prstGeom>
        </p:spPr>
        <p:txBody>
          <a:bodyPr wrap="square">
            <a:spAutoFit/>
          </a:bodyPr>
          <a:lstStyle/>
          <a:p>
            <a:pPr marL="57150" marR="0" indent="-57150" algn="ctr">
              <a:spcBef>
                <a:spcPts val="1200"/>
              </a:spcBef>
              <a:spcAft>
                <a:spcPts val="1200"/>
              </a:spcAft>
            </a:pPr>
            <a:r>
              <a:rPr lang="en-US"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Ghi </a:t>
            </a:r>
            <a:r>
              <a:rPr lang="en-US" sz="2800" b="1" smtClean="0">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nhớ</a:t>
            </a:r>
            <a:endParaRPr lang="en-US" sz="2800">
              <a:solidFill>
                <a:srgbClr val="C00000"/>
              </a:solidFill>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vi-VN" sz="2800">
                <a:latin typeface="Times New Roman" panose="02020603050405020304" pitchFamily="18" charset="0"/>
                <a:ea typeface="Calibri" panose="020F0502020204030204" pitchFamily="34" charset="0"/>
                <a:cs typeface="Times New Roman" panose="02020603050405020304" pitchFamily="18" charset="0"/>
              </a:rPr>
              <a:t>Phần mềm độc hại là phần mềm viết ra với ý đồ xấu, gây ra các tác động không mong muốn.</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vi-VN" sz="2800">
                <a:latin typeface="Times New Roman" panose="02020603050405020304" pitchFamily="18" charset="0"/>
                <a:ea typeface="Calibri" panose="020F0502020204030204" pitchFamily="34" charset="0"/>
                <a:cs typeface="Times New Roman" panose="02020603050405020304" pitchFamily="18" charset="0"/>
              </a:rPr>
              <a:t>Virus và worm là các phần mềm độc hại có khả năng lây nhiễm. Trojan là phần mềm nội gián để ăn cắp thông tin và chiếm đoạt quyền trên máy.</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vi-VN" sz="2800">
                <a:latin typeface="Times New Roman" panose="02020603050405020304" pitchFamily="18" charset="0"/>
                <a:ea typeface="Calibri" panose="020F0502020204030204" pitchFamily="34" charset="0"/>
                <a:cs typeface="Times New Roman" panose="02020603050405020304" pitchFamily="18" charset="0"/>
              </a:rPr>
              <a:t>Để phòng ngừa phần mềm độc hại, không lấy từ trên mạng hoặc sao chép qua các thiết bị nhớ những phần mềm mình không biết rõ. Khi nhận được email hay tin nhắn có liên kết, nếu không rõ về nguồn gốc thì không nên mở.</a:t>
            </a:r>
            <a:endParaRPr lang="en-US" sz="2800">
              <a:latin typeface="Times New Roman" panose="02020603050405020304" pitchFamily="18" charset="0"/>
              <a:ea typeface="Calibri" panose="020F0502020204030204" pitchFamily="34" charset="0"/>
              <a:cs typeface="Arial" panose="020B0604020202020204" pitchFamily="34" charset="0"/>
            </a:endParaRPr>
          </a:p>
          <a:p>
            <a:pPr marL="342900" marR="0" lvl="0" indent="-342900" algn="just">
              <a:spcBef>
                <a:spcPts val="1200"/>
              </a:spcBef>
              <a:spcAft>
                <a:spcPts val="1200"/>
              </a:spcAft>
              <a:buFont typeface="Symbol" panose="05050102010706020507" pitchFamily="18" charset="2"/>
              <a:buChar char=""/>
            </a:pPr>
            <a:r>
              <a:rPr lang="vi-VN" sz="2800">
                <a:latin typeface="Times New Roman" panose="02020603050405020304" pitchFamily="18" charset="0"/>
                <a:ea typeface="Calibri" panose="020F0502020204030204" pitchFamily="34" charset="0"/>
                <a:cs typeface="Times New Roman" panose="02020603050405020304" pitchFamily="18" charset="0"/>
              </a:rPr>
              <a:t>Hãy sử dụng các phần mềm chống phần mềm độc hại để bảo vệ máy tính.</a:t>
            </a:r>
            <a:endParaRPr lang="en-US" sz="280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861412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loud Callout 3"/>
          <p:cNvSpPr/>
          <p:nvPr/>
        </p:nvSpPr>
        <p:spPr>
          <a:xfrm>
            <a:off x="908648" y="381000"/>
            <a:ext cx="10603304" cy="1452384"/>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algn="ctr"/>
            <a:r>
              <a:rPr lang="vi-VN" sz="2800">
                <a:latin typeface="Times New Roman" panose="02020603050405020304" pitchFamily="18" charset="0"/>
                <a:ea typeface="Times New Roman" panose="02020603050405020304" pitchFamily="18" charset="0"/>
              </a:rPr>
              <a:t>Em hãy tổng kết về ba loại phần mềm độc hại theo bảng sau:</a:t>
            </a:r>
            <a:endParaRPr lang="en-US" sz="2800"/>
          </a:p>
        </p:txBody>
      </p:sp>
      <p:graphicFrame>
        <p:nvGraphicFramePr>
          <p:cNvPr id="5" name="Table 4"/>
          <p:cNvGraphicFramePr>
            <a:graphicFrameLocks noGrp="1"/>
          </p:cNvGraphicFramePr>
          <p:nvPr>
            <p:extLst>
              <p:ext uri="{D42A27DB-BD31-4B8C-83A1-F6EECF244321}">
                <p14:modId xmlns:p14="http://schemas.microsoft.com/office/powerpoint/2010/main" val="1688009684"/>
              </p:ext>
            </p:extLst>
          </p:nvPr>
        </p:nvGraphicFramePr>
        <p:xfrm>
          <a:off x="1905000" y="2590800"/>
          <a:ext cx="8001001" cy="3895447"/>
        </p:xfrm>
        <a:graphic>
          <a:graphicData uri="http://schemas.openxmlformats.org/drawingml/2006/table">
            <a:tbl>
              <a:tblPr firstRow="1" firstCol="1" bandRow="1">
                <a:tableStyleId>{5940675A-B579-460E-94D1-54222C63F5DA}</a:tableStyleId>
              </a:tblPr>
              <a:tblGrid>
                <a:gridCol w="1999815">
                  <a:extLst>
                    <a:ext uri="{9D8B030D-6E8A-4147-A177-3AD203B41FA5}">
                      <a16:colId xmlns="" xmlns:a16="http://schemas.microsoft.com/office/drawing/2014/main" val="1773674886"/>
                    </a:ext>
                  </a:extLst>
                </a:gridCol>
                <a:gridCol w="1999815">
                  <a:extLst>
                    <a:ext uri="{9D8B030D-6E8A-4147-A177-3AD203B41FA5}">
                      <a16:colId xmlns="" xmlns:a16="http://schemas.microsoft.com/office/drawing/2014/main" val="1567448390"/>
                    </a:ext>
                  </a:extLst>
                </a:gridCol>
                <a:gridCol w="1999815">
                  <a:extLst>
                    <a:ext uri="{9D8B030D-6E8A-4147-A177-3AD203B41FA5}">
                      <a16:colId xmlns="" xmlns:a16="http://schemas.microsoft.com/office/drawing/2014/main" val="299146055"/>
                    </a:ext>
                  </a:extLst>
                </a:gridCol>
                <a:gridCol w="2001556">
                  <a:extLst>
                    <a:ext uri="{9D8B030D-6E8A-4147-A177-3AD203B41FA5}">
                      <a16:colId xmlns="" xmlns:a16="http://schemas.microsoft.com/office/drawing/2014/main" val="1270939314"/>
                    </a:ext>
                  </a:extLst>
                </a:gridCol>
              </a:tblGrid>
              <a:tr h="1275100">
                <a:tc>
                  <a:txBody>
                    <a:bodyPr/>
                    <a:lstStyle/>
                    <a:p>
                      <a:pPr marL="0" marR="0" algn="ctr">
                        <a:lnSpc>
                          <a:spcPct val="115000"/>
                        </a:lnSpc>
                        <a:spcBef>
                          <a:spcPts val="0"/>
                        </a:spcBef>
                        <a:spcAft>
                          <a:spcPts val="0"/>
                        </a:spcAft>
                      </a:pPr>
                      <a:r>
                        <a:rPr lang="vi-VN" sz="2800" b="1">
                          <a:solidFill>
                            <a:srgbClr val="FFC000"/>
                          </a:solidFill>
                          <a:effectLst/>
                          <a:latin typeface="Times New Roman" panose="02020603050405020304" pitchFamily="18" charset="0"/>
                          <a:cs typeface="Times New Roman" panose="02020603050405020304" pitchFamily="18" charset="0"/>
                        </a:rPr>
                        <a:t> </a:t>
                      </a:r>
                      <a:endParaRPr lang="en-US" sz="2800" b="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b="1">
                          <a:solidFill>
                            <a:srgbClr val="0070C0"/>
                          </a:solidFill>
                          <a:effectLst/>
                          <a:latin typeface="Times New Roman" panose="02020603050405020304" pitchFamily="18" charset="0"/>
                          <a:cs typeface="Times New Roman" panose="02020603050405020304" pitchFamily="18" charset="0"/>
                        </a:rPr>
                        <a:t>Tính hoàn chỉnh</a:t>
                      </a:r>
                      <a:endParaRPr lang="en-US" sz="2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b="1">
                          <a:solidFill>
                            <a:srgbClr val="0070C0"/>
                          </a:solidFill>
                          <a:effectLst/>
                          <a:latin typeface="Times New Roman" panose="02020603050405020304" pitchFamily="18" charset="0"/>
                          <a:cs typeface="Times New Roman" panose="02020603050405020304" pitchFamily="18" charset="0"/>
                        </a:rPr>
                        <a:t>Cơ chế lây nhiễm</a:t>
                      </a:r>
                      <a:endParaRPr lang="en-US" sz="2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b="1">
                          <a:solidFill>
                            <a:srgbClr val="0070C0"/>
                          </a:solidFill>
                          <a:effectLst/>
                          <a:latin typeface="Times New Roman" panose="02020603050405020304" pitchFamily="18" charset="0"/>
                          <a:cs typeface="Times New Roman" panose="02020603050405020304" pitchFamily="18" charset="0"/>
                        </a:rPr>
                        <a:t>Tác hại</a:t>
                      </a:r>
                      <a:endParaRPr lang="en-US" sz="2800" b="1">
                        <a:solidFill>
                          <a:srgbClr val="0070C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3581718069"/>
                  </a:ext>
                </a:extLst>
              </a:tr>
              <a:tr h="873449">
                <a:tc>
                  <a:txBody>
                    <a:bodyPr/>
                    <a:lstStyle/>
                    <a:p>
                      <a:pPr marL="0" marR="0" algn="ctr">
                        <a:lnSpc>
                          <a:spcPct val="115000"/>
                        </a:lnSpc>
                        <a:spcBef>
                          <a:spcPts val="0"/>
                        </a:spcBef>
                        <a:spcAft>
                          <a:spcPts val="0"/>
                        </a:spcAft>
                      </a:pPr>
                      <a:r>
                        <a:rPr lang="en-US" sz="2800" b="1">
                          <a:solidFill>
                            <a:srgbClr val="FFC000"/>
                          </a:solidFill>
                          <a:effectLst/>
                          <a:latin typeface="Times New Roman" panose="02020603050405020304" pitchFamily="18" charset="0"/>
                          <a:cs typeface="Times New Roman" panose="02020603050405020304" pitchFamily="18" charset="0"/>
                        </a:rPr>
                        <a:t>Virus</a:t>
                      </a:r>
                      <a:endParaRPr lang="en-US" sz="2800" b="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2362548540"/>
                  </a:ext>
                </a:extLst>
              </a:tr>
              <a:tr h="873449">
                <a:tc>
                  <a:txBody>
                    <a:bodyPr/>
                    <a:lstStyle/>
                    <a:p>
                      <a:pPr marL="0" marR="0" algn="ctr">
                        <a:lnSpc>
                          <a:spcPct val="115000"/>
                        </a:lnSpc>
                        <a:spcBef>
                          <a:spcPts val="0"/>
                        </a:spcBef>
                        <a:spcAft>
                          <a:spcPts val="0"/>
                        </a:spcAft>
                      </a:pPr>
                      <a:r>
                        <a:rPr lang="en-US" sz="2800" b="1">
                          <a:solidFill>
                            <a:srgbClr val="FFC000"/>
                          </a:solidFill>
                          <a:effectLst/>
                          <a:latin typeface="Times New Roman" panose="02020603050405020304" pitchFamily="18" charset="0"/>
                          <a:cs typeface="Times New Roman" panose="02020603050405020304" pitchFamily="18" charset="0"/>
                        </a:rPr>
                        <a:t>Trojan</a:t>
                      </a:r>
                      <a:endParaRPr lang="en-US" sz="2800" b="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283957315"/>
                  </a:ext>
                </a:extLst>
              </a:tr>
              <a:tr h="873449">
                <a:tc>
                  <a:txBody>
                    <a:bodyPr/>
                    <a:lstStyle/>
                    <a:p>
                      <a:pPr marL="0" marR="0" algn="ctr">
                        <a:lnSpc>
                          <a:spcPct val="115000"/>
                        </a:lnSpc>
                        <a:spcBef>
                          <a:spcPts val="0"/>
                        </a:spcBef>
                        <a:spcAft>
                          <a:spcPts val="0"/>
                        </a:spcAft>
                      </a:pPr>
                      <a:r>
                        <a:rPr lang="en-US" sz="2800" b="1">
                          <a:solidFill>
                            <a:srgbClr val="FFC000"/>
                          </a:solidFill>
                          <a:effectLst/>
                          <a:latin typeface="Times New Roman" panose="02020603050405020304" pitchFamily="18" charset="0"/>
                          <a:cs typeface="Times New Roman" panose="02020603050405020304" pitchFamily="18" charset="0"/>
                        </a:rPr>
                        <a:t>Worm</a:t>
                      </a:r>
                      <a:endParaRPr lang="en-US" sz="2800" b="1">
                        <a:solidFill>
                          <a:srgbClr val="FFC000"/>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tc>
                  <a:txBody>
                    <a:bodyPr/>
                    <a:lstStyle/>
                    <a:p>
                      <a:pPr marL="0" marR="0" algn="ctr">
                        <a:lnSpc>
                          <a:spcPct val="115000"/>
                        </a:lnSpc>
                        <a:spcBef>
                          <a:spcPts val="0"/>
                        </a:spcBef>
                        <a:spcAft>
                          <a:spcPts val="0"/>
                        </a:spcAft>
                      </a:pPr>
                      <a:r>
                        <a:rPr lang="en-US" sz="2800">
                          <a:effectLst/>
                          <a:latin typeface="Times New Roman" panose="02020603050405020304" pitchFamily="18" charset="0"/>
                          <a:cs typeface="Times New Roman" panose="02020603050405020304" pitchFamily="18" charset="0"/>
                        </a:rPr>
                        <a:t>?</a:t>
                      </a:r>
                      <a:endParaRPr lang="en-US" sz="280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 xmlns:a16="http://schemas.microsoft.com/office/drawing/2014/main" val="484165327"/>
                  </a:ext>
                </a:extLst>
              </a:tr>
            </a:tbl>
          </a:graphicData>
        </a:graphic>
      </p:graphicFrame>
    </p:spTree>
    <p:extLst>
      <p:ext uri="{BB962C8B-B14F-4D97-AF65-F5344CB8AC3E}">
        <p14:creationId xmlns:p14="http://schemas.microsoft.com/office/powerpoint/2010/main" val="217132325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143000"/>
            <a:ext cx="10668000" cy="4031873"/>
          </a:xfrm>
          <a:prstGeom prst="rect">
            <a:avLst/>
          </a:prstGeom>
        </p:spPr>
        <p:txBody>
          <a:bodyPr wrap="square">
            <a:spAutoFit/>
          </a:bodyPr>
          <a:lstStyle/>
          <a:p>
            <a:pPr marL="0" marR="0" algn="just">
              <a:spcBef>
                <a:spcPts val="1200"/>
              </a:spcBef>
              <a:spcAft>
                <a:spcPts val="1200"/>
              </a:spcAft>
            </a:pPr>
            <a:r>
              <a:rPr lang="en-US"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3. </a:t>
            </a:r>
            <a:r>
              <a:rPr lang="vi-VN"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THỰC HÀNH</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Dùng phần mềm phòng chống virus Windows Defender</a:t>
            </a:r>
            <a:endParaRPr lang="en-US" sz="2800">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en-US" sz="2800" smtClean="0">
                <a:latin typeface="Times New Roman" panose="02020603050405020304" pitchFamily="18" charset="0"/>
                <a:ea typeface="Times New Roman" panose="02020603050405020304" pitchFamily="18" charset="0"/>
                <a:cs typeface="Times New Roman" panose="02020603050405020304" pitchFamily="18" charset="0"/>
              </a:rPr>
              <a:t>	</a:t>
            </a:r>
            <a:r>
              <a:rPr lang="vi-VN" sz="2800" smtClean="0">
                <a:latin typeface="Times New Roman" panose="02020603050405020304" pitchFamily="18" charset="0"/>
                <a:ea typeface="Times New Roman" panose="02020603050405020304" pitchFamily="18" charset="0"/>
                <a:cs typeface="Times New Roman" panose="02020603050405020304" pitchFamily="18" charset="0"/>
              </a:rPr>
              <a:t>Phần </a:t>
            </a:r>
            <a:r>
              <a:rPr lang="vi-VN" sz="2800">
                <a:latin typeface="Times New Roman" panose="02020603050405020304" pitchFamily="18" charset="0"/>
                <a:ea typeface="Times New Roman" panose="02020603050405020304" pitchFamily="18" charset="0"/>
                <a:cs typeface="Times New Roman" panose="02020603050405020304" pitchFamily="18" charset="0"/>
              </a:rPr>
              <a:t>mềm Defender Firewall được tích hợp sẵn trong hệ điều hành Windows phiên bản 10, tự động chạy ngầm để bảo vệ các máy tính dùng hệ điều hành Windows. Defender tự động cập nhật các mẫu virus mới mỗi khi hệ điều hành được cập nhật (theo tiện ích Windows Update)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b="1">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Nhiệm vụ:</a:t>
            </a:r>
            <a:r>
              <a:rPr lang="vi-VN" sz="2800">
                <a:solidFill>
                  <a:srgbClr val="7030A0"/>
                </a:solidFill>
                <a:latin typeface="Times New Roman" panose="02020603050405020304" pitchFamily="18" charset="0"/>
                <a:ea typeface="Times New Roman" panose="02020603050405020304" pitchFamily="18" charset="0"/>
                <a:cs typeface="Times New Roman" panose="02020603050405020304" pitchFamily="18" charset="0"/>
              </a:rPr>
              <a:t>  T</a:t>
            </a:r>
            <a:r>
              <a:rPr lang="vi-VN" sz="2800">
                <a:latin typeface="Times New Roman" panose="02020603050405020304" pitchFamily="18" charset="0"/>
                <a:ea typeface="Times New Roman" panose="02020603050405020304" pitchFamily="18" charset="0"/>
                <a:cs typeface="Times New Roman" panose="02020603050405020304" pitchFamily="18" charset="0"/>
              </a:rPr>
              <a:t>hiết lập các lựa chọn và quét virus với Windows Defender.</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2750444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62000" y="1447800"/>
            <a:ext cx="4953000" cy="3416320"/>
          </a:xfrm>
          <a:prstGeom prst="rect">
            <a:avLst/>
          </a:prstGeom>
        </p:spPr>
        <p:txBody>
          <a:bodyPr wrap="square">
            <a:spAutoFit/>
          </a:bodyPr>
          <a:lstStyle/>
          <a:p>
            <a:pPr marL="0" marR="0" algn="just">
              <a:spcBef>
                <a:spcPts val="1200"/>
              </a:spcBef>
              <a:spcAft>
                <a:spcPts val="1200"/>
              </a:spcAft>
            </a:pPr>
            <a:r>
              <a:rPr lang="vi-VN" sz="280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Hướng dẫn.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Bước 1:</a:t>
            </a:r>
            <a:r>
              <a:rPr lang="vi-VN" sz="2800">
                <a:latin typeface="Times New Roman" panose="02020603050405020304" pitchFamily="18" charset="0"/>
                <a:ea typeface="Times New Roman" panose="02020603050405020304" pitchFamily="18" charset="0"/>
                <a:cs typeface="Times New Roman" panose="02020603050405020304" pitchFamily="18" charset="0"/>
              </a:rPr>
              <a:t> Từ nút </a:t>
            </a:r>
            <a:r>
              <a:rPr lang="vi-VN" sz="2800" b="1">
                <a:latin typeface="Times New Roman" panose="02020603050405020304" pitchFamily="18" charset="0"/>
                <a:ea typeface="Times New Roman" panose="02020603050405020304" pitchFamily="18" charset="0"/>
                <a:cs typeface="Times New Roman" panose="02020603050405020304" pitchFamily="18" charset="0"/>
              </a:rPr>
              <a:t>Start</a:t>
            </a:r>
            <a:r>
              <a:rPr lang="vi-VN" sz="2800">
                <a:latin typeface="Times New Roman" panose="02020603050405020304" pitchFamily="18" charset="0"/>
                <a:ea typeface="Times New Roman" panose="02020603050405020304" pitchFamily="18" charset="0"/>
                <a:cs typeface="Times New Roman" panose="02020603050405020304" pitchFamily="18" charset="0"/>
              </a:rPr>
              <a:t> chọn </a:t>
            </a:r>
            <a:r>
              <a:rPr lang="vi-VN" sz="2800" b="1">
                <a:latin typeface="Times New Roman" panose="02020603050405020304" pitchFamily="18" charset="0"/>
                <a:ea typeface="Times New Roman" panose="02020603050405020304" pitchFamily="18" charset="0"/>
                <a:cs typeface="Times New Roman" panose="02020603050405020304" pitchFamily="18" charset="0"/>
              </a:rPr>
              <a:t>Setting</a:t>
            </a:r>
            <a:r>
              <a:rPr lang="vi-VN" sz="2800">
                <a:latin typeface="Times New Roman" panose="02020603050405020304" pitchFamily="18" charset="0"/>
                <a:ea typeface="Times New Roman" panose="02020603050405020304" pitchFamily="18" charset="0"/>
                <a:cs typeface="Times New Roman" panose="02020603050405020304" pitchFamily="18" charset="0"/>
              </a:rPr>
              <a:t> (có thể dùng cách nhanh hơn là gõ chữ “Defender” vào hộp tìm kiếm nằm ở thanh trạng thái), màn hình xuất hiện tương tự như sau:</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p:cNvPicPr/>
          <p:nvPr/>
        </p:nvPicPr>
        <p:blipFill rotWithShape="1">
          <a:blip r:embed="rId2"/>
          <a:srcRect l="59429" t="32689" r="4849" b="29736"/>
          <a:stretch/>
        </p:blipFill>
        <p:spPr bwMode="auto">
          <a:xfrm>
            <a:off x="6324600" y="990600"/>
            <a:ext cx="5511165" cy="506760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5022602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09600"/>
            <a:ext cx="4953000" cy="1578894"/>
          </a:xfrm>
          <a:prstGeom prst="rect">
            <a:avLst/>
          </a:prstGeom>
        </p:spPr>
        <p:txBody>
          <a:bodyPr wrap="square">
            <a:spAutoFit/>
          </a:bodyPr>
          <a:lstStyle/>
          <a:p>
            <a:pPr marL="0" marR="0" algn="just">
              <a:lnSpc>
                <a:spcPct val="115000"/>
              </a:lnSpc>
              <a:spcBef>
                <a:spcPts val="0"/>
              </a:spcBef>
              <a:spcAft>
                <a:spcPts val="0"/>
              </a:spcAft>
            </a:pPr>
            <a:r>
              <a:rPr lang="vi-VN" sz="2800" i="1"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Bước 2:</a:t>
            </a:r>
            <a:r>
              <a:rPr lang="vi-VN" sz="2800" dirty="0">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 </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Thực hiện các thao tác như hướng dẫn ở Hình 9.1 sẽ xuất hiện của sổ như Hình 9.2.</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59602" t="28413" r="5364" b="22710"/>
          <a:stretch/>
        </p:blipFill>
        <p:spPr bwMode="auto">
          <a:xfrm>
            <a:off x="6324600" y="838200"/>
            <a:ext cx="5656262" cy="5346065"/>
          </a:xfrm>
          <a:prstGeom prst="rect">
            <a:avLst/>
          </a:prstGeom>
          <a:ln>
            <a:noFill/>
          </a:ln>
          <a:extLst>
            <a:ext uri="{53640926-AAD7-44D8-BBD7-CCE9431645EC}">
              <a14:shadowObscured xmlns:a14="http://schemas.microsoft.com/office/drawing/2010/main"/>
            </a:ext>
          </a:extLst>
        </p:spPr>
      </p:pic>
      <p:sp>
        <p:nvSpPr>
          <p:cNvPr id="4" name="Rectangle 3"/>
          <p:cNvSpPr/>
          <p:nvPr/>
        </p:nvSpPr>
        <p:spPr>
          <a:xfrm>
            <a:off x="457200" y="2438400"/>
            <a:ext cx="4953000" cy="4016741"/>
          </a:xfrm>
          <a:prstGeom prst="rect">
            <a:avLst/>
          </a:prstGeom>
        </p:spPr>
        <p:txBody>
          <a:bodyPr wrap="square">
            <a:spAutoFit/>
          </a:bodyPr>
          <a:lstStyle/>
          <a:p>
            <a:pPr marL="0" marR="0" algn="just">
              <a:lnSpc>
                <a:spcPct val="115000"/>
              </a:lnSpc>
              <a:spcBef>
                <a:spcPts val="0"/>
              </a:spcBef>
              <a:spcAft>
                <a:spcPts val="0"/>
              </a:spcAft>
            </a:pPr>
            <a:r>
              <a:rPr lang="vi-VN" sz="2800" dirty="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Current threats</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thống kê những nguy cơ tìm thấy trong thời gian gần nhất khi các tệp được quét kiểm tra.</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marL="0" marR="0" algn="just">
              <a:lnSpc>
                <a:spcPct val="115000"/>
              </a:lnSpc>
              <a:spcBef>
                <a:spcPts val="0"/>
              </a:spcBef>
              <a:spcAft>
                <a:spcPts val="0"/>
              </a:spcAft>
            </a:pPr>
            <a:r>
              <a:rPr lang="vi-VN" sz="2800" dirty="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Quick scan</a:t>
            </a:r>
            <a:r>
              <a:rPr lang="vi-VN" sz="2800" dirty="0">
                <a:latin typeface="Times New Roman" panose="02020603050405020304" pitchFamily="18" charset="0"/>
                <a:ea typeface="Times New Roman" panose="02020603050405020304" pitchFamily="18" charset="0"/>
                <a:cs typeface="Times New Roman" panose="02020603050405020304" pitchFamily="18" charset="0"/>
              </a:rPr>
              <a:t>: nếu nháy vào nút này phần mềm sẽ quét tất cả các tệp chương trinh ở các thư mục mà virus thường lây nhiễm.</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0091370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barn(inVertical)">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barn(inVertical)">
                                      <p:cBhvr>
                                        <p:cTn id="17" dur="500"/>
                                        <p:tgtEl>
                                          <p:spTgt spid="4">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barn(inVertical)">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381000"/>
            <a:ext cx="10820400" cy="6247864"/>
          </a:xfrm>
          <a:prstGeom prst="rect">
            <a:avLst/>
          </a:prstGeom>
        </p:spPr>
        <p:txBody>
          <a:bodyPr wrap="square">
            <a:spAutoFit/>
          </a:bodyPr>
          <a:lstStyle/>
          <a:p>
            <a:pPr marL="0" marR="0" algn="just">
              <a:spcBef>
                <a:spcPts val="1200"/>
              </a:spcBef>
              <a:spcAft>
                <a:spcPts val="1200"/>
              </a:spcAft>
            </a:pPr>
            <a:r>
              <a:rPr lang="vi-VN" sz="2800" i="1">
                <a:latin typeface="Times New Roman" panose="02020603050405020304" pitchFamily="18" charset="0"/>
                <a:ea typeface="Times New Roman" panose="02020603050405020304" pitchFamily="18" charset="0"/>
                <a:cs typeface="Times New Roman" panose="02020603050405020304" pitchFamily="18" charset="0"/>
              </a:rPr>
              <a:t>Bước</a:t>
            </a:r>
            <a:r>
              <a:rPr lang="vi-VN" sz="2800">
                <a:latin typeface="Times New Roman" panose="02020603050405020304" pitchFamily="18" charset="0"/>
                <a:ea typeface="Times New Roman" panose="02020603050405020304" pitchFamily="18" charset="0"/>
                <a:cs typeface="Times New Roman" panose="02020603050405020304" pitchFamily="18" charset="0"/>
              </a:rPr>
              <a:t> 3: Quét virus. Ta có thể nháy vào nút </a:t>
            </a:r>
            <a:r>
              <a:rPr lang="vi-VN"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Quick scan </a:t>
            </a:r>
            <a:r>
              <a:rPr lang="vi-VN" sz="2800">
                <a:latin typeface="Times New Roman" panose="02020603050405020304" pitchFamily="18" charset="0"/>
                <a:ea typeface="Times New Roman" panose="02020603050405020304" pitchFamily="18" charset="0"/>
                <a:cs typeface="Times New Roman" panose="02020603050405020304" pitchFamily="18" charset="0"/>
              </a:rPr>
              <a:t>hoặc vào lựa chọn </a:t>
            </a:r>
            <a:r>
              <a:rPr lang="vi-VN"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Scan options</a:t>
            </a:r>
            <a:r>
              <a:rPr lang="vi-VN" sz="2800">
                <a:latin typeface="Times New Roman" panose="02020603050405020304" pitchFamily="18" charset="0"/>
                <a:ea typeface="Times New Roman" panose="02020603050405020304" pitchFamily="18" charset="0"/>
                <a:cs typeface="Times New Roman" panose="02020603050405020304" pitchFamily="18" charset="0"/>
              </a:rPr>
              <a:t> để lựa chọn kiểu quét và quét.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Trong </a:t>
            </a:r>
            <a:r>
              <a:rPr lang="vi-VN"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Scan options</a:t>
            </a:r>
            <a:r>
              <a:rPr lang="vi-VN" sz="2800">
                <a:latin typeface="Times New Roman" panose="02020603050405020304" pitchFamily="18" charset="0"/>
                <a:ea typeface="Times New Roman" panose="02020603050405020304" pitchFamily="18" charset="0"/>
                <a:cs typeface="Times New Roman" panose="02020603050405020304" pitchFamily="18" charset="0"/>
              </a:rPr>
              <a:t>, ta có thể lựa chọn các kiểu quét, có bốn lựa chọn:</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1. Quét nhanh (Quick scan): quét các thư mục có nguy cơ cao.</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2. Quét hết (Full scan): quét tất cả các đĩa.	</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3. Quét theo yêu cầu (Custom scan), chỉ quét trên một thư mục nào đó. Khi đó, Defender sẽ yêu cầu chỉ ra thư mục em muốn quét.</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4. Quét ngoại tuyển (Windows Defender Offine scan). Chúng ta sẽ không bàn đến lựa chọn này vì nó là trường hợp đỏi hỏi những hiểu biết rất sâu.</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0" marR="0" algn="just">
              <a:spcBef>
                <a:spcPts val="1200"/>
              </a:spcBef>
              <a:spcAft>
                <a:spcPts val="120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      Sau khi chọn một lựa chọn, nháy nút </a:t>
            </a:r>
            <a:r>
              <a:rPr lang="en-US" sz="2800">
                <a:solidFill>
                  <a:srgbClr val="C45911"/>
                </a:solidFill>
                <a:latin typeface="Times New Roman" panose="02020603050405020304" pitchFamily="18" charset="0"/>
                <a:ea typeface="Times New Roman" panose="02020603050405020304" pitchFamily="18" charset="0"/>
                <a:cs typeface="Times New Roman" panose="02020603050405020304" pitchFamily="18" charset="0"/>
              </a:rPr>
              <a:t>Scan now </a:t>
            </a:r>
            <a:r>
              <a:rPr lang="en-US" sz="2800">
                <a:latin typeface="Times New Roman" panose="02020603050405020304" pitchFamily="18" charset="0"/>
                <a:ea typeface="Times New Roman" panose="02020603050405020304" pitchFamily="18" charset="0"/>
                <a:cs typeface="Times New Roman" panose="02020603050405020304" pitchFamily="18" charset="0"/>
              </a:rPr>
              <a:t>và đợi kết quả.</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43970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barn(inVertical)">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barn(inVertical)">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barn(inVertical)">
                                      <p:cBhvr>
                                        <p:cTn id="37"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304800" y="304800"/>
            <a:ext cx="11506200" cy="5420672"/>
          </a:xfrm>
          <a:prstGeom prst="cloudCallout">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indent="457200" algn="just">
              <a:lnSpc>
                <a:spcPct val="115000"/>
              </a:lnSpc>
              <a:spcBef>
                <a:spcPts val="0"/>
              </a:spcBef>
              <a:spcAft>
                <a:spcPts val="0"/>
              </a:spcAft>
            </a:pPr>
            <a:r>
              <a:rPr lang="vi-VN" sz="2800" dirty="0">
                <a:latin typeface="Times New Roman" panose="02020603050405020304" pitchFamily="18" charset="0"/>
                <a:ea typeface="Times New Roman" panose="02020603050405020304" pitchFamily="18" charset="0"/>
                <a:cs typeface="Times New Roman" panose="02020603050405020304" pitchFamily="18" charset="0"/>
              </a:rPr>
              <a:t>Không gian mạng – (trong một số hoàn cảnh cụ thể được gọi vắn tắt là "mạng") chính là Internet, là một môi trường rất mở. Trên mạng mọi người có thể liên lạc, chia sẻ thông tin với nhau một cách dễ dàng nhưng chính điều đó lại bị những kẻ xấu lợi dụng khiến mạng cũng là nơi đầy rẫy những cạm bẫy. Cần tự bảo vệ mình như thế nào?</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38200" y="1066800"/>
            <a:ext cx="4876800" cy="4016741"/>
          </a:xfrm>
          <a:prstGeom prst="rect">
            <a:avLst/>
          </a:prstGeom>
        </p:spPr>
        <p:txBody>
          <a:bodyPr wrap="square">
            <a:spAutoFit/>
          </a:bodyPr>
          <a:lstStyle/>
          <a:p>
            <a:pPr marL="0" marR="0" algn="just">
              <a:lnSpc>
                <a:spcPct val="115000"/>
              </a:lnSpc>
              <a:spcBef>
                <a:spcPts val="0"/>
              </a:spcBef>
              <a:spcAft>
                <a:spcPts val="0"/>
              </a:spcAft>
            </a:pPr>
            <a:r>
              <a:rPr lang="en-US" sz="2800">
                <a:latin typeface="Times New Roman" panose="02020603050405020304" pitchFamily="18" charset="0"/>
                <a:ea typeface="Times New Roman" panose="02020603050405020304" pitchFamily="18" charset="0"/>
                <a:cs typeface="Times New Roman" panose="02020603050405020304" pitchFamily="18" charset="0"/>
              </a:rPr>
              <a:t>Nếu đang làm việc ở thư mục mà muốn quét thư mục đó thi không cần truy cập vào Defender, ta có thể nháy nút phải chuột vào tên thư mục để xuất hiện bàng chọn tắt, chọn lệnh Scan with Microsoft Defender (Hinh 9.4).</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p:cNvPicPr/>
          <p:nvPr/>
        </p:nvPicPr>
        <p:blipFill rotWithShape="1">
          <a:blip r:embed="rId2">
            <a:extLst>
              <a:ext uri="{BEBA8EAE-BF5A-486C-A8C5-ECC9F3942E4B}">
                <a14:imgProps xmlns:a14="http://schemas.microsoft.com/office/drawing/2010/main">
                  <a14:imgLayer r:embed="rId3">
                    <a14:imgEffect>
                      <a14:brightnessContrast bright="20000" contrast="-40000"/>
                    </a14:imgEffect>
                  </a14:imgLayer>
                </a14:imgProps>
              </a:ext>
            </a:extLst>
          </a:blip>
          <a:srcRect l="64927" t="59882" r="11376" b="23931"/>
          <a:stretch/>
        </p:blipFill>
        <p:spPr bwMode="auto">
          <a:xfrm>
            <a:off x="7239000" y="1334000"/>
            <a:ext cx="4279265" cy="317754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2755864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99160" y="1676400"/>
            <a:ext cx="10439400" cy="1083374"/>
          </a:xfrm>
          <a:prstGeom prst="rect">
            <a:avLst/>
          </a:prstGeom>
        </p:spPr>
        <p:txBody>
          <a:bodyPr wrap="square">
            <a:spAutoFit/>
          </a:bodyPr>
          <a:lstStyle/>
          <a:p>
            <a:pPr marL="0" marR="0">
              <a:lnSpc>
                <a:spcPct val="115000"/>
              </a:lnSpc>
              <a:spcBef>
                <a:spcPts val="0"/>
              </a:spcBef>
              <a:spcAft>
                <a:spcPts val="0"/>
              </a:spcAft>
            </a:pPr>
            <a:r>
              <a:rPr lang="nl-NL" sz="28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Câu 1:</a:t>
            </a:r>
            <a:r>
              <a:rPr lang="nl-NL" sz="2800" dirty="0" smtClean="0">
                <a:solidFill>
                  <a:srgbClr val="FF0000"/>
                </a:solidFill>
                <a:latin typeface="Times New Roman" panose="02020603050405020304" pitchFamily="18" charset="0"/>
                <a:ea typeface="Times New Roman" panose="02020603050405020304" pitchFamily="18" charset="0"/>
                <a:cs typeface="Times New Roman" panose="02020603050405020304" pitchFamily="18" charset="0"/>
              </a:rPr>
              <a:t> </a:t>
            </a:r>
            <a:r>
              <a:rPr lang="nl-NL"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Em hãy kể ra các nguy cơ mất an toàn khi tham gia các mạng </a:t>
            </a:r>
            <a:r>
              <a:rPr lang="nl-NL" sz="2800" dirty="0" smtClean="0">
                <a:latin typeface="Times New Roman" panose="02020603050405020304" pitchFamily="18" charset="0"/>
                <a:ea typeface="Times New Roman" panose="02020603050405020304" pitchFamily="18" charset="0"/>
                <a:cs typeface="Times New Roman" panose="02020603050405020304" pitchFamily="18" charset="0"/>
              </a:rPr>
              <a:t>xã </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hội</a:t>
            </a:r>
            <a:r>
              <a:rPr lang="nl-NL" sz="2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Rectangle 3"/>
          <p:cNvSpPr/>
          <p:nvPr/>
        </p:nvSpPr>
        <p:spPr>
          <a:xfrm>
            <a:off x="4558016" y="566208"/>
            <a:ext cx="3002745" cy="707886"/>
          </a:xfrm>
          <a:prstGeom prst="rect">
            <a:avLst/>
          </a:prstGeom>
        </p:spPr>
        <p:txBody>
          <a:bodyPr wrap="none">
            <a:spAutoFit/>
          </a:bodyPr>
          <a:lstStyle/>
          <a:p>
            <a:r>
              <a:rPr lang="en-US" sz="4000" b="1" dirty="0" smtClean="0">
                <a:solidFill>
                  <a:srgbClr val="C00000"/>
                </a:solidFill>
                <a:latin typeface="Times New Roman" panose="02020603050405020304" pitchFamily="18" charset="0"/>
                <a:ea typeface="Times New Roman" panose="02020603050405020304" pitchFamily="18" charset="0"/>
              </a:rPr>
              <a:t>LUYỆN</a:t>
            </a:r>
            <a:r>
              <a:rPr lang="vi-VN" sz="4000" b="1" dirty="0" smtClean="0">
                <a:solidFill>
                  <a:srgbClr val="C00000"/>
                </a:solidFill>
                <a:latin typeface="Times New Roman" panose="02020603050405020304" pitchFamily="18" charset="0"/>
                <a:ea typeface="Times New Roman" panose="02020603050405020304" pitchFamily="18" charset="0"/>
              </a:rPr>
              <a:t>TẬP</a:t>
            </a:r>
            <a:endParaRPr lang="en-US" sz="4000" dirty="0">
              <a:solidFill>
                <a:srgbClr val="C00000"/>
              </a:solidFill>
            </a:endParaRPr>
          </a:p>
        </p:txBody>
      </p:sp>
      <p:sp>
        <p:nvSpPr>
          <p:cNvPr id="3" name="TextBox 2"/>
          <p:cNvSpPr txBox="1"/>
          <p:nvPr/>
        </p:nvSpPr>
        <p:spPr>
          <a:xfrm>
            <a:off x="1219200" y="3352800"/>
            <a:ext cx="9296400" cy="1384995"/>
          </a:xfrm>
          <a:prstGeom prst="rect">
            <a:avLst/>
          </a:prstGeom>
          <a:noFill/>
        </p:spPr>
        <p:txBody>
          <a:bodyPr wrap="square" rtlCol="0">
            <a:spAutoFit/>
          </a:bodyPr>
          <a:lstStyle/>
          <a:p>
            <a:r>
              <a:rPr lang="en-US" sz="28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Trả lời:</a:t>
            </a:r>
            <a:r>
              <a:rPr lang="en-US" sz="2800"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Các nguy cơ mất an toàn khi tham gia các mạng xã hội như lộ thông tin cá nhân, tài khoản ngân hàng, bị lừa đảo chiếm đoạt tài sản, bị bắt nạt trên mạng,…</a:t>
            </a:r>
          </a:p>
        </p:txBody>
      </p:sp>
    </p:spTree>
    <p:extLst>
      <p:ext uri="{BB962C8B-B14F-4D97-AF65-F5344CB8AC3E}">
        <p14:creationId xmlns:p14="http://schemas.microsoft.com/office/powerpoint/2010/main" val="32175589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25072" y="965909"/>
            <a:ext cx="10439400" cy="1083374"/>
          </a:xfrm>
          <a:prstGeom prst="rect">
            <a:avLst/>
          </a:prstGeom>
        </p:spPr>
        <p:txBody>
          <a:bodyPr wrap="square">
            <a:spAutoFit/>
          </a:bodyPr>
          <a:lstStyle/>
          <a:p>
            <a:pPr marL="0" marR="0" algn="just">
              <a:lnSpc>
                <a:spcPct val="115000"/>
              </a:lnSpc>
              <a:spcBef>
                <a:spcPts val="0"/>
              </a:spcBef>
              <a:spcAft>
                <a:spcPts val="0"/>
              </a:spcAft>
            </a:pPr>
            <a:r>
              <a:rPr lang="nl-NL" sz="2800"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Câu 2</a:t>
            </a:r>
            <a:r>
              <a:rPr lang="nl-NL" sz="2800" u="sng" dirty="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a:t>
            </a:r>
            <a:r>
              <a:rPr lang="nl-NL" sz="2800"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Em hãy kể ra những trường hợp có thể bị nhiễm phần mềm độc hại và biện pháp phòng, chống tương ứng.</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Rectangle 3"/>
          <p:cNvSpPr/>
          <p:nvPr/>
        </p:nvSpPr>
        <p:spPr>
          <a:xfrm>
            <a:off x="4343400" y="228600"/>
            <a:ext cx="3002745" cy="707886"/>
          </a:xfrm>
          <a:prstGeom prst="rect">
            <a:avLst/>
          </a:prstGeom>
        </p:spPr>
        <p:txBody>
          <a:bodyPr wrap="none">
            <a:spAutoFit/>
          </a:bodyPr>
          <a:lstStyle/>
          <a:p>
            <a:r>
              <a:rPr lang="en-US" sz="4000" b="1" dirty="0" smtClean="0">
                <a:solidFill>
                  <a:srgbClr val="C00000"/>
                </a:solidFill>
                <a:latin typeface="Times New Roman" panose="02020603050405020304" pitchFamily="18" charset="0"/>
                <a:ea typeface="Times New Roman" panose="02020603050405020304" pitchFamily="18" charset="0"/>
              </a:rPr>
              <a:t>LUYỆN</a:t>
            </a:r>
            <a:r>
              <a:rPr lang="vi-VN" sz="4000" b="1" dirty="0" smtClean="0">
                <a:solidFill>
                  <a:srgbClr val="C00000"/>
                </a:solidFill>
                <a:latin typeface="Times New Roman" panose="02020603050405020304" pitchFamily="18" charset="0"/>
                <a:ea typeface="Times New Roman" panose="02020603050405020304" pitchFamily="18" charset="0"/>
              </a:rPr>
              <a:t>TẬP</a:t>
            </a:r>
            <a:endParaRPr lang="en-US" sz="4000" dirty="0">
              <a:solidFill>
                <a:srgbClr val="C00000"/>
              </a:solidFill>
            </a:endParaRPr>
          </a:p>
        </p:txBody>
      </p:sp>
      <p:sp>
        <p:nvSpPr>
          <p:cNvPr id="3" name="TextBox 2"/>
          <p:cNvSpPr txBox="1"/>
          <p:nvPr/>
        </p:nvSpPr>
        <p:spPr>
          <a:xfrm>
            <a:off x="1066800" y="2078706"/>
            <a:ext cx="10195560" cy="3539430"/>
          </a:xfrm>
          <a:prstGeom prst="rect">
            <a:avLst/>
          </a:prstGeom>
          <a:noFill/>
        </p:spPr>
        <p:txBody>
          <a:bodyPr wrap="square" rtlCol="0">
            <a:spAutoFit/>
          </a:bodyPr>
          <a:lstStyle/>
          <a:p>
            <a:r>
              <a:rPr lang="en-US" sz="2800" u="sng" dirty="0" smtClean="0">
                <a:solidFill>
                  <a:srgbClr val="FF0000"/>
                </a:solidFill>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Trả lời:</a:t>
            </a:r>
          </a:p>
          <a:p>
            <a:r>
              <a:rPr lang="en-US" sz="2800" dirty="0" smtClean="0">
                <a:latin typeface="Times New Roman" panose="02020603050405020304" pitchFamily="18" charset="0"/>
                <a:cs typeface="Times New Roman" panose="02020603050405020304" pitchFamily="18" charset="0"/>
              </a:rPr>
              <a:t>+ </a:t>
            </a:r>
            <a:r>
              <a:rPr lang="en-US" sz="2800" dirty="0">
                <a:latin typeface="Times New Roman" panose="02020603050405020304" pitchFamily="18" charset="0"/>
                <a:cs typeface="Times New Roman" panose="02020603050405020304" pitchFamily="18" charset="0"/>
              </a:rPr>
              <a:t>Tải các phần mềm không rõ nguồn gốc từ mạng Internet về máy tính.</a:t>
            </a:r>
          </a:p>
          <a:p>
            <a:r>
              <a:rPr lang="en-US" sz="2800" dirty="0">
                <a:latin typeface="Times New Roman" panose="02020603050405020304" pitchFamily="18" charset="0"/>
                <a:cs typeface="Times New Roman" panose="02020603050405020304" pitchFamily="18" charset="0"/>
              </a:rPr>
              <a:t>+ Sao chép các chương trình và dữ liệu từ ổ đĩa ngoài vào máy tính.</a:t>
            </a:r>
          </a:p>
          <a:p>
            <a:r>
              <a:rPr lang="en-US" sz="2800" dirty="0">
                <a:latin typeface="Times New Roman" panose="02020603050405020304" pitchFamily="18" charset="0"/>
                <a:cs typeface="Times New Roman" panose="02020603050405020304" pitchFamily="18" charset="0"/>
              </a:rPr>
              <a:t>+ Mở các liên kết lạ khi nhận email hay tin nhắn.</a:t>
            </a:r>
          </a:p>
          <a:p>
            <a:r>
              <a:rPr lang="en-US" sz="2800" dirty="0">
                <a:latin typeface="Times New Roman" panose="02020603050405020304" pitchFamily="18" charset="0"/>
                <a:cs typeface="Times New Roman" panose="02020603050405020304" pitchFamily="18" charset="0"/>
              </a:rPr>
              <a:t>- Biện pháp phòng chống:</a:t>
            </a:r>
          </a:p>
          <a:p>
            <a:r>
              <a:rPr lang="en-US" sz="2800" dirty="0">
                <a:latin typeface="Times New Roman" panose="02020603050405020304" pitchFamily="18" charset="0"/>
                <a:cs typeface="Times New Roman" panose="02020603050405020304" pitchFamily="18" charset="0"/>
              </a:rPr>
              <a:t>+ Có thể cài các phần mềm tìm và diệt virus</a:t>
            </a:r>
          </a:p>
          <a:p>
            <a:r>
              <a:rPr lang="en-US" sz="2800" dirty="0">
                <a:latin typeface="Times New Roman" panose="02020603050405020304" pitchFamily="18" charset="0"/>
                <a:cs typeface="Times New Roman" panose="02020603050405020304" pitchFamily="18" charset="0"/>
              </a:rPr>
              <a:t>+ Không tải phần mềm không rõ nguồn gốc, không mở liên kết lạ,…</a:t>
            </a:r>
          </a:p>
        </p:txBody>
      </p:sp>
    </p:spTree>
    <p:extLst>
      <p:ext uri="{BB962C8B-B14F-4D97-AF65-F5344CB8AC3E}">
        <p14:creationId xmlns:p14="http://schemas.microsoft.com/office/powerpoint/2010/main" val="3624624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457200" y="838200"/>
            <a:ext cx="11201400" cy="548099"/>
          </a:xfrm>
          <a:prstGeom prst="rect">
            <a:avLst/>
          </a:prstGeom>
        </p:spPr>
        <p:txBody>
          <a:bodyPr wrap="square">
            <a:spAutoFit/>
          </a:bodyPr>
          <a:lstStyle/>
          <a:p>
            <a:pPr marL="0" marR="0">
              <a:lnSpc>
                <a:spcPct val="115000"/>
              </a:lnSpc>
              <a:spcBef>
                <a:spcPts val="0"/>
              </a:spcBef>
              <a:spcAft>
                <a:spcPts val="0"/>
              </a:spcAft>
            </a:pPr>
            <a:r>
              <a:rPr lang="nl-NL" sz="2800" dirty="0"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Câu 1: </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Em hãy tìm hiểu qua Internet các cách thức tấn công từ chối dịch vụ</a:t>
            </a:r>
            <a:r>
              <a:rPr lang="nl-NL" sz="2800" dirty="0" smtClean="0">
                <a:latin typeface="Times New Roman" panose="02020603050405020304" pitchFamily="18" charset="0"/>
                <a:ea typeface="Times New Roman" panose="02020603050405020304" pitchFamily="18" charset="0"/>
                <a:cs typeface="Times New Roman" panose="02020603050405020304" pitchFamily="18" charset="0"/>
              </a:rPr>
              <a:t>.</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Rectangle 3"/>
          <p:cNvSpPr/>
          <p:nvPr/>
        </p:nvSpPr>
        <p:spPr>
          <a:xfrm>
            <a:off x="4343400" y="130314"/>
            <a:ext cx="2933816" cy="707886"/>
          </a:xfrm>
          <a:prstGeom prst="rect">
            <a:avLst/>
          </a:prstGeom>
        </p:spPr>
        <p:txBody>
          <a:bodyPr wrap="none">
            <a:spAutoFit/>
          </a:bodyPr>
          <a:lstStyle/>
          <a:p>
            <a:r>
              <a:rPr lang="en-US" sz="4000" b="1" dirty="0" smtClean="0">
                <a:solidFill>
                  <a:srgbClr val="C00000"/>
                </a:solidFill>
                <a:latin typeface="Times New Roman" panose="02020603050405020304" pitchFamily="18" charset="0"/>
                <a:ea typeface="Times New Roman" panose="02020603050405020304" pitchFamily="18" charset="0"/>
              </a:rPr>
              <a:t>VẬN DỤNG</a:t>
            </a:r>
            <a:endParaRPr lang="en-US" sz="4000" dirty="0">
              <a:solidFill>
                <a:srgbClr val="C00000"/>
              </a:solidFill>
            </a:endParaRPr>
          </a:p>
        </p:txBody>
      </p:sp>
      <p:sp>
        <p:nvSpPr>
          <p:cNvPr id="2" name="TextBox 1"/>
          <p:cNvSpPr txBox="1"/>
          <p:nvPr/>
        </p:nvSpPr>
        <p:spPr>
          <a:xfrm>
            <a:off x="533400" y="1537395"/>
            <a:ext cx="11125200" cy="4832092"/>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Tấn công từ chối dịch vụ </a:t>
            </a:r>
            <a:r>
              <a:rPr lang="en-US" sz="2800" dirty="0" err="1">
                <a:latin typeface="Times New Roman" panose="02020603050405020304" pitchFamily="18" charset="0"/>
                <a:cs typeface="Times New Roman" panose="02020603050405020304" pitchFamily="18" charset="0"/>
              </a:rPr>
              <a:t>DoS</a:t>
            </a:r>
            <a:r>
              <a:rPr lang="en-US" sz="2800" dirty="0">
                <a:latin typeface="Times New Roman" panose="02020603050405020304" pitchFamily="18" charset="0"/>
                <a:cs typeface="Times New Roman" panose="02020603050405020304" pitchFamily="18" charset="0"/>
              </a:rPr>
              <a:t> là cuộc tấn công nhằm làm sập một máy chủ hoặc mạng, khiến người dùng khác không thể truy cập vào máy chủ / mạng đó. Ví dụ kẻ tấn công gửi ồ ạt nhiều yêu cầu đến máy chủ sẽ làm nó quá tải và “ từ chối dịch vụ”, các người dùng khác không thể truy cập vào máy chủ đó.</a:t>
            </a:r>
          </a:p>
          <a:p>
            <a:r>
              <a:rPr lang="en-US" sz="2800" dirty="0">
                <a:latin typeface="Times New Roman" panose="02020603050405020304" pitchFamily="18" charset="0"/>
                <a:cs typeface="Times New Roman" panose="02020603050405020304" pitchFamily="18" charset="0"/>
              </a:rPr>
              <a:t>Có 5 kiểu tấn công cơ bản sau đây: </a:t>
            </a:r>
          </a:p>
          <a:p>
            <a:r>
              <a:rPr lang="en-US" sz="2800" dirty="0">
                <a:latin typeface="Times New Roman" panose="02020603050405020304" pitchFamily="18" charset="0"/>
                <a:cs typeface="Times New Roman" panose="02020603050405020304" pitchFamily="18" charset="0"/>
              </a:rPr>
              <a:t>- Tiêu tốn tài nguyên băng thông, dung lượng đĩa cứng hoặc thời gian xử lý.</a:t>
            </a:r>
          </a:p>
          <a:p>
            <a:r>
              <a:rPr lang="en-US" sz="2800" dirty="0">
                <a:latin typeface="Times New Roman" panose="02020603050405020304" pitchFamily="18" charset="0"/>
                <a:cs typeface="Times New Roman" panose="02020603050405020304" pitchFamily="18" charset="0"/>
              </a:rPr>
              <a:t>- Phá vỡ các thông tin cấu hình như thông tin định tuyến</a:t>
            </a:r>
          </a:p>
          <a:p>
            <a:r>
              <a:rPr lang="en-US" sz="2800" dirty="0">
                <a:latin typeface="Times New Roman" panose="02020603050405020304" pitchFamily="18" charset="0"/>
                <a:cs typeface="Times New Roman" panose="02020603050405020304" pitchFamily="18" charset="0"/>
              </a:rPr>
              <a:t>- Tự động reset lại các phiên kết nối ( TCP)</a:t>
            </a:r>
          </a:p>
          <a:p>
            <a:r>
              <a:rPr lang="en-US" sz="2800" dirty="0">
                <a:latin typeface="Times New Roman" panose="02020603050405020304" pitchFamily="18" charset="0"/>
                <a:cs typeface="Times New Roman" panose="02020603050405020304" pitchFamily="18" charset="0"/>
              </a:rPr>
              <a:t>- Phá vỡ các thành phần vật lý của mạng máy tính.</a:t>
            </a:r>
          </a:p>
          <a:p>
            <a:r>
              <a:rPr lang="en-US" sz="2800" dirty="0">
                <a:latin typeface="Times New Roman" panose="02020603050405020304" pitchFamily="18" charset="0"/>
                <a:cs typeface="Times New Roman" panose="02020603050405020304" pitchFamily="18" charset="0"/>
              </a:rPr>
              <a:t>- Làm tắc nghẽn thông tin liên lạc.</a:t>
            </a:r>
          </a:p>
        </p:txBody>
      </p:sp>
    </p:spTree>
    <p:extLst>
      <p:ext uri="{BB962C8B-B14F-4D97-AF65-F5344CB8AC3E}">
        <p14:creationId xmlns:p14="http://schemas.microsoft.com/office/powerpoint/2010/main" val="163750937"/>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52400" y="860286"/>
            <a:ext cx="11906192" cy="587853"/>
          </a:xfrm>
          <a:prstGeom prst="rect">
            <a:avLst/>
          </a:prstGeom>
        </p:spPr>
        <p:txBody>
          <a:bodyPr wrap="square">
            <a:spAutoFit/>
          </a:bodyPr>
          <a:lstStyle/>
          <a:p>
            <a:pPr marL="0" marR="0">
              <a:lnSpc>
                <a:spcPct val="115000"/>
              </a:lnSpc>
              <a:spcBef>
                <a:spcPts val="0"/>
              </a:spcBef>
              <a:spcAft>
                <a:spcPts val="0"/>
              </a:spcAft>
            </a:pPr>
            <a:r>
              <a:rPr lang="nl-NL" sz="2800" dirty="0" smtClean="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Câu 2</a:t>
            </a:r>
            <a:r>
              <a:rPr lang="nl-NL" sz="2800" dirty="0">
                <a:solidFill>
                  <a:srgbClr val="00B0F0"/>
                </a:solidFill>
                <a:latin typeface="Times New Roman" panose="02020603050405020304" pitchFamily="18" charset="0"/>
                <a:ea typeface="Times New Roman" panose="02020603050405020304" pitchFamily="18" charset="0"/>
                <a:cs typeface="Times New Roman" panose="02020603050405020304" pitchFamily="18" charset="0"/>
              </a:rPr>
              <a:t>:</a:t>
            </a:r>
            <a:r>
              <a:rPr lang="nl-NL" sz="2800" dirty="0" smtClean="0">
                <a:latin typeface="Times New Roman" panose="02020603050405020304" pitchFamily="18" charset="0"/>
                <a:ea typeface="Times New Roman" panose="02020603050405020304" pitchFamily="18" charset="0"/>
                <a:cs typeface="Times New Roman" panose="02020603050405020304" pitchFamily="18" charset="0"/>
              </a:rPr>
              <a:t> </a:t>
            </a:r>
            <a:r>
              <a:rPr lang="nl-NL" sz="2800" dirty="0">
                <a:latin typeface="Times New Roman" panose="02020603050405020304" pitchFamily="18" charset="0"/>
                <a:ea typeface="Times New Roman" panose="02020603050405020304" pitchFamily="18" charset="0"/>
                <a:cs typeface="Times New Roman" panose="02020603050405020304" pitchFamily="18" charset="0"/>
              </a:rPr>
              <a:t>Em hãy tìm trên mạng thông tin về worm, kể một worm với tác hại của nó.</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4" name="Rectangle 3"/>
          <p:cNvSpPr/>
          <p:nvPr/>
        </p:nvSpPr>
        <p:spPr>
          <a:xfrm>
            <a:off x="4419600" y="152400"/>
            <a:ext cx="2933816" cy="707886"/>
          </a:xfrm>
          <a:prstGeom prst="rect">
            <a:avLst/>
          </a:prstGeom>
        </p:spPr>
        <p:txBody>
          <a:bodyPr wrap="none">
            <a:spAutoFit/>
          </a:bodyPr>
          <a:lstStyle/>
          <a:p>
            <a:r>
              <a:rPr lang="en-US" sz="4000" b="1" dirty="0" smtClean="0">
                <a:solidFill>
                  <a:srgbClr val="C00000"/>
                </a:solidFill>
                <a:latin typeface="Times New Roman" panose="02020603050405020304" pitchFamily="18" charset="0"/>
                <a:ea typeface="Times New Roman" panose="02020603050405020304" pitchFamily="18" charset="0"/>
              </a:rPr>
              <a:t>VẬN DỤNG</a:t>
            </a:r>
            <a:endParaRPr lang="en-US" sz="4000" dirty="0">
              <a:solidFill>
                <a:srgbClr val="C00000"/>
              </a:solidFill>
            </a:endParaRPr>
          </a:p>
        </p:txBody>
      </p:sp>
      <p:sp>
        <p:nvSpPr>
          <p:cNvPr id="2" name="TextBox 1"/>
          <p:cNvSpPr txBox="1"/>
          <p:nvPr/>
        </p:nvSpPr>
        <p:spPr>
          <a:xfrm>
            <a:off x="533400" y="1568172"/>
            <a:ext cx="11201400" cy="3539430"/>
          </a:xfrm>
          <a:prstGeom prst="rect">
            <a:avLst/>
          </a:prstGeom>
          <a:noFill/>
        </p:spPr>
        <p:txBody>
          <a:bodyPr wrap="square" rtlCol="0">
            <a:spAutoFit/>
          </a:bodyPr>
          <a:lstStyle/>
          <a:p>
            <a:r>
              <a:rPr lang="en-US" sz="2800" dirty="0">
                <a:latin typeface="Times New Roman" panose="02020603050405020304" pitchFamily="18" charset="0"/>
                <a:cs typeface="Times New Roman" panose="02020603050405020304" pitchFamily="18" charset="0"/>
              </a:rPr>
              <a:t>Worm máy tính là một phần mềm độc hại, nó có khả năng tự sao chép để lây lan sang các máy tính chưa bị nhiễm.</a:t>
            </a:r>
          </a:p>
          <a:p>
            <a:r>
              <a:rPr lang="en-US" sz="2800" dirty="0">
                <a:latin typeface="Times New Roman" panose="02020603050405020304" pitchFamily="18" charset="0"/>
                <a:cs typeface="Times New Roman" panose="02020603050405020304" pitchFamily="18" charset="0"/>
              </a:rPr>
              <a:t> Ví dụ </a:t>
            </a:r>
            <a:r>
              <a:rPr lang="en-US" sz="2800" dirty="0" smtClean="0">
                <a:latin typeface="Times New Roman" panose="02020603050405020304" pitchFamily="18" charset="0"/>
                <a:cs typeface="Times New Roman" panose="02020603050405020304" pitchFamily="18" charset="0"/>
              </a:rPr>
              <a:t>worm </a:t>
            </a:r>
            <a:r>
              <a:rPr lang="en-US" sz="2800" dirty="0">
                <a:latin typeface="Times New Roman" panose="02020603050405020304" pitchFamily="18" charset="0"/>
                <a:cs typeface="Times New Roman" panose="02020603050405020304" pitchFamily="18" charset="0"/>
              </a:rPr>
              <a:t>email.</a:t>
            </a:r>
          </a:p>
          <a:p>
            <a:r>
              <a:rPr lang="en-US" sz="2800" dirty="0">
                <a:latin typeface="Times New Roman" panose="02020603050405020304" pitchFamily="18" charset="0"/>
                <a:cs typeface="Times New Roman" panose="02020603050405020304" pitchFamily="18" charset="0"/>
              </a:rPr>
              <a:t>Tác hại của </a:t>
            </a:r>
            <a:r>
              <a:rPr lang="en-US" sz="2800" dirty="0" smtClean="0">
                <a:latin typeface="Times New Roman" panose="02020603050405020304" pitchFamily="18" charset="0"/>
                <a:cs typeface="Times New Roman" panose="02020603050405020304" pitchFamily="18" charset="0"/>
              </a:rPr>
              <a:t>worm </a:t>
            </a:r>
            <a:r>
              <a:rPr lang="en-US" sz="2800" dirty="0">
                <a:latin typeface="Times New Roman" panose="02020603050405020304" pitchFamily="18" charset="0"/>
                <a:cs typeface="Times New Roman" panose="02020603050405020304" pitchFamily="18" charset="0"/>
              </a:rPr>
              <a:t>email: worm email hoạt động bằng cách tạo và gửi thư đến tất cả các địa chỉ trong danh sách liên hệ của người dùng. Các bức thư này sẽ chứa phần mềm độc hại lây nhiễm vào hệ thống khi người nhận mở nó. Sau khi lây nhiễm vào máy tính, các phần mềm độc hại này sẽ phá hủy dữ liệu cũng như phần cứng, phần mềm của máy tính.</a:t>
            </a:r>
          </a:p>
        </p:txBody>
      </p:sp>
    </p:spTree>
    <p:extLst>
      <p:ext uri="{BB962C8B-B14F-4D97-AF65-F5344CB8AC3E}">
        <p14:creationId xmlns:p14="http://schemas.microsoft.com/office/powerpoint/2010/main" val="258012040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4224355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17">
            <a:extLst>
              <a:ext uri="{FF2B5EF4-FFF2-40B4-BE49-F238E27FC236}">
                <a16:creationId xmlns="" xmlns:a16="http://schemas.microsoft.com/office/drawing/2014/main" id="{2AA78359-2C06-4ED2-898D-6D662CD3D14A}"/>
              </a:ext>
            </a:extLst>
          </p:cNvPr>
          <p:cNvSpPr>
            <a:spLocks noGrp="1" noChangeArrowheads="1"/>
          </p:cNvSpPr>
          <p:nvPr>
            <p:ph type="title"/>
          </p:nvPr>
        </p:nvSpPr>
        <p:spPr>
          <a:xfrm>
            <a:off x="457200" y="398569"/>
            <a:ext cx="8229600" cy="519113"/>
          </a:xfrm>
          <a:noFill/>
          <a:extLst>
            <a:ext uri="{91240B29-F687-4F45-9708-019B960494DF}">
              <a14:hiddenLine xmlns:a14="http://schemas.microsoft.com/office/drawing/2010/main" w="9525" cap="flat" cmpd="sng" algn="ctr">
                <a:solidFill>
                  <a:schemeClr val="tx1"/>
                </a:solidFill>
                <a:prstDash val="solid"/>
                <a:miter lim="800000"/>
                <a:headEnd/>
                <a:tailEnd/>
              </a14:hiddenLine>
            </a:ext>
          </a:extLst>
        </p:spPr>
        <p:txBody>
          <a:bodyPr>
            <a:normAutofit fontScale="90000"/>
          </a:bodyPr>
          <a:lstStyle/>
          <a:p>
            <a:pPr algn="just" eaLnBrk="1" hangingPunct="1"/>
            <a:r>
              <a:rPr lang="en-US" altLang="en-US" sz="3600" b="1">
                <a:solidFill>
                  <a:srgbClr val="000066"/>
                </a:solidFill>
                <a:latin typeface="Times New Roman" panose="02020603050405020304" pitchFamily="18" charset="0"/>
                <a:cs typeface="Times New Roman" panose="02020603050405020304" pitchFamily="18" charset="0"/>
              </a:rPr>
              <a:t>1. </a:t>
            </a:r>
            <a:r>
              <a:rPr lang="en-US" altLang="en-US" sz="3600" b="1" smtClean="0">
                <a:solidFill>
                  <a:srgbClr val="000066"/>
                </a:solidFill>
                <a:latin typeface="Times New Roman" panose="02020603050405020304" pitchFamily="18" charset="0"/>
                <a:cs typeface="Times New Roman" panose="02020603050405020304" pitchFamily="18" charset="0"/>
              </a:rPr>
              <a:t>MỘT SỐ NGUY CƠ TRÊN MẠNG</a:t>
            </a:r>
            <a:endParaRPr lang="en-AU" altLang="en-US" sz="3600" b="1">
              <a:solidFill>
                <a:srgbClr val="000066"/>
              </a:solidFill>
              <a:latin typeface="Times New Roman" panose="02020603050405020304" pitchFamily="18" charset="0"/>
              <a:cs typeface="Times New Roman" panose="02020603050405020304" pitchFamily="18" charset="0"/>
            </a:endParaRPr>
          </a:p>
        </p:txBody>
      </p:sp>
      <p:pic>
        <p:nvPicPr>
          <p:cNvPr id="2052" name="Picture 4" descr="Internet là gì? So sánh Internet với Network - TOTOLINK Việt Nam">
            <a:extLst>
              <a:ext uri="{FF2B5EF4-FFF2-40B4-BE49-F238E27FC236}">
                <a16:creationId xmlns="" xmlns:a16="http://schemas.microsoft.com/office/drawing/2014/main" id="{0D14F5B3-A74A-4A2F-8144-AF7F3655FA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67600" y="1890658"/>
            <a:ext cx="4495800" cy="3429000"/>
          </a:xfrm>
          <a:prstGeom prst="rect">
            <a:avLst/>
          </a:prstGeom>
          <a:noFill/>
          <a:extLst>
            <a:ext uri="{909E8E84-426E-40DD-AFC4-6F175D3DCCD1}">
              <a14:hiddenFill xmlns:a14="http://schemas.microsoft.com/office/drawing/2010/main">
                <a:solidFill>
                  <a:srgbClr val="FFFFFF"/>
                </a:solidFill>
              </a14:hiddenFill>
            </a:ext>
          </a:extLst>
        </p:spPr>
      </p:pic>
      <p:sp>
        <p:nvSpPr>
          <p:cNvPr id="2" name="Cloud Callout 1"/>
          <p:cNvSpPr/>
          <p:nvPr/>
        </p:nvSpPr>
        <p:spPr>
          <a:xfrm>
            <a:off x="228600" y="917682"/>
            <a:ext cx="6553200" cy="4666369"/>
          </a:xfrm>
          <a:prstGeom prst="cloudCallout">
            <a:avLst>
              <a:gd name="adj1" fmla="val 58450"/>
              <a:gd name="adj2" fmla="val 45704"/>
            </a:avLst>
          </a:prstGeom>
        </p:spPr>
        <p:style>
          <a:lnRef idx="2">
            <a:schemeClr val="accent2"/>
          </a:lnRef>
          <a:fillRef idx="1">
            <a:schemeClr val="lt1"/>
          </a:fillRef>
          <a:effectRef idx="0">
            <a:schemeClr val="accent2"/>
          </a:effectRef>
          <a:fontRef idx="minor">
            <a:schemeClr val="dk1"/>
          </a:fontRef>
        </p:style>
        <p:txBody>
          <a:bodyPr wrap="square">
            <a:spAutoFit/>
          </a:bodyPr>
          <a:lstStyle/>
          <a:p>
            <a:pPr marL="0" marR="0" algn="just">
              <a:lnSpc>
                <a:spcPct val="115000"/>
              </a:lnSpc>
              <a:spcBef>
                <a:spcPts val="0"/>
              </a:spcBef>
              <a:spcAft>
                <a:spcPts val="0"/>
              </a:spcAft>
            </a:pP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Hãy thảo luận và cho ví dụ minh hoạ về những nguy cơ có thể khi lên internet để:</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Font typeface="+mj-lt"/>
              <a:buAutoNum type="alphaLcParenR"/>
            </a:pP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Kết bạn.</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Font typeface="+mj-lt"/>
              <a:buAutoNum type="alphaLcParenR"/>
            </a:pP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Xem tin tức.</a:t>
            </a:r>
            <a:endParaRPr lang="en-US" sz="2800" dirty="0">
              <a:latin typeface="Times New Roman" panose="02020603050405020304" pitchFamily="18" charset="0"/>
              <a:ea typeface="Times New Roman" panose="02020603050405020304" pitchFamily="18" charset="0"/>
              <a:cs typeface="Arial" panose="020B0604020202020204" pitchFamily="34" charset="0"/>
            </a:endParaRPr>
          </a:p>
          <a:p>
            <a:pPr marL="342900" marR="0" lvl="0" indent="-342900">
              <a:lnSpc>
                <a:spcPct val="115000"/>
              </a:lnSpc>
              <a:spcBef>
                <a:spcPts val="0"/>
              </a:spcBef>
              <a:spcAft>
                <a:spcPts val="0"/>
              </a:spcAft>
              <a:buFont typeface="+mj-lt"/>
              <a:buAutoNum type="alphaLcParenR"/>
            </a:pPr>
            <a:r>
              <a:rPr lang="vi-VN" sz="2800" i="1" dirty="0">
                <a:latin typeface="Times New Roman" panose="02020603050405020304" pitchFamily="18" charset="0"/>
                <a:ea typeface="Times New Roman" panose="02020603050405020304" pitchFamily="18" charset="0"/>
                <a:cs typeface="Times New Roman" panose="02020603050405020304" pitchFamily="18" charset="0"/>
              </a:rPr>
              <a:t>Tải các phần mềm.</a:t>
            </a:r>
            <a:endParaRPr lang="en-US" sz="2800" dirty="0">
              <a:effectLst/>
              <a:latin typeface="Times New Roman" panose="02020603050405020304" pitchFamily="18" charset="0"/>
              <a:ea typeface="Times New Roman" panose="02020603050405020304" pitchFamily="18"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052"/>
                                        </p:tgtEl>
                                        <p:attrNameLst>
                                          <p:attrName>style.visibility</p:attrName>
                                        </p:attrNameLst>
                                      </p:cBhvr>
                                      <p:to>
                                        <p:strVal val="visible"/>
                                      </p:to>
                                    </p:set>
                                    <p:animEffect transition="in" filter="barn(inVertical)">
                                      <p:cBhvr>
                                        <p:cTn id="12"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457200"/>
            <a:ext cx="4685770" cy="523220"/>
          </a:xfrm>
          <a:prstGeom prst="rect">
            <a:avLst/>
          </a:prstGeom>
        </p:spPr>
        <p:txBody>
          <a:bodyPr wrap="none">
            <a:spAutoFit/>
          </a:bodyPr>
          <a:lstStyle/>
          <a:p>
            <a:r>
              <a:rPr lang="en-US" sz="2800" b="1" smtClean="0">
                <a:solidFill>
                  <a:srgbClr val="C00000"/>
                </a:solidFill>
                <a:latin typeface="Times New Roman" panose="02020603050405020304" pitchFamily="18" charset="0"/>
                <a:ea typeface="Times New Roman" panose="02020603050405020304" pitchFamily="18" charset="0"/>
              </a:rPr>
              <a:t>- </a:t>
            </a:r>
            <a:r>
              <a:rPr lang="vi-VN" sz="2800" b="1" smtClean="0">
                <a:solidFill>
                  <a:srgbClr val="C00000"/>
                </a:solidFill>
                <a:latin typeface="Times New Roman" panose="02020603050405020304" pitchFamily="18" charset="0"/>
                <a:ea typeface="Times New Roman" panose="02020603050405020304" pitchFamily="18" charset="0"/>
              </a:rPr>
              <a:t>Tin </a:t>
            </a:r>
            <a:r>
              <a:rPr lang="vi-VN" sz="2800" b="1">
                <a:solidFill>
                  <a:srgbClr val="C00000"/>
                </a:solidFill>
                <a:latin typeface="Times New Roman" panose="02020603050405020304" pitchFamily="18" charset="0"/>
                <a:ea typeface="Times New Roman" panose="02020603050405020304" pitchFamily="18" charset="0"/>
              </a:rPr>
              <a:t>giả và tin phản văn hóa.</a:t>
            </a:r>
            <a:endParaRPr lang="en-US" sz="2800" b="1">
              <a:solidFill>
                <a:srgbClr val="C00000"/>
              </a:solidFill>
            </a:endParaRPr>
          </a:p>
        </p:txBody>
      </p:sp>
      <p:pic>
        <p:nvPicPr>
          <p:cNvPr id="5" name="Picture 4" descr="Tăng cường phòng, chống thông tin xấu độc trên mạng xã hội">
            <a:extLst>
              <a:ext uri="{FF2B5EF4-FFF2-40B4-BE49-F238E27FC236}">
                <a16:creationId xmlns="" xmlns:a16="http://schemas.microsoft.com/office/drawing/2014/main" id="{29470C10-53A5-4C11-93B6-2CAB4A954B8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438400"/>
            <a:ext cx="6096000" cy="4041913"/>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Nguy hại khi trẻ học cách ứng xử từ bắt chước thói xấu trên mạng xã hội -  VietNamNet">
            <a:extLst>
              <a:ext uri="{FF2B5EF4-FFF2-40B4-BE49-F238E27FC236}">
                <a16:creationId xmlns="" xmlns:a16="http://schemas.microsoft.com/office/drawing/2014/main" id="{DF9B7B81-9DD4-4F5C-BA15-F022FBDF2E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4986" y="1219200"/>
            <a:ext cx="5794676" cy="3810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89971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334" y="609600"/>
            <a:ext cx="3533340" cy="548099"/>
          </a:xfrm>
          <a:prstGeom prst="rect">
            <a:avLst/>
          </a:prstGeom>
        </p:spPr>
        <p:txBody>
          <a:bodyPr wrap="none">
            <a:spAutoFit/>
          </a:bodyPr>
          <a:lstStyle/>
          <a:p>
            <a:pPr marL="0" marR="0" algn="just">
              <a:lnSpc>
                <a:spcPct val="115000"/>
              </a:lnSpc>
              <a:spcBef>
                <a:spcPts val="0"/>
              </a:spcBef>
              <a:spcAft>
                <a:spcPts val="0"/>
              </a:spcAft>
            </a:pP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Lừa đảo trên mạng. </a:t>
            </a:r>
            <a:endParaRPr lang="en-US" sz="2800" b="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5" name="Picture 2" descr="Cảnh giác với chiêu trò lừa đảo cho vay tiền trên mạng - YouTube">
            <a:extLst>
              <a:ext uri="{FF2B5EF4-FFF2-40B4-BE49-F238E27FC236}">
                <a16:creationId xmlns="" xmlns:a16="http://schemas.microsoft.com/office/drawing/2014/main" id="{71129615-F974-4D42-9258-9D3E5649692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360" y="1312891"/>
            <a:ext cx="6598840" cy="531650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4" descr="Cảnh giác với thủ đoạn của tội phạm lừa đảo, chiếm đoạt ...">
            <a:extLst>
              <a:ext uri="{FF2B5EF4-FFF2-40B4-BE49-F238E27FC236}">
                <a16:creationId xmlns="" xmlns:a16="http://schemas.microsoft.com/office/drawing/2014/main" id="{E2EE6210-31C3-493B-BCCC-52FF2B3426B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5256" y="228600"/>
            <a:ext cx="6279817" cy="55451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43567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barn(inVertical)">
                                      <p:cBhvr>
                                        <p:cTn id="1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609600"/>
            <a:ext cx="3770584" cy="548099"/>
          </a:xfrm>
          <a:prstGeom prst="rect">
            <a:avLst/>
          </a:prstGeom>
        </p:spPr>
        <p:txBody>
          <a:bodyPr wrap="none">
            <a:spAutoFit/>
          </a:bodyPr>
          <a:lstStyle/>
          <a:p>
            <a:pPr marL="0" marR="0" algn="just">
              <a:lnSpc>
                <a:spcPct val="115000"/>
              </a:lnSpc>
              <a:spcBef>
                <a:spcPts val="0"/>
              </a:spcBef>
              <a:spcAft>
                <a:spcPts val="0"/>
              </a:spcAft>
            </a:pPr>
            <a:r>
              <a:rPr lang="vi-VN" sz="2800" b="1">
                <a:solidFill>
                  <a:srgbClr val="C00000"/>
                </a:solidFill>
                <a:latin typeface="Times New Roman" panose="02020603050405020304" pitchFamily="18" charset="0"/>
                <a:ea typeface="Times New Roman" panose="02020603050405020304" pitchFamily="18" charset="0"/>
                <a:cs typeface="Times New Roman" panose="02020603050405020304" pitchFamily="18" charset="0"/>
              </a:rPr>
              <a:t>- Lộ thông tin cá nhân. </a:t>
            </a:r>
            <a:endParaRPr lang="en-US" sz="2800" b="1">
              <a:solidFill>
                <a:srgbClr val="C00000"/>
              </a:solidFill>
              <a:effectLst/>
              <a:latin typeface="Times New Roman" panose="02020603050405020304" pitchFamily="18" charset="0"/>
              <a:ea typeface="Times New Roman" panose="02020603050405020304" pitchFamily="18" charset="0"/>
              <a:cs typeface="Arial" panose="020B0604020202020204" pitchFamily="34" charset="0"/>
            </a:endParaRPr>
          </a:p>
        </p:txBody>
      </p:sp>
      <p:pic>
        <p:nvPicPr>
          <p:cNvPr id="3" name="Picture 2"/>
          <p:cNvPicPr>
            <a:picLocks noChangeAspect="1"/>
          </p:cNvPicPr>
          <p:nvPr/>
        </p:nvPicPr>
        <p:blipFill>
          <a:blip r:embed="rId2"/>
          <a:stretch>
            <a:fillRect/>
          </a:stretch>
        </p:blipFill>
        <p:spPr>
          <a:xfrm>
            <a:off x="457200" y="2209800"/>
            <a:ext cx="6781800" cy="4038600"/>
          </a:xfrm>
          <a:prstGeom prst="rect">
            <a:avLst/>
          </a:prstGeom>
        </p:spPr>
      </p:pic>
      <p:pic>
        <p:nvPicPr>
          <p:cNvPr id="4" name="Picture 3"/>
          <p:cNvPicPr>
            <a:picLocks noChangeAspect="1"/>
          </p:cNvPicPr>
          <p:nvPr/>
        </p:nvPicPr>
        <p:blipFill>
          <a:blip r:embed="rId3"/>
          <a:stretch>
            <a:fillRect/>
          </a:stretch>
        </p:blipFill>
        <p:spPr>
          <a:xfrm>
            <a:off x="6705600" y="609600"/>
            <a:ext cx="5238750" cy="3962400"/>
          </a:xfrm>
          <a:prstGeom prst="rect">
            <a:avLst/>
          </a:prstGeom>
        </p:spPr>
      </p:pic>
    </p:spTree>
    <p:extLst>
      <p:ext uri="{BB962C8B-B14F-4D97-AF65-F5344CB8AC3E}">
        <p14:creationId xmlns:p14="http://schemas.microsoft.com/office/powerpoint/2010/main" val="584635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barn(inVertical)">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90600" y="1066800"/>
            <a:ext cx="10287000" cy="3600986"/>
          </a:xfrm>
          <a:prstGeom prst="rect">
            <a:avLst/>
          </a:prstGeom>
        </p:spPr>
        <p:txBody>
          <a:bodyPr wrap="square">
            <a:spAutoFit/>
          </a:bodyPr>
          <a:lstStyle/>
          <a:p>
            <a:pPr marL="0" marR="0" algn="just">
              <a:spcBef>
                <a:spcPts val="1200"/>
              </a:spcBef>
              <a:spcAft>
                <a:spcPts val="1200"/>
              </a:spcAft>
            </a:pPr>
            <a:r>
              <a:rPr lang="vi-VN" sz="2800" i="1">
                <a:solidFill>
                  <a:srgbClr val="0070C0"/>
                </a:solidFill>
                <a:latin typeface="Times New Roman" panose="02020603050405020304" pitchFamily="18" charset="0"/>
                <a:ea typeface="Times New Roman" panose="02020603050405020304" pitchFamily="18" charset="0"/>
                <a:cs typeface="Times New Roman" panose="02020603050405020304" pitchFamily="18" charset="0"/>
              </a:rPr>
              <a:t>Các biện pháp bảo vệ thông tin cá nhân: </a:t>
            </a:r>
            <a:endParaRPr lang="en-US" sz="2800" i="1">
              <a:solidFill>
                <a:srgbClr val="0070C0"/>
              </a:solidFill>
              <a:latin typeface="Times New Roman" panose="02020603050405020304" pitchFamily="18" charset="0"/>
              <a:ea typeface="Times New Roman" panose="02020603050405020304" pitchFamily="18" charset="0"/>
              <a:cs typeface="Arial" panose="020B0604020202020204" pitchFamily="34" charset="0"/>
            </a:endParaRPr>
          </a:p>
          <a:p>
            <a:pPr marL="40005"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Không ghi chép thông tin cá nhân ở những nơi mà người khác có thể đọc.</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0005"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Giữ cho máy tính không bị nhiễm các phần mềm gián điệp.</a:t>
            </a:r>
            <a:endParaRPr lang="en-US" sz="2800">
              <a:latin typeface="Times New Roman" panose="02020603050405020304" pitchFamily="18" charset="0"/>
              <a:ea typeface="Times New Roman" panose="02020603050405020304" pitchFamily="18" charset="0"/>
              <a:cs typeface="Arial" panose="020B0604020202020204" pitchFamily="34" charset="0"/>
            </a:endParaRPr>
          </a:p>
          <a:p>
            <a:pPr marL="40005" marR="0" algn="just">
              <a:spcBef>
                <a:spcPts val="1200"/>
              </a:spcBef>
              <a:spcAft>
                <a:spcPts val="1200"/>
              </a:spcAft>
            </a:pPr>
            <a:r>
              <a:rPr lang="vi-VN" sz="2800">
                <a:latin typeface="Times New Roman" panose="02020603050405020304" pitchFamily="18" charset="0"/>
                <a:ea typeface="Times New Roman" panose="02020603050405020304" pitchFamily="18" charset="0"/>
                <a:cs typeface="Times New Roman" panose="02020603050405020304" pitchFamily="18" charset="0"/>
              </a:rPr>
              <a:t>+ Cẩn trọng khi truy cập mạng qua wifi công cộng vì hầu hết những trạm wifi công cộng không mã hoá thông tin khi truyền.</a:t>
            </a:r>
            <a:endParaRPr lang="en-US" sz="2800">
              <a:effectLst/>
              <a:latin typeface="Times New Roman" panose="02020603050405020304" pitchFamily="18" charset="0"/>
              <a:ea typeface="Times New Roman" panose="02020603050405020304" pitchFamily="18" charset="0"/>
              <a:cs typeface="Arial" panose="020B0604020202020204" pitchFamily="34" charset="0"/>
            </a:endParaRPr>
          </a:p>
        </p:txBody>
      </p:sp>
      <p:sp>
        <p:nvSpPr>
          <p:cNvPr id="3" name="Down Arrow 2"/>
          <p:cNvSpPr/>
          <p:nvPr/>
        </p:nvSpPr>
        <p:spPr bwMode="auto">
          <a:xfrm>
            <a:off x="5410200" y="381000"/>
            <a:ext cx="457200" cy="609600"/>
          </a:xfrm>
          <a:prstGeom prst="downArrow">
            <a:avLst/>
          </a:pr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389119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barn(inVertical)">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barn(inVertical)">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barn(inVertical)">
                                      <p:cBhvr>
                                        <p:cTn id="22"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609600" y="304800"/>
            <a:ext cx="8136904" cy="523220"/>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Tx/>
              <a:buSzTx/>
              <a:buFont typeface="Wingdings" pitchFamily="2" charset="2"/>
              <a:buChar char=""/>
              <a:tabLst/>
              <a:defRPr/>
            </a:pPr>
            <a:r>
              <a:rPr kumimoji="0" lang="en-US" sz="2800" b="1" i="0" u="none" strike="noStrike" kern="1200" cap="none" spc="0" normalizeH="0" baseline="0" noProof="0" smtClean="0">
                <a:ln>
                  <a:noFill/>
                </a:ln>
                <a:solidFill>
                  <a:srgbClr val="C00000"/>
                </a:solidFill>
                <a:effectLst/>
                <a:uLnTx/>
                <a:uFillTx/>
                <a:latin typeface="Times New Roman" pitchFamily="18" charset="0"/>
                <a:ea typeface="+mn-ea"/>
                <a:cs typeface="Times New Roman" pitchFamily="18" charset="0"/>
              </a:rPr>
              <a:t>Bắt </a:t>
            </a:r>
            <a:r>
              <a:rPr kumimoji="0" lang="en-US" sz="2800" b="1" i="0" u="none" strike="noStrike" kern="1200" cap="none" spc="0" normalizeH="0" baseline="0" noProof="0">
                <a:ln>
                  <a:noFill/>
                </a:ln>
                <a:solidFill>
                  <a:srgbClr val="C00000"/>
                </a:solidFill>
                <a:effectLst/>
                <a:uLnTx/>
                <a:uFillTx/>
                <a:latin typeface="Times New Roman" pitchFamily="18" charset="0"/>
                <a:ea typeface="+mn-ea"/>
                <a:cs typeface="Times New Roman" pitchFamily="18" charset="0"/>
              </a:rPr>
              <a:t>nạt </a:t>
            </a:r>
            <a:r>
              <a:rPr lang="en-US" sz="2800" b="1" smtClean="0">
                <a:solidFill>
                  <a:srgbClr val="C00000"/>
                </a:solidFill>
                <a:latin typeface="Times New Roman" pitchFamily="18" charset="0"/>
                <a:cs typeface="Times New Roman" pitchFamily="18" charset="0"/>
              </a:rPr>
              <a:t>trên không gian</a:t>
            </a:r>
            <a:r>
              <a:rPr kumimoji="0" lang="en-US" sz="2800" b="1" i="0" u="none" strike="noStrike" kern="1200" cap="none" spc="0" normalizeH="0" baseline="0" noProof="0" smtClean="0">
                <a:ln>
                  <a:noFill/>
                </a:ln>
                <a:solidFill>
                  <a:srgbClr val="C00000"/>
                </a:solidFill>
                <a:effectLst/>
                <a:uLnTx/>
                <a:uFillTx/>
                <a:latin typeface="Times New Roman" pitchFamily="18" charset="0"/>
                <a:ea typeface="+mn-ea"/>
                <a:cs typeface="Times New Roman" pitchFamily="18" charset="0"/>
              </a:rPr>
              <a:t> </a:t>
            </a:r>
            <a:r>
              <a:rPr kumimoji="0" lang="en-US" sz="2800" b="1" i="0" u="none" strike="noStrike" kern="1200" cap="none" spc="0" normalizeH="0" baseline="0" noProof="0">
                <a:ln>
                  <a:noFill/>
                </a:ln>
                <a:solidFill>
                  <a:srgbClr val="C00000"/>
                </a:solidFill>
                <a:effectLst/>
                <a:uLnTx/>
                <a:uFillTx/>
                <a:latin typeface="Times New Roman" pitchFamily="18" charset="0"/>
                <a:ea typeface="+mn-ea"/>
                <a:cs typeface="Times New Roman" pitchFamily="18" charset="0"/>
              </a:rPr>
              <a:t>mạng</a:t>
            </a:r>
            <a:endParaRPr kumimoji="0" lang="en-US" sz="2800" b="1" i="0" u="none" strike="noStrike" kern="1200" cap="none" spc="0" normalizeH="0" baseline="0" noProof="0" dirty="0">
              <a:ln>
                <a:noFill/>
              </a:ln>
              <a:solidFill>
                <a:srgbClr val="C00000"/>
              </a:solidFill>
              <a:effectLst/>
              <a:uLnTx/>
              <a:uFillTx/>
              <a:latin typeface="Times New Roman" pitchFamily="18" charset="0"/>
              <a:ea typeface="+mn-ea"/>
              <a:cs typeface="Times New Roman" pitchFamily="18" charset="0"/>
            </a:endParaRPr>
          </a:p>
        </p:txBody>
      </p:sp>
      <p:pic>
        <p:nvPicPr>
          <p:cNvPr id="4098" name="Picture 2" descr="BẮT NẠT TRÊN MẠNG">
            <a:extLst>
              <a:ext uri="{FF2B5EF4-FFF2-40B4-BE49-F238E27FC236}">
                <a16:creationId xmlns="" xmlns:a16="http://schemas.microsoft.com/office/drawing/2014/main" id="{38F35165-B273-4875-BE55-18E8B632C60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25344" y="1143000"/>
            <a:ext cx="5476875" cy="3204263"/>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Bạo lực mạng (Cyber bullying) có thể nào dừng lại? | KILALA">
            <a:extLst>
              <a:ext uri="{FF2B5EF4-FFF2-40B4-BE49-F238E27FC236}">
                <a16:creationId xmlns="" xmlns:a16="http://schemas.microsoft.com/office/drawing/2014/main" id="{2CD1BE01-031F-4FF4-9BDE-A8A0FCA0A79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5064" y="3093064"/>
            <a:ext cx="5320280" cy="35512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91250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4098"/>
                                        </p:tgtEl>
                                        <p:attrNameLst>
                                          <p:attrName>style.visibility</p:attrName>
                                        </p:attrNameLst>
                                      </p:cBhvr>
                                      <p:to>
                                        <p:strVal val="visible"/>
                                      </p:to>
                                    </p:set>
                                    <p:animEffect transition="in" filter="barn(inVertical)">
                                      <p:cBhvr>
                                        <p:cTn id="12" dur="500"/>
                                        <p:tgtEl>
                                          <p:spTgt spid="4098"/>
                                        </p:tgtEl>
                                      </p:cBhvr>
                                    </p:animEffect>
                                  </p:childTnLst>
                                </p:cTn>
                              </p:par>
                              <p:par>
                                <p:cTn id="13" presetID="16" presetClass="entr" presetSubtype="21" fill="hold" nodeType="withEffect">
                                  <p:stCondLst>
                                    <p:cond delay="0"/>
                                  </p:stCondLst>
                                  <p:childTnLst>
                                    <p:set>
                                      <p:cBhvr>
                                        <p:cTn id="14" dur="1" fill="hold">
                                          <p:stCondLst>
                                            <p:cond delay="0"/>
                                          </p:stCondLst>
                                        </p:cTn>
                                        <p:tgtEl>
                                          <p:spTgt spid="4100"/>
                                        </p:tgtEl>
                                        <p:attrNameLst>
                                          <p:attrName>style.visibility</p:attrName>
                                        </p:attrNameLst>
                                      </p:cBhvr>
                                      <p:to>
                                        <p:strVal val="visible"/>
                                      </p:to>
                                    </p:set>
                                    <p:animEffect transition="in" filter="barn(inVertical)">
                                      <p:cBhvr>
                                        <p:cTn id="15" dur="500"/>
                                        <p:tgtEl>
                                          <p:spTgt spid="410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_rels/theme2.xml.rels><?xml version="1.0" encoding="UTF-8" standalone="yes"?>
<Relationships xmlns="http://schemas.openxmlformats.org/package/2006/relationships"><Relationship Id="rId1" Type="http://schemas.openxmlformats.org/officeDocument/2006/relationships/image" Target="../media/image2.jpeg"/></Relationships>
</file>

<file path=ppt/theme/theme1.xml><?xml version="1.0" encoding="utf-8"?>
<a:theme xmlns:a="http://schemas.openxmlformats.org/drawingml/2006/main" name="6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eme1">
  <a:themeElements>
    <a:clrScheme name="Opulent">
      <a:dk1>
        <a:sysClr val="windowText" lastClr="000000"/>
      </a:dk1>
      <a:lt1>
        <a:sysClr val="window" lastClr="FFFFFF"/>
      </a:lt1>
      <a:dk2>
        <a:srgbClr val="B13F9A"/>
      </a:dk2>
      <a:lt2>
        <a:srgbClr val="F4E7ED"/>
      </a:lt2>
      <a:accent1>
        <a:srgbClr val="B83D68"/>
      </a:accent1>
      <a:accent2>
        <a:srgbClr val="AC66BB"/>
      </a:accent2>
      <a:accent3>
        <a:srgbClr val="DE6C36"/>
      </a:accent3>
      <a:accent4>
        <a:srgbClr val="F9B639"/>
      </a:accent4>
      <a:accent5>
        <a:srgbClr val="CF6DA4"/>
      </a:accent5>
      <a:accent6>
        <a:srgbClr val="FA8D3D"/>
      </a:accent6>
      <a:hlink>
        <a:srgbClr val="FFDE66"/>
      </a:hlink>
      <a:folHlink>
        <a:srgbClr val="D490C5"/>
      </a:folHlink>
    </a:clrScheme>
    <a:fontScheme name="Arial">
      <a:maj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15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78000"/>
                <a:satMod val="220000"/>
              </a:schemeClr>
            </a:gs>
            <a:gs pos="100000">
              <a:schemeClr val="phClr">
                <a:shade val="35000"/>
                <a:satMod val="155000"/>
              </a:schemeClr>
            </a:gs>
          </a:gsLst>
          <a:path path="circle">
            <a:fillToRect l="50000" t="50000" r="50000" b="50000"/>
          </a:path>
        </a:gradFill>
        <a:blipFill>
          <a:blip xmlns:r="http://schemas.openxmlformats.org/officeDocument/2006/relationships" r:embed="rId1">
            <a:duotone>
              <a:schemeClr val="phClr">
                <a:shade val="60000"/>
                <a:satMod val="180000"/>
              </a:schemeClr>
              <a:schemeClr val="phClr">
                <a:tint val="500"/>
                <a:satMod val="150000"/>
              </a:schemeClr>
            </a:duotone>
          </a:blip>
          <a:tile tx="0" ty="0" sx="50000" sy="50000" flip="none" algn="tl"/>
        </a:blipFill>
      </a:bgFillStyleLst>
    </a:fmtScheme>
  </a:themeElements>
  <a:objectDefaults>
    <a:spDef>
      <a:spPr/>
      <a:bodyPr rtlCol="0" anchor="ctr"/>
      <a:lstStyle>
        <a:defPPr algn="ctr">
          <a:defRPr dirty="0"/>
        </a:defPPr>
      </a:lstStyle>
      <a:style>
        <a:lnRef idx="1">
          <a:schemeClr val="accent2"/>
        </a:lnRef>
        <a:fillRef idx="3">
          <a:schemeClr val="accent2"/>
        </a:fillRef>
        <a:effectRef idx="2">
          <a:schemeClr val="accent2"/>
        </a:effectRef>
        <a:fontRef idx="minor">
          <a:schemeClr val="lt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square" rtlCol="0" anchor="ctr" anchorCtr="1">
        <a:spAutoFit/>
      </a:bodyPr>
      <a:lstStyle>
        <a:defPPr>
          <a:defRPr dirty="0"/>
        </a:defPPr>
      </a:lstStyle>
    </a:txDef>
  </a:objectDefaults>
  <a:extraClrSchemeLst/>
  <a:extLst>
    <a:ext uri="{05A4C25C-085E-4340-85A3-A5531E510DB2}">
      <thm15:themeFamily xmlns="" xmlns:thm15="http://schemas.microsoft.com/office/thememl/2012/main" name="Celebration design slides.potx" id="{721A2DAC-17F9-49D5-9467-48377BA00D19}" vid="{6569DAFB-DD25-434B-8E4C-5109212A83B4}"/>
    </a:ext>
  </a:extLst>
</a:theme>
</file>

<file path=ppt/theme/theme3.xml><?xml version="1.0" encoding="utf-8"?>
<a:theme xmlns:a="http://schemas.openxmlformats.org/drawingml/2006/main" name="Retrospect">
  <a:themeElements>
    <a:clrScheme name="Retrospect">
      <a:dk1>
        <a:srgbClr val="000000"/>
      </a:dk1>
      <a:lt1>
        <a:sysClr val="window" lastClr="FFFFFF"/>
      </a:lt1>
      <a:dk2>
        <a:srgbClr val="637052"/>
      </a:dk2>
      <a:lt2>
        <a:srgbClr val="CCDDEA"/>
      </a:lt2>
      <a:accent1>
        <a:srgbClr val="E48312"/>
      </a:accent1>
      <a:accent2>
        <a:srgbClr val="BD582C"/>
      </a:accent2>
      <a:accent3>
        <a:srgbClr val="865640"/>
      </a:accent3>
      <a:accent4>
        <a:srgbClr val="9B8357"/>
      </a:accent4>
      <a:accent5>
        <a:srgbClr val="C2BC80"/>
      </a:accent5>
      <a:accent6>
        <a:srgbClr val="94A088"/>
      </a:accent6>
      <a:hlink>
        <a:srgbClr val="2998E3"/>
      </a:hlink>
      <a:folHlink>
        <a:srgbClr val="8C8C8C"/>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 xmlns:thm15="http://schemas.microsoft.com/office/thememl/2012/main" name="Retrospect" id="{5F128B03-DCCA-4EEB-AB3B-CF2899314A46}" vid="{3F1AAB62-24C6-49D2-8E01-B56FAC9A3DC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2172</TotalTime>
  <Words>2204</Words>
  <Application>Microsoft Office PowerPoint</Application>
  <PresentationFormat>Custom</PresentationFormat>
  <Paragraphs>132</Paragraphs>
  <Slides>35</Slides>
  <Notes>0</Notes>
  <HiddenSlides>0</HiddenSlides>
  <MMClips>0</MMClips>
  <ScaleCrop>false</ScaleCrop>
  <HeadingPairs>
    <vt:vector size="4" baseType="variant">
      <vt:variant>
        <vt:lpstr>Theme</vt:lpstr>
      </vt:variant>
      <vt:variant>
        <vt:i4>3</vt:i4>
      </vt:variant>
      <vt:variant>
        <vt:lpstr>Slide Titles</vt:lpstr>
      </vt:variant>
      <vt:variant>
        <vt:i4>35</vt:i4>
      </vt:variant>
    </vt:vector>
  </HeadingPairs>
  <TitlesOfParts>
    <vt:vector size="38" baseType="lpstr">
      <vt:lpstr>6_Office Theme</vt:lpstr>
      <vt:lpstr>Theme1</vt:lpstr>
      <vt:lpstr>Retrospect</vt:lpstr>
      <vt:lpstr>SỞ GIÁO DỤC VÀ ĐÀO TẠO BÌNH ĐỊNH</vt:lpstr>
      <vt:lpstr>Bài 9 AN TOÀN TRÊN KHÔNG GIAN MẠNG</vt:lpstr>
      <vt:lpstr>PowerPoint Presentation</vt:lpstr>
      <vt:lpstr>1. MỘT SỐ NGUY CƠ TRÊN MẠNG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TAM</dc:creator>
  <cp:lastModifiedBy>admin</cp:lastModifiedBy>
  <cp:revision>145</cp:revision>
  <cp:lastPrinted>2019-03-12T04:27:16Z</cp:lastPrinted>
  <dcterms:created xsi:type="dcterms:W3CDTF">1601-01-01T00:00:00Z</dcterms:created>
  <dcterms:modified xsi:type="dcterms:W3CDTF">2023-11-07T09:08:46Z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