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345" r:id="rId2"/>
    <p:sldId id="344" r:id="rId3"/>
    <p:sldId id="323" r:id="rId4"/>
    <p:sldId id="324" r:id="rId5"/>
    <p:sldId id="316" r:id="rId6"/>
    <p:sldId id="332" r:id="rId7"/>
    <p:sldId id="337" r:id="rId8"/>
    <p:sldId id="339" r:id="rId9"/>
    <p:sldId id="340" r:id="rId10"/>
    <p:sldId id="341" r:id="rId11"/>
    <p:sldId id="336" r:id="rId12"/>
    <p:sldId id="311" r:id="rId13"/>
    <p:sldId id="342" r:id="rId14"/>
    <p:sldId id="310" r:id="rId15"/>
    <p:sldId id="314" r:id="rId16"/>
    <p:sldId id="322" r:id="rId17"/>
    <p:sldId id="331" r:id="rId18"/>
    <p:sldId id="325" r:id="rId19"/>
    <p:sldId id="317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40B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4" autoAdjust="0"/>
    <p:restoredTop sz="94196" autoAdjust="0"/>
  </p:normalViewPr>
  <p:slideViewPr>
    <p:cSldViewPr snapToGrid="0" showGuides="1">
      <p:cViewPr varScale="1">
        <p:scale>
          <a:sx n="58" d="100"/>
          <a:sy n="58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12F97-86C6-48AF-A84F-91833E3EF78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497D76A-1BE9-4E48-B9DD-4FF2DF82BDBE}">
      <dgm:prSet/>
      <dgm:spPr/>
      <dgm:t>
        <a:bodyPr/>
        <a:lstStyle/>
        <a:p>
          <a:endParaRPr lang="en-US"/>
        </a:p>
      </dgm:t>
    </dgm:pt>
    <dgm:pt modelId="{B83E8A74-F3D3-4E11-A8C1-AADDD87F2B41}" type="parTrans" cxnId="{86E2F9A2-5DBC-4E0E-8EB1-F9A8BA971F57}">
      <dgm:prSet/>
      <dgm:spPr/>
    </dgm:pt>
    <dgm:pt modelId="{CB8B9B67-7DCD-4C4A-8BD0-3FA089B6A2AB}" type="sibTrans" cxnId="{86E2F9A2-5DBC-4E0E-8EB1-F9A8BA971F57}">
      <dgm:prSet/>
      <dgm:spPr/>
    </dgm:pt>
    <dgm:pt modelId="{584209F1-9E53-4ED0-BFF5-E345EA5908BD}">
      <dgm:prSet/>
      <dgm:spPr/>
      <dgm:t>
        <a:bodyPr/>
        <a:lstStyle/>
        <a:p>
          <a:endParaRPr lang="en-US"/>
        </a:p>
      </dgm:t>
    </dgm:pt>
    <dgm:pt modelId="{D9882009-AEF4-4615-B551-3DE518CD0589}" type="parTrans" cxnId="{3623803E-CD97-495C-A6FE-54AAC7D7E4B9}">
      <dgm:prSet/>
      <dgm:spPr/>
      <dgm:t>
        <a:bodyPr/>
        <a:lstStyle/>
        <a:p>
          <a:endParaRPr lang="en-US"/>
        </a:p>
      </dgm:t>
    </dgm:pt>
    <dgm:pt modelId="{D501F0EA-BAEA-4ACD-A53F-4CD981E9258F}" type="sibTrans" cxnId="{3623803E-CD97-495C-A6FE-54AAC7D7E4B9}">
      <dgm:prSet/>
      <dgm:spPr/>
    </dgm:pt>
    <dgm:pt modelId="{31643D00-228B-4D8B-841B-F75C13FC63D6}">
      <dgm:prSet/>
      <dgm:spPr/>
      <dgm:t>
        <a:bodyPr/>
        <a:lstStyle/>
        <a:p>
          <a:endParaRPr lang="en-US"/>
        </a:p>
      </dgm:t>
    </dgm:pt>
    <dgm:pt modelId="{4679F49B-7974-4DCF-BB47-3DE8FF741F38}" type="parTrans" cxnId="{2B9904EC-39C9-41F1-9B6E-B1FBC0E67877}">
      <dgm:prSet/>
      <dgm:spPr/>
      <dgm:t>
        <a:bodyPr/>
        <a:lstStyle/>
        <a:p>
          <a:endParaRPr lang="en-US"/>
        </a:p>
      </dgm:t>
    </dgm:pt>
    <dgm:pt modelId="{C005766C-0504-4F1C-B27A-012638D473E9}" type="sibTrans" cxnId="{2B9904EC-39C9-41F1-9B6E-B1FBC0E67877}">
      <dgm:prSet/>
      <dgm:spPr/>
    </dgm:pt>
    <dgm:pt modelId="{5D806090-183E-4CEB-871C-7D835231B025}">
      <dgm:prSet/>
      <dgm:spPr/>
      <dgm:t>
        <a:bodyPr/>
        <a:lstStyle/>
        <a:p>
          <a:endParaRPr lang="en-US"/>
        </a:p>
      </dgm:t>
    </dgm:pt>
    <dgm:pt modelId="{40BF8837-0942-4720-BDF7-D4940B826605}" type="parTrans" cxnId="{074785AC-7C88-4A3C-B51E-32DE7BECA3CE}">
      <dgm:prSet/>
      <dgm:spPr/>
      <dgm:t>
        <a:bodyPr/>
        <a:lstStyle/>
        <a:p>
          <a:endParaRPr lang="en-US"/>
        </a:p>
      </dgm:t>
    </dgm:pt>
    <dgm:pt modelId="{D267E65F-B2A9-42A4-B983-96BEF279CAEE}" type="sibTrans" cxnId="{074785AC-7C88-4A3C-B51E-32DE7BECA3CE}">
      <dgm:prSet/>
      <dgm:spPr/>
    </dgm:pt>
    <dgm:pt modelId="{F241B36C-C85C-4A61-9D5C-F79E2D3E7445}" type="pres">
      <dgm:prSet presAssocID="{31012F97-86C6-48AF-A84F-91833E3EF7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66E7B4-6BAF-447A-ABE0-7CEE6168C7F9}" type="pres">
      <dgm:prSet presAssocID="{0497D76A-1BE9-4E48-B9DD-4FF2DF82BDBE}" presName="centerShape" presStyleLbl="node0" presStyleIdx="0" presStyleCnt="1"/>
      <dgm:spPr/>
      <dgm:t>
        <a:bodyPr/>
        <a:lstStyle/>
        <a:p>
          <a:endParaRPr lang="en-US"/>
        </a:p>
      </dgm:t>
    </dgm:pt>
    <dgm:pt modelId="{3EA942DD-F759-4B70-8216-4D1F377A84E3}" type="pres">
      <dgm:prSet presAssocID="{D9882009-AEF4-4615-B551-3DE518CD0589}" presName="Name9" presStyleLbl="parChTrans1D2" presStyleIdx="0" presStyleCnt="3"/>
      <dgm:spPr/>
      <dgm:t>
        <a:bodyPr/>
        <a:lstStyle/>
        <a:p>
          <a:endParaRPr lang="en-US"/>
        </a:p>
      </dgm:t>
    </dgm:pt>
    <dgm:pt modelId="{A54C085F-690B-4F83-9E67-15BE50E40E03}" type="pres">
      <dgm:prSet presAssocID="{D9882009-AEF4-4615-B551-3DE518CD058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E84EBF8-864A-4D44-A260-81970435DA51}" type="pres">
      <dgm:prSet presAssocID="{584209F1-9E53-4ED0-BFF5-E345EA5908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212AC-8A7B-4B48-8686-1986B111D23E}" type="pres">
      <dgm:prSet presAssocID="{4679F49B-7974-4DCF-BB47-3DE8FF741F38}" presName="Name9" presStyleLbl="parChTrans1D2" presStyleIdx="1" presStyleCnt="3"/>
      <dgm:spPr/>
      <dgm:t>
        <a:bodyPr/>
        <a:lstStyle/>
        <a:p>
          <a:endParaRPr lang="en-US"/>
        </a:p>
      </dgm:t>
    </dgm:pt>
    <dgm:pt modelId="{1E904942-1843-49C5-8D1F-D5DECC46A303}" type="pres">
      <dgm:prSet presAssocID="{4679F49B-7974-4DCF-BB47-3DE8FF741F3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B6A5FEF-A5CA-4F95-9781-D34364873C3B}" type="pres">
      <dgm:prSet presAssocID="{31643D00-228B-4D8B-841B-F75C13FC63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D65F8-6BB1-4CAA-A321-10B6A0CE8D90}" type="pres">
      <dgm:prSet presAssocID="{40BF8837-0942-4720-BDF7-D4940B826605}" presName="Name9" presStyleLbl="parChTrans1D2" presStyleIdx="2" presStyleCnt="3"/>
      <dgm:spPr/>
      <dgm:t>
        <a:bodyPr/>
        <a:lstStyle/>
        <a:p>
          <a:endParaRPr lang="en-US"/>
        </a:p>
      </dgm:t>
    </dgm:pt>
    <dgm:pt modelId="{C672941D-47DF-4476-94CD-D0152C5E22FB}" type="pres">
      <dgm:prSet presAssocID="{40BF8837-0942-4720-BDF7-D4940B82660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43C6182-14F0-4872-98D0-77B62A9D3A80}" type="pres">
      <dgm:prSet presAssocID="{5D806090-183E-4CEB-871C-7D835231B0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785AC-7C88-4A3C-B51E-32DE7BECA3CE}" srcId="{0497D76A-1BE9-4E48-B9DD-4FF2DF82BDBE}" destId="{5D806090-183E-4CEB-871C-7D835231B025}" srcOrd="2" destOrd="0" parTransId="{40BF8837-0942-4720-BDF7-D4940B826605}" sibTransId="{D267E65F-B2A9-42A4-B983-96BEF279CAEE}"/>
    <dgm:cxn modelId="{21C528F9-D660-4BF9-9994-4741C49BC70C}" type="presOf" srcId="{584209F1-9E53-4ED0-BFF5-E345EA5908BD}" destId="{DE84EBF8-864A-4D44-A260-81970435DA51}" srcOrd="0" destOrd="0" presId="urn:microsoft.com/office/officeart/2005/8/layout/radial1"/>
    <dgm:cxn modelId="{7129C5C7-990A-4CB0-9E99-3D868DF8C189}" type="presOf" srcId="{0497D76A-1BE9-4E48-B9DD-4FF2DF82BDBE}" destId="{B066E7B4-6BAF-447A-ABE0-7CEE6168C7F9}" srcOrd="0" destOrd="0" presId="urn:microsoft.com/office/officeart/2005/8/layout/radial1"/>
    <dgm:cxn modelId="{86E2F9A2-5DBC-4E0E-8EB1-F9A8BA971F57}" srcId="{31012F97-86C6-48AF-A84F-91833E3EF789}" destId="{0497D76A-1BE9-4E48-B9DD-4FF2DF82BDBE}" srcOrd="0" destOrd="0" parTransId="{B83E8A74-F3D3-4E11-A8C1-AADDD87F2B41}" sibTransId="{CB8B9B67-7DCD-4C4A-8BD0-3FA089B6A2AB}"/>
    <dgm:cxn modelId="{B7B2852B-C6AF-4BBE-91F6-C1CE58D41A2B}" type="presOf" srcId="{D9882009-AEF4-4615-B551-3DE518CD0589}" destId="{3EA942DD-F759-4B70-8216-4D1F377A84E3}" srcOrd="0" destOrd="0" presId="urn:microsoft.com/office/officeart/2005/8/layout/radial1"/>
    <dgm:cxn modelId="{A9E564E0-B1E9-46BE-991F-33AF6A9AA10C}" type="presOf" srcId="{40BF8837-0942-4720-BDF7-D4940B826605}" destId="{C672941D-47DF-4476-94CD-D0152C5E22FB}" srcOrd="1" destOrd="0" presId="urn:microsoft.com/office/officeart/2005/8/layout/radial1"/>
    <dgm:cxn modelId="{4F74F6A2-0CD9-4B82-9E6A-29F419C47DBC}" type="presOf" srcId="{31643D00-228B-4D8B-841B-F75C13FC63D6}" destId="{2B6A5FEF-A5CA-4F95-9781-D34364873C3B}" srcOrd="0" destOrd="0" presId="urn:microsoft.com/office/officeart/2005/8/layout/radial1"/>
    <dgm:cxn modelId="{2B9904EC-39C9-41F1-9B6E-B1FBC0E67877}" srcId="{0497D76A-1BE9-4E48-B9DD-4FF2DF82BDBE}" destId="{31643D00-228B-4D8B-841B-F75C13FC63D6}" srcOrd="1" destOrd="0" parTransId="{4679F49B-7974-4DCF-BB47-3DE8FF741F38}" sibTransId="{C005766C-0504-4F1C-B27A-012638D473E9}"/>
    <dgm:cxn modelId="{5A6CD35C-0C97-4FC7-882A-6BA9B24C42AF}" type="presOf" srcId="{31012F97-86C6-48AF-A84F-91833E3EF789}" destId="{F241B36C-C85C-4A61-9D5C-F79E2D3E7445}" srcOrd="0" destOrd="0" presId="urn:microsoft.com/office/officeart/2005/8/layout/radial1"/>
    <dgm:cxn modelId="{A1FAC618-D6AC-4820-9BB7-07D0948D6B7F}" type="presOf" srcId="{5D806090-183E-4CEB-871C-7D835231B025}" destId="{543C6182-14F0-4872-98D0-77B62A9D3A80}" srcOrd="0" destOrd="0" presId="urn:microsoft.com/office/officeart/2005/8/layout/radial1"/>
    <dgm:cxn modelId="{10D322F1-574B-464F-9663-BA7C58624FF8}" type="presOf" srcId="{40BF8837-0942-4720-BDF7-D4940B826605}" destId="{6A7D65F8-6BB1-4CAA-A321-10B6A0CE8D90}" srcOrd="0" destOrd="0" presId="urn:microsoft.com/office/officeart/2005/8/layout/radial1"/>
    <dgm:cxn modelId="{3623803E-CD97-495C-A6FE-54AAC7D7E4B9}" srcId="{0497D76A-1BE9-4E48-B9DD-4FF2DF82BDBE}" destId="{584209F1-9E53-4ED0-BFF5-E345EA5908BD}" srcOrd="0" destOrd="0" parTransId="{D9882009-AEF4-4615-B551-3DE518CD0589}" sibTransId="{D501F0EA-BAEA-4ACD-A53F-4CD981E9258F}"/>
    <dgm:cxn modelId="{6A8455DB-B0AA-421B-9BD8-94814E53EC9D}" type="presOf" srcId="{D9882009-AEF4-4615-B551-3DE518CD0589}" destId="{A54C085F-690B-4F83-9E67-15BE50E40E03}" srcOrd="1" destOrd="0" presId="urn:microsoft.com/office/officeart/2005/8/layout/radial1"/>
    <dgm:cxn modelId="{A01B7AF3-B7FA-4026-9837-2211EA26B395}" type="presOf" srcId="{4679F49B-7974-4DCF-BB47-3DE8FF741F38}" destId="{FC1212AC-8A7B-4B48-8686-1986B111D23E}" srcOrd="0" destOrd="0" presId="urn:microsoft.com/office/officeart/2005/8/layout/radial1"/>
    <dgm:cxn modelId="{25D6042C-8301-4E68-9210-E409AEA97BA5}" type="presOf" srcId="{4679F49B-7974-4DCF-BB47-3DE8FF741F38}" destId="{1E904942-1843-49C5-8D1F-D5DECC46A303}" srcOrd="1" destOrd="0" presId="urn:microsoft.com/office/officeart/2005/8/layout/radial1"/>
    <dgm:cxn modelId="{2B5DDDA7-6250-4C69-A6C4-9A1CF8208CC0}" type="presParOf" srcId="{F241B36C-C85C-4A61-9D5C-F79E2D3E7445}" destId="{B066E7B4-6BAF-447A-ABE0-7CEE6168C7F9}" srcOrd="0" destOrd="0" presId="urn:microsoft.com/office/officeart/2005/8/layout/radial1"/>
    <dgm:cxn modelId="{EB6AE363-3E8A-45F5-BBFB-B1CD1AFD1C7A}" type="presParOf" srcId="{F241B36C-C85C-4A61-9D5C-F79E2D3E7445}" destId="{3EA942DD-F759-4B70-8216-4D1F377A84E3}" srcOrd="1" destOrd="0" presId="urn:microsoft.com/office/officeart/2005/8/layout/radial1"/>
    <dgm:cxn modelId="{4C38E987-F31D-4392-BE31-BED7D6F10F05}" type="presParOf" srcId="{3EA942DD-F759-4B70-8216-4D1F377A84E3}" destId="{A54C085F-690B-4F83-9E67-15BE50E40E03}" srcOrd="0" destOrd="0" presId="urn:microsoft.com/office/officeart/2005/8/layout/radial1"/>
    <dgm:cxn modelId="{4311E9C2-D234-4C47-90EA-4D598734E870}" type="presParOf" srcId="{F241B36C-C85C-4A61-9D5C-F79E2D3E7445}" destId="{DE84EBF8-864A-4D44-A260-81970435DA51}" srcOrd="2" destOrd="0" presId="urn:microsoft.com/office/officeart/2005/8/layout/radial1"/>
    <dgm:cxn modelId="{9D78B1C9-F86D-4694-B1F8-E63A491C7600}" type="presParOf" srcId="{F241B36C-C85C-4A61-9D5C-F79E2D3E7445}" destId="{FC1212AC-8A7B-4B48-8686-1986B111D23E}" srcOrd="3" destOrd="0" presId="urn:microsoft.com/office/officeart/2005/8/layout/radial1"/>
    <dgm:cxn modelId="{4E91FAB1-790C-489E-9B85-B82B29A04C3C}" type="presParOf" srcId="{FC1212AC-8A7B-4B48-8686-1986B111D23E}" destId="{1E904942-1843-49C5-8D1F-D5DECC46A303}" srcOrd="0" destOrd="0" presId="urn:microsoft.com/office/officeart/2005/8/layout/radial1"/>
    <dgm:cxn modelId="{92DBACCA-52EA-47DA-AD19-D74E21C96219}" type="presParOf" srcId="{F241B36C-C85C-4A61-9D5C-F79E2D3E7445}" destId="{2B6A5FEF-A5CA-4F95-9781-D34364873C3B}" srcOrd="4" destOrd="0" presId="urn:microsoft.com/office/officeart/2005/8/layout/radial1"/>
    <dgm:cxn modelId="{71E886BB-5CE4-4117-997D-01ACEA1328FA}" type="presParOf" srcId="{F241B36C-C85C-4A61-9D5C-F79E2D3E7445}" destId="{6A7D65F8-6BB1-4CAA-A321-10B6A0CE8D90}" srcOrd="5" destOrd="0" presId="urn:microsoft.com/office/officeart/2005/8/layout/radial1"/>
    <dgm:cxn modelId="{8535D26C-CD37-47A3-85A8-55AF1816E952}" type="presParOf" srcId="{6A7D65F8-6BB1-4CAA-A321-10B6A0CE8D90}" destId="{C672941D-47DF-4476-94CD-D0152C5E22FB}" srcOrd="0" destOrd="0" presId="urn:microsoft.com/office/officeart/2005/8/layout/radial1"/>
    <dgm:cxn modelId="{C5B97EF5-BF28-41B9-8D05-66F5BE057D48}" type="presParOf" srcId="{F241B36C-C85C-4A61-9D5C-F79E2D3E7445}" destId="{543C6182-14F0-4872-98D0-77B62A9D3A8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7B4-6BAF-447A-ABE0-7CEE6168C7F9}">
      <dsp:nvSpPr>
        <dsp:cNvPr id="0" name=""/>
        <dsp:cNvSpPr/>
      </dsp:nvSpPr>
      <dsp:spPr>
        <a:xfrm>
          <a:off x="403229" y="358328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3525" y="398624"/>
        <a:ext cx="194565" cy="194565"/>
      </dsp:txXfrm>
    </dsp:sp>
    <dsp:sp modelId="{3EA942DD-F759-4B70-8216-4D1F377A84E3}">
      <dsp:nvSpPr>
        <dsp:cNvPr id="0" name=""/>
        <dsp:cNvSpPr/>
      </dsp:nvSpPr>
      <dsp:spPr>
        <a:xfrm rot="16200000">
          <a:off x="499373" y="293997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736" y="314821"/>
        <a:ext cx="4143" cy="4143"/>
      </dsp:txXfrm>
    </dsp:sp>
    <dsp:sp modelId="{DE84EBF8-864A-4D44-A260-81970435DA51}">
      <dsp:nvSpPr>
        <dsp:cNvPr id="0" name=""/>
        <dsp:cNvSpPr/>
      </dsp:nvSpPr>
      <dsp:spPr>
        <a:xfrm>
          <a:off x="403229" y="300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3525" y="40596"/>
        <a:ext cx="194565" cy="194565"/>
      </dsp:txXfrm>
    </dsp:sp>
    <dsp:sp modelId="{FC1212AC-8A7B-4B48-8686-1986B111D23E}">
      <dsp:nvSpPr>
        <dsp:cNvPr id="0" name=""/>
        <dsp:cNvSpPr/>
      </dsp:nvSpPr>
      <dsp:spPr>
        <a:xfrm rot="1800000">
          <a:off x="654403" y="562518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3767" y="583342"/>
        <a:ext cx="4143" cy="4143"/>
      </dsp:txXfrm>
    </dsp:sp>
    <dsp:sp modelId="{2B6A5FEF-A5CA-4F95-9781-D34364873C3B}">
      <dsp:nvSpPr>
        <dsp:cNvPr id="0" name=""/>
        <dsp:cNvSpPr/>
      </dsp:nvSpPr>
      <dsp:spPr>
        <a:xfrm>
          <a:off x="713291" y="537342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53587" y="577638"/>
        <a:ext cx="194565" cy="194565"/>
      </dsp:txXfrm>
    </dsp:sp>
    <dsp:sp modelId="{6A7D65F8-6BB1-4CAA-A321-10B6A0CE8D90}">
      <dsp:nvSpPr>
        <dsp:cNvPr id="0" name=""/>
        <dsp:cNvSpPr/>
      </dsp:nvSpPr>
      <dsp:spPr>
        <a:xfrm rot="9000000">
          <a:off x="344342" y="562518"/>
          <a:ext cx="82870" cy="45791"/>
        </a:xfrm>
        <a:custGeom>
          <a:avLst/>
          <a:gdLst/>
          <a:ahLst/>
          <a:cxnLst/>
          <a:rect l="0" t="0" r="0" b="0"/>
          <a:pathLst>
            <a:path>
              <a:moveTo>
                <a:pt x="0" y="22895"/>
              </a:moveTo>
              <a:lnTo>
                <a:pt x="82870" y="22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705" y="583342"/>
        <a:ext cx="4143" cy="4143"/>
      </dsp:txXfrm>
    </dsp:sp>
    <dsp:sp modelId="{543C6182-14F0-4872-98D0-77B62A9D3A80}">
      <dsp:nvSpPr>
        <dsp:cNvPr id="0" name=""/>
        <dsp:cNvSpPr/>
      </dsp:nvSpPr>
      <dsp:spPr>
        <a:xfrm>
          <a:off x="93168" y="537342"/>
          <a:ext cx="275157" cy="275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3464" y="577638"/>
        <a:ext cx="194565" cy="19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gif"/><Relationship Id="rId3" Type="http://schemas.openxmlformats.org/officeDocument/2006/relationships/hyperlink" Target="file:///G:\Noi%20dung%20Ngay%208-8-2008\Giao%20an%20dien%20tu\Hoi%20giang%20huyen%20nam%2008-09\Package%20-%20Kiem%20tra%20dien%20tich%20hinh%20thang\Kiem%20tra%20dien%20tich%20hinh%20thang.exe" TargetMode="External"/><Relationship Id="rId7" Type="http://schemas.openxmlformats.org/officeDocument/2006/relationships/image" Target="../media/image5.gif"/><Relationship Id="rId12" Type="http://schemas.microsoft.com/office/2007/relationships/diagramDrawing" Target="../diagrams/drawing1.xml"/><Relationship Id="rId2" Type="http://schemas.openxmlformats.org/officeDocument/2006/relationships/image" Target="../media/image1.gif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gif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gif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9.gif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6" name="Flowchart: Alternate Process 7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3077" name="Picture 35" descr="single flow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32" y="2209800"/>
            <a:ext cx="10710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4" descr="flower welcome">
            <a:hlinkClick r:id="rId3" action="ppaction://program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336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Butterfly"/>
          <p:cNvPicPr>
            <a:picLocks noChangeAspect="1" noChangeArrowheads="1" noCrop="1"/>
          </p:cNvPicPr>
          <p:nvPr/>
        </p:nvPicPr>
        <p:blipFill>
          <a:blip r:embed="rId5">
            <a:lum bright="-3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0998">
            <a:off x="5675842" y="5541963"/>
            <a:ext cx="819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401" y="3886200"/>
            <a:ext cx="6392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2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9813397" y="5930901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5"/>
          <p:cNvGrpSpPr>
            <a:grpSpLocks/>
          </p:cNvGrpSpPr>
          <p:nvPr/>
        </p:nvGrpSpPr>
        <p:grpSpPr bwMode="auto">
          <a:xfrm flipH="1">
            <a:off x="10485967" y="5757864"/>
            <a:ext cx="1672167" cy="1074737"/>
            <a:chOff x="2794" y="2160"/>
            <a:chExt cx="1154" cy="1279"/>
          </a:xfrm>
        </p:grpSpPr>
        <p:sp>
          <p:nvSpPr>
            <p:cNvPr id="308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3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4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4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5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3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6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7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7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7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7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8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8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8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8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8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8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9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9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9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9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9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10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10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10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10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10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1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1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1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1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1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1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2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2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2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2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2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2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3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3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3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3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3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3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4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4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4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4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4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4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23" name="Group 146"/>
          <p:cNvGrpSpPr>
            <a:grpSpLocks/>
          </p:cNvGrpSpPr>
          <p:nvPr/>
        </p:nvGrpSpPr>
        <p:grpSpPr bwMode="auto">
          <a:xfrm>
            <a:off x="50800" y="5695950"/>
            <a:ext cx="1557867" cy="1149350"/>
            <a:chOff x="2794" y="2160"/>
            <a:chExt cx="1154" cy="1279"/>
          </a:xfrm>
        </p:grpSpPr>
        <p:sp>
          <p:nvSpPr>
            <p:cNvPr id="3224" name="AutoShape 14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15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15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15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15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15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5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5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6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6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6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16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16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Freeform 16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Freeform 16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Freeform 16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Freeform 17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Freeform 17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Freeform 17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Freeform 17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7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Freeform 17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Freeform 17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Freeform 17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Freeform 18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Freeform 18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Freeform 18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Freeform 18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Freeform 18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Freeform 18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Freeform 18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Freeform 18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Freeform 18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Freeform 18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Freeform 19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Freeform 19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Freeform 19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Freeform 19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Freeform 19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Freeform 19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Freeform 19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Freeform 19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Freeform 19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3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Freeform 19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Freeform 20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Freeform 20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Freeform 20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Freeform 20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Freeform 20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Freeform 20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Freeform 20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Freeform 20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Freeform 20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Freeform 20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Freeform 21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Freeform 21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Freeform 21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Freeform 21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Freeform 21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Freeform 21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Freeform 21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Freeform 21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Freeform 22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Freeform 22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Freeform 22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Freeform 22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Freeform 22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Freeform 22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Freeform 22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Freeform 22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Freeform 22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Freeform 22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Freeform 23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Freeform 23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Freeform 23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Freeform 23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Freeform 23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Freeform 23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Freeform 23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Freeform 23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Freeform 23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Freeform 23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Freeform 24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Freeform 24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Freeform 24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Freeform 24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Freeform 24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Freeform 24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Freeform 24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Freeform 24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Freeform 24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Freeform 24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Freeform 25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Freeform 25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Freeform 25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Freeform 25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Freeform 25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Freeform 25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Freeform 25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Freeform 25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Freeform 25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Freeform 25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Freeform 26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Freeform 26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Freeform 26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Freeform 26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Freeform 26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Freeform 26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Freeform 26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Freeform 26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Freeform 26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Freeform 26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Freeform 27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Freeform 27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Freeform 27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Freeform 27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Freeform 27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Freeform 27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Freeform 27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Freeform 27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Freeform 27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Freeform 27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Freeform 28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Freeform 28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Freeform 28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Freeform 28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Freeform 28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Freeform 28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Freeform 28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64" name="Oval 19"/>
          <p:cNvSpPr>
            <a:spLocks noChangeArrowheads="1"/>
          </p:cNvSpPr>
          <p:nvPr/>
        </p:nvSpPr>
        <p:spPr bwMode="auto">
          <a:xfrm>
            <a:off x="692151" y="523875"/>
            <a:ext cx="1828800" cy="137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0000FF"/>
              </a:solidFill>
              <a:latin typeface=".Vn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071034" y="787400"/>
          <a:ext cx="1081617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374" name="Group 32"/>
          <p:cNvGrpSpPr>
            <a:grpSpLocks/>
          </p:cNvGrpSpPr>
          <p:nvPr/>
        </p:nvGrpSpPr>
        <p:grpSpPr bwMode="auto">
          <a:xfrm>
            <a:off x="1242485" y="330200"/>
            <a:ext cx="755649" cy="863600"/>
            <a:chOff x="431" y="1344"/>
            <a:chExt cx="357" cy="544"/>
          </a:xfrm>
        </p:grpSpPr>
        <p:grpSp>
          <p:nvGrpSpPr>
            <p:cNvPr id="3375" name="Group 33"/>
            <p:cNvGrpSpPr>
              <a:grpSpLocks/>
            </p:cNvGrpSpPr>
            <p:nvPr/>
          </p:nvGrpSpPr>
          <p:grpSpPr bwMode="auto">
            <a:xfrm>
              <a:off x="553" y="1619"/>
              <a:ext cx="102" cy="269"/>
              <a:chOff x="5067" y="1134"/>
              <a:chExt cx="1122" cy="1980"/>
            </a:xfrm>
          </p:grpSpPr>
          <p:sp>
            <p:nvSpPr>
              <p:cNvPr id="3376" name="AutoShape 34"/>
              <p:cNvSpPr>
                <a:spLocks noChangeArrowheads="1"/>
              </p:cNvSpPr>
              <p:nvPr/>
            </p:nvSpPr>
            <p:spPr bwMode="auto">
              <a:xfrm>
                <a:off x="5254" y="1494"/>
                <a:ext cx="748" cy="1620"/>
              </a:xfrm>
              <a:prstGeom prst="flowChartManualOperation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00FF"/>
                  </a:solidFill>
                  <a:latin typeface=".VnArial" pitchFamily="34" charset="0"/>
                </a:endParaRPr>
              </a:p>
            </p:txBody>
          </p:sp>
          <p:sp>
            <p:nvSpPr>
              <p:cNvPr id="3377" name="Rectangle 35"/>
              <p:cNvSpPr>
                <a:spLocks noChangeArrowheads="1"/>
              </p:cNvSpPr>
              <p:nvPr/>
            </p:nvSpPr>
            <p:spPr bwMode="auto">
              <a:xfrm>
                <a:off x="5067" y="1134"/>
                <a:ext cx="1122" cy="36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1600">
                  <a:solidFill>
                    <a:srgbClr val="0000FF"/>
                  </a:solidFill>
                  <a:latin typeface=".VnArial" pitchFamily="34" charset="0"/>
                </a:endParaRPr>
              </a:p>
            </p:txBody>
          </p:sp>
        </p:grpSp>
        <p:pic>
          <p:nvPicPr>
            <p:cNvPr id="3378" name="Picture 36" descr="feu2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44"/>
              <a:ext cx="3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" name="Picture 307" descr="35_35_small_N3650_1"/>
          <p:cNvPicPr>
            <a:picLocks noChangeAspect="1" noChangeArrowheads="1" noCrop="1"/>
          </p:cNvPicPr>
          <p:nvPr/>
        </p:nvPicPr>
        <p:blipFill>
          <a:blip r:embed="rId1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85726"/>
            <a:ext cx="1778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" name="Picture 308" descr="Lo go ly tu tron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549275"/>
            <a:ext cx="1246716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" name="Picture 309" descr="MMj01724770000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1143001"/>
            <a:ext cx="1858433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2" name="WordArt 310"/>
          <p:cNvSpPr>
            <a:spLocks noChangeArrowheads="1" noChangeShapeType="1" noTextEdit="1"/>
          </p:cNvSpPr>
          <p:nvPr/>
        </p:nvSpPr>
        <p:spPr bwMode="auto">
          <a:xfrm>
            <a:off x="3251200" y="2209800"/>
            <a:ext cx="5977467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TO OUR CLASS </a:t>
            </a:r>
          </a:p>
        </p:txBody>
      </p:sp>
      <p:sp>
        <p:nvSpPr>
          <p:cNvPr id="3383" name="WordArt 311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7213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LY TU TRONG HIGH SCHOOL</a:t>
            </a:r>
          </a:p>
        </p:txBody>
      </p:sp>
      <p:sp>
        <p:nvSpPr>
          <p:cNvPr id="3384" name="Text Box 312"/>
          <p:cNvSpPr txBox="1">
            <a:spLocks noChangeArrowheads="1"/>
          </p:cNvSpPr>
          <p:nvPr/>
        </p:nvSpPr>
        <p:spPr bwMode="auto">
          <a:xfrm>
            <a:off x="2336800" y="4052888"/>
            <a:ext cx="8636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.VnTime" pitchFamily="34" charset="0"/>
              </a:rPr>
              <a:t>TEACHER  : HO THI THU TRANG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.VnTime" pitchFamily="34" charset="0"/>
              </a:rPr>
              <a:t>CLASS        : 11 </a:t>
            </a:r>
            <a:r>
              <a:rPr lang="en-US" sz="2800" b="1" dirty="0" smtClean="0">
                <a:solidFill>
                  <a:srgbClr val="FF00FF"/>
                </a:solidFill>
                <a:latin typeface=".VnTime" pitchFamily="34" charset="0"/>
              </a:rPr>
              <a:t>A1,6</a:t>
            </a:r>
            <a:endParaRPr lang="en-US" sz="2800" b="1" dirty="0">
              <a:solidFill>
                <a:srgbClr val="FF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6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382" grpId="0" animBg="1"/>
      <p:bldP spid="3383" grpId="0" animBg="1"/>
      <p:bldP spid="33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28428" y="1086503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follow in s</a:t>
            </a:r>
            <a:r>
              <a:rPr lang="en-GB" sz="4800" b="1" dirty="0" err="1" smtClean="0">
                <a:solidFill>
                  <a:srgbClr val="FF0000"/>
                </a:solidFill>
              </a:rPr>
              <a:t>omebdy</a:t>
            </a:r>
            <a:r>
              <a:rPr lang="x-none" sz="4800" b="1" dirty="0" smtClean="0">
                <a:solidFill>
                  <a:srgbClr val="FF0000"/>
                </a:solidFill>
              </a:rPr>
              <a:t>’s </a:t>
            </a:r>
            <a:r>
              <a:rPr lang="x-none" sz="4800" b="1" dirty="0">
                <a:solidFill>
                  <a:srgbClr val="FF0000"/>
                </a:solidFill>
              </a:rPr>
              <a:t>footsteps</a:t>
            </a:r>
            <a:r>
              <a:rPr lang="en-GB" sz="4800" b="1" dirty="0">
                <a:solidFill>
                  <a:srgbClr val="FF0000"/>
                </a:solidFill>
              </a:rPr>
              <a:t> (idiom)</a:t>
            </a:r>
            <a:r>
              <a:rPr lang="x-none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7" y="4448693"/>
            <a:ext cx="59761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to do the same job, have the same style of life, etc. as somebody else, especially somebody in your family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Idiom Land — “Follow in someone's footsteps” means “to do the...">
            <a:extLst>
              <a:ext uri="{FF2B5EF4-FFF2-40B4-BE49-F238E27FC236}">
                <a16:creationId xmlns="" xmlns:a16="http://schemas.microsoft.com/office/drawing/2014/main" id="{3D8B61B1-9CB4-2E48-B376-B19842D6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32407"/>
            <a:ext cx="5063067" cy="4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696369465554cwg47-voicemaker.in-speech" descr="16696369465554cwg47-voicemaker.in-speech">
            <a:hlinkClick r:id="" action="ppaction://media"/>
            <a:extLst>
              <a:ext uri="{FF2B5EF4-FFF2-40B4-BE49-F238E27FC236}">
                <a16:creationId xmlns="" xmlns:a16="http://schemas.microsoft.com/office/drawing/2014/main" id="{46389E62-95C8-C14E-B59D-703C0081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443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1B42DFB8-450A-584C-B7E7-04F817D7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1827"/>
              </p:ext>
            </p:extLst>
          </p:nvPr>
        </p:nvGraphicFramePr>
        <p:xfrm>
          <a:off x="128337" y="1017136"/>
          <a:ext cx="11887201" cy="58330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5895">
                  <a:extLst>
                    <a:ext uri="{9D8B030D-6E8A-4147-A177-3AD203B41FA5}">
                      <a16:colId xmlns="" xmlns:a16="http://schemas.microsoft.com/office/drawing/2014/main" val="1234122859"/>
                    </a:ext>
                  </a:extLst>
                </a:gridCol>
                <a:gridCol w="1844842">
                  <a:extLst>
                    <a:ext uri="{9D8B030D-6E8A-4147-A177-3AD203B41FA5}">
                      <a16:colId xmlns="" xmlns:a16="http://schemas.microsoft.com/office/drawing/2014/main" val="728991611"/>
                    </a:ext>
                  </a:extLst>
                </a:gridCol>
                <a:gridCol w="5991987">
                  <a:extLst>
                    <a:ext uri="{9D8B030D-6E8A-4147-A177-3AD203B41FA5}">
                      <a16:colId xmlns="" xmlns:a16="http://schemas.microsoft.com/office/drawing/2014/main" val="3626158359"/>
                    </a:ext>
                  </a:extLst>
                </a:gridCol>
                <a:gridCol w="1804477">
                  <a:extLst>
                    <a:ext uri="{9D8B030D-6E8A-4147-A177-3AD203B41FA5}">
                      <a16:colId xmlns="" xmlns:a16="http://schemas.microsoft.com/office/drawing/2014/main" val="723327795"/>
                    </a:ext>
                  </a:extLst>
                </a:gridCol>
              </a:tblGrid>
              <a:tr h="75646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Form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Pronunciation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Meaning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b="1" dirty="0">
                          <a:effectLst/>
                        </a:rPr>
                        <a:t>Vietnamese</a:t>
                      </a:r>
                      <a:r>
                        <a:rPr lang="vi-VN" sz="1800" b="1" dirty="0">
                          <a:effectLst/>
                        </a:rPr>
                        <a:t> equivalent  </a:t>
                      </a:r>
                      <a:endParaRPr lang="x-none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565823591"/>
                  </a:ext>
                </a:extLst>
              </a:tr>
              <a:tr h="101435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1. generation gap (n.ph.)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 ˌdʒenəˈreɪʃn ɡæp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difference in attitude or behaviour between young and older people that causes a lack of understanding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dirty="0" smtClean="0">
                          <a:effectLst/>
                          <a:latin typeface="Calibri (Body)"/>
                        </a:rPr>
                        <a:t>k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oả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ng cách thế 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2233133140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2. behaviour (n)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/bɪˈheɪvjə(r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)/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 smtClean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the way that somebody behaves, especially towards other people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hành vi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2359622509"/>
                  </a:ext>
                </a:extLst>
              </a:tr>
              <a:tr h="86783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3. nuclear family (n.ph.) 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/ˌnjuːkliə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endParaRPr lang="x-none" sz="1800" dirty="0">
                        <a:effectLst/>
                        <a:latin typeface="Calibri (Body)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that consists of father, mother and children, when it is thought of as a unit in society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 hạt nhân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2714713632"/>
                  </a:ext>
                </a:extLst>
              </a:tr>
              <a:tr h="115003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4. extended family (n.ph)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/ɪkˌstendɪd ˈfæməli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/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 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a family group with a close relationship among the members that includes not only parents and children but also uncles, aunts, grandparents, etc.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gia đình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Calibri (Body)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 (Body)"/>
                        </a:rPr>
                        <a:t>hệ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827028475"/>
                  </a:ext>
                </a:extLst>
              </a:tr>
              <a:tr h="108422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5.  follow in s</a:t>
                      </a:r>
                      <a:r>
                        <a:rPr lang="en-GB" sz="1800" dirty="0" err="1" smtClean="0">
                          <a:effectLst/>
                          <a:latin typeface="Calibri (Body)"/>
                        </a:rPr>
                        <a:t>omebody</a:t>
                      </a:r>
                      <a:r>
                        <a:rPr lang="x-none" sz="1800" dirty="0" smtClean="0">
                          <a:effectLst/>
                          <a:latin typeface="Calibri (Body)"/>
                        </a:rPr>
                        <a:t>’s </a:t>
                      </a:r>
                      <a:r>
                        <a:rPr lang="x-none" sz="1800" dirty="0">
                          <a:effectLst/>
                          <a:latin typeface="Calibri (Body)"/>
                        </a:rPr>
                        <a:t>footsteps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(idiom)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+mn-lt"/>
                        </a:rPr>
                        <a:t> </a:t>
                      </a:r>
                      <a:endParaRPr lang="x-none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to do the same job, have the same style of life, etc. as somebody else, especially somebody in your family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1800" dirty="0">
                          <a:effectLst/>
                          <a:latin typeface="Calibri (Body)"/>
                        </a:rPr>
                        <a:t>nối nghiệp/ kế nghiệp</a:t>
                      </a:r>
                      <a:r>
                        <a:rPr lang="en-GB" sz="1800" dirty="0">
                          <a:effectLst/>
                          <a:latin typeface="Calibri (Body)"/>
                        </a:rPr>
                        <a:t> ai</a:t>
                      </a:r>
                      <a:endParaRPr lang="x-none" sz="18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335605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E87235-7302-FA4A-B0A6-6F14B3E55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0" y="1856055"/>
            <a:ext cx="6737684" cy="45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3971" y="99927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64" y="8791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62970" y="9992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88A384C-1D3C-7748-92A0-74B8BF676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39557"/>
              </p:ext>
            </p:extLst>
          </p:nvPr>
        </p:nvGraphicFramePr>
        <p:xfrm>
          <a:off x="209144" y="1511859"/>
          <a:ext cx="11982856" cy="49740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2500">
                  <a:extLst>
                    <a:ext uri="{9D8B030D-6E8A-4147-A177-3AD203B41FA5}">
                      <a16:colId xmlns="" xmlns:a16="http://schemas.microsoft.com/office/drawing/2014/main" val="4229220566"/>
                    </a:ext>
                  </a:extLst>
                </a:gridCol>
                <a:gridCol w="10960356">
                  <a:extLst>
                    <a:ext uri="{9D8B030D-6E8A-4147-A177-3AD203B41FA5}">
                      <a16:colId xmlns="" xmlns:a16="http://schemas.microsoft.com/office/drawing/2014/main" val="141443605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SG" sz="1800" dirty="0">
                          <a:effectLst/>
                        </a:rPr>
                        <a:t>Good morning, class. Today, we’ll talk about the generation gap. So, what is the generation gap?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3469849827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Well, I think it’s  the difference in beliefs and behaviour between young and older people.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4061884839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You’re right, Mark. So, is there a generation gap in your family?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395144135"/>
                  </a:ext>
                </a:extLst>
              </a:tr>
              <a:tr h="613186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Mark: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Not really, Ms </a:t>
                      </a:r>
                      <a:r>
                        <a:rPr lang="en-SG" sz="1800" dirty="0" err="1">
                          <a:effectLst/>
                        </a:rPr>
                        <a:t>Hoa</a:t>
                      </a:r>
                      <a:r>
                        <a:rPr lang="en-SG" sz="1800" dirty="0">
                          <a:effectLst/>
                        </a:rPr>
                        <a:t>.  I live in a nuclear family with my parents and brother. We understand each other quite well though we still argue over small things.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27262017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Right. We can’t avoid daily arguments.</a:t>
                      </a:r>
                    </a:p>
                    <a:p>
                      <a:r>
                        <a:rPr lang="en-SG" sz="1800" dirty="0">
                          <a:effectLst/>
                        </a:rPr>
                        <a:t> What about you, Mai?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4254640756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I live with my extended family, and I have to learn to accept the differences between the generations.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3905118933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That’s a good point. Can you give us an example?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1318813413"/>
                  </a:ext>
                </a:extLst>
              </a:tr>
              <a:tr h="839955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Well, my grandparents hold traditional views of male jobs and gender roles. For example, my grandfather wants my brother to be an engineer, but my brother hopes to become a musician. And my grandmother thinks women have to do all the housework.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1457023907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Ms Hoa: 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How about your parents? Do they share your grandparents’ views?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1656641775"/>
                  </a:ext>
                </a:extLst>
              </a:tr>
              <a:tr h="446417">
                <a:tc>
                  <a:txBody>
                    <a:bodyPr/>
                    <a:lstStyle/>
                    <a:p>
                      <a:r>
                        <a:rPr lang="en-SG" sz="1800" b="1">
                          <a:effectLst/>
                        </a:rPr>
                        <a:t>Mai:</a:t>
                      </a:r>
                      <a:endParaRPr lang="x-none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No, they don’t. They think that we should follow our dreams. They give us advice, but never force us to follow in their footsteps.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882830359"/>
                  </a:ext>
                </a:extLst>
              </a:tr>
              <a:tr h="669626">
                <a:tc>
                  <a:txBody>
                    <a:bodyPr/>
                    <a:lstStyle/>
                    <a:p>
                      <a:r>
                        <a:rPr lang="en-SG" sz="1800" b="1" dirty="0">
                          <a:effectLst/>
                        </a:rPr>
                        <a:t>Ms </a:t>
                      </a:r>
                      <a:r>
                        <a:rPr lang="en-SG" sz="1800" b="1" dirty="0" err="1">
                          <a:effectLst/>
                        </a:rPr>
                        <a:t>Hoa</a:t>
                      </a:r>
                      <a:r>
                        <a:rPr lang="en-SG" sz="1800" b="1" dirty="0">
                          <a:effectLst/>
                        </a:rPr>
                        <a:t>:</a:t>
                      </a:r>
                      <a:endParaRPr lang="x-none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r>
                        <a:rPr lang="en-SG" sz="1800" dirty="0">
                          <a:effectLst/>
                        </a:rPr>
                        <a:t>Thank you, Mai, for sharing your experiences. You must respect your parents and grandparents, but you should also express your opinion. Now let’s continue our discussion with …. </a:t>
                      </a:r>
                      <a:endParaRPr lang="x-none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="" xmlns:a16="http://schemas.microsoft.com/office/drawing/2014/main" val="1529040529"/>
                  </a:ext>
                </a:extLst>
              </a:tr>
            </a:tbl>
          </a:graphicData>
        </a:graphic>
      </p:graphicFrame>
      <p:pic>
        <p:nvPicPr>
          <p:cNvPr id="2" name="Track 9">
            <a:hlinkClick r:id="" action="ppaction://media"/>
            <a:extLst>
              <a:ext uri="{FF2B5EF4-FFF2-40B4-BE49-F238E27FC236}">
                <a16:creationId xmlns="" xmlns:a16="http://schemas.microsoft.com/office/drawing/2014/main" id="{4074E28F-4A62-3875-1BA7-BF80C7E2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9225" y="28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63359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Tick (</a:t>
            </a:r>
            <a:r>
              <a:rPr lang="en-US" sz="2800" b="1" dirty="0">
                <a:effectLst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) the true information about Mark and Mai.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78033"/>
              </p:ext>
            </p:extLst>
          </p:nvPr>
        </p:nvGraphicFramePr>
        <p:xfrm>
          <a:off x="494439" y="1981200"/>
          <a:ext cx="11264424" cy="4445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622">
                  <a:extLst>
                    <a:ext uri="{9D8B030D-6E8A-4147-A177-3AD203B41FA5}">
                      <a16:colId xmlns="" xmlns:a16="http://schemas.microsoft.com/office/drawing/2014/main" val="4062035241"/>
                    </a:ext>
                  </a:extLst>
                </a:gridCol>
                <a:gridCol w="6523118">
                  <a:extLst>
                    <a:ext uri="{9D8B030D-6E8A-4147-A177-3AD203B41FA5}">
                      <a16:colId xmlns="" xmlns:a16="http://schemas.microsoft.com/office/drawing/2014/main" val="1362306205"/>
                    </a:ext>
                  </a:extLst>
                </a:gridCol>
                <a:gridCol w="1973179">
                  <a:extLst>
                    <a:ext uri="{9D8B030D-6E8A-4147-A177-3AD203B41FA5}">
                      <a16:colId xmlns="" xmlns:a16="http://schemas.microsoft.com/office/drawing/2014/main" val="1302487036"/>
                    </a:ext>
                  </a:extLst>
                </a:gridCol>
                <a:gridCol w="1716505">
                  <a:extLst>
                    <a:ext uri="{9D8B030D-6E8A-4147-A177-3AD203B41FA5}">
                      <a16:colId xmlns="" xmlns:a16="http://schemas.microsoft.com/office/drawing/2014/main" val="3262723500"/>
                    </a:ext>
                  </a:extLst>
                </a:gridCol>
              </a:tblGrid>
              <a:tr h="47056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>
                          <a:effectLst/>
                        </a:rPr>
                        <a:t>Mark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Mai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6313203"/>
                  </a:ext>
                </a:extLst>
              </a:tr>
              <a:tr h="1162594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some arguments over small things with family members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48826673"/>
                  </a:ext>
                </a:extLst>
              </a:tr>
              <a:tr h="941121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2.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with grandparents who have traditional views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48297445"/>
                  </a:ext>
                </a:extLst>
              </a:tr>
              <a:tr h="689434"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3. 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lives in a nuclear family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4315846"/>
                  </a:ext>
                </a:extLst>
              </a:tr>
              <a:tr h="1130658"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4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has parents who don’t force their children to follow in their footsteps.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8720851" y="2815367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10625889" y="388236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8720851" y="469589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625889" y="5614513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44312"/>
            <a:ext cx="10630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Find words or phrases in 1 that have the following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meanings.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595"/>
              </p:ext>
            </p:extLst>
          </p:nvPr>
        </p:nvGraphicFramePr>
        <p:xfrm>
          <a:off x="272716" y="1819460"/>
          <a:ext cx="11710737" cy="48622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30652">
                  <a:extLst>
                    <a:ext uri="{9D8B030D-6E8A-4147-A177-3AD203B41FA5}">
                      <a16:colId xmlns="" xmlns:a16="http://schemas.microsoft.com/office/drawing/2014/main" val="52605744"/>
                    </a:ext>
                  </a:extLst>
                </a:gridCol>
                <a:gridCol w="3080085">
                  <a:extLst>
                    <a:ext uri="{9D8B030D-6E8A-4147-A177-3AD203B41FA5}">
                      <a16:colId xmlns="" xmlns:a16="http://schemas.microsoft.com/office/drawing/2014/main" val="478649636"/>
                    </a:ext>
                  </a:extLst>
                </a:gridCol>
              </a:tblGrid>
              <a:tr h="1151613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all people who were born at about the same time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0145032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family that consists of a father, a mother, and children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6292537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 family that includes not only parents and children but also uncles, aunts, grandparents, etc. 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1041829"/>
                  </a:ext>
                </a:extLst>
              </a:tr>
              <a:tr h="122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disagreements about things</a:t>
                      </a:r>
                      <a:endParaRPr lang="x-none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</a:t>
                      </a: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8915401" y="2115041"/>
            <a:ext cx="183097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8915400" y="3332385"/>
            <a:ext cx="269312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(a) nuclear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8915401" y="4585005"/>
            <a:ext cx="291954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(an) extended family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8915400" y="5837625"/>
            <a:ext cx="2248988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4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x-none" sz="2400" b="1" dirty="0">
                <a:solidFill>
                  <a:srgbClr val="FF0000"/>
                </a:solidFill>
                <a:effectLst/>
                <a:latin typeface="Calibri (Body)"/>
              </a:rPr>
              <a:t> </a:t>
            </a:r>
            <a:endParaRPr lang="x-none" sz="2400" b="1" dirty="0">
              <a:solidFill>
                <a:srgbClr val="FF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855" y="97794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text based on the conversation in Task 1. Use the correct form of the verbs in brackets.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403527" y="1932053"/>
            <a:ext cx="11384946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800" dirty="0">
                <a:effectLst/>
                <a:latin typeface="Helvetica" pitchFamily="2" charset="0"/>
              </a:rPr>
              <a:t>Mai lives with her extended family, and she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has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learn to accept the differences between the generations.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800" dirty="0">
                <a:effectLst/>
                <a:latin typeface="Helvetica" pitchFamily="2" charset="0"/>
              </a:rPr>
              <a:t>Mai’s grandmother thinks women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do all the housework.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800" dirty="0">
                <a:effectLst/>
                <a:latin typeface="Helvetica" pitchFamily="2" charset="0"/>
              </a:rPr>
              <a:t>Mai’s parents believe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should </a:t>
            </a:r>
            <a:r>
              <a:rPr lang="en-US" sz="2800" dirty="0">
                <a:effectLst/>
                <a:latin typeface="Helvetica" pitchFamily="2" charset="0"/>
              </a:rPr>
              <a:t>follow their dreams.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800" dirty="0" err="1">
                <a:effectLst/>
                <a:latin typeface="Helvetica" pitchFamily="2" charset="0"/>
              </a:rPr>
              <a:t>Ms</a:t>
            </a:r>
            <a:r>
              <a:rPr lang="en-US" sz="2800" dirty="0">
                <a:effectLst/>
                <a:latin typeface="Helvetica" pitchFamily="2" charset="0"/>
              </a:rPr>
              <a:t> </a:t>
            </a:r>
            <a:r>
              <a:rPr lang="en-US" sz="2800" dirty="0" err="1">
                <a:effectLst/>
                <a:latin typeface="Helvetica" pitchFamily="2" charset="0"/>
              </a:rPr>
              <a:t>Hoa</a:t>
            </a:r>
            <a:r>
              <a:rPr lang="en-US" sz="2800" dirty="0">
                <a:effectLst/>
                <a:latin typeface="Helvetica" pitchFamily="2" charset="0"/>
              </a:rPr>
              <a:t> thinks that children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have to</a:t>
            </a:r>
            <a:r>
              <a:rPr lang="en-US" sz="2800" dirty="0">
                <a:effectLst/>
                <a:latin typeface="Helvetica" pitchFamily="2" charset="0"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800" dirty="0">
                <a:solidFill>
                  <a:srgbClr val="3380F3"/>
                </a:solidFill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respect their parents and grandparents.</a:t>
            </a:r>
          </a:p>
          <a:p>
            <a:pPr algn="just">
              <a:lnSpc>
                <a:spcPct val="150000"/>
              </a:lnSpc>
            </a:pPr>
            <a:endParaRPr lang="x-none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14CAD6B-F6ED-F64E-87CC-F534DE1B904B}"/>
              </a:ext>
            </a:extLst>
          </p:cNvPr>
          <p:cNvCxnSpPr/>
          <p:nvPr/>
        </p:nvCxnSpPr>
        <p:spPr>
          <a:xfrm>
            <a:off x="8103476" y="2743200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724C5AE-F939-8E4C-985F-B4935E8362EB}"/>
              </a:ext>
            </a:extLst>
          </p:cNvPr>
          <p:cNvCxnSpPr>
            <a:cxnSpLocks/>
          </p:cNvCxnSpPr>
          <p:nvPr/>
        </p:nvCxnSpPr>
        <p:spPr>
          <a:xfrm>
            <a:off x="7078717" y="4046482"/>
            <a:ext cx="12927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FAD9F4A-B7C5-2148-B1B6-DF8F03F0E1DB}"/>
              </a:ext>
            </a:extLst>
          </p:cNvPr>
          <p:cNvCxnSpPr/>
          <p:nvPr/>
        </p:nvCxnSpPr>
        <p:spPr>
          <a:xfrm>
            <a:off x="7388773" y="5339255"/>
            <a:ext cx="10247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EDDC8B1-185E-2342-ACA0-A8E0C073E3CF}"/>
              </a:ext>
            </a:extLst>
          </p:cNvPr>
          <p:cNvCxnSpPr>
            <a:cxnSpLocks/>
          </p:cNvCxnSpPr>
          <p:nvPr/>
        </p:nvCxnSpPr>
        <p:spPr>
          <a:xfrm>
            <a:off x="6876393" y="5969876"/>
            <a:ext cx="848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438" y="1175832"/>
            <a:ext cx="76305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Ss work in groups of 5.</a:t>
            </a:r>
          </a:p>
          <a:p>
            <a:pPr algn="just"/>
            <a:r>
              <a:rPr lang="en-US" sz="2800" dirty="0" smtClean="0"/>
              <a:t>- In </a:t>
            </a:r>
            <a:r>
              <a:rPr lang="en-US" sz="2800" dirty="0"/>
              <a:t>each group, one student plays the role of grandparent , two students play the role of parents and two students plays the role of children </a:t>
            </a:r>
          </a:p>
          <a:p>
            <a:pPr algn="just"/>
            <a:r>
              <a:rPr lang="en-GB" sz="2800" dirty="0">
                <a:effectLst/>
                <a:ea typeface="Times New Roman" panose="02020603050405020304" pitchFamily="18" charset="0"/>
              </a:rPr>
              <a:t>- E</a:t>
            </a:r>
            <a:r>
              <a:rPr lang="x-none" sz="2800" dirty="0">
                <a:effectLst/>
                <a:ea typeface="Times New Roman" panose="02020603050405020304" pitchFamily="18" charset="0"/>
              </a:rPr>
              <a:t>ach group thinks 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bout a situation ( clothes choice/ music taste,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ect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.) that shows the differences among generation and creates a short role play about the differences with suitable solutions.</a:t>
            </a:r>
            <a:r>
              <a:rPr lang="x-none" sz="2800" dirty="0">
                <a:effectLst/>
              </a:rPr>
              <a:t> </a:t>
            </a:r>
          </a:p>
          <a:p>
            <a:pPr algn="just"/>
            <a:r>
              <a:rPr lang="en-US" sz="2800" dirty="0"/>
              <a:t>- 3 minutes to prepare for the role </a:t>
            </a:r>
            <a:r>
              <a:rPr lang="en-US" sz="2800" dirty="0" smtClean="0"/>
              <a:t>play</a:t>
            </a:r>
            <a:endParaRPr lang="en-US" sz="2800" dirty="0"/>
          </a:p>
          <a:p>
            <a:pPr algn="just"/>
            <a:r>
              <a:rPr lang="en-US" sz="2800" dirty="0"/>
              <a:t>- 2 minutes for a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Generation gap là gì và cấu trúc cụm từ Generation gap trong câu tiếng Anh">
            <a:extLst>
              <a:ext uri="{FF2B5EF4-FFF2-40B4-BE49-F238E27FC236}">
                <a16:creationId xmlns="" xmlns:a16="http://schemas.microsoft.com/office/drawing/2014/main" id="{D57D2A5C-801E-FD4C-A44C-D280999F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87" y="2325306"/>
            <a:ext cx="3890552" cy="30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61344" y="61879"/>
            <a:ext cx="2445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A9340B"/>
                </a:solidFill>
                <a:cs typeface="Arial" panose="020B0604020202020204" pitchFamily="34" charset="0"/>
              </a:rPr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Modal verbs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2.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Picture 3" descr="S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657600" y="2286000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HU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162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U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133600"/>
            <a:ext cx="162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WordArt 7"/>
          <p:cNvSpPr>
            <a:spLocks noChangeArrowheads="1" noChangeShapeType="1"/>
          </p:cNvSpPr>
          <p:nvPr/>
        </p:nvSpPr>
        <p:spPr bwMode="auto">
          <a:xfrm>
            <a:off x="812800" y="427038"/>
            <a:ext cx="1097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68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Thanks for your joining .</a:t>
            </a:r>
          </a:p>
        </p:txBody>
      </p:sp>
      <p:pic>
        <p:nvPicPr>
          <p:cNvPr id="44040" name="Picture 8" descr="Soạn tin nhắn MA 2105453 gửi đến 8388 để nhận ảnh này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600200"/>
            <a:ext cx="5486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g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757614"/>
            <a:ext cx="1524000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57550"/>
            <a:ext cx="1752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409950"/>
            <a:ext cx="1752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581400"/>
            <a:ext cx="17843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b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85" y="4648200"/>
            <a:ext cx="111971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62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e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17" y="3810000"/>
            <a:ext cx="159808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dancingpenguins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76750"/>
            <a:ext cx="3352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51872"/>
      </p:ext>
    </p:extLst>
  </p:cSld>
  <p:clrMapOvr>
    <a:masterClrMapping/>
  </p:clrMapOvr>
  <p:transition>
    <p:sndAc>
      <p:stSnd loop="1">
        <p:snd r:embed="rId2" name="trompett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is a generation gap?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92763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GAME: Listing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92763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927633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read.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Tick the true information about Mark and Mai.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Find the words or phrases.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Choose the modal verbs to complete the sentences.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92763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927630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800" dirty="0"/>
              <a:t>Work in 2 groups. 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Each group is given a board pen</a:t>
            </a:r>
          </a:p>
          <a:p>
            <a:pPr marL="342900" indent="-342900">
              <a:buFontTx/>
              <a:buChar char="-"/>
            </a:pPr>
            <a:r>
              <a:rPr lang="en-US" sz="2800" dirty="0"/>
              <a:t>Write </a:t>
            </a:r>
            <a:r>
              <a:rPr lang="x-none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many words connected to</a:t>
            </a:r>
            <a:r>
              <a:rPr lang="x-none" sz="2800" dirty="0">
                <a:effectLst/>
              </a:rPr>
              <a:t> the theme “ A long and healthy life” as possible ( each student writes one word/ phrase)</a:t>
            </a:r>
            <a:endParaRPr lang="en-US" sz="2800" dirty="0"/>
          </a:p>
          <a:p>
            <a:r>
              <a:rPr lang="en-US" sz="2800" dirty="0"/>
              <a:t>-   </a:t>
            </a:r>
            <a:r>
              <a:rPr lang="en-US" sz="2800" dirty="0" smtClean="0"/>
              <a:t>The </a:t>
            </a:r>
            <a:r>
              <a:rPr lang="en-US" sz="2800" dirty="0"/>
              <a:t>team with more correct word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LISTING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699550"/>
            <a:ext cx="5888900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generation gap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208" y="4465952"/>
            <a:ext cx="6545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the difference in attitude or behaviour between young and older people that causes a lack of understanding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741024" y="2787323"/>
            <a:ext cx="3066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ʒ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enə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ɪʃ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ɡ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æp/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e_generation_gap_1_gb_1" descr="the_generation_gap_1_gb_1">
            <a:hlinkClick r:id="" action="ppaction://media"/>
            <a:extLst>
              <a:ext uri="{FF2B5EF4-FFF2-40B4-BE49-F238E27FC236}">
                <a16:creationId xmlns="" xmlns:a16="http://schemas.microsoft.com/office/drawing/2014/main" id="{AAE42FFF-2356-754F-9490-D67D98D26D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4316" y="3481847"/>
            <a:ext cx="812800" cy="812800"/>
          </a:xfrm>
          <a:prstGeom prst="rect">
            <a:avLst/>
          </a:prstGeom>
        </p:spPr>
      </p:pic>
      <p:pic>
        <p:nvPicPr>
          <p:cNvPr id="1026" name="Picture 2" descr="Understanding Generation Gap - YouTube">
            <a:extLst>
              <a:ext uri="{FF2B5EF4-FFF2-40B4-BE49-F238E27FC236}">
                <a16:creationId xmlns="" xmlns:a16="http://schemas.microsoft.com/office/drawing/2014/main" id="{AB43E74F-0078-234A-8C99-F525FB95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8" y="2415111"/>
            <a:ext cx="4560802" cy="25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behaviour (n)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way that somebody behaves, especially towards other </a:t>
            </a:r>
            <a:r>
              <a:rPr lang="x-none" sz="2800" dirty="0" smtClean="0"/>
              <a:t>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0668" y="2814756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/b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he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vjə(r)/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Behaviour">
            <a:extLst>
              <a:ext uri="{FF2B5EF4-FFF2-40B4-BE49-F238E27FC236}">
                <a16:creationId xmlns="" xmlns:a16="http://schemas.microsoft.com/office/drawing/2014/main" id="{6ED3D9FC-3DA3-EC43-9119-CAC6652C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96" y="1643322"/>
            <a:ext cx="4284133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haviour__gb_2" descr="behaviour__gb_2">
            <a:hlinkClick r:id="" action="ppaction://media"/>
            <a:extLst>
              <a:ext uri="{FF2B5EF4-FFF2-40B4-BE49-F238E27FC236}">
                <a16:creationId xmlns="" xmlns:a16="http://schemas.microsoft.com/office/drawing/2014/main" id="{815AFDF9-BA35-2D4F-B0A6-4950247D8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27219" y="352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9269" y="173680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nuclear family (n.ph.)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854" y="4449485"/>
            <a:ext cx="625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a family that consists of father, mother and children, when it is thought of as a unit in society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nju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ː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kliə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nuclear_family_1_gb_1" descr="nuclear_family_1_gb_1">
            <a:hlinkClick r:id="" action="ppaction://media"/>
            <a:extLst>
              <a:ext uri="{FF2B5EF4-FFF2-40B4-BE49-F238E27FC236}">
                <a16:creationId xmlns="" xmlns:a16="http://schemas.microsoft.com/office/drawing/2014/main" id="{CF9E394B-0E94-9E41-BD27-87EBA4958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955" y="3622775"/>
            <a:ext cx="812800" cy="812800"/>
          </a:xfrm>
          <a:prstGeom prst="rect">
            <a:avLst/>
          </a:prstGeom>
        </p:spPr>
      </p:pic>
      <p:pic>
        <p:nvPicPr>
          <p:cNvPr id="2050" name="Picture 2" descr="Nuclear family là gì? Bài luận và các từ vựng liên quan - Wiki Tiếng Anh">
            <a:extLst>
              <a:ext uri="{FF2B5EF4-FFF2-40B4-BE49-F238E27FC236}">
                <a16:creationId xmlns="" xmlns:a16="http://schemas.microsoft.com/office/drawing/2014/main" id="{E31AA89A-A382-1641-A7A0-4B419B63F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78" y="1811387"/>
            <a:ext cx="4855084" cy="32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531" y="1723229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800" b="1" dirty="0">
                <a:solidFill>
                  <a:srgbClr val="FF0000"/>
                </a:solidFill>
              </a:rPr>
              <a:t>extended family (n.ph) </a:t>
            </a:r>
            <a:endParaRPr lang="en-US" sz="48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a family group with a close relationship among the members that includes not only parents and children but also uncles, aunts, grandparents, etc.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491" y="2811002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stend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d 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fæməli/</a:t>
            </a:r>
            <a:endParaRPr lang="x-none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extended_family_1_gb_1" descr="extended_family_1_gb_1">
            <a:hlinkClick r:id="" action="ppaction://media"/>
            <a:extLst>
              <a:ext uri="{FF2B5EF4-FFF2-40B4-BE49-F238E27FC236}">
                <a16:creationId xmlns="" xmlns:a16="http://schemas.microsoft.com/office/drawing/2014/main" id="{FCA0D3A6-2D90-6045-8ED0-4ED3C6E3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4863" y="3538551"/>
            <a:ext cx="764742" cy="764742"/>
          </a:xfrm>
          <a:prstGeom prst="rect">
            <a:avLst/>
          </a:prstGeom>
        </p:spPr>
      </p:pic>
      <p:pic>
        <p:nvPicPr>
          <p:cNvPr id="3074" name="Picture 2" descr="Extended family là gì? Các kiểu gia đình trong tiếng Anh - Akina Bridal">
            <a:extLst>
              <a:ext uri="{FF2B5EF4-FFF2-40B4-BE49-F238E27FC236}">
                <a16:creationId xmlns="" xmlns:a16="http://schemas.microsoft.com/office/drawing/2014/main" id="{6F3E3615-E46A-7543-9CE4-3F11032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89" y="2054427"/>
            <a:ext cx="4875410" cy="25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2988</TotalTime>
  <Words>1186</Words>
  <Application>Microsoft Office PowerPoint</Application>
  <PresentationFormat>Custom</PresentationFormat>
  <Paragraphs>185</Paragraphs>
  <Slides>20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169</cp:revision>
  <dcterms:created xsi:type="dcterms:W3CDTF">2020-12-09T02:04:09Z</dcterms:created>
  <dcterms:modified xsi:type="dcterms:W3CDTF">2023-11-01T08:23:51Z</dcterms:modified>
</cp:coreProperties>
</file>