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56" r:id="rId3"/>
    <p:sldId id="257" r:id="rId4"/>
    <p:sldId id="271" r:id="rId5"/>
    <p:sldId id="267" r:id="rId6"/>
    <p:sldId id="272" r:id="rId7"/>
    <p:sldId id="268" r:id="rId8"/>
    <p:sldId id="270" r:id="rId9"/>
  </p:sldIdLst>
  <p:sldSz cx="18288000" cy="10287000"/>
  <p:notesSz cx="6858000" cy="9144000"/>
  <p:embeddedFontLst>
    <p:embeddedFont>
      <p:font typeface="Calibri" panose="020F0502020204030204" pitchFamily="34"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403"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54.svg"/><Relationship Id="rId3" Type="http://schemas.openxmlformats.org/officeDocument/2006/relationships/image" Target="../media/image60.svg"/><Relationship Id="rId7" Type="http://schemas.openxmlformats.org/officeDocument/2006/relationships/image" Target="../media/image96.svg"/><Relationship Id="rId2" Type="http://schemas.openxmlformats.org/officeDocument/2006/relationships/image" Target="../media/image1.png"/><Relationship Id="rId1" Type="http://schemas.openxmlformats.org/officeDocument/2006/relationships/slideLayout" Target="../slideLayouts/slideLayout7.xml"/><Relationship Id="rId15" Type="http://schemas.openxmlformats.org/officeDocument/2006/relationships/image" Target="../media/image21.svg"/><Relationship Id="rId4" Type="http://schemas.openxmlformats.org/officeDocument/2006/relationships/image" Target="../media/image2.png"/><Relationship Id="rId1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png"/><Relationship Id="rId10" Type="http://schemas.openxmlformats.org/officeDocument/2006/relationships/image" Target="../media/image9.svg"/><Relationship Id="rId4" Type="http://schemas.openxmlformats.org/officeDocument/2006/relationships/image" Target="../media/image6.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9.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9.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13" Type="http://schemas.openxmlformats.org/officeDocument/2006/relationships/image" Target="../media/image62.svg"/><Relationship Id="rId3" Type="http://schemas.openxmlformats.org/officeDocument/2006/relationships/image" Target="../media/image19.svg"/><Relationship Id="rId12"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54.svg"/><Relationship Id="rId5" Type="http://schemas.openxmlformats.org/officeDocument/2006/relationships/image" Target="../media/image60.sv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56.sv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13" Type="http://schemas.openxmlformats.org/officeDocument/2006/relationships/image" Target="../media/image62.svg"/><Relationship Id="rId3" Type="http://schemas.openxmlformats.org/officeDocument/2006/relationships/image" Target="../media/image19.svg"/><Relationship Id="rId12"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54.svg"/><Relationship Id="rId5" Type="http://schemas.openxmlformats.org/officeDocument/2006/relationships/image" Target="../media/image60.sv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56.svg"/></Relationships>
</file>

<file path=ppt/slides/_rels/slide7.xml.rels><?xml version="1.0" encoding="UTF-8" standalone="yes"?>
<Relationships xmlns="http://schemas.openxmlformats.org/package/2006/relationships"><Relationship Id="rId13" Type="http://schemas.openxmlformats.org/officeDocument/2006/relationships/image" Target="../media/image15.png"/><Relationship Id="rId3" Type="http://schemas.openxmlformats.org/officeDocument/2006/relationships/image" Target="../media/image54.svg"/><Relationship Id="rId12" Type="http://schemas.openxmlformats.org/officeDocument/2006/relationships/image" Target="../media/image90.svg"/><Relationship Id="rId2" Type="http://schemas.openxmlformats.org/officeDocument/2006/relationships/image" Target="../media/image3.png"/><Relationship Id="rId16" Type="http://schemas.openxmlformats.org/officeDocument/2006/relationships/image" Target="../media/image92.sv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83.svg"/><Relationship Id="rId15" Type="http://schemas.openxmlformats.org/officeDocument/2006/relationships/image" Target="../media/image21.png"/><Relationship Id="rId4" Type="http://schemas.openxmlformats.org/officeDocument/2006/relationships/image" Target="../media/image19.png"/><Relationship Id="rId14" Type="http://schemas.openxmlformats.org/officeDocument/2006/relationships/image" Target="../media/image19.sv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54.svg"/><Relationship Id="rId3" Type="http://schemas.openxmlformats.org/officeDocument/2006/relationships/image" Target="../media/image60.svg"/><Relationship Id="rId7" Type="http://schemas.openxmlformats.org/officeDocument/2006/relationships/image" Target="../media/image96.svg"/><Relationship Id="rId2" Type="http://schemas.openxmlformats.org/officeDocument/2006/relationships/image" Target="../media/image1.png"/><Relationship Id="rId1" Type="http://schemas.openxmlformats.org/officeDocument/2006/relationships/slideLayout" Target="../slideLayouts/slideLayout7.xml"/><Relationship Id="rId15" Type="http://schemas.openxmlformats.org/officeDocument/2006/relationships/image" Target="../media/image21.svg"/><Relationship Id="rId4" Type="http://schemas.openxmlformats.org/officeDocument/2006/relationships/image" Target="../media/image2.png"/><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657A6"/>
        </a:solidFill>
        <a:effectLst/>
      </p:bgPr>
    </p:bg>
    <p:spTree>
      <p:nvGrpSpPr>
        <p:cNvPr id="1" name=""/>
        <p:cNvGrpSpPr/>
        <p:nvPr/>
      </p:nvGrpSpPr>
      <p:grpSpPr>
        <a:xfrm>
          <a:off x="0" y="0"/>
          <a:ext cx="0" cy="0"/>
          <a:chOff x="0" y="0"/>
          <a:chExt cx="0" cy="0"/>
        </a:xfrm>
      </p:grpSpPr>
      <p:sp>
        <p:nvSpPr>
          <p:cNvPr id="2" name="TextBox 2"/>
          <p:cNvSpPr txBox="1"/>
          <p:nvPr/>
        </p:nvSpPr>
        <p:spPr>
          <a:xfrm>
            <a:off x="1905000" y="3408637"/>
            <a:ext cx="14478000" cy="3118674"/>
          </a:xfrm>
          <a:prstGeom prst="rect">
            <a:avLst/>
          </a:prstGeom>
        </p:spPr>
        <p:txBody>
          <a:bodyPr wrap="square" lIns="0" tIns="0" rIns="0" bIns="0" rtlCol="0" anchor="t">
            <a:spAutoFit/>
          </a:bodyPr>
          <a:lstStyle/>
          <a:p>
            <a:pPr algn="ctr">
              <a:lnSpc>
                <a:spcPct val="150000"/>
              </a:lnSpc>
            </a:pPr>
            <a:r>
              <a:rPr lang="en-US" sz="7200" b="1" dirty="0" smtClean="0">
                <a:solidFill>
                  <a:srgbClr val="FFFFFF"/>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FFFFFF"/>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201650" y="-1955153"/>
            <a:ext cx="7315200" cy="391030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17087" y="-2409140"/>
            <a:ext cx="4964207" cy="4521941"/>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73202" y="7420229"/>
            <a:ext cx="3003804" cy="4114800"/>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550817" y="7665500"/>
            <a:ext cx="7315200" cy="281967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5398479" cy="3036645"/>
          </a:xfrm>
        </p:grpSpPr>
        <p:sp>
          <p:nvSpPr>
            <p:cNvPr id="3" name="Freeform 3"/>
            <p:cNvSpPr/>
            <p:nvPr/>
          </p:nvSpPr>
          <p:spPr>
            <a:xfrm>
              <a:off x="0" y="0"/>
              <a:ext cx="5398479" cy="3036644"/>
            </a:xfrm>
            <a:custGeom>
              <a:avLst/>
              <a:gdLst/>
              <a:ahLst/>
              <a:cxnLst/>
              <a:rect l="l" t="t" r="r" b="b"/>
              <a:pathLst>
                <a:path w="5398479" h="3036644">
                  <a:moveTo>
                    <a:pt x="0" y="0"/>
                  </a:moveTo>
                  <a:lnTo>
                    <a:pt x="5398479" y="0"/>
                  </a:lnTo>
                  <a:lnTo>
                    <a:pt x="5398479" y="3036644"/>
                  </a:lnTo>
                  <a:lnTo>
                    <a:pt x="0" y="3036644"/>
                  </a:lnTo>
                  <a:close/>
                </a:path>
              </a:pathLst>
            </a:custGeom>
            <a:solidFill>
              <a:srgbClr val="FFF6F4"/>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129400">
            <a:off x="3761793" y="2575379"/>
            <a:ext cx="2205187" cy="1343159"/>
          </a:xfrm>
          <a:prstGeom prst="rect">
            <a:avLst/>
          </a:prstGeom>
        </p:spPr>
      </p:pic>
      <p:sp>
        <p:nvSpPr>
          <p:cNvPr id="5" name="TextBox 5"/>
          <p:cNvSpPr txBox="1"/>
          <p:nvPr/>
        </p:nvSpPr>
        <p:spPr>
          <a:xfrm>
            <a:off x="3320048" y="4933744"/>
            <a:ext cx="11456624" cy="3146054"/>
          </a:xfrm>
          <a:prstGeom prst="rect">
            <a:avLst/>
          </a:prstGeom>
        </p:spPr>
        <p:txBody>
          <a:bodyPr wrap="square" lIns="0" tIns="0" rIns="0" bIns="0" rtlCol="0" anchor="t">
            <a:spAutoFit/>
          </a:bodyPr>
          <a:lstStyle/>
          <a:p>
            <a:pPr algn="ctr">
              <a:lnSpc>
                <a:spcPct val="125000"/>
              </a:lnSpc>
            </a:pPr>
            <a:r>
              <a:rPr lang="en-US" sz="8600" b="1" dirty="0" smtClean="0">
                <a:solidFill>
                  <a:srgbClr val="472E3E"/>
                </a:solidFill>
                <a:latin typeface="Arial" panose="020B0604020202020204" pitchFamily="34" charset="0"/>
                <a:cs typeface="Arial" panose="020B0604020202020204" pitchFamily="34" charset="0"/>
              </a:rPr>
              <a:t>VIẾT VỀ MỘT MÙA EM YÊU THÍCH</a:t>
            </a:r>
            <a:endParaRPr lang="en-US" sz="8600" b="1" dirty="0">
              <a:solidFill>
                <a:srgbClr val="472E3E"/>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51945" y="696844"/>
            <a:ext cx="953710" cy="1267389"/>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758631" y="4933383"/>
            <a:ext cx="953710" cy="1267389"/>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169119" y="7200900"/>
            <a:ext cx="5226651" cy="4114800"/>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783021" y="-2255947"/>
            <a:ext cx="7315200" cy="3910307"/>
          </a:xfrm>
          <a:prstGeom prst="rect">
            <a:avLst/>
          </a:prstGeom>
        </p:spPr>
      </p:pic>
      <p:sp>
        <p:nvSpPr>
          <p:cNvPr id="14" name="TextBox 14"/>
          <p:cNvSpPr txBox="1"/>
          <p:nvPr/>
        </p:nvSpPr>
        <p:spPr>
          <a:xfrm>
            <a:off x="5182149" y="2558008"/>
            <a:ext cx="7732422" cy="585288"/>
          </a:xfrm>
          <a:prstGeom prst="rect">
            <a:avLst/>
          </a:prstGeom>
        </p:spPr>
        <p:txBody>
          <a:bodyPr lIns="0" tIns="0" rIns="0" bIns="0" rtlCol="0" anchor="t">
            <a:spAutoFit/>
          </a:bodyPr>
          <a:lstStyle/>
          <a:p>
            <a:pPr algn="ctr">
              <a:lnSpc>
                <a:spcPts val="3919"/>
              </a:lnSpc>
            </a:pPr>
            <a:r>
              <a:rPr lang="en-US" sz="7200" dirty="0" smtClean="0">
                <a:solidFill>
                  <a:srgbClr val="472E3E"/>
                </a:solidFill>
                <a:latin typeface="Arial" panose="020B0604020202020204" pitchFamily="34" charset="0"/>
                <a:cs typeface="Arial" panose="020B0604020202020204" pitchFamily="34" charset="0"/>
              </a:rPr>
              <a:t>BÀI 28</a:t>
            </a:r>
            <a:endParaRPr lang="en-US" sz="7200" dirty="0">
              <a:solidFill>
                <a:srgbClr val="472E3E"/>
              </a:solidFill>
              <a:latin typeface="Arial" panose="020B0604020202020204" pitchFamily="34" charset="0"/>
              <a:cs typeface="Arial" panose="020B0604020202020204" pitchFamily="34" charset="0"/>
            </a:endParaRPr>
          </a:p>
        </p:txBody>
      </p:sp>
      <p:sp>
        <p:nvSpPr>
          <p:cNvPr id="15" name="TextBox 14"/>
          <p:cNvSpPr txBox="1"/>
          <p:nvPr/>
        </p:nvSpPr>
        <p:spPr>
          <a:xfrm>
            <a:off x="5182149" y="4061922"/>
            <a:ext cx="7732422" cy="561949"/>
          </a:xfrm>
          <a:prstGeom prst="rect">
            <a:avLst/>
          </a:prstGeom>
        </p:spPr>
        <p:txBody>
          <a:bodyPr lIns="0" tIns="0" rIns="0" bIns="0" rtlCol="0" anchor="t">
            <a:spAutoFit/>
          </a:bodyPr>
          <a:lstStyle/>
          <a:p>
            <a:pPr algn="ctr">
              <a:lnSpc>
                <a:spcPts val="3919"/>
              </a:lnSpc>
            </a:pPr>
            <a:r>
              <a:rPr lang="en-US" sz="6400" b="1" i="1" dirty="0" err="1" smtClean="0">
                <a:solidFill>
                  <a:srgbClr val="472E3E"/>
                </a:solidFill>
                <a:latin typeface="Arial" panose="020B0604020202020204" pitchFamily="34" charset="0"/>
                <a:cs typeface="Arial" panose="020B0604020202020204" pitchFamily="34" charset="0"/>
              </a:rPr>
              <a:t>Bài</a:t>
            </a:r>
            <a:r>
              <a:rPr lang="en-US" sz="6400" b="1" i="1" dirty="0" smtClean="0">
                <a:solidFill>
                  <a:srgbClr val="472E3E"/>
                </a:solidFill>
                <a:latin typeface="Arial" panose="020B0604020202020204" pitchFamily="34" charset="0"/>
                <a:cs typeface="Arial" panose="020B0604020202020204" pitchFamily="34" charset="0"/>
              </a:rPr>
              <a:t> </a:t>
            </a:r>
            <a:r>
              <a:rPr lang="en-US" sz="6400" b="1" i="1" dirty="0" err="1" smtClean="0">
                <a:solidFill>
                  <a:srgbClr val="472E3E"/>
                </a:solidFill>
                <a:latin typeface="Arial" panose="020B0604020202020204" pitchFamily="34" charset="0"/>
                <a:cs typeface="Arial" panose="020B0604020202020204" pitchFamily="34" charset="0"/>
              </a:rPr>
              <a:t>viết</a:t>
            </a:r>
            <a:r>
              <a:rPr lang="en-US" sz="6400" b="1" i="1" dirty="0" smtClean="0">
                <a:solidFill>
                  <a:srgbClr val="472E3E"/>
                </a:solidFill>
                <a:latin typeface="Arial" panose="020B0604020202020204" pitchFamily="34" charset="0"/>
                <a:cs typeface="Arial" panose="020B0604020202020204" pitchFamily="34" charset="0"/>
              </a:rPr>
              <a:t> 2</a:t>
            </a:r>
            <a:endParaRPr lang="en-US" sz="6400" b="1" i="1" dirty="0">
              <a:solidFill>
                <a:srgbClr val="472E3E"/>
              </a:solidFill>
              <a:latin typeface="Arial" panose="020B0604020202020204" pitchFamily="34" charset="0"/>
              <a:cs typeface="Arial" panose="020B0604020202020204" pitchFamily="34" charset="0"/>
            </a:endParaRPr>
          </a:p>
        </p:txBody>
      </p:sp>
      <p:pic>
        <p:nvPicPr>
          <p:cNvPr id="16"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128776" y="1131117"/>
            <a:ext cx="2213420" cy="2469333"/>
          </a:xfrm>
          <a:prstGeom prst="rect">
            <a:avLst/>
          </a:prstGeom>
        </p:spPr>
      </p:pic>
      <p:pic>
        <p:nvPicPr>
          <p:cNvPr id="17" name="Picture 16"/>
          <p:cNvPicPr>
            <a:picLocks noChangeAspect="1"/>
          </p:cNvPicPr>
          <p:nvPr/>
        </p:nvPicPr>
        <p:blipFill rotWithShape="1">
          <a:blip r:embed="rId13">
            <a:extLst>
              <a:ext uri="{28A0092B-C50C-407E-A947-70E740481C1C}">
                <a14:useLocalDpi xmlns:a14="http://schemas.microsoft.com/office/drawing/2010/main" val="0"/>
              </a:ext>
            </a:extLst>
          </a:blip>
          <a:srcRect l="25308" t="15692" r="26956" b="11014"/>
          <a:stretch/>
        </p:blipFill>
        <p:spPr>
          <a:xfrm>
            <a:off x="497777" y="4271420"/>
            <a:ext cx="3576601" cy="5796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F4"/>
        </a:solidFill>
        <a:effectLst/>
      </p:bgPr>
    </p:bg>
    <p:spTree>
      <p:nvGrpSpPr>
        <p:cNvPr id="1" name=""/>
        <p:cNvGrpSpPr/>
        <p:nvPr/>
      </p:nvGrpSpPr>
      <p:grpSpPr>
        <a:xfrm>
          <a:off x="0" y="0"/>
          <a:ext cx="0" cy="0"/>
          <a:chOff x="0" y="0"/>
          <a:chExt cx="0" cy="0"/>
        </a:xfrm>
      </p:grpSpPr>
      <p:sp>
        <p:nvSpPr>
          <p:cNvPr id="2" name="TextBox 2"/>
          <p:cNvSpPr txBox="1"/>
          <p:nvPr/>
        </p:nvSpPr>
        <p:spPr>
          <a:xfrm>
            <a:off x="3342564" y="1257300"/>
            <a:ext cx="10942250" cy="1005725"/>
          </a:xfrm>
          <a:prstGeom prst="rect">
            <a:avLst/>
          </a:prstGeom>
        </p:spPr>
        <p:txBody>
          <a:bodyPr wrap="square" lIns="0" tIns="0" rIns="0" bIns="0" rtlCol="0" anchor="t">
            <a:spAutoFit/>
          </a:bodyPr>
          <a:lstStyle/>
          <a:p>
            <a:pPr algn="ctr">
              <a:lnSpc>
                <a:spcPts val="8959"/>
              </a:lnSpc>
            </a:pPr>
            <a:r>
              <a:rPr lang="en-US" sz="4800" b="1" i="1" dirty="0" smtClean="0">
                <a:solidFill>
                  <a:srgbClr val="472E3E"/>
                </a:solidFill>
                <a:latin typeface="Arial" panose="020B0604020202020204" pitchFamily="34" charset="0"/>
                <a:cs typeface="Arial" panose="020B0604020202020204" pitchFamily="34" charset="0"/>
              </a:rPr>
              <a:t>1. </a:t>
            </a:r>
            <a:r>
              <a:rPr lang="en-US" sz="4800" b="1" i="1" dirty="0" err="1" smtClean="0">
                <a:solidFill>
                  <a:srgbClr val="472E3E"/>
                </a:solidFill>
                <a:latin typeface="Arial" panose="020B0604020202020204" pitchFamily="34" charset="0"/>
                <a:cs typeface="Arial" panose="020B0604020202020204" pitchFamily="34" charset="0"/>
              </a:rPr>
              <a:t>Nói</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về</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một</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mùa</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em</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yêu</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thích</a:t>
            </a:r>
            <a:r>
              <a:rPr lang="en-US" sz="4800" b="1" i="1" dirty="0" smtClean="0">
                <a:solidFill>
                  <a:srgbClr val="472E3E"/>
                </a:solidFill>
                <a:latin typeface="Arial" panose="020B0604020202020204" pitchFamily="34" charset="0"/>
                <a:cs typeface="Arial" panose="020B0604020202020204" pitchFamily="34" charset="0"/>
              </a:rPr>
              <a:t>.</a:t>
            </a:r>
            <a:endParaRPr lang="en-US" sz="4800" b="1" i="1" dirty="0">
              <a:solidFill>
                <a:srgbClr val="472E3E"/>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52600" y="190500"/>
            <a:ext cx="5105400" cy="272906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821281" y="2060351"/>
            <a:ext cx="3282197" cy="3661680"/>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938266" y="1009923"/>
            <a:ext cx="953710" cy="1267389"/>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906167" y="8093144"/>
            <a:ext cx="4706263" cy="2664921"/>
          </a:xfrm>
          <a:prstGeom prst="rect">
            <a:avLst/>
          </a:prstGeom>
        </p:spPr>
      </p:pic>
      <p:sp>
        <p:nvSpPr>
          <p:cNvPr id="12" name="TextBox 11"/>
          <p:cNvSpPr txBox="1"/>
          <p:nvPr/>
        </p:nvSpPr>
        <p:spPr>
          <a:xfrm>
            <a:off x="3245985" y="2060351"/>
            <a:ext cx="12443321" cy="6355073"/>
          </a:xfrm>
          <a:prstGeom prst="rect">
            <a:avLst/>
          </a:prstGeom>
          <a:noFill/>
        </p:spPr>
        <p:txBody>
          <a:bodyPr wrap="square" rtlCol="0">
            <a:spAutoFit/>
          </a:bodyPr>
          <a:lstStyle/>
          <a:p>
            <a:pPr>
              <a:lnSpc>
                <a:spcPct val="200000"/>
              </a:lnSpc>
            </a:pPr>
            <a:r>
              <a:rPr lang="en-US" sz="4200" b="1" u="sng" dirty="0" smtClean="0">
                <a:solidFill>
                  <a:srgbClr val="FF0000"/>
                </a:solidFill>
                <a:latin typeface="Arial" panose="020B0604020202020204" pitchFamily="34" charset="0"/>
                <a:cs typeface="Arial" panose="020B0604020202020204" pitchFamily="34" charset="0"/>
              </a:rPr>
              <a:t>GỢI Ý</a:t>
            </a:r>
          </a:p>
          <a:p>
            <a:pPr marL="742950" lvl="1" indent="-285750">
              <a:lnSpc>
                <a:spcPct val="200000"/>
              </a:lnSpc>
              <a:buFontTx/>
              <a:buChar char="-"/>
            </a:pPr>
            <a:r>
              <a:rPr lang="en-US" sz="4200" dirty="0" err="1" smtClean="0">
                <a:latin typeface="Arial" panose="020B0604020202020204" pitchFamily="34" charset="0"/>
                <a:cs typeface="Arial" panose="020B0604020202020204" pitchFamily="34" charset="0"/>
              </a:rPr>
              <a:t>Nơi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em</a:t>
            </a:r>
            <a:r>
              <a:rPr lang="en-US" sz="4200" dirty="0" smtClean="0">
                <a:latin typeface="Arial" panose="020B0604020202020204" pitchFamily="34" charset="0"/>
                <a:cs typeface="Arial" panose="020B0604020202020204" pitchFamily="34" charset="0"/>
              </a:rPr>
              <a:t> ở </a:t>
            </a:r>
            <a:r>
              <a:rPr lang="en-US" sz="4200" dirty="0" err="1" smtClean="0">
                <a:latin typeface="Arial" panose="020B0604020202020204" pitchFamily="34" charset="0"/>
                <a:cs typeface="Arial" panose="020B0604020202020204" pitchFamily="34" charset="0"/>
              </a:rPr>
              <a:t>có</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mấy</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mùa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Đó</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là</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những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mùa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nào</a:t>
            </a:r>
            <a:r>
              <a:rPr lang="en-US" sz="4200" dirty="0" smtClean="0">
                <a:latin typeface="Arial" panose="020B0604020202020204" pitchFamily="34" charset="0"/>
                <a:cs typeface="Arial" panose="020B0604020202020204" pitchFamily="34" charset="0"/>
              </a:rPr>
              <a:t>?</a:t>
            </a:r>
          </a:p>
          <a:p>
            <a:pPr marL="742950" lvl="1" indent="-285750">
              <a:lnSpc>
                <a:spcPct val="200000"/>
              </a:lnSpc>
              <a:buFontTx/>
              <a:buChar char="-"/>
            </a:pPr>
            <a:r>
              <a:rPr lang="en-US" sz="4200" dirty="0" err="1" smtClean="0">
                <a:latin typeface="Arial" panose="020B0604020202020204" pitchFamily="34" charset="0"/>
                <a:cs typeface="Arial" panose="020B0604020202020204" pitchFamily="34" charset="0"/>
              </a:rPr>
              <a:t>Em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thích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mùa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nào</a:t>
            </a:r>
            <a:r>
              <a:rPr lang="en-US" sz="4200" dirty="0" smtClean="0">
                <a:latin typeface="Arial" panose="020B0604020202020204" pitchFamily="34" charset="0"/>
                <a:cs typeface="Arial" panose="020B0604020202020204" pitchFamily="34" charset="0"/>
              </a:rPr>
              <a:t>?</a:t>
            </a:r>
          </a:p>
          <a:p>
            <a:pPr marL="742950" lvl="1" indent="-285750">
              <a:lnSpc>
                <a:spcPct val="200000"/>
              </a:lnSpc>
              <a:buFontTx/>
              <a:buChar char="-"/>
            </a:pPr>
            <a:r>
              <a:rPr lang="en-US" sz="4200" dirty="0" err="1" smtClean="0">
                <a:latin typeface="Arial" panose="020B0604020202020204" pitchFamily="34" charset="0"/>
                <a:cs typeface="Arial" panose="020B0604020202020204" pitchFamily="34" charset="0"/>
              </a:rPr>
              <a:t>Mùa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đó</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có</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gì</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đặc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biệt</a:t>
            </a:r>
            <a:r>
              <a:rPr lang="en-US" sz="4200" dirty="0" smtClean="0">
                <a:latin typeface="Arial" panose="020B0604020202020204" pitchFamily="34" charset="0"/>
                <a:cs typeface="Arial" panose="020B0604020202020204" pitchFamily="34" charset="0"/>
              </a:rPr>
              <a:t>?</a:t>
            </a:r>
          </a:p>
          <a:p>
            <a:pPr marL="742950" lvl="1" indent="-285750">
              <a:lnSpc>
                <a:spcPct val="200000"/>
              </a:lnSpc>
              <a:buFontTx/>
              <a:buChar char="-"/>
            </a:pPr>
            <a:r>
              <a:rPr lang="en-US" sz="4200" dirty="0" err="1" smtClean="0">
                <a:latin typeface="Arial" panose="020B0604020202020204" pitchFamily="34" charset="0"/>
                <a:cs typeface="Arial" panose="020B0604020202020204" pitchFamily="34" charset="0"/>
              </a:rPr>
              <a:t>Em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thích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làm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gì</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trong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mùa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đó</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573000" y="5505070"/>
            <a:ext cx="3846365" cy="3846365"/>
          </a:xfrm>
          <a:prstGeom prst="rect">
            <a:avLst/>
          </a:prstGeom>
        </p:spPr>
      </p:pic>
      <p:pic>
        <p:nvPicPr>
          <p:cNvPr id="14" name="Picture 13"/>
          <p:cNvPicPr>
            <a:picLocks noChangeAspect="1"/>
          </p:cNvPicPr>
          <p:nvPr/>
        </p:nvPicPr>
        <p:blipFill rotWithShape="1">
          <a:blip r:embed="rId12">
            <a:extLst>
              <a:ext uri="{28A0092B-C50C-407E-A947-70E740481C1C}">
                <a14:useLocalDpi xmlns:a14="http://schemas.microsoft.com/office/drawing/2010/main" val="0"/>
              </a:ext>
            </a:extLst>
          </a:blip>
          <a:srcRect l="10934" t="16114" r="12266" b="7086"/>
          <a:stretch/>
        </p:blipFill>
        <p:spPr>
          <a:xfrm>
            <a:off x="0" y="5898288"/>
            <a:ext cx="3861246" cy="44665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F4"/>
        </a:solidFill>
        <a:effectLst/>
      </p:bgPr>
    </p:bg>
    <p:spTree>
      <p:nvGrpSpPr>
        <p:cNvPr id="1" name=""/>
        <p:cNvGrpSpPr/>
        <p:nvPr/>
      </p:nvGrpSpPr>
      <p:grpSpPr>
        <a:xfrm>
          <a:off x="0" y="0"/>
          <a:ext cx="0" cy="0"/>
          <a:chOff x="0" y="0"/>
          <a:chExt cx="0" cy="0"/>
        </a:xfrm>
      </p:grpSpPr>
      <p:sp>
        <p:nvSpPr>
          <p:cNvPr id="2" name="TextBox 2"/>
          <p:cNvSpPr txBox="1"/>
          <p:nvPr/>
        </p:nvSpPr>
        <p:spPr>
          <a:xfrm>
            <a:off x="3554509" y="1557488"/>
            <a:ext cx="10942250" cy="1005725"/>
          </a:xfrm>
          <a:prstGeom prst="rect">
            <a:avLst/>
          </a:prstGeom>
        </p:spPr>
        <p:txBody>
          <a:bodyPr wrap="square" lIns="0" tIns="0" rIns="0" bIns="0" rtlCol="0" anchor="t">
            <a:spAutoFit/>
          </a:bodyPr>
          <a:lstStyle/>
          <a:p>
            <a:pPr algn="ctr">
              <a:lnSpc>
                <a:spcPts val="8959"/>
              </a:lnSpc>
            </a:pPr>
            <a:r>
              <a:rPr lang="en-US" sz="4800" b="1" i="1" dirty="0" smtClean="0">
                <a:solidFill>
                  <a:srgbClr val="472E3E"/>
                </a:solidFill>
                <a:latin typeface="Arial" panose="020B0604020202020204" pitchFamily="34" charset="0"/>
                <a:cs typeface="Arial" panose="020B0604020202020204" pitchFamily="34" charset="0"/>
              </a:rPr>
              <a:t>1. </a:t>
            </a:r>
            <a:r>
              <a:rPr lang="en-US" sz="4800" b="1" i="1" dirty="0" err="1" smtClean="0">
                <a:solidFill>
                  <a:srgbClr val="472E3E"/>
                </a:solidFill>
                <a:latin typeface="Arial" panose="020B0604020202020204" pitchFamily="34" charset="0"/>
                <a:cs typeface="Arial" panose="020B0604020202020204" pitchFamily="34" charset="0"/>
              </a:rPr>
              <a:t>Nói</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về</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một</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mùa</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em</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yêu</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thích</a:t>
            </a:r>
            <a:r>
              <a:rPr lang="en-US" sz="4800" b="1" i="1" dirty="0" smtClean="0">
                <a:solidFill>
                  <a:srgbClr val="472E3E"/>
                </a:solidFill>
                <a:latin typeface="Arial" panose="020B0604020202020204" pitchFamily="34" charset="0"/>
                <a:cs typeface="Arial" panose="020B0604020202020204" pitchFamily="34" charset="0"/>
              </a:rPr>
              <a:t>.</a:t>
            </a:r>
            <a:endParaRPr lang="en-US" sz="4800" b="1" i="1" dirty="0">
              <a:solidFill>
                <a:srgbClr val="472E3E"/>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52600" y="190500"/>
            <a:ext cx="5105400" cy="272906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868163" y="1490209"/>
            <a:ext cx="3282197" cy="3661680"/>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938266" y="1009923"/>
            <a:ext cx="953710" cy="1267389"/>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906167" y="8093144"/>
            <a:ext cx="4706263" cy="2664921"/>
          </a:xfrm>
          <a:prstGeom prst="rect">
            <a:avLst/>
          </a:prstGeom>
        </p:spPr>
      </p:pic>
      <p:sp>
        <p:nvSpPr>
          <p:cNvPr id="12" name="TextBox 11"/>
          <p:cNvSpPr txBox="1"/>
          <p:nvPr/>
        </p:nvSpPr>
        <p:spPr>
          <a:xfrm>
            <a:off x="3048000" y="2520400"/>
            <a:ext cx="13487400" cy="5262979"/>
          </a:xfrm>
          <a:prstGeom prst="rect">
            <a:avLst/>
          </a:prstGeom>
          <a:noFill/>
        </p:spPr>
        <p:txBody>
          <a:bodyPr wrap="square" rtlCol="0">
            <a:spAutoFit/>
          </a:bodyPr>
          <a:lstStyle/>
          <a:p>
            <a:pPr>
              <a:lnSpc>
                <a:spcPct val="200000"/>
              </a:lnSpc>
            </a:pPr>
            <a:r>
              <a:rPr lang="en-US" sz="4200" b="1" u="sng" dirty="0" smtClean="0">
                <a:solidFill>
                  <a:srgbClr val="FF0000"/>
                </a:solidFill>
                <a:latin typeface="Arial" panose="020B0604020202020204" pitchFamily="34" charset="0"/>
                <a:cs typeface="Arial" panose="020B0604020202020204" pitchFamily="34" charset="0"/>
              </a:rPr>
              <a:t>VÍ DỤ:</a:t>
            </a:r>
          </a:p>
          <a:p>
            <a:pPr marL="742950" lvl="1" indent="-285750" algn="just">
              <a:lnSpc>
                <a:spcPct val="200000"/>
              </a:lnSpc>
              <a:buFontTx/>
              <a:buChar char="-"/>
            </a:pPr>
            <a:r>
              <a:rPr lang="vi-VN" sz="4200" dirty="0">
                <a:cs typeface="Arial" panose="020B0604020202020204" pitchFamily="34" charset="0"/>
              </a:rPr>
              <a:t>Nơi em ở chỉ có 2 mùa, đó là mùa mưa và mùa khô. Mùa khô nắng, nóng. Mùa mưa có mưa rất nhiều. Em thích mùa mưa vì khí hậu sẽ mát mẻ hơn. </a:t>
            </a:r>
            <a:endParaRPr lang="en-US" sz="42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4800" y="5796630"/>
            <a:ext cx="4501349" cy="4501349"/>
          </a:xfrm>
          <a:prstGeom prst="rect">
            <a:avLst/>
          </a:prstGeom>
        </p:spPr>
      </p:pic>
    </p:spTree>
    <p:extLst>
      <p:ext uri="{BB962C8B-B14F-4D97-AF65-F5344CB8AC3E}">
        <p14:creationId xmlns:p14="http://schemas.microsoft.com/office/powerpoint/2010/main" val="175034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79346" y="2151467"/>
            <a:ext cx="953710" cy="12673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5800" y="8039100"/>
            <a:ext cx="5638800" cy="301419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836668" y="8229600"/>
            <a:ext cx="5226651" cy="4114800"/>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431128" y="2202736"/>
            <a:ext cx="3003804" cy="4114800"/>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392400" y="-2503184"/>
            <a:ext cx="4175535" cy="4114800"/>
          </a:xfrm>
          <a:prstGeom prst="rect">
            <a:avLst/>
          </a:prstGeom>
        </p:spPr>
      </p:pic>
      <p:sp>
        <p:nvSpPr>
          <p:cNvPr id="18" name="TextBox 2"/>
          <p:cNvSpPr txBox="1"/>
          <p:nvPr/>
        </p:nvSpPr>
        <p:spPr>
          <a:xfrm>
            <a:off x="3428999" y="952500"/>
            <a:ext cx="11658600" cy="2215991"/>
          </a:xfrm>
          <a:prstGeom prst="rect">
            <a:avLst/>
          </a:prstGeom>
        </p:spPr>
        <p:txBody>
          <a:bodyPr wrap="square" lIns="0" tIns="0" rIns="0" bIns="0" rtlCol="0" anchor="t">
            <a:spAutoFit/>
          </a:bodyPr>
          <a:lstStyle/>
          <a:p>
            <a:pPr algn="ctr">
              <a:lnSpc>
                <a:spcPct val="150000"/>
              </a:lnSpc>
            </a:pPr>
            <a:r>
              <a:rPr lang="en-US" sz="4800" b="1" i="1" dirty="0" smtClean="0">
                <a:solidFill>
                  <a:srgbClr val="472E3E"/>
                </a:solidFill>
                <a:latin typeface="Arial" panose="020B0604020202020204" pitchFamily="34" charset="0"/>
                <a:cs typeface="Arial" panose="020B0604020202020204" pitchFamily="34" charset="0"/>
              </a:rPr>
              <a:t>2. </a:t>
            </a:r>
            <a:r>
              <a:rPr lang="en-US" sz="4800" b="1" i="1" dirty="0" err="1" smtClean="0">
                <a:solidFill>
                  <a:srgbClr val="472E3E"/>
                </a:solidFill>
                <a:latin typeface="Arial" panose="020B0604020202020204" pitchFamily="34" charset="0"/>
                <a:cs typeface="Arial" panose="020B0604020202020204" pitchFamily="34" charset="0"/>
              </a:rPr>
              <a:t>Dựa</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vào</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những</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điều</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vừa</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nói</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hãy</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viết</a:t>
            </a:r>
            <a:r>
              <a:rPr lang="en-US" sz="4800" b="1" i="1" dirty="0" smtClean="0">
                <a:solidFill>
                  <a:srgbClr val="472E3E"/>
                </a:solidFill>
                <a:latin typeface="Arial" panose="020B0604020202020204" pitchFamily="34" charset="0"/>
                <a:cs typeface="Arial" panose="020B0604020202020204" pitchFamily="34" charset="0"/>
              </a:rPr>
              <a:t> 4 – 5 </a:t>
            </a:r>
            <a:r>
              <a:rPr lang="en-US" sz="4800" b="1" i="1" dirty="0" err="1" smtClean="0">
                <a:solidFill>
                  <a:srgbClr val="472E3E"/>
                </a:solidFill>
                <a:latin typeface="Arial" panose="020B0604020202020204" pitchFamily="34" charset="0"/>
                <a:cs typeface="Arial" panose="020B0604020202020204" pitchFamily="34" charset="0"/>
              </a:rPr>
              <a:t>câu</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về</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một</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mùa</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em</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yêu</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thích</a:t>
            </a:r>
            <a:r>
              <a:rPr lang="en-US" sz="4800" b="1" i="1" dirty="0" smtClean="0">
                <a:solidFill>
                  <a:srgbClr val="472E3E"/>
                </a:solidFill>
                <a:latin typeface="Arial" panose="020B0604020202020204" pitchFamily="34" charset="0"/>
                <a:cs typeface="Arial" panose="020B0604020202020204" pitchFamily="34" charset="0"/>
              </a:rPr>
              <a:t>.</a:t>
            </a:r>
            <a:endParaRPr lang="en-US" sz="4800" b="1" i="1" dirty="0">
              <a:solidFill>
                <a:srgbClr val="472E3E"/>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78513" y="3418855"/>
            <a:ext cx="11359573" cy="5544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79346" y="2151467"/>
            <a:ext cx="953710" cy="12673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5800" y="8039100"/>
            <a:ext cx="5638800" cy="301419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836668" y="8229600"/>
            <a:ext cx="5226651" cy="4114800"/>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431128" y="2202736"/>
            <a:ext cx="3003804" cy="4114800"/>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392400" y="-2503184"/>
            <a:ext cx="4175535" cy="4114800"/>
          </a:xfrm>
          <a:prstGeom prst="rect">
            <a:avLst/>
          </a:prstGeom>
        </p:spPr>
      </p:pic>
      <p:sp>
        <p:nvSpPr>
          <p:cNvPr id="18" name="TextBox 2"/>
          <p:cNvSpPr txBox="1"/>
          <p:nvPr/>
        </p:nvSpPr>
        <p:spPr>
          <a:xfrm>
            <a:off x="3428999" y="952500"/>
            <a:ext cx="11658600" cy="2215991"/>
          </a:xfrm>
          <a:prstGeom prst="rect">
            <a:avLst/>
          </a:prstGeom>
        </p:spPr>
        <p:txBody>
          <a:bodyPr wrap="square" lIns="0" tIns="0" rIns="0" bIns="0" rtlCol="0" anchor="t">
            <a:spAutoFit/>
          </a:bodyPr>
          <a:lstStyle/>
          <a:p>
            <a:pPr algn="ctr">
              <a:lnSpc>
                <a:spcPct val="150000"/>
              </a:lnSpc>
            </a:pPr>
            <a:r>
              <a:rPr lang="en-US" sz="4800" b="1" i="1" dirty="0" smtClean="0">
                <a:solidFill>
                  <a:srgbClr val="472E3E"/>
                </a:solidFill>
                <a:latin typeface="Arial" panose="020B0604020202020204" pitchFamily="34" charset="0"/>
                <a:cs typeface="Arial" panose="020B0604020202020204" pitchFamily="34" charset="0"/>
              </a:rPr>
              <a:t>2. </a:t>
            </a:r>
            <a:r>
              <a:rPr lang="en-US" sz="4800" b="1" i="1" dirty="0" err="1" smtClean="0">
                <a:solidFill>
                  <a:srgbClr val="472E3E"/>
                </a:solidFill>
                <a:latin typeface="Arial" panose="020B0604020202020204" pitchFamily="34" charset="0"/>
                <a:cs typeface="Arial" panose="020B0604020202020204" pitchFamily="34" charset="0"/>
              </a:rPr>
              <a:t>Dựa</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vào</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những</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điều</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vừa</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nói</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hãy</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viết</a:t>
            </a:r>
            <a:r>
              <a:rPr lang="en-US" sz="4800" b="1" i="1" dirty="0" smtClean="0">
                <a:solidFill>
                  <a:srgbClr val="472E3E"/>
                </a:solidFill>
                <a:latin typeface="Arial" panose="020B0604020202020204" pitchFamily="34" charset="0"/>
                <a:cs typeface="Arial" panose="020B0604020202020204" pitchFamily="34" charset="0"/>
              </a:rPr>
              <a:t> 4 – 5 </a:t>
            </a:r>
            <a:r>
              <a:rPr lang="en-US" sz="4800" b="1" i="1" dirty="0" err="1" smtClean="0">
                <a:solidFill>
                  <a:srgbClr val="472E3E"/>
                </a:solidFill>
                <a:latin typeface="Arial" panose="020B0604020202020204" pitchFamily="34" charset="0"/>
                <a:cs typeface="Arial" panose="020B0604020202020204" pitchFamily="34" charset="0"/>
              </a:rPr>
              <a:t>câu</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về</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một</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mùa</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em</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yêu</a:t>
            </a:r>
            <a:r>
              <a:rPr lang="en-US" sz="4800" b="1" i="1" dirty="0" smtClean="0">
                <a:solidFill>
                  <a:srgbClr val="472E3E"/>
                </a:solidFill>
                <a:latin typeface="Arial" panose="020B0604020202020204" pitchFamily="34" charset="0"/>
                <a:cs typeface="Arial" panose="020B0604020202020204" pitchFamily="34" charset="0"/>
              </a:rPr>
              <a:t> </a:t>
            </a:r>
            <a:r>
              <a:rPr lang="en-US" sz="4800" b="1" i="1" dirty="0" err="1" smtClean="0">
                <a:solidFill>
                  <a:srgbClr val="472E3E"/>
                </a:solidFill>
                <a:latin typeface="Arial" panose="020B0604020202020204" pitchFamily="34" charset="0"/>
                <a:cs typeface="Arial" panose="020B0604020202020204" pitchFamily="34" charset="0"/>
              </a:rPr>
              <a:t>thích</a:t>
            </a:r>
            <a:r>
              <a:rPr lang="en-US" sz="4800" b="1" i="1" dirty="0" smtClean="0">
                <a:solidFill>
                  <a:srgbClr val="472E3E"/>
                </a:solidFill>
                <a:latin typeface="Arial" panose="020B0604020202020204" pitchFamily="34" charset="0"/>
                <a:cs typeface="Arial" panose="020B0604020202020204" pitchFamily="34" charset="0"/>
              </a:rPr>
              <a:t>.</a:t>
            </a:r>
            <a:endParaRPr lang="en-US" sz="4800" b="1" i="1" dirty="0">
              <a:solidFill>
                <a:srgbClr val="472E3E"/>
              </a:solidFill>
              <a:latin typeface="Arial" panose="020B0604020202020204" pitchFamily="34" charset="0"/>
              <a:cs typeface="Arial" panose="020B0604020202020204" pitchFamily="34" charset="0"/>
            </a:endParaRPr>
          </a:p>
        </p:txBody>
      </p:sp>
      <p:sp>
        <p:nvSpPr>
          <p:cNvPr id="4" name="TextBox 3"/>
          <p:cNvSpPr txBox="1"/>
          <p:nvPr/>
        </p:nvSpPr>
        <p:spPr>
          <a:xfrm>
            <a:off x="2933699" y="3605320"/>
            <a:ext cx="12649200" cy="4247317"/>
          </a:xfrm>
          <a:prstGeom prst="rect">
            <a:avLst/>
          </a:prstGeom>
          <a:noFill/>
        </p:spPr>
        <p:txBody>
          <a:bodyPr wrap="square" rtlCol="0">
            <a:spAutoFit/>
          </a:bodyPr>
          <a:lstStyle/>
          <a:p>
            <a:r>
              <a:rPr lang="en-US" sz="4200" b="1" u="sng" dirty="0" smtClean="0">
                <a:solidFill>
                  <a:srgbClr val="FF0000"/>
                </a:solidFill>
                <a:latin typeface="Arial" panose="020B0604020202020204" pitchFamily="34" charset="0"/>
                <a:cs typeface="Arial" panose="020B0604020202020204" pitchFamily="34" charset="0"/>
              </a:rPr>
              <a:t>VÍ DỤ:</a:t>
            </a:r>
          </a:p>
          <a:p>
            <a:pPr algn="just">
              <a:lnSpc>
                <a:spcPct val="150000"/>
              </a:lnSpc>
            </a:pPr>
            <a:r>
              <a:rPr lang="nl-NL" sz="3800" dirty="0" smtClean="0">
                <a:latin typeface="Arial" panose="020B0604020202020204" pitchFamily="34" charset="0"/>
                <a:cs typeface="Arial" panose="020B0604020202020204" pitchFamily="34" charset="0"/>
              </a:rPr>
              <a:t>	Tôi </a:t>
            </a:r>
            <a:r>
              <a:rPr lang="nl-NL" sz="3800" dirty="0">
                <a:latin typeface="Arial" panose="020B0604020202020204" pitchFamily="34" charset="0"/>
                <a:cs typeface="Arial" panose="020B0604020202020204" pitchFamily="34" charset="0"/>
              </a:rPr>
              <a:t>thích mùa hè. Mùa hè, tôi được về quê với ông bà. Ông cho tôi cùng đi thả trâu. Tôi còn được cưỡi trâu nữa. Buổi chiều, tôi theo anh họ ra sườn đê thả diều. Đây là tranh anh họ tôi cưỡi trâu đấy. Nghỉ hè ở quê thật thích. </a:t>
            </a:r>
            <a:endParaRPr 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250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73202" y="2975148"/>
            <a:ext cx="3003804"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95920" y="8897058"/>
            <a:ext cx="4964207" cy="4521941"/>
          </a:xfrm>
          <a:prstGeom prst="rect">
            <a:avLst/>
          </a:prstGeom>
        </p:spPr>
      </p:pic>
      <p:grpSp>
        <p:nvGrpSpPr>
          <p:cNvPr id="4" name="Group 4"/>
          <p:cNvGrpSpPr/>
          <p:nvPr/>
        </p:nvGrpSpPr>
        <p:grpSpPr>
          <a:xfrm>
            <a:off x="3657599" y="3129354"/>
            <a:ext cx="11658600" cy="5350863"/>
            <a:chOff x="0" y="0"/>
            <a:chExt cx="1592179" cy="1223043"/>
          </a:xfrm>
        </p:grpSpPr>
        <p:sp>
          <p:nvSpPr>
            <p:cNvPr id="5" name="Freeform 5"/>
            <p:cNvSpPr/>
            <p:nvPr/>
          </p:nvSpPr>
          <p:spPr>
            <a:xfrm>
              <a:off x="0" y="0"/>
              <a:ext cx="1592179" cy="1223043"/>
            </a:xfrm>
            <a:custGeom>
              <a:avLst/>
              <a:gdLst/>
              <a:ahLst/>
              <a:cxnLst/>
              <a:rect l="l" t="t" r="r" b="b"/>
              <a:pathLst>
                <a:path w="1592179" h="1223043">
                  <a:moveTo>
                    <a:pt x="1467719" y="1223043"/>
                  </a:moveTo>
                  <a:lnTo>
                    <a:pt x="124460" y="1223043"/>
                  </a:lnTo>
                  <a:cubicBezTo>
                    <a:pt x="55880" y="1223043"/>
                    <a:pt x="0" y="1167163"/>
                    <a:pt x="0" y="1098583"/>
                  </a:cubicBezTo>
                  <a:lnTo>
                    <a:pt x="0" y="124460"/>
                  </a:lnTo>
                  <a:cubicBezTo>
                    <a:pt x="0" y="55880"/>
                    <a:pt x="55880" y="0"/>
                    <a:pt x="124460" y="0"/>
                  </a:cubicBezTo>
                  <a:lnTo>
                    <a:pt x="1467719" y="0"/>
                  </a:lnTo>
                  <a:cubicBezTo>
                    <a:pt x="1536299" y="0"/>
                    <a:pt x="1592179" y="55880"/>
                    <a:pt x="1592179" y="124460"/>
                  </a:cubicBezTo>
                  <a:lnTo>
                    <a:pt x="1592179" y="1098583"/>
                  </a:lnTo>
                  <a:cubicBezTo>
                    <a:pt x="1592179" y="1167163"/>
                    <a:pt x="1536299" y="1223043"/>
                    <a:pt x="1467719" y="1223043"/>
                  </a:cubicBezTo>
                  <a:close/>
                </a:path>
              </a:pathLst>
            </a:custGeom>
            <a:solidFill>
              <a:srgbClr val="FFCDCA"/>
            </a:solidFill>
          </p:spPr>
        </p:sp>
      </p:grpSp>
      <p:sp>
        <p:nvSpPr>
          <p:cNvPr id="16" name="TextBox 16"/>
          <p:cNvSpPr txBox="1"/>
          <p:nvPr/>
        </p:nvSpPr>
        <p:spPr>
          <a:xfrm>
            <a:off x="5593679" y="1484978"/>
            <a:ext cx="7786441" cy="1295226"/>
          </a:xfrm>
          <a:prstGeom prst="rect">
            <a:avLst/>
          </a:prstGeom>
        </p:spPr>
        <p:txBody>
          <a:bodyPr wrap="square" lIns="0" tIns="0" rIns="0" bIns="0" rtlCol="0" anchor="t">
            <a:spAutoFit/>
          </a:bodyPr>
          <a:lstStyle/>
          <a:p>
            <a:pPr algn="ctr">
              <a:lnSpc>
                <a:spcPts val="10077"/>
              </a:lnSpc>
            </a:pPr>
            <a:r>
              <a:rPr lang="en-US" sz="6400" b="1" dirty="0" smtClean="0">
                <a:solidFill>
                  <a:srgbClr val="472E3E"/>
                </a:solidFill>
                <a:latin typeface="Arial" panose="020B0604020202020204" pitchFamily="34" charset="0"/>
                <a:cs typeface="Arial" panose="020B0604020202020204" pitchFamily="34" charset="0"/>
              </a:rPr>
              <a:t>CỦNG CỐ, DẶN DÒ</a:t>
            </a:r>
            <a:endParaRPr lang="en-US" sz="6400" b="1" dirty="0">
              <a:solidFill>
                <a:srgbClr val="472E3E"/>
              </a:solidFill>
              <a:latin typeface="Arial" panose="020B0604020202020204" pitchFamily="34" charset="0"/>
              <a:cs typeface="Arial" panose="020B0604020202020204" pitchFamily="34" charset="0"/>
            </a:endParaRPr>
          </a:p>
        </p:txBody>
      </p:sp>
      <p:pic>
        <p:nvPicPr>
          <p:cNvPr id="43" name="Picture 4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3230825" y="8672938"/>
            <a:ext cx="7315200" cy="3910307"/>
          </a:xfrm>
          <a:prstGeom prst="rect">
            <a:avLst/>
          </a:prstGeom>
        </p:spPr>
      </p:pic>
      <p:pic>
        <p:nvPicPr>
          <p:cNvPr id="44" name="Picture 4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037454" y="1279860"/>
            <a:ext cx="953710" cy="1267389"/>
          </a:xfrm>
          <a:prstGeom prst="rect">
            <a:avLst/>
          </a:prstGeom>
        </p:spPr>
      </p:pic>
      <p:pic>
        <p:nvPicPr>
          <p:cNvPr id="45" name="Picture 4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039111" y="1132937"/>
            <a:ext cx="953710" cy="1267389"/>
          </a:xfrm>
          <a:prstGeom prst="rect">
            <a:avLst/>
          </a:prstGeom>
        </p:spPr>
      </p:pic>
      <p:pic>
        <p:nvPicPr>
          <p:cNvPr id="46" name="Picture 4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4599643" y="-2002469"/>
            <a:ext cx="3688357" cy="4114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657A6"/>
        </a:solidFill>
        <a:effectLst/>
      </p:bgPr>
    </p:bg>
    <p:spTree>
      <p:nvGrpSpPr>
        <p:cNvPr id="1" name=""/>
        <p:cNvGrpSpPr/>
        <p:nvPr/>
      </p:nvGrpSpPr>
      <p:grpSpPr>
        <a:xfrm>
          <a:off x="0" y="0"/>
          <a:ext cx="0" cy="0"/>
          <a:chOff x="0" y="0"/>
          <a:chExt cx="0" cy="0"/>
        </a:xfrm>
      </p:grpSpPr>
      <p:sp>
        <p:nvSpPr>
          <p:cNvPr id="2" name="TextBox 2"/>
          <p:cNvSpPr txBox="1"/>
          <p:nvPr/>
        </p:nvSpPr>
        <p:spPr>
          <a:xfrm>
            <a:off x="1905000" y="3408637"/>
            <a:ext cx="14478000" cy="3118674"/>
          </a:xfrm>
          <a:prstGeom prst="rect">
            <a:avLst/>
          </a:prstGeom>
        </p:spPr>
        <p:txBody>
          <a:bodyPr wrap="square" lIns="0" tIns="0" rIns="0" bIns="0" rtlCol="0" anchor="t">
            <a:spAutoFit/>
          </a:bodyPr>
          <a:lstStyle/>
          <a:p>
            <a:pPr algn="ctr">
              <a:lnSpc>
                <a:spcPct val="150000"/>
              </a:lnSpc>
            </a:pPr>
            <a:r>
              <a:rPr lang="en-US" sz="7200" b="1" dirty="0" smtClean="0">
                <a:solidFill>
                  <a:srgbClr val="FFFFFF"/>
                </a:solidFill>
                <a:latin typeface="Arial" panose="020B0604020202020204" pitchFamily="34" charset="0"/>
                <a:cs typeface="Arial" panose="020B0604020202020204" pitchFamily="34" charset="0"/>
              </a:rPr>
              <a:t>HẸN GẶP LẠI CÁC EM </a:t>
            </a:r>
          </a:p>
          <a:p>
            <a:pPr algn="ctr">
              <a:lnSpc>
                <a:spcPct val="150000"/>
              </a:lnSpc>
            </a:pPr>
            <a:r>
              <a:rPr lang="en-US" sz="7200" b="1" dirty="0" smtClean="0">
                <a:solidFill>
                  <a:srgbClr val="FFFFFF"/>
                </a:solidFill>
                <a:latin typeface="Arial" panose="020B0604020202020204" pitchFamily="34" charset="0"/>
                <a:cs typeface="Arial" panose="020B0604020202020204" pitchFamily="34" charset="0"/>
              </a:rPr>
              <a:t>TRONG BÀI HỌC SAU!</a:t>
            </a:r>
            <a:endParaRPr lang="en-US" sz="7200" b="1" dirty="0">
              <a:solidFill>
                <a:srgbClr val="FFFFFF"/>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201650" y="-1955153"/>
            <a:ext cx="7315200" cy="391030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17087" y="-2409140"/>
            <a:ext cx="4964207" cy="4521941"/>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73202" y="7420229"/>
            <a:ext cx="3003804" cy="4114800"/>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550817" y="7665500"/>
            <a:ext cx="7315200" cy="2819677"/>
          </a:xfrm>
          <a:prstGeom prst="rect">
            <a:avLst/>
          </a:prstGeom>
        </p:spPr>
      </p:pic>
    </p:spTree>
    <p:extLst>
      <p:ext uri="{BB962C8B-B14F-4D97-AF65-F5344CB8AC3E}">
        <p14:creationId xmlns:p14="http://schemas.microsoft.com/office/powerpoint/2010/main" val="570248346"/>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185</Words>
  <Application>Microsoft Office PowerPoint</Application>
  <PresentationFormat>Custom</PresentationFormat>
  <Paragraphs>20</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Ha_PC</cp:lastModifiedBy>
  <cp:revision>5</cp:revision>
  <dcterms:created xsi:type="dcterms:W3CDTF">2006-08-16T00:00:00Z</dcterms:created>
  <dcterms:modified xsi:type="dcterms:W3CDTF">2021-11-02T04:24:13Z</dcterms:modified>
  <dc:identifier>DAEt-d3kjac</dc:identifier>
</cp:coreProperties>
</file>