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70" r:id="rId2"/>
    <p:sldId id="281" r:id="rId3"/>
    <p:sldId id="282" r:id="rId4"/>
    <p:sldId id="284" r:id="rId5"/>
    <p:sldId id="288" r:id="rId6"/>
    <p:sldId id="289" r:id="rId7"/>
    <p:sldId id="290" r:id="rId8"/>
    <p:sldId id="291" r:id="rId9"/>
    <p:sldId id="256" r:id="rId10"/>
    <p:sldId id="264" r:id="rId11"/>
    <p:sldId id="257" r:id="rId12"/>
    <p:sldId id="258" r:id="rId13"/>
    <p:sldId id="274" r:id="rId14"/>
    <p:sldId id="275" r:id="rId15"/>
    <p:sldId id="272" r:id="rId16"/>
    <p:sldId id="259" r:id="rId17"/>
    <p:sldId id="276" r:id="rId18"/>
    <p:sldId id="267" r:id="rId19"/>
    <p:sldId id="277" r:id="rId20"/>
    <p:sldId id="278" r:id="rId21"/>
    <p:sldId id="279" r:id="rId22"/>
    <p:sldId id="273" r:id="rId23"/>
    <p:sldId id="263" r:id="rId24"/>
    <p:sldId id="280" r:id="rId25"/>
    <p:sldId id="269" r:id="rId26"/>
    <p:sldId id="271" r:id="rId27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504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8A4DAF-F1D1-4B65-9E5D-36D0C7A4A19B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F6D9D-08AD-4FC6-94B2-E57AAD1B1B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32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8833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023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6398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3915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8120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1237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303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svg"/><Relationship Id="rId7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svg"/><Relationship Id="rId7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svg"/><Relationship Id="rId7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svg"/><Relationship Id="rId7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svg"/><Relationship Id="rId7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svg"/><Relationship Id="rId7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svg"/><Relationship Id="rId7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1.sv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1.sv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1.svg"/><Relationship Id="rId7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slide" Target="slide6.xml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slide" Target="slide6.xml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slide" Target="slide6.xml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slide" Target="slide6.xml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slide" Target="slide6.xml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1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8664015">
            <a:off x="12960266" y="6705703"/>
            <a:ext cx="6375378" cy="659237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571389">
            <a:off x="13546576" y="-5076338"/>
            <a:ext cx="7425448" cy="718876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042372" y="2781301"/>
            <a:ext cx="14416827" cy="5029200"/>
            <a:chOff x="0" y="0"/>
            <a:chExt cx="7130291" cy="53953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130290" cy="5395325"/>
            </a:xfrm>
            <a:custGeom>
              <a:avLst/>
              <a:gdLst/>
              <a:ahLst/>
              <a:cxnLst/>
              <a:rect l="l" t="t" r="r" b="b"/>
              <a:pathLst>
                <a:path w="7130290" h="5395325">
                  <a:moveTo>
                    <a:pt x="682549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5090525"/>
                  </a:lnTo>
                  <a:cubicBezTo>
                    <a:pt x="0" y="5259435"/>
                    <a:pt x="135890" y="5395325"/>
                    <a:pt x="304800" y="5395325"/>
                  </a:cubicBezTo>
                  <a:lnTo>
                    <a:pt x="6825490" y="5395325"/>
                  </a:lnTo>
                  <a:cubicBezTo>
                    <a:pt x="6994400" y="5395325"/>
                    <a:pt x="7130290" y="5259435"/>
                    <a:pt x="7130290" y="5090525"/>
                  </a:cubicBezTo>
                  <a:lnTo>
                    <a:pt x="7130290" y="304800"/>
                  </a:lnTo>
                  <a:cubicBezTo>
                    <a:pt x="7130290" y="135890"/>
                    <a:pt x="6994400" y="0"/>
                    <a:pt x="6825490" y="0"/>
                  </a:cubicBezTo>
                  <a:close/>
                </a:path>
              </a:pathLst>
            </a:custGeom>
            <a:solidFill>
              <a:srgbClr val="F0D0CD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583512" y="8497534"/>
            <a:ext cx="1564443" cy="175533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072901" y="-3804681"/>
            <a:ext cx="6485672" cy="627894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5400000">
            <a:off x="3079995" y="-1178764"/>
            <a:ext cx="2642432" cy="285282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936493" y="8497534"/>
            <a:ext cx="6296495" cy="4798454"/>
          </a:xfrm>
          <a:prstGeom prst="rect">
            <a:avLst/>
          </a:prstGeom>
        </p:spPr>
      </p:pic>
      <p:sp>
        <p:nvSpPr>
          <p:cNvPr id="20" name="TextBox 3"/>
          <p:cNvSpPr txBox="1"/>
          <p:nvPr/>
        </p:nvSpPr>
        <p:spPr>
          <a:xfrm>
            <a:off x="2444565" y="3628778"/>
            <a:ext cx="13612437" cy="3334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999"/>
              </a:lnSpc>
            </a:pPr>
            <a:r>
              <a:rPr lang="en-US" sz="7200" b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  <a:endParaRPr lang="en-US" sz="7200" b="1" dirty="0">
              <a:solidFill>
                <a:srgbClr val="5C2D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888818" y="4776193"/>
            <a:ext cx="740964" cy="7409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658218" y="4773018"/>
            <a:ext cx="740964" cy="7409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228272" y="-6159112"/>
            <a:ext cx="7425448" cy="71887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8470274">
            <a:off x="-4226135" y="-3003498"/>
            <a:ext cx="6485672" cy="62789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9391" y="1778272"/>
            <a:ext cx="1309791" cy="14696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768402" y="-1055129"/>
            <a:ext cx="6296495" cy="479845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5400000">
            <a:off x="13666709" y="-1162955"/>
            <a:ext cx="2708432" cy="29240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7049687">
            <a:off x="-1164496" y="8225325"/>
            <a:ext cx="5415091" cy="524248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4569633">
            <a:off x="2692300" y="8683853"/>
            <a:ext cx="2216350" cy="320629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0800000">
            <a:off x="13917058" y="7603018"/>
            <a:ext cx="7425448" cy="7188761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3117957" y="3836894"/>
            <a:ext cx="12052086" cy="3111955"/>
            <a:chOff x="0" y="0"/>
            <a:chExt cx="6571170" cy="2311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571170" cy="2311400"/>
            </a:xfrm>
            <a:custGeom>
              <a:avLst/>
              <a:gdLst/>
              <a:ahLst/>
              <a:cxnLst/>
              <a:rect l="l" t="t" r="r" b="b"/>
              <a:pathLst>
                <a:path w="6571170" h="2311400">
                  <a:moveTo>
                    <a:pt x="626637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266370" y="2311400"/>
                  </a:lnTo>
                  <a:cubicBezTo>
                    <a:pt x="6435280" y="2311400"/>
                    <a:pt x="6571170" y="2175510"/>
                    <a:pt x="6571170" y="2006600"/>
                  </a:cubicBezTo>
                  <a:lnTo>
                    <a:pt x="6571170" y="304800"/>
                  </a:lnTo>
                  <a:cubicBezTo>
                    <a:pt x="6571170" y="135890"/>
                    <a:pt x="6435280" y="0"/>
                    <a:pt x="6266370" y="0"/>
                  </a:cubicBezTo>
                  <a:close/>
                </a:path>
              </a:pathLst>
            </a:custGeom>
            <a:solidFill>
              <a:srgbClr val="ECD09E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7737902" y="5513982"/>
            <a:ext cx="2812196" cy="572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9400" b="1" spc="195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9400" b="1" spc="195" dirty="0">
              <a:solidFill>
                <a:srgbClr val="5C2D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210" y="1302101"/>
            <a:ext cx="4227279" cy="35156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888818" y="4776193"/>
            <a:ext cx="740964" cy="7409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658218" y="4773018"/>
            <a:ext cx="740964" cy="7409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463220" y="9066375"/>
            <a:ext cx="5427493" cy="18408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021226">
            <a:off x="14620428" y="-2554758"/>
            <a:ext cx="5277744" cy="510951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736114" y="1433634"/>
            <a:ext cx="1564443" cy="17553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487538">
            <a:off x="-1600652" y="-674318"/>
            <a:ext cx="3518178" cy="34060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7450889">
            <a:off x="1059288" y="-2008436"/>
            <a:ext cx="2375103" cy="343595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222878" y="1061618"/>
            <a:ext cx="562509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5600" b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 TRƯA HÈ</a:t>
            </a:r>
            <a:endParaRPr lang="en-US" sz="5600" b="1" dirty="0">
              <a:solidFill>
                <a:srgbClr val="5C2D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130010">
            <a:off x="-2035099" y="7883014"/>
            <a:ext cx="4346079" cy="420754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4490761">
            <a:off x="1261259" y="9183383"/>
            <a:ext cx="3561145" cy="344763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010149" y="2412990"/>
            <a:ext cx="38522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dim</a:t>
            </a: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êm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ả.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10149" y="5854399"/>
            <a:ext cx="46809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cày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ngẫm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913499" y="2412990"/>
            <a:ext cx="41696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thơm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vắng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bướm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chập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chờn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Vờn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913499" y="5854399"/>
            <a:ext cx="41696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thầm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rạo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rực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2704865" y="4446118"/>
            <a:ext cx="416966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tằm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dâu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rào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già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r">
              <a:lnSpc>
                <a:spcPct val="150000"/>
              </a:lnSpc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HUY CẬN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6" grpId="0"/>
      <p:bldP spid="37" grpId="0"/>
      <p:bldP spid="38" grpId="0"/>
      <p:bldP spid="39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888818" y="4776193"/>
            <a:ext cx="740964" cy="7409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734418" y="4773018"/>
            <a:ext cx="740964" cy="74096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486025" y="1790700"/>
            <a:ext cx="13392150" cy="7105650"/>
            <a:chOff x="0" y="0"/>
            <a:chExt cx="6397550" cy="72093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97550" cy="7209324"/>
            </a:xfrm>
            <a:custGeom>
              <a:avLst/>
              <a:gdLst/>
              <a:ahLst/>
              <a:cxnLst/>
              <a:rect l="l" t="t" r="r" b="b"/>
              <a:pathLst>
                <a:path w="6397550" h="7209324">
                  <a:moveTo>
                    <a:pt x="609275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6904524"/>
                  </a:lnTo>
                  <a:cubicBezTo>
                    <a:pt x="0" y="7073434"/>
                    <a:pt x="135890" y="7209324"/>
                    <a:pt x="304800" y="7209324"/>
                  </a:cubicBezTo>
                  <a:lnTo>
                    <a:pt x="6092750" y="7209324"/>
                  </a:lnTo>
                  <a:cubicBezTo>
                    <a:pt x="6261660" y="7209324"/>
                    <a:pt x="6397550" y="7073434"/>
                    <a:pt x="6397550" y="6904524"/>
                  </a:cubicBezTo>
                  <a:lnTo>
                    <a:pt x="6397550" y="304800"/>
                  </a:lnTo>
                  <a:cubicBezTo>
                    <a:pt x="6397550" y="135890"/>
                    <a:pt x="6261660" y="0"/>
                    <a:pt x="6092750" y="0"/>
                  </a:cubicBezTo>
                  <a:close/>
                </a:path>
              </a:pathLst>
            </a:custGeom>
            <a:solidFill>
              <a:srgbClr val="F0D0CD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7035391" y="3009900"/>
            <a:ext cx="4293416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5600" b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 THÍCH</a:t>
            </a:r>
            <a:endParaRPr lang="en-US" sz="5600" b="1" dirty="0">
              <a:solidFill>
                <a:srgbClr val="5C2D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722226" y="1122033"/>
            <a:ext cx="2919747" cy="99028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46384">
            <a:off x="-3054506" y="7834112"/>
            <a:ext cx="7425448" cy="71887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468929">
            <a:off x="14998183" y="8141848"/>
            <a:ext cx="5263199" cy="50954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5400000">
            <a:off x="13173957" y="8962051"/>
            <a:ext cx="2708432" cy="292408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402829" y="-2312447"/>
            <a:ext cx="5228214" cy="398433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467099" y="3670739"/>
            <a:ext cx="11430000" cy="3769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Chập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chờn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ẩn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4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Lao </a:t>
            </a:r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xao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lẫn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888818" y="4776193"/>
            <a:ext cx="740964" cy="7409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658218" y="4773018"/>
            <a:ext cx="740964" cy="7409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463220" y="9066375"/>
            <a:ext cx="5427493" cy="18408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021226">
            <a:off x="14620428" y="-2554758"/>
            <a:ext cx="5277744" cy="510951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736114" y="1433634"/>
            <a:ext cx="1564443" cy="17553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487538">
            <a:off x="-1600652" y="-674318"/>
            <a:ext cx="3518178" cy="34060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7450889">
            <a:off x="1059288" y="-2008436"/>
            <a:ext cx="2375103" cy="343595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559486" y="816638"/>
            <a:ext cx="909332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5600" b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 TỪNG ĐOẠN</a:t>
            </a:r>
            <a:endParaRPr lang="en-US" sz="5600" b="1" dirty="0">
              <a:solidFill>
                <a:srgbClr val="5C2D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130010">
            <a:off x="-2035099" y="7883014"/>
            <a:ext cx="4346079" cy="420754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4490761">
            <a:off x="1261259" y="9183383"/>
            <a:ext cx="3561145" cy="344763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010149" y="2412990"/>
            <a:ext cx="38522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dim</a:t>
            </a: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êm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ả.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10149" y="5854399"/>
            <a:ext cx="46809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cày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ngẫm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913499" y="2412990"/>
            <a:ext cx="41696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thơm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vắng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bướm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chập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chờn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Vờn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913499" y="5854399"/>
            <a:ext cx="41696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thầm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rạo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rực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3134227" y="4512402"/>
            <a:ext cx="416966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tằm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dâu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rào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già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r">
              <a:lnSpc>
                <a:spcPct val="150000"/>
              </a:lnSpc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HUY CẬN</a:t>
            </a:r>
          </a:p>
        </p:txBody>
      </p:sp>
      <p:sp>
        <p:nvSpPr>
          <p:cNvPr id="10" name="Oval 9"/>
          <p:cNvSpPr/>
          <p:nvPr/>
        </p:nvSpPr>
        <p:spPr>
          <a:xfrm>
            <a:off x="2212227" y="2597449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209891" y="5969995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7144589" y="2597449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144589" y="5969995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Oval 20"/>
          <p:cNvSpPr/>
          <p:nvPr/>
        </p:nvSpPr>
        <p:spPr>
          <a:xfrm>
            <a:off x="12448427" y="4773018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2921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6" grpId="0"/>
      <p:bldP spid="37" grpId="0"/>
      <p:bldP spid="38" grpId="0"/>
      <p:bldP spid="39" grpId="0"/>
      <p:bldP spid="40" grpId="0"/>
      <p:bldP spid="10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888818" y="4776193"/>
            <a:ext cx="740964" cy="7409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658218" y="4773018"/>
            <a:ext cx="740964" cy="7409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463220" y="9066375"/>
            <a:ext cx="5427493" cy="18408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021226">
            <a:off x="14620428" y="-2554758"/>
            <a:ext cx="5277744" cy="510951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736114" y="1433634"/>
            <a:ext cx="1564443" cy="17553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487538">
            <a:off x="-1600652" y="-674318"/>
            <a:ext cx="3518178" cy="34060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7450889">
            <a:off x="1059288" y="-2008436"/>
            <a:ext cx="2375103" cy="343595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194303" y="864954"/>
            <a:ext cx="5625092" cy="1029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5600" b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TOÀN BÀI</a:t>
            </a:r>
            <a:endParaRPr lang="en-US" sz="5600" b="1" dirty="0">
              <a:solidFill>
                <a:srgbClr val="5C2D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130010">
            <a:off x="-2035099" y="7883014"/>
            <a:ext cx="4346079" cy="420754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4490761">
            <a:off x="1261259" y="9183383"/>
            <a:ext cx="3561145" cy="344763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010149" y="2412990"/>
            <a:ext cx="38522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dim</a:t>
            </a: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êm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ả.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10149" y="5854399"/>
            <a:ext cx="46809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cày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ngẫm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913499" y="2412990"/>
            <a:ext cx="41696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thơm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vắng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bướm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chập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chờn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Vờn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913499" y="5854399"/>
            <a:ext cx="41696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thầm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rạo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rực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2704865" y="4446118"/>
            <a:ext cx="416966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tằm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dâu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rào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già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r">
              <a:lnSpc>
                <a:spcPct val="150000"/>
              </a:lnSpc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HUY CẬN</a:t>
            </a:r>
          </a:p>
        </p:txBody>
      </p:sp>
    </p:spTree>
    <p:extLst>
      <p:ext uri="{BB962C8B-B14F-4D97-AF65-F5344CB8AC3E}">
        <p14:creationId xmlns:p14="http://schemas.microsoft.com/office/powerpoint/2010/main" val="23883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6" grpId="0"/>
      <p:bldP spid="37" grpId="0"/>
      <p:bldP spid="38" grpId="0"/>
      <p:bldP spid="39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888818" y="4776193"/>
            <a:ext cx="740964" cy="7409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658218" y="4773018"/>
            <a:ext cx="740964" cy="7409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228272" y="-6159112"/>
            <a:ext cx="7425448" cy="71887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8470274">
            <a:off x="-4226135" y="-3003498"/>
            <a:ext cx="6485672" cy="62789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9391" y="1778272"/>
            <a:ext cx="1309791" cy="14696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768402" y="-1055129"/>
            <a:ext cx="6296495" cy="479845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5400000">
            <a:off x="13666709" y="-1162955"/>
            <a:ext cx="2708432" cy="29240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7049687">
            <a:off x="-1164496" y="8225325"/>
            <a:ext cx="5415091" cy="524248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4569633">
            <a:off x="2692300" y="8683853"/>
            <a:ext cx="2216350" cy="320629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0800000">
            <a:off x="13917058" y="7603018"/>
            <a:ext cx="7425448" cy="7188761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3117957" y="3836894"/>
            <a:ext cx="12052086" cy="3111955"/>
            <a:chOff x="0" y="0"/>
            <a:chExt cx="6571170" cy="2311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571170" cy="2311400"/>
            </a:xfrm>
            <a:custGeom>
              <a:avLst/>
              <a:gdLst/>
              <a:ahLst/>
              <a:cxnLst/>
              <a:rect l="l" t="t" r="r" b="b"/>
              <a:pathLst>
                <a:path w="6571170" h="2311400">
                  <a:moveTo>
                    <a:pt x="626637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266370" y="2311400"/>
                  </a:lnTo>
                  <a:cubicBezTo>
                    <a:pt x="6435280" y="2311400"/>
                    <a:pt x="6571170" y="2175510"/>
                    <a:pt x="6571170" y="2006600"/>
                  </a:cubicBezTo>
                  <a:lnTo>
                    <a:pt x="6571170" y="304800"/>
                  </a:lnTo>
                  <a:cubicBezTo>
                    <a:pt x="6571170" y="135890"/>
                    <a:pt x="6435280" y="0"/>
                    <a:pt x="6266370" y="0"/>
                  </a:cubicBezTo>
                  <a:close/>
                </a:path>
              </a:pathLst>
            </a:custGeom>
            <a:solidFill>
              <a:srgbClr val="ECD09E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5240551" y="5513982"/>
            <a:ext cx="7806898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9400" b="1" spc="195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HIỂU</a:t>
            </a:r>
            <a:endParaRPr lang="en-US" sz="9400" b="1" spc="195" dirty="0">
              <a:solidFill>
                <a:srgbClr val="5C2D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210" y="1302101"/>
            <a:ext cx="4227279" cy="351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94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888818" y="4776193"/>
            <a:ext cx="740964" cy="7409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658218" y="4773018"/>
            <a:ext cx="740964" cy="74096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928399" y="952500"/>
            <a:ext cx="14352568" cy="2514600"/>
            <a:chOff x="0" y="0"/>
            <a:chExt cx="16820536" cy="2311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820536" cy="2311400"/>
            </a:xfrm>
            <a:custGeom>
              <a:avLst/>
              <a:gdLst/>
              <a:ahLst/>
              <a:cxnLst/>
              <a:rect l="l" t="t" r="r" b="b"/>
              <a:pathLst>
                <a:path w="16820536" h="2311400">
                  <a:moveTo>
                    <a:pt x="1651573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16515736" y="2311400"/>
                  </a:lnTo>
                  <a:cubicBezTo>
                    <a:pt x="16684647" y="2311400"/>
                    <a:pt x="16820536" y="2175510"/>
                    <a:pt x="16820536" y="2006600"/>
                  </a:cubicBezTo>
                  <a:lnTo>
                    <a:pt x="16820536" y="304800"/>
                  </a:lnTo>
                  <a:cubicBezTo>
                    <a:pt x="16820536" y="135890"/>
                    <a:pt x="16684647" y="0"/>
                    <a:pt x="16515736" y="0"/>
                  </a:cubicBezTo>
                  <a:close/>
                </a:path>
              </a:pathLst>
            </a:custGeom>
            <a:solidFill>
              <a:srgbClr val="ECD09E"/>
            </a:solidFill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4"/>
          <a:srcRect l="923" r="923"/>
          <a:stretch>
            <a:fillRect/>
          </a:stretch>
        </p:blipFill>
        <p:spPr>
          <a:xfrm rot="-8664015">
            <a:off x="17679411" y="-2877249"/>
            <a:ext cx="6375378" cy="671647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800000">
            <a:off x="-3956359" y="-908128"/>
            <a:ext cx="5118409" cy="4955260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2288812" y="1170252"/>
            <a:ext cx="13631742" cy="2079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yên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tĩnh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b="1" i="1" dirty="0">
              <a:solidFill>
                <a:srgbClr val="5C2D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760424" y="4187725"/>
            <a:ext cx="1352054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nl-NL" sz="42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 </a:t>
            </a:r>
            <a:r>
              <a:rPr lang="nl-NL" sz="4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 ngữ, hình ảnh ở khổ thơ 1 tả buổi trưa hè yên tĩnh: </a:t>
            </a:r>
            <a:r>
              <a:rPr lang="nl-NL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lim dim, nằm im, êm ả</a:t>
            </a:r>
            <a:r>
              <a:rPr lang="nl-NL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/>
          <a:stretch/>
        </p:blipFill>
        <p:spPr>
          <a:xfrm>
            <a:off x="12039599" y="6057900"/>
            <a:ext cx="6248401" cy="4067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888818" y="4776193"/>
            <a:ext cx="740964" cy="7409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658218" y="4773018"/>
            <a:ext cx="740964" cy="74096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928399" y="952500"/>
            <a:ext cx="14352568" cy="2514600"/>
            <a:chOff x="0" y="0"/>
            <a:chExt cx="16820536" cy="2311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820536" cy="2311400"/>
            </a:xfrm>
            <a:custGeom>
              <a:avLst/>
              <a:gdLst/>
              <a:ahLst/>
              <a:cxnLst/>
              <a:rect l="l" t="t" r="r" b="b"/>
              <a:pathLst>
                <a:path w="16820536" h="2311400">
                  <a:moveTo>
                    <a:pt x="1651573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16515736" y="2311400"/>
                  </a:lnTo>
                  <a:cubicBezTo>
                    <a:pt x="16684647" y="2311400"/>
                    <a:pt x="16820536" y="2175510"/>
                    <a:pt x="16820536" y="2006600"/>
                  </a:cubicBezTo>
                  <a:lnTo>
                    <a:pt x="16820536" y="304800"/>
                  </a:lnTo>
                  <a:cubicBezTo>
                    <a:pt x="16820536" y="135890"/>
                    <a:pt x="16684647" y="0"/>
                    <a:pt x="16515736" y="0"/>
                  </a:cubicBezTo>
                  <a:close/>
                </a:path>
              </a:pathLst>
            </a:custGeom>
            <a:solidFill>
              <a:srgbClr val="ECD09E"/>
            </a:solidFill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4"/>
          <a:srcRect l="923" r="923"/>
          <a:stretch>
            <a:fillRect/>
          </a:stretch>
        </p:blipFill>
        <p:spPr>
          <a:xfrm rot="-8664015">
            <a:off x="17679411" y="-2877249"/>
            <a:ext cx="6375378" cy="671647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800000">
            <a:off x="-3956359" y="-908128"/>
            <a:ext cx="5118409" cy="4955260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2819589" y="1101804"/>
            <a:ext cx="12570188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yên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tĩnh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800" b="1" i="1" dirty="0">
              <a:solidFill>
                <a:srgbClr val="5C2D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760425" y="4187725"/>
            <a:ext cx="72979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lnSpc>
                <a:spcPct val="150000"/>
              </a:lnSpc>
              <a:buAutoNum type="alphaLcPeriod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4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150000"/>
              </a:lnSpc>
              <a:buAutoNum type="alphaLcPeriod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/>
          <a:stretch/>
        </p:blipFill>
        <p:spPr>
          <a:xfrm>
            <a:off x="12039599" y="6057900"/>
            <a:ext cx="6248401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68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8180225">
            <a:off x="15843261" y="-2734850"/>
            <a:ext cx="6375378" cy="659237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706876" y="935733"/>
            <a:ext cx="1564443" cy="17553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-3054506" y="-4638188"/>
            <a:ext cx="7425448" cy="71887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888818" y="4776193"/>
            <a:ext cx="740964" cy="7409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658218" y="4773018"/>
            <a:ext cx="740964" cy="74096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139653" y="4659978"/>
            <a:ext cx="14243347" cy="3486150"/>
            <a:chOff x="0" y="0"/>
            <a:chExt cx="7194792" cy="72947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194792" cy="7294763"/>
            </a:xfrm>
            <a:custGeom>
              <a:avLst/>
              <a:gdLst/>
              <a:ahLst/>
              <a:cxnLst/>
              <a:rect l="l" t="t" r="r" b="b"/>
              <a:pathLst>
                <a:path w="7194792" h="7294763">
                  <a:moveTo>
                    <a:pt x="688999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6989963"/>
                  </a:lnTo>
                  <a:cubicBezTo>
                    <a:pt x="0" y="7158874"/>
                    <a:pt x="135890" y="7294763"/>
                    <a:pt x="304800" y="7294763"/>
                  </a:cubicBezTo>
                  <a:lnTo>
                    <a:pt x="6889992" y="7294763"/>
                  </a:lnTo>
                  <a:cubicBezTo>
                    <a:pt x="7058902" y="7294763"/>
                    <a:pt x="7194792" y="7158874"/>
                    <a:pt x="7194792" y="6989963"/>
                  </a:cubicBezTo>
                  <a:lnTo>
                    <a:pt x="7194792" y="304800"/>
                  </a:lnTo>
                  <a:cubicBezTo>
                    <a:pt x="7194792" y="135890"/>
                    <a:pt x="7058902" y="0"/>
                    <a:pt x="6889992" y="0"/>
                  </a:cubicBezTo>
                  <a:close/>
                </a:path>
              </a:pathLst>
            </a:custGeom>
            <a:solidFill>
              <a:srgbClr val="F0D0CD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2002982" y="2412686"/>
            <a:ext cx="14380018" cy="1598369"/>
            <a:chOff x="0" y="0"/>
            <a:chExt cx="7194792" cy="2311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194792" cy="2311400"/>
            </a:xfrm>
            <a:custGeom>
              <a:avLst/>
              <a:gdLst/>
              <a:ahLst/>
              <a:cxnLst/>
              <a:rect l="l" t="t" r="r" b="b"/>
              <a:pathLst>
                <a:path w="7194792" h="2311400">
                  <a:moveTo>
                    <a:pt x="688999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889992" y="2311400"/>
                  </a:lnTo>
                  <a:cubicBezTo>
                    <a:pt x="7058902" y="2311400"/>
                    <a:pt x="7194792" y="2175510"/>
                    <a:pt x="7194792" y="2006600"/>
                  </a:cubicBezTo>
                  <a:lnTo>
                    <a:pt x="7194792" y="304800"/>
                  </a:lnTo>
                  <a:cubicBezTo>
                    <a:pt x="7194792" y="135890"/>
                    <a:pt x="7058902" y="0"/>
                    <a:pt x="6889992" y="0"/>
                  </a:cubicBezTo>
                  <a:close/>
                </a:path>
              </a:pathLst>
            </a:custGeom>
            <a:solidFill>
              <a:srgbClr val="ECD09E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5529331" y="2657872"/>
            <a:ext cx="772609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>
              <a:lnSpc>
                <a:spcPct val="150000"/>
              </a:lnSpc>
              <a:buAutoNum type="alphaLcPeriod"/>
            </a:pP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3026322" y="4948808"/>
            <a:ext cx="12470007" cy="2908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vi-VN" sz="4200" dirty="0" smtClean="0">
                <a:solidFill>
                  <a:srgbClr val="5C2D39"/>
                </a:solidFill>
              </a:rPr>
              <a:t>Bò </a:t>
            </a:r>
            <a:r>
              <a:rPr lang="vi-VN" sz="4200" dirty="0">
                <a:solidFill>
                  <a:srgbClr val="5C2D39"/>
                </a:solidFill>
              </a:rPr>
              <a:t>nghỉ, ngẫm nghĩ gì đó, cứ nhai mãi, nhai </a:t>
            </a:r>
            <a:r>
              <a:rPr lang="vi-VN" sz="4200" dirty="0" smtClean="0">
                <a:solidFill>
                  <a:srgbClr val="5C2D39"/>
                </a:solidFill>
              </a:rPr>
              <a:t>hoài.</a:t>
            </a:r>
            <a:endParaRPr lang="en-US" sz="4200" dirty="0">
              <a:solidFill>
                <a:srgbClr val="5C2D39"/>
              </a:solidFill>
            </a:endParaRP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vi-VN" sz="4200" dirty="0" smtClean="0">
                <a:solidFill>
                  <a:srgbClr val="5C2D39"/>
                </a:solidFill>
              </a:rPr>
              <a:t>Con </a:t>
            </a:r>
            <a:r>
              <a:rPr lang="vi-VN" sz="4200" dirty="0">
                <a:solidFill>
                  <a:srgbClr val="5C2D39"/>
                </a:solidFill>
              </a:rPr>
              <a:t>bướm chập chờn vờn đôi cánh </a:t>
            </a:r>
            <a:r>
              <a:rPr lang="vi-VN" sz="4200" dirty="0" smtClean="0">
                <a:solidFill>
                  <a:srgbClr val="5C2D39"/>
                </a:solidFill>
              </a:rPr>
              <a:t>trắng</a:t>
            </a:r>
            <a:endParaRPr lang="en-US" sz="4200" dirty="0" smtClean="0">
              <a:solidFill>
                <a:srgbClr val="5C2D39"/>
              </a:solidFill>
            </a:endParaRP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vi-VN" sz="4200" dirty="0" smtClean="0">
                <a:solidFill>
                  <a:srgbClr val="5C2D39"/>
                </a:solidFill>
              </a:rPr>
              <a:t>Con t</a:t>
            </a:r>
            <a:r>
              <a:rPr lang="en-US" sz="4200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ằ</a:t>
            </a:r>
            <a:r>
              <a:rPr lang="vi-VN" sz="4200" dirty="0" smtClean="0">
                <a:solidFill>
                  <a:srgbClr val="5C2D39"/>
                </a:solidFill>
              </a:rPr>
              <a:t>m </a:t>
            </a:r>
            <a:r>
              <a:rPr lang="vi-VN" sz="4200" dirty="0">
                <a:solidFill>
                  <a:srgbClr val="5C2D39"/>
                </a:solidFill>
              </a:rPr>
              <a:t>ăn dâu nghe như mưa rào. </a:t>
            </a:r>
            <a:endParaRPr lang="en-US" sz="4200" dirty="0">
              <a:solidFill>
                <a:srgbClr val="5C2D39"/>
              </a:solidFill>
            </a:endParaRPr>
          </a:p>
        </p:txBody>
      </p:sp>
      <p:pic>
        <p:nvPicPr>
          <p:cNvPr id="29" name="Picture 2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114546">
            <a:off x="-2659211" y="8659819"/>
            <a:ext cx="5582283" cy="5404348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400000">
            <a:off x="16604084" y="8727863"/>
            <a:ext cx="2888302" cy="311827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194" y="6702135"/>
            <a:ext cx="2566490" cy="28879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8180225">
            <a:off x="15843261" y="-2734850"/>
            <a:ext cx="6375378" cy="659237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706876" y="935733"/>
            <a:ext cx="1564443" cy="17553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-3054506" y="-4638188"/>
            <a:ext cx="7425448" cy="71887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888818" y="4776193"/>
            <a:ext cx="740964" cy="7409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658218" y="4773018"/>
            <a:ext cx="740964" cy="74096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139653" y="4659978"/>
            <a:ext cx="14243347" cy="3486150"/>
            <a:chOff x="0" y="0"/>
            <a:chExt cx="7194792" cy="72947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194792" cy="7294763"/>
            </a:xfrm>
            <a:custGeom>
              <a:avLst/>
              <a:gdLst/>
              <a:ahLst/>
              <a:cxnLst/>
              <a:rect l="l" t="t" r="r" b="b"/>
              <a:pathLst>
                <a:path w="7194792" h="7294763">
                  <a:moveTo>
                    <a:pt x="688999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6989963"/>
                  </a:lnTo>
                  <a:cubicBezTo>
                    <a:pt x="0" y="7158874"/>
                    <a:pt x="135890" y="7294763"/>
                    <a:pt x="304800" y="7294763"/>
                  </a:cubicBezTo>
                  <a:lnTo>
                    <a:pt x="6889992" y="7294763"/>
                  </a:lnTo>
                  <a:cubicBezTo>
                    <a:pt x="7058902" y="7294763"/>
                    <a:pt x="7194792" y="7158874"/>
                    <a:pt x="7194792" y="6989963"/>
                  </a:cubicBezTo>
                  <a:lnTo>
                    <a:pt x="7194792" y="304800"/>
                  </a:lnTo>
                  <a:cubicBezTo>
                    <a:pt x="7194792" y="135890"/>
                    <a:pt x="7058902" y="0"/>
                    <a:pt x="6889992" y="0"/>
                  </a:cubicBezTo>
                  <a:close/>
                </a:path>
              </a:pathLst>
            </a:custGeom>
            <a:solidFill>
              <a:srgbClr val="F0D0CD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2002982" y="2412686"/>
            <a:ext cx="14380018" cy="1598369"/>
            <a:chOff x="0" y="0"/>
            <a:chExt cx="7194792" cy="2311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194792" cy="2311400"/>
            </a:xfrm>
            <a:custGeom>
              <a:avLst/>
              <a:gdLst/>
              <a:ahLst/>
              <a:cxnLst/>
              <a:rect l="l" t="t" r="r" b="b"/>
              <a:pathLst>
                <a:path w="7194792" h="2311400">
                  <a:moveTo>
                    <a:pt x="688999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889992" y="2311400"/>
                  </a:lnTo>
                  <a:cubicBezTo>
                    <a:pt x="7058902" y="2311400"/>
                    <a:pt x="7194792" y="2175510"/>
                    <a:pt x="7194792" y="2006600"/>
                  </a:cubicBezTo>
                  <a:lnTo>
                    <a:pt x="7194792" y="304800"/>
                  </a:lnTo>
                  <a:cubicBezTo>
                    <a:pt x="7194792" y="135890"/>
                    <a:pt x="7058902" y="0"/>
                    <a:pt x="6889992" y="0"/>
                  </a:cubicBezTo>
                  <a:close/>
                </a:path>
              </a:pathLst>
            </a:custGeom>
            <a:solidFill>
              <a:srgbClr val="ECD09E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5529330" y="2657872"/>
            <a:ext cx="8414045" cy="971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800" b="1" i="1" dirty="0" smtClean="0">
                <a:cs typeface="Arial" panose="020B0604020202020204" pitchFamily="34" charset="0"/>
              </a:rPr>
              <a:t>Hoạt </a:t>
            </a:r>
            <a:r>
              <a:rPr lang="vi-VN" sz="4800" b="1" i="1" dirty="0">
                <a:cs typeface="Arial" panose="020B0604020202020204" pitchFamily="34" charset="0"/>
              </a:rPr>
              <a:t>động của con người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026322" y="4948808"/>
            <a:ext cx="12470007" cy="2908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vi-VN" sz="4200" dirty="0">
                <a:solidFill>
                  <a:srgbClr val="5C2D39"/>
                </a:solidFill>
              </a:rPr>
              <a:t>Bé chưa ngủ được, âm thầm rạo rực nằm nghe những âm thanh của buổi trưa </a:t>
            </a:r>
            <a:r>
              <a:rPr lang="vi-VN" sz="4200" dirty="0" smtClean="0">
                <a:solidFill>
                  <a:srgbClr val="5C2D39"/>
                </a:solidFill>
              </a:rPr>
              <a:t>hè.</a:t>
            </a:r>
            <a:endParaRPr lang="en-US" sz="4200" dirty="0" smtClean="0">
              <a:solidFill>
                <a:srgbClr val="5C2D39"/>
              </a:solidFill>
            </a:endParaRP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vi-VN" sz="4200" dirty="0" smtClean="0">
                <a:solidFill>
                  <a:srgbClr val="5C2D39"/>
                </a:solidFill>
              </a:rPr>
              <a:t>Bà </a:t>
            </a:r>
            <a:r>
              <a:rPr lang="vi-VN" sz="4200" dirty="0">
                <a:solidFill>
                  <a:srgbClr val="5C2D39"/>
                </a:solidFill>
              </a:rPr>
              <a:t>dậy thay lá dâu, tay già lao xao. </a:t>
            </a:r>
            <a:endParaRPr lang="en-US" sz="4200" dirty="0">
              <a:solidFill>
                <a:srgbClr val="5C2D39"/>
              </a:solidFill>
            </a:endParaRPr>
          </a:p>
        </p:txBody>
      </p:sp>
      <p:pic>
        <p:nvPicPr>
          <p:cNvPr id="29" name="Picture 2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114546">
            <a:off x="-2659211" y="8659819"/>
            <a:ext cx="5582283" cy="5404348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400000">
            <a:off x="16604084" y="8727863"/>
            <a:ext cx="2888302" cy="31182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5" t="12477" r="20988" b="12670"/>
          <a:stretch/>
        </p:blipFill>
        <p:spPr>
          <a:xfrm>
            <a:off x="13987191" y="6503043"/>
            <a:ext cx="3439369" cy="372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2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/>
          <p:cNvPicPr preferRelativeResize="0"/>
          <p:nvPr/>
        </p:nvPicPr>
        <p:blipFill rotWithShape="1">
          <a:blip r:embed="rId4">
            <a:alphaModFix/>
          </a:blip>
          <a:srcRect l="40297" t="44231" r="46039" b="5871"/>
          <a:stretch/>
        </p:blipFill>
        <p:spPr>
          <a:xfrm>
            <a:off x="2555269" y="5035489"/>
            <a:ext cx="2357201" cy="5568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55269" y="259370"/>
            <a:ext cx="2605151" cy="1986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44301" y="6414789"/>
            <a:ext cx="4179116" cy="358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968598" y="8420096"/>
            <a:ext cx="3083505" cy="195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13230209" y="259370"/>
            <a:ext cx="2916324" cy="329154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/>
          <p:nvPr/>
        </p:nvSpPr>
        <p:spPr>
          <a:xfrm>
            <a:off x="4391472" y="1905143"/>
            <a:ext cx="9866421" cy="38318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sz="2700" b="1" dirty="0">
                <a:ln w="9525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 MẬT </a:t>
            </a:r>
            <a:br>
              <a:rPr sz="2700" b="1" dirty="0">
                <a:ln w="9525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2700" b="1" dirty="0">
                <a:ln w="9525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 BÁU CỔ</a:t>
            </a:r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314876" y="9461795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9106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888818" y="4776193"/>
            <a:ext cx="740964" cy="7409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658218" y="4773018"/>
            <a:ext cx="740964" cy="74096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928399" y="952500"/>
            <a:ext cx="14352568" cy="2514600"/>
            <a:chOff x="0" y="0"/>
            <a:chExt cx="16820536" cy="2311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820536" cy="2311400"/>
            </a:xfrm>
            <a:custGeom>
              <a:avLst/>
              <a:gdLst/>
              <a:ahLst/>
              <a:cxnLst/>
              <a:rect l="l" t="t" r="r" b="b"/>
              <a:pathLst>
                <a:path w="16820536" h="2311400">
                  <a:moveTo>
                    <a:pt x="1651573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16515736" y="2311400"/>
                  </a:lnTo>
                  <a:cubicBezTo>
                    <a:pt x="16684647" y="2311400"/>
                    <a:pt x="16820536" y="2175510"/>
                    <a:pt x="16820536" y="2006600"/>
                  </a:cubicBezTo>
                  <a:lnTo>
                    <a:pt x="16820536" y="304800"/>
                  </a:lnTo>
                  <a:cubicBezTo>
                    <a:pt x="16820536" y="135890"/>
                    <a:pt x="16684647" y="0"/>
                    <a:pt x="16515736" y="0"/>
                  </a:cubicBezTo>
                  <a:close/>
                </a:path>
              </a:pathLst>
            </a:custGeom>
            <a:solidFill>
              <a:srgbClr val="ECD09E"/>
            </a:solidFill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4"/>
          <a:srcRect l="923" r="923"/>
          <a:stretch>
            <a:fillRect/>
          </a:stretch>
        </p:blipFill>
        <p:spPr>
          <a:xfrm rot="-8664015">
            <a:off x="17679411" y="-2877249"/>
            <a:ext cx="6375378" cy="671647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800000">
            <a:off x="-3956359" y="-908128"/>
            <a:ext cx="5118409" cy="4955260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2819589" y="1101804"/>
            <a:ext cx="12570188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800" b="1" i="1" dirty="0">
              <a:solidFill>
                <a:srgbClr val="5C2D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819589" y="4013571"/>
            <a:ext cx="7297976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lnSpc>
                <a:spcPct val="150000"/>
              </a:lnSpc>
              <a:buAutoNum type="alphaLcPeriod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tằm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dâu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endParaRPr lang="en-US" sz="4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150000"/>
              </a:lnSpc>
              <a:buAutoNum type="alphaLcPeriod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xao</a:t>
            </a:r>
            <a:endParaRPr lang="en-US" sz="4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150000"/>
              </a:lnSpc>
              <a:buAutoNum type="alphaLcPeriod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rào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/>
          <a:stretch/>
        </p:blipFill>
        <p:spPr>
          <a:xfrm>
            <a:off x="12039599" y="6057900"/>
            <a:ext cx="6248401" cy="406717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637669" y="4229100"/>
            <a:ext cx="838101" cy="76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0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888818" y="4776193"/>
            <a:ext cx="740964" cy="7409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658218" y="4773018"/>
            <a:ext cx="740964" cy="74096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928399" y="952500"/>
            <a:ext cx="14352568" cy="2514600"/>
            <a:chOff x="0" y="0"/>
            <a:chExt cx="16820536" cy="2311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820536" cy="2311400"/>
            </a:xfrm>
            <a:custGeom>
              <a:avLst/>
              <a:gdLst/>
              <a:ahLst/>
              <a:cxnLst/>
              <a:rect l="l" t="t" r="r" b="b"/>
              <a:pathLst>
                <a:path w="16820536" h="2311400">
                  <a:moveTo>
                    <a:pt x="1651573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16515736" y="2311400"/>
                  </a:lnTo>
                  <a:cubicBezTo>
                    <a:pt x="16684647" y="2311400"/>
                    <a:pt x="16820536" y="2175510"/>
                    <a:pt x="16820536" y="2006600"/>
                  </a:cubicBezTo>
                  <a:lnTo>
                    <a:pt x="16820536" y="304800"/>
                  </a:lnTo>
                  <a:cubicBezTo>
                    <a:pt x="16820536" y="135890"/>
                    <a:pt x="16684647" y="0"/>
                    <a:pt x="16515736" y="0"/>
                  </a:cubicBezTo>
                  <a:close/>
                </a:path>
              </a:pathLst>
            </a:custGeom>
            <a:solidFill>
              <a:srgbClr val="ECD09E"/>
            </a:solidFill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4"/>
          <a:srcRect l="923" r="923"/>
          <a:stretch>
            <a:fillRect/>
          </a:stretch>
        </p:blipFill>
        <p:spPr>
          <a:xfrm rot="-8664015">
            <a:off x="17679411" y="-2877249"/>
            <a:ext cx="6375378" cy="671647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800000">
            <a:off x="-3956359" y="-908128"/>
            <a:ext cx="5118409" cy="4955260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2819589" y="1101804"/>
            <a:ext cx="12570188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800" b="1" i="1" dirty="0">
              <a:solidFill>
                <a:srgbClr val="5C2D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819589" y="4013571"/>
            <a:ext cx="7297976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lnSpc>
                <a:spcPct val="150000"/>
              </a:lnSpc>
              <a:buAutoNum type="alphaLcPeriod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endParaRPr lang="en-US" sz="4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150000"/>
              </a:lnSpc>
              <a:buAutoNum type="alphaLcPeriod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yên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tĩnh</a:t>
            </a:r>
            <a:endParaRPr lang="en-US" sz="4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150000"/>
              </a:lnSpc>
              <a:buAutoNum type="alphaLcPeriod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/>
          <a:stretch/>
        </p:blipFill>
        <p:spPr>
          <a:xfrm>
            <a:off x="12039599" y="6057900"/>
            <a:ext cx="6248401" cy="406717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637669" y="5219700"/>
            <a:ext cx="838101" cy="76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95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888818" y="4776193"/>
            <a:ext cx="740964" cy="7409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658218" y="4773018"/>
            <a:ext cx="740964" cy="7409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228272" y="-6159112"/>
            <a:ext cx="7425448" cy="71887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8470274">
            <a:off x="-4226135" y="-3003498"/>
            <a:ext cx="6485672" cy="62789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9391" y="1778272"/>
            <a:ext cx="1309791" cy="14696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768402" y="-1055129"/>
            <a:ext cx="6296495" cy="479845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5400000">
            <a:off x="13666709" y="-1162955"/>
            <a:ext cx="2708432" cy="29240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7049687">
            <a:off x="-1164496" y="8225325"/>
            <a:ext cx="5415091" cy="524248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4569633">
            <a:off x="2692300" y="8683853"/>
            <a:ext cx="2216350" cy="320629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0800000">
            <a:off x="13917058" y="7603018"/>
            <a:ext cx="7425448" cy="7188761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3117957" y="3836894"/>
            <a:ext cx="12052086" cy="3111955"/>
            <a:chOff x="0" y="0"/>
            <a:chExt cx="6571170" cy="2311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571170" cy="2311400"/>
            </a:xfrm>
            <a:custGeom>
              <a:avLst/>
              <a:gdLst/>
              <a:ahLst/>
              <a:cxnLst/>
              <a:rect l="l" t="t" r="r" b="b"/>
              <a:pathLst>
                <a:path w="6571170" h="2311400">
                  <a:moveTo>
                    <a:pt x="626637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266370" y="2311400"/>
                  </a:lnTo>
                  <a:cubicBezTo>
                    <a:pt x="6435280" y="2311400"/>
                    <a:pt x="6571170" y="2175510"/>
                    <a:pt x="6571170" y="2006600"/>
                  </a:cubicBezTo>
                  <a:lnTo>
                    <a:pt x="6571170" y="304800"/>
                  </a:lnTo>
                  <a:cubicBezTo>
                    <a:pt x="6571170" y="135890"/>
                    <a:pt x="6435280" y="0"/>
                    <a:pt x="6266370" y="0"/>
                  </a:cubicBezTo>
                  <a:close/>
                </a:path>
              </a:pathLst>
            </a:custGeom>
            <a:solidFill>
              <a:srgbClr val="ECD09E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5240551" y="5513982"/>
            <a:ext cx="7806898" cy="572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9400" b="1" spc="195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9400" b="1" spc="195" dirty="0">
              <a:solidFill>
                <a:srgbClr val="5C2D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210" y="1302101"/>
            <a:ext cx="4227279" cy="351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91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468929">
            <a:off x="13885960" y="8928423"/>
            <a:ext cx="6492007" cy="6285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-325516" y="8581051"/>
            <a:ext cx="2708432" cy="29240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228272" y="-6159112"/>
            <a:ext cx="7425448" cy="71887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8470274">
            <a:off x="-4226135" y="-3003498"/>
            <a:ext cx="6485672" cy="62789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3804" y="1409963"/>
            <a:ext cx="1309791" cy="1469611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2962506" y="1147993"/>
            <a:ext cx="12572906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000"/>
              </a:lnSpc>
            </a:pP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endParaRPr lang="en-US" sz="4800" b="1" i="1" dirty="0">
              <a:solidFill>
                <a:srgbClr val="5C2D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888818" y="4776193"/>
            <a:ext cx="740964" cy="74096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658218" y="4773018"/>
            <a:ext cx="740964" cy="74096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14896772" y="-5057288"/>
            <a:ext cx="7425448" cy="718876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962506" y="3437267"/>
            <a:ext cx="1351757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2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DỤ:</a:t>
            </a:r>
          </a:p>
          <a:p>
            <a:pPr marL="742950" lvl="1" indent="-285750">
              <a:lnSpc>
                <a:spcPct val="200000"/>
              </a:lnSpc>
              <a:buFontTx/>
              <a:buChar char="-"/>
            </a:pPr>
            <a:r>
              <a:rPr lang="en-US" sz="4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ngẫm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pPr marL="742950" lvl="1" indent="-285750">
              <a:lnSpc>
                <a:spcPct val="200000"/>
              </a:lnSpc>
              <a:buFontTx/>
              <a:buChar char="-"/>
            </a:pPr>
            <a:r>
              <a:rPr lang="vi-VN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Một </a:t>
            </a:r>
            <a:r>
              <a:rPr lang="vi-VN" sz="4200" b="1" dirty="0">
                <a:latin typeface="Arial" panose="020B0604020202020204" pitchFamily="34" charset="0"/>
                <a:cs typeface="Arial" panose="020B0604020202020204" pitchFamily="34" charset="0"/>
              </a:rPr>
              <a:t>từ chỉ đặc điểm: 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lim dim, êm ả, thơm, vắng</a:t>
            </a:r>
            <a:r>
              <a:rPr lang="vi-VN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468929">
            <a:off x="13885960" y="8928423"/>
            <a:ext cx="6492007" cy="6285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-325516" y="8581051"/>
            <a:ext cx="2708432" cy="29240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228272" y="-6159112"/>
            <a:ext cx="7425448" cy="71887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8470274">
            <a:off x="-4226135" y="-3003498"/>
            <a:ext cx="6485672" cy="62789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3804" y="1409963"/>
            <a:ext cx="1309791" cy="1469611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2962506" y="1147993"/>
            <a:ext cx="12572906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000"/>
              </a:lnSpc>
            </a:pP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48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b="1" i="1" dirty="0">
              <a:solidFill>
                <a:srgbClr val="5C2D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888818" y="4776193"/>
            <a:ext cx="740964" cy="74096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658218" y="4773018"/>
            <a:ext cx="740964" cy="74096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14896772" y="-5057288"/>
            <a:ext cx="7425448" cy="718876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962506" y="3437267"/>
            <a:ext cx="1351757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2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DỤ:</a:t>
            </a:r>
          </a:p>
          <a:p>
            <a:pPr marL="1200150" lvl="2" indent="-285750">
              <a:lnSpc>
                <a:spcPct val="200000"/>
              </a:lnSpc>
              <a:buFontTx/>
              <a:buChar char="-"/>
            </a:pPr>
            <a:r>
              <a:rPr lang="vi-VN" sz="4200" dirty="0">
                <a:cs typeface="Arial" panose="020B0604020202020204" pitchFamily="34" charset="0"/>
              </a:rPr>
              <a:t>Buổi trưa hè rất yên </a:t>
            </a:r>
            <a:r>
              <a:rPr lang="vi-VN" sz="4200" dirty="0" smtClean="0">
                <a:cs typeface="Arial" panose="020B0604020202020204" pitchFamily="34" charset="0"/>
              </a:rPr>
              <a:t>ả.</a:t>
            </a:r>
            <a:endParaRPr lang="en-US" sz="4200" dirty="0" smtClean="0">
              <a:cs typeface="Arial" panose="020B0604020202020204" pitchFamily="34" charset="0"/>
            </a:endParaRPr>
          </a:p>
          <a:p>
            <a:pPr marL="1200150" lvl="2" indent="-285750">
              <a:lnSpc>
                <a:spcPct val="200000"/>
              </a:lnSpc>
              <a:buFontTx/>
              <a:buChar char="-"/>
            </a:pPr>
            <a:r>
              <a:rPr lang="vi-VN" sz="4200" dirty="0" smtClean="0">
                <a:cs typeface="Arial" panose="020B0604020202020204" pitchFamily="34" charset="0"/>
              </a:rPr>
              <a:t>Buổi </a:t>
            </a:r>
            <a:r>
              <a:rPr lang="vi-VN" sz="4200" dirty="0">
                <a:cs typeface="Arial" panose="020B0604020202020204" pitchFamily="34" charset="0"/>
              </a:rPr>
              <a:t>trưa hè thật yên </a:t>
            </a:r>
            <a:r>
              <a:rPr lang="vi-VN" sz="4200" dirty="0" smtClean="0">
                <a:cs typeface="Arial" panose="020B0604020202020204" pitchFamily="34" charset="0"/>
              </a:rPr>
              <a:t>tĩnh.</a:t>
            </a:r>
            <a:endParaRPr lang="en-US" sz="4200" dirty="0" smtClean="0">
              <a:cs typeface="Arial" panose="020B0604020202020204" pitchFamily="34" charset="0"/>
            </a:endParaRPr>
          </a:p>
          <a:p>
            <a:pPr marL="1200150" lvl="2" indent="-285750">
              <a:lnSpc>
                <a:spcPct val="200000"/>
              </a:lnSpc>
              <a:buFontTx/>
              <a:buChar char="-"/>
            </a:pPr>
            <a:r>
              <a:rPr lang="vi-VN" sz="4200" dirty="0" smtClean="0">
                <a:cs typeface="Arial" panose="020B0604020202020204" pitchFamily="34" charset="0"/>
              </a:rPr>
              <a:t>Giữa </a:t>
            </a:r>
            <a:r>
              <a:rPr lang="vi-VN" sz="4200" dirty="0">
                <a:cs typeface="Arial" panose="020B0604020202020204" pitchFamily="34" charset="0"/>
              </a:rPr>
              <a:t>trưa, cánh bướm chập chờn. 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06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888818" y="4776193"/>
            <a:ext cx="740964" cy="7409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658218" y="4773018"/>
            <a:ext cx="740964" cy="74096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105400" y="1612900"/>
            <a:ext cx="8473836" cy="10524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400" b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CỐ, DẶN DÒ</a:t>
            </a:r>
            <a:endParaRPr lang="en-US" sz="6400" b="1" dirty="0">
              <a:solidFill>
                <a:srgbClr val="5C2D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6295060" y="3161978"/>
            <a:ext cx="6613657" cy="198410"/>
            <a:chOff x="0" y="0"/>
            <a:chExt cx="8818209" cy="264546"/>
          </a:xfrm>
        </p:grpSpPr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0" y="0"/>
              <a:ext cx="8818209" cy="264546"/>
              <a:chOff x="0" y="0"/>
              <a:chExt cx="1270000" cy="381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-941" y="-31"/>
                <a:ext cx="1271882" cy="38161"/>
              </a:xfrm>
              <a:custGeom>
                <a:avLst/>
                <a:gdLst/>
                <a:ahLst/>
                <a:cxnLst/>
                <a:rect l="l" t="t" r="r" b="b"/>
                <a:pathLst>
                  <a:path w="1271882" h="38161">
                    <a:moveTo>
                      <a:pt x="19991" y="31"/>
                    </a:moveTo>
                    <a:lnTo>
                      <a:pt x="1251891" y="31"/>
                    </a:lnTo>
                    <a:cubicBezTo>
                      <a:pt x="1258717" y="0"/>
                      <a:pt x="1265038" y="3625"/>
                      <a:pt x="1268460" y="9531"/>
                    </a:cubicBezTo>
                    <a:cubicBezTo>
                      <a:pt x="1271882" y="15438"/>
                      <a:pt x="1271882" y="22724"/>
                      <a:pt x="1268460" y="28631"/>
                    </a:cubicBezTo>
                    <a:cubicBezTo>
                      <a:pt x="1265038" y="34537"/>
                      <a:pt x="1258717" y="38162"/>
                      <a:pt x="1251891" y="38131"/>
                    </a:cubicBezTo>
                    <a:lnTo>
                      <a:pt x="19991" y="38131"/>
                    </a:lnTo>
                    <a:cubicBezTo>
                      <a:pt x="13165" y="38162"/>
                      <a:pt x="6844" y="34537"/>
                      <a:pt x="3422" y="28631"/>
                    </a:cubicBezTo>
                    <a:cubicBezTo>
                      <a:pt x="0" y="22724"/>
                      <a:pt x="0" y="15438"/>
                      <a:pt x="3422" y="9531"/>
                    </a:cubicBezTo>
                    <a:cubicBezTo>
                      <a:pt x="6844" y="3625"/>
                      <a:pt x="13165" y="0"/>
                      <a:pt x="19991" y="31"/>
                    </a:cubicBezTo>
                    <a:close/>
                  </a:path>
                </a:pathLst>
              </a:custGeom>
              <a:solidFill>
                <a:srgbClr val="ECD09E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-941" y="-31"/>
                <a:ext cx="713082" cy="38161"/>
              </a:xfrm>
              <a:custGeom>
                <a:avLst/>
                <a:gdLst/>
                <a:ahLst/>
                <a:cxnLst/>
                <a:rect l="l" t="t" r="r" b="b"/>
                <a:pathLst>
                  <a:path w="713082" h="38161">
                    <a:moveTo>
                      <a:pt x="19991" y="31"/>
                    </a:moveTo>
                    <a:lnTo>
                      <a:pt x="693091" y="31"/>
                    </a:lnTo>
                    <a:cubicBezTo>
                      <a:pt x="699917" y="0"/>
                      <a:pt x="706238" y="3625"/>
                      <a:pt x="709660" y="9531"/>
                    </a:cubicBezTo>
                    <a:cubicBezTo>
                      <a:pt x="713082" y="15438"/>
                      <a:pt x="713082" y="22724"/>
                      <a:pt x="709660" y="28631"/>
                    </a:cubicBezTo>
                    <a:cubicBezTo>
                      <a:pt x="706238" y="34537"/>
                      <a:pt x="699917" y="38162"/>
                      <a:pt x="693091" y="38131"/>
                    </a:cubicBezTo>
                    <a:lnTo>
                      <a:pt x="19991" y="38131"/>
                    </a:lnTo>
                    <a:cubicBezTo>
                      <a:pt x="13165" y="38162"/>
                      <a:pt x="6844" y="34537"/>
                      <a:pt x="3422" y="28631"/>
                    </a:cubicBezTo>
                    <a:cubicBezTo>
                      <a:pt x="0" y="22724"/>
                      <a:pt x="0" y="15438"/>
                      <a:pt x="3422" y="9531"/>
                    </a:cubicBezTo>
                    <a:cubicBezTo>
                      <a:pt x="6844" y="3625"/>
                      <a:pt x="13165" y="0"/>
                      <a:pt x="19991" y="31"/>
                    </a:cubicBezTo>
                    <a:close/>
                  </a:path>
                </a:pathLst>
              </a:custGeom>
              <a:solidFill>
                <a:srgbClr val="844153"/>
              </a:solidFill>
            </p:spPr>
          </p:sp>
        </p:grp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14546">
            <a:off x="-2413462" y="8100029"/>
            <a:ext cx="6485672" cy="62789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15904436" y="9232431"/>
            <a:ext cx="2787236" cy="300916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749065" y="-805377"/>
            <a:ext cx="6296495" cy="479845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5400000">
            <a:off x="14575276" y="-5005846"/>
            <a:ext cx="7425448" cy="718876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3" t="8856" r="11565" b="6785"/>
          <a:stretch/>
        </p:blipFill>
        <p:spPr>
          <a:xfrm>
            <a:off x="12725400" y="3856994"/>
            <a:ext cx="4424516" cy="54864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8664015">
            <a:off x="12960266" y="6705703"/>
            <a:ext cx="6375378" cy="659237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571389">
            <a:off x="13546576" y="-5076338"/>
            <a:ext cx="7425448" cy="718876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042372" y="2781301"/>
            <a:ext cx="14416827" cy="5029200"/>
            <a:chOff x="0" y="0"/>
            <a:chExt cx="7130291" cy="53953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130290" cy="5395325"/>
            </a:xfrm>
            <a:custGeom>
              <a:avLst/>
              <a:gdLst/>
              <a:ahLst/>
              <a:cxnLst/>
              <a:rect l="l" t="t" r="r" b="b"/>
              <a:pathLst>
                <a:path w="7130290" h="5395325">
                  <a:moveTo>
                    <a:pt x="682549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5090525"/>
                  </a:lnTo>
                  <a:cubicBezTo>
                    <a:pt x="0" y="5259435"/>
                    <a:pt x="135890" y="5395325"/>
                    <a:pt x="304800" y="5395325"/>
                  </a:cubicBezTo>
                  <a:lnTo>
                    <a:pt x="6825490" y="5395325"/>
                  </a:lnTo>
                  <a:cubicBezTo>
                    <a:pt x="6994400" y="5395325"/>
                    <a:pt x="7130290" y="5259435"/>
                    <a:pt x="7130290" y="5090525"/>
                  </a:cubicBezTo>
                  <a:lnTo>
                    <a:pt x="7130290" y="304800"/>
                  </a:lnTo>
                  <a:cubicBezTo>
                    <a:pt x="7130290" y="135890"/>
                    <a:pt x="6994400" y="0"/>
                    <a:pt x="6825490" y="0"/>
                  </a:cubicBezTo>
                  <a:close/>
                </a:path>
              </a:pathLst>
            </a:custGeom>
            <a:solidFill>
              <a:srgbClr val="F0D0CD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583512" y="8497534"/>
            <a:ext cx="1564443" cy="175533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072901" y="-3804681"/>
            <a:ext cx="6485672" cy="627894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5400000">
            <a:off x="3079995" y="-1178764"/>
            <a:ext cx="2642432" cy="285282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936493" y="8497534"/>
            <a:ext cx="6296495" cy="4798454"/>
          </a:xfrm>
          <a:prstGeom prst="rect">
            <a:avLst/>
          </a:prstGeom>
        </p:spPr>
      </p:pic>
      <p:sp>
        <p:nvSpPr>
          <p:cNvPr id="20" name="TextBox 3"/>
          <p:cNvSpPr txBox="1"/>
          <p:nvPr/>
        </p:nvSpPr>
        <p:spPr>
          <a:xfrm>
            <a:off x="2444565" y="3628778"/>
            <a:ext cx="13612437" cy="3127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999"/>
              </a:lnSpc>
            </a:pPr>
            <a:r>
              <a:rPr lang="en-US" sz="7200" b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</a:t>
            </a:r>
          </a:p>
          <a:p>
            <a:pPr algn="ctr">
              <a:lnSpc>
                <a:spcPts val="12999"/>
              </a:lnSpc>
            </a:pPr>
            <a:r>
              <a:rPr lang="en-US" sz="7200" b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BÀI HỌC SAU!</a:t>
            </a:r>
            <a:endParaRPr lang="en-US" sz="7200" b="1" dirty="0">
              <a:solidFill>
                <a:srgbClr val="5C2D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43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72759" y="498983"/>
            <a:ext cx="9507746" cy="6480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3"/>
          <p:cNvPicPr preferRelativeResize="0"/>
          <p:nvPr/>
        </p:nvPicPr>
        <p:blipFill rotWithShape="1">
          <a:blip r:embed="rId5">
            <a:alphaModFix/>
          </a:blip>
          <a:srcRect l="40297" t="44231" r="46039" b="5871"/>
          <a:stretch/>
        </p:blipFill>
        <p:spPr>
          <a:xfrm>
            <a:off x="2555269" y="5035489"/>
            <a:ext cx="2357201" cy="5568458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3"/>
          <p:cNvSpPr txBox="1"/>
          <p:nvPr/>
        </p:nvSpPr>
        <p:spPr>
          <a:xfrm>
            <a:off x="5160420" y="1265006"/>
            <a:ext cx="7192353" cy="498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Chào</a:t>
            </a:r>
            <a:r>
              <a:rPr lang="en-US" sz="35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3500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mừng</a:t>
            </a:r>
            <a:r>
              <a:rPr lang="en-US" sz="35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3500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cậu</a:t>
            </a:r>
            <a:r>
              <a:rPr lang="en-US" sz="35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bé đến với </a:t>
            </a:r>
            <a:r>
              <a:rPr lang="en-US" sz="3500" dirty="0" smtClean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hang </a:t>
            </a:r>
            <a:r>
              <a:rPr lang="en-US" sz="3500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động</a:t>
            </a:r>
            <a:r>
              <a:rPr lang="en-US" sz="35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3500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bí</a:t>
            </a:r>
            <a:r>
              <a:rPr lang="en-US" sz="35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3500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mật</a:t>
            </a:r>
            <a:r>
              <a:rPr lang="en-US" sz="35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của ta</a:t>
            </a:r>
            <a:r>
              <a:rPr lang="en-US" sz="3500" dirty="0" smtClean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!!!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500" dirty="0" smtClean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Ta </a:t>
            </a:r>
            <a:r>
              <a:rPr lang="en-US" sz="35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sẽ tặng </a:t>
            </a:r>
            <a:r>
              <a:rPr lang="en-US" sz="3500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cậu</a:t>
            </a:r>
            <a:r>
              <a:rPr lang="en-US" sz="35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3500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những</a:t>
            </a:r>
            <a:r>
              <a:rPr lang="en-US" sz="35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3500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rương</a:t>
            </a:r>
            <a:r>
              <a:rPr lang="en-US" sz="35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3500" dirty="0" err="1" smtClean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châu</a:t>
            </a:r>
            <a:r>
              <a:rPr lang="en-US" sz="3500" dirty="0" smtClean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3500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báu</a:t>
            </a:r>
            <a:r>
              <a:rPr lang="en-US" sz="35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với </a:t>
            </a:r>
            <a:r>
              <a:rPr lang="en-US" sz="3500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điều</a:t>
            </a:r>
            <a:r>
              <a:rPr lang="en-US" sz="35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3500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kiện</a:t>
            </a:r>
            <a:r>
              <a:rPr lang="en-US" sz="35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3500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cậu</a:t>
            </a:r>
            <a:r>
              <a:rPr lang="en-US" sz="35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3500" dirty="0" smtClean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phải </a:t>
            </a:r>
            <a:r>
              <a:rPr lang="en-US" sz="35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tự </a:t>
            </a:r>
            <a:r>
              <a:rPr lang="en-US" sz="3500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vượt</a:t>
            </a:r>
            <a:r>
              <a:rPr lang="en-US" sz="35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qua </a:t>
            </a:r>
            <a:r>
              <a:rPr lang="en-US" sz="3500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thử</a:t>
            </a:r>
            <a:r>
              <a:rPr lang="en-US" sz="35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3500" dirty="0" err="1" smtClean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tháchcủa</a:t>
            </a:r>
            <a:r>
              <a:rPr lang="en-US" sz="3500" dirty="0" smtClean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3500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những</a:t>
            </a:r>
            <a:r>
              <a:rPr lang="en-US" sz="35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3500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chiếc</a:t>
            </a:r>
            <a:r>
              <a:rPr lang="en-US" sz="35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3500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rương</a:t>
            </a:r>
            <a:r>
              <a:rPr lang="en-US" sz="35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3500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kia</a:t>
            </a:r>
            <a:r>
              <a:rPr lang="en-US" sz="35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!</a:t>
            </a:r>
            <a:endParaRPr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500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Chúc</a:t>
            </a:r>
            <a:r>
              <a:rPr lang="en-US" sz="35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3500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cậu</a:t>
            </a:r>
            <a:r>
              <a:rPr lang="en-US" sz="35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may </a:t>
            </a:r>
            <a:r>
              <a:rPr lang="en-US" sz="3500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mắn</a:t>
            </a:r>
            <a:r>
              <a:rPr lang="en-US" sz="35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...</a:t>
            </a:r>
            <a:endParaRPr sz="3500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0" name="Google Shape;110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55269" y="259370"/>
            <a:ext cx="2605151" cy="1986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844301" y="6414789"/>
            <a:ext cx="4179116" cy="358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968598" y="8420096"/>
            <a:ext cx="3083505" cy="195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13230209" y="259370"/>
            <a:ext cx="2916324" cy="3291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854936" y="9383651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268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96512" y="498983"/>
            <a:ext cx="13810288" cy="3024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 l="40297" t="44231" r="46039" b="5871"/>
          <a:stretch/>
        </p:blipFill>
        <p:spPr>
          <a:xfrm>
            <a:off x="2555269" y="5035489"/>
            <a:ext cx="2357201" cy="5568458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6"/>
          <p:cNvSpPr txBox="1"/>
          <p:nvPr/>
        </p:nvSpPr>
        <p:spPr>
          <a:xfrm>
            <a:off x="3886200" y="960499"/>
            <a:ext cx="9296400" cy="2077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Trong bài </a:t>
            </a:r>
            <a:r>
              <a:rPr lang="en-US" sz="4200" b="1" i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“Chuyện </a:t>
            </a:r>
            <a:r>
              <a:rPr lang="en-US" sz="4200" b="1" i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bốn</a:t>
            </a:r>
            <a:r>
              <a:rPr lang="en-US" sz="4200" b="1" i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200" b="1" i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mùa</a:t>
            </a:r>
            <a:r>
              <a:rPr lang="en-US" sz="4200" b="1" i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” </a:t>
            </a:r>
            <a:r>
              <a:rPr lang="en-US" sz="4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có mấy </a:t>
            </a:r>
            <a:r>
              <a:rPr lang="en-US" sz="42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nàng</a:t>
            </a:r>
            <a:r>
              <a:rPr lang="en-US" sz="4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2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tiên</a:t>
            </a:r>
            <a:r>
              <a:rPr lang="en-US" sz="4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4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7200" y="-93176"/>
            <a:ext cx="2605151" cy="1986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426525" y="287429"/>
            <a:ext cx="2982171" cy="273288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/>
          <p:nvPr/>
        </p:nvSpPr>
        <p:spPr>
          <a:xfrm>
            <a:off x="4495800" y="4279404"/>
            <a:ext cx="10912895" cy="3540312"/>
          </a:xfrm>
          <a:prstGeom prst="cloudCallout">
            <a:avLst>
              <a:gd name="adj1" fmla="val -50577"/>
              <a:gd name="adj2" fmla="val 33224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nl-NL" sz="4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Truyện có 4 nàng tiên: </a:t>
            </a:r>
            <a:r>
              <a:rPr lang="nl-NL" sz="4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Xuân, Hạ, Thu, Đông</a:t>
            </a:r>
            <a:endParaRPr sz="48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55" name="Google Shape;155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968599" y="7380397"/>
            <a:ext cx="3054818" cy="2623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3798146" y="8946341"/>
            <a:ext cx="2253957" cy="1429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8774816" y="982980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640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96512" y="498983"/>
            <a:ext cx="13810288" cy="3024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 l="40297" t="44231" r="46039" b="5871"/>
          <a:stretch/>
        </p:blipFill>
        <p:spPr>
          <a:xfrm>
            <a:off x="1523877" y="5035487"/>
            <a:ext cx="2357201" cy="5568458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6"/>
          <p:cNvSpPr txBox="1"/>
          <p:nvPr/>
        </p:nvSpPr>
        <p:spPr>
          <a:xfrm>
            <a:off x="3886199" y="960499"/>
            <a:ext cx="10243239" cy="2077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Trong bài </a:t>
            </a:r>
            <a:r>
              <a:rPr lang="en-US" sz="4200" b="1" i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“Chuyện </a:t>
            </a:r>
            <a:r>
              <a:rPr lang="en-US" sz="4200" b="1" i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bốn</a:t>
            </a:r>
            <a:r>
              <a:rPr lang="en-US" sz="4200" b="1" i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200" b="1" i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mùa</a:t>
            </a:r>
            <a:r>
              <a:rPr lang="en-US" sz="4200" b="1" i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”, </a:t>
            </a:r>
            <a:r>
              <a:rPr lang="en-US" sz="42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theo</a:t>
            </a:r>
            <a:r>
              <a:rPr lang="en-US" sz="4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2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lời</a:t>
            </a:r>
            <a:r>
              <a:rPr lang="en-US" sz="4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các </a:t>
            </a:r>
            <a:r>
              <a:rPr lang="en-US" sz="42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nàng</a:t>
            </a:r>
            <a:r>
              <a:rPr lang="en-US" sz="4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2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tiên</a:t>
            </a:r>
            <a:r>
              <a:rPr lang="en-US" sz="4200" b="1" i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42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mùa</a:t>
            </a:r>
            <a:r>
              <a:rPr lang="en-US" sz="4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Xuân</a:t>
            </a:r>
            <a:r>
              <a:rPr lang="en-US" sz="4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có </a:t>
            </a:r>
            <a:r>
              <a:rPr lang="en-US" sz="4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điều</a:t>
            </a:r>
            <a:r>
              <a:rPr lang="en-US" sz="4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gì hay? </a:t>
            </a:r>
          </a:p>
        </p:txBody>
      </p:sp>
      <p:pic>
        <p:nvPicPr>
          <p:cNvPr id="152" name="Google Shape;152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7200" y="-93176"/>
            <a:ext cx="2605151" cy="1986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563600" y="385211"/>
            <a:ext cx="2982171" cy="273288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/>
          <p:nvPr/>
        </p:nvSpPr>
        <p:spPr>
          <a:xfrm>
            <a:off x="4495800" y="4279404"/>
            <a:ext cx="10912895" cy="3540312"/>
          </a:xfrm>
          <a:prstGeom prst="cloudCallout">
            <a:avLst>
              <a:gd name="adj1" fmla="val -50577"/>
              <a:gd name="adj2" fmla="val 33224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3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Mùa xuân về, vườn cây nào cũng đâm chồi nảy lộc. </a:t>
            </a:r>
            <a:endParaRPr lang="en-US" sz="3800" dirty="0" smtClean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3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Ai </a:t>
            </a:r>
            <a:r>
              <a:rPr lang="vi-VN" sz="3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cũng yêu quý nàng Xuân.</a:t>
            </a:r>
            <a:endParaRPr sz="38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55" name="Google Shape;155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968599" y="7380397"/>
            <a:ext cx="3054818" cy="2623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3798146" y="8946341"/>
            <a:ext cx="2253957" cy="1429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8774816" y="982980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653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96512" y="498983"/>
            <a:ext cx="13810288" cy="3024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 l="40297" t="44231" r="46039" b="5871"/>
          <a:stretch/>
        </p:blipFill>
        <p:spPr>
          <a:xfrm>
            <a:off x="1523877" y="5035487"/>
            <a:ext cx="2357201" cy="5568458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6"/>
          <p:cNvSpPr txBox="1"/>
          <p:nvPr/>
        </p:nvSpPr>
        <p:spPr>
          <a:xfrm>
            <a:off x="3886199" y="960499"/>
            <a:ext cx="10243239" cy="2077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Trong bài </a:t>
            </a:r>
            <a:r>
              <a:rPr lang="en-US" sz="4200" b="1" i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“Chuyện </a:t>
            </a:r>
            <a:r>
              <a:rPr lang="en-US" sz="4200" b="1" i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bốn</a:t>
            </a:r>
            <a:r>
              <a:rPr lang="en-US" sz="4200" b="1" i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200" b="1" i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mùa</a:t>
            </a:r>
            <a:r>
              <a:rPr lang="en-US" sz="4200" b="1" i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”, </a:t>
            </a:r>
            <a:r>
              <a:rPr lang="en-US" sz="42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theo</a:t>
            </a:r>
            <a:r>
              <a:rPr lang="en-US" sz="4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2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lời</a:t>
            </a:r>
            <a:r>
              <a:rPr lang="en-US" sz="4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các </a:t>
            </a:r>
            <a:r>
              <a:rPr lang="en-US" sz="42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nàng</a:t>
            </a:r>
            <a:r>
              <a:rPr lang="en-US" sz="4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2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tiên</a:t>
            </a:r>
            <a:r>
              <a:rPr lang="en-US" sz="4200" b="1" i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42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mùa</a:t>
            </a:r>
            <a:r>
              <a:rPr lang="en-US" sz="4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2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Hạ</a:t>
            </a:r>
            <a:r>
              <a:rPr lang="en-US" sz="4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có </a:t>
            </a:r>
            <a:r>
              <a:rPr lang="en-US" sz="4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điều</a:t>
            </a:r>
            <a:r>
              <a:rPr lang="en-US" sz="4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gì hay? </a:t>
            </a:r>
          </a:p>
        </p:txBody>
      </p:sp>
      <p:pic>
        <p:nvPicPr>
          <p:cNvPr id="152" name="Google Shape;152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7200" y="-93176"/>
            <a:ext cx="2605151" cy="1986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563600" y="385211"/>
            <a:ext cx="2982171" cy="273288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/>
          <p:nvPr/>
        </p:nvSpPr>
        <p:spPr>
          <a:xfrm>
            <a:off x="4495800" y="4279404"/>
            <a:ext cx="10912895" cy="4521696"/>
          </a:xfrm>
          <a:prstGeom prst="cloudCallout">
            <a:avLst>
              <a:gd name="adj1" fmla="val -50577"/>
              <a:gd name="adj2" fmla="val 33224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3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Phải có nắng của nàng Hạ thì cây trong vườn mới đơm trái ngọt. Có nàng Hạ, các cô cậu học trò mới được nghỉ hè.</a:t>
            </a:r>
          </a:p>
        </p:txBody>
      </p:sp>
      <p:pic>
        <p:nvPicPr>
          <p:cNvPr id="155" name="Google Shape;155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968599" y="7380397"/>
            <a:ext cx="3054818" cy="2623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3798146" y="8946341"/>
            <a:ext cx="2253957" cy="1429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8774816" y="982980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921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96512" y="498983"/>
            <a:ext cx="13810288" cy="3024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 l="40297" t="44231" r="46039" b="5871"/>
          <a:stretch/>
        </p:blipFill>
        <p:spPr>
          <a:xfrm>
            <a:off x="1523877" y="5035487"/>
            <a:ext cx="2357201" cy="5568458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6"/>
          <p:cNvSpPr txBox="1"/>
          <p:nvPr/>
        </p:nvSpPr>
        <p:spPr>
          <a:xfrm>
            <a:off x="3886199" y="960499"/>
            <a:ext cx="10243239" cy="2077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Trong bài </a:t>
            </a:r>
            <a:r>
              <a:rPr lang="en-US" sz="4200" b="1" i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“Chuyện </a:t>
            </a:r>
            <a:r>
              <a:rPr lang="en-US" sz="4200" b="1" i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bốn</a:t>
            </a:r>
            <a:r>
              <a:rPr lang="en-US" sz="4200" b="1" i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200" b="1" i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mùa</a:t>
            </a:r>
            <a:r>
              <a:rPr lang="en-US" sz="4200" b="1" i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”, </a:t>
            </a:r>
            <a:r>
              <a:rPr lang="en-US" sz="42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theo</a:t>
            </a:r>
            <a:r>
              <a:rPr lang="en-US" sz="4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2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lời</a:t>
            </a:r>
            <a:r>
              <a:rPr lang="en-US" sz="4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các </a:t>
            </a:r>
            <a:r>
              <a:rPr lang="en-US" sz="42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nàng</a:t>
            </a:r>
            <a:r>
              <a:rPr lang="en-US" sz="4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2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tiên</a:t>
            </a:r>
            <a:r>
              <a:rPr lang="en-US" sz="4200" b="1" i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42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mùa</a:t>
            </a:r>
            <a:r>
              <a:rPr lang="en-US" sz="4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Thu </a:t>
            </a:r>
            <a:r>
              <a:rPr lang="en-US" sz="4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có </a:t>
            </a:r>
            <a:r>
              <a:rPr lang="en-US" sz="4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điều</a:t>
            </a:r>
            <a:r>
              <a:rPr lang="en-US" sz="4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gì hay? </a:t>
            </a:r>
          </a:p>
        </p:txBody>
      </p:sp>
      <p:pic>
        <p:nvPicPr>
          <p:cNvPr id="152" name="Google Shape;152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7200" y="-93176"/>
            <a:ext cx="2605151" cy="1986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563600" y="385211"/>
            <a:ext cx="2982171" cy="273288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/>
          <p:nvPr/>
        </p:nvSpPr>
        <p:spPr>
          <a:xfrm>
            <a:off x="4038600" y="4019415"/>
            <a:ext cx="11353800" cy="4521696"/>
          </a:xfrm>
          <a:prstGeom prst="cloudCallout">
            <a:avLst>
              <a:gd name="adj1" fmla="val -50577"/>
              <a:gd name="adj2" fmla="val 33224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3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Thiếu nhi thích nàng Thu nhất. Không có nàng Thu, làm sao có đêm trăng rằm rước đèn, phá cỗ.</a:t>
            </a:r>
          </a:p>
        </p:txBody>
      </p:sp>
      <p:pic>
        <p:nvPicPr>
          <p:cNvPr id="155" name="Google Shape;155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968599" y="7380397"/>
            <a:ext cx="3054818" cy="2623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3798146" y="8946341"/>
            <a:ext cx="2253957" cy="1429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8774816" y="982980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107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96512" y="498983"/>
            <a:ext cx="13810288" cy="3024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 l="40297" t="44231" r="46039" b="5871"/>
          <a:stretch/>
        </p:blipFill>
        <p:spPr>
          <a:xfrm>
            <a:off x="1523877" y="5035487"/>
            <a:ext cx="2357201" cy="5568458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6"/>
          <p:cNvSpPr txBox="1"/>
          <p:nvPr/>
        </p:nvSpPr>
        <p:spPr>
          <a:xfrm>
            <a:off x="3886199" y="960499"/>
            <a:ext cx="10243239" cy="2077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Trong bài </a:t>
            </a:r>
            <a:r>
              <a:rPr lang="en-US" sz="4200" b="1" i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“Chuyện </a:t>
            </a:r>
            <a:r>
              <a:rPr lang="en-US" sz="4200" b="1" i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bốn</a:t>
            </a:r>
            <a:r>
              <a:rPr lang="en-US" sz="4200" b="1" i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200" b="1" i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mùa</a:t>
            </a:r>
            <a:r>
              <a:rPr lang="en-US" sz="4200" b="1" i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”, </a:t>
            </a:r>
            <a:r>
              <a:rPr lang="en-US" sz="42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theo</a:t>
            </a:r>
            <a:r>
              <a:rPr lang="en-US" sz="4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2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lời</a:t>
            </a:r>
            <a:r>
              <a:rPr lang="en-US" sz="4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các </a:t>
            </a:r>
            <a:r>
              <a:rPr lang="en-US" sz="42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nàng</a:t>
            </a:r>
            <a:r>
              <a:rPr lang="en-US" sz="4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2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tiên</a:t>
            </a:r>
            <a:r>
              <a:rPr lang="en-US" sz="4200" b="1" i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42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mùa</a:t>
            </a:r>
            <a:r>
              <a:rPr lang="en-US" sz="4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Đông </a:t>
            </a:r>
            <a:r>
              <a:rPr lang="en-US" sz="4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có </a:t>
            </a:r>
            <a:r>
              <a:rPr lang="en-US" sz="4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điều</a:t>
            </a:r>
            <a:r>
              <a:rPr lang="en-US" sz="4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gì hay? </a:t>
            </a:r>
          </a:p>
        </p:txBody>
      </p:sp>
      <p:pic>
        <p:nvPicPr>
          <p:cNvPr id="152" name="Google Shape;152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7200" y="-93176"/>
            <a:ext cx="2605151" cy="1986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563600" y="385211"/>
            <a:ext cx="2982171" cy="273288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/>
          <p:nvPr/>
        </p:nvSpPr>
        <p:spPr>
          <a:xfrm>
            <a:off x="3881078" y="4019415"/>
            <a:ext cx="11125200" cy="4521696"/>
          </a:xfrm>
          <a:prstGeom prst="cloudCallout">
            <a:avLst>
              <a:gd name="adj1" fmla="val -50577"/>
              <a:gd name="adj2" fmla="val 33224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3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Có nàng Đông mới có giấc ngủ ấm trong chăn. Mọi người không thể không yêu nàng Đông. </a:t>
            </a:r>
          </a:p>
        </p:txBody>
      </p:sp>
      <p:pic>
        <p:nvPicPr>
          <p:cNvPr id="155" name="Google Shape;155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968599" y="7380397"/>
            <a:ext cx="3054818" cy="2623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3798146" y="8946341"/>
            <a:ext cx="2253957" cy="1429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8774816" y="982980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888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2428" t="20799" b="181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259321">
            <a:off x="-2203264" y="-1322432"/>
            <a:ext cx="6296495" cy="47984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664015">
            <a:off x="13074566" y="6139128"/>
            <a:ext cx="6375378" cy="65923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697812" y="7930959"/>
            <a:ext cx="1564443" cy="17553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114546">
            <a:off x="-2297852" y="8009661"/>
            <a:ext cx="6485672" cy="62789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5400000">
            <a:off x="1487213" y="8692231"/>
            <a:ext cx="3355720" cy="362290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4483275">
            <a:off x="14616676" y="-4381779"/>
            <a:ext cx="7425448" cy="71887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114546">
            <a:off x="9219935" y="-3733032"/>
            <a:ext cx="6485672" cy="627894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41872" y="2451880"/>
            <a:ext cx="15569227" cy="5454459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141301" y="3449484"/>
            <a:ext cx="15557689" cy="4163673"/>
            <a:chOff x="-298473" y="-796948"/>
            <a:chExt cx="20743585" cy="5551561"/>
          </a:xfrm>
        </p:grpSpPr>
        <p:sp>
          <p:nvSpPr>
            <p:cNvPr id="12" name="TextBox 12"/>
            <p:cNvSpPr txBox="1"/>
            <p:nvPr/>
          </p:nvSpPr>
          <p:spPr>
            <a:xfrm>
              <a:off x="-298473" y="3044745"/>
              <a:ext cx="20743585" cy="17098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en-US" sz="10000" b="1" dirty="0" smtClean="0">
                  <a:solidFill>
                    <a:srgbClr val="5C2D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 TRƯA HÈ</a:t>
              </a:r>
              <a:endParaRPr lang="en-US" sz="10000" b="1" dirty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227864" y="-796948"/>
              <a:ext cx="10241153" cy="677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7200" dirty="0" smtClean="0">
                  <a:solidFill>
                    <a:srgbClr val="5C2D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28</a:t>
              </a:r>
              <a:endParaRPr lang="en-US" sz="7200" dirty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079712" y="4944916"/>
            <a:ext cx="7680865" cy="485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64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4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b="1" i="1" dirty="0" err="1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6400" b="1" i="1" dirty="0" smtClean="0">
                <a:solidFill>
                  <a:srgbClr val="5C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6400" b="1" i="1" dirty="0">
              <a:solidFill>
                <a:srgbClr val="5C2D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913</Words>
  <Application>Microsoft Office PowerPoint</Application>
  <PresentationFormat>Custom</PresentationFormat>
  <Paragraphs>127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Symbol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Ha_PC</cp:lastModifiedBy>
  <cp:revision>12</cp:revision>
  <dcterms:created xsi:type="dcterms:W3CDTF">2006-08-16T00:00:00Z</dcterms:created>
  <dcterms:modified xsi:type="dcterms:W3CDTF">2021-12-01T08:11:52Z</dcterms:modified>
  <dc:identifier>DAEt-d3kjac</dc:identifier>
</cp:coreProperties>
</file>