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70" r:id="rId2"/>
    <p:sldMasterId id="2147483781" r:id="rId3"/>
  </p:sldMasterIdLst>
  <p:notesMasterIdLst>
    <p:notesMasterId r:id="rId27"/>
  </p:notesMasterIdLst>
  <p:sldIdLst>
    <p:sldId id="473" r:id="rId4"/>
    <p:sldId id="441" r:id="rId5"/>
    <p:sldId id="437" r:id="rId6"/>
    <p:sldId id="438" r:id="rId7"/>
    <p:sldId id="449" r:id="rId8"/>
    <p:sldId id="450" r:id="rId9"/>
    <p:sldId id="451" r:id="rId10"/>
    <p:sldId id="452" r:id="rId11"/>
    <p:sldId id="453" r:id="rId12"/>
    <p:sldId id="448" r:id="rId13"/>
    <p:sldId id="439" r:id="rId14"/>
    <p:sldId id="457" r:id="rId15"/>
    <p:sldId id="458" r:id="rId16"/>
    <p:sldId id="455" r:id="rId17"/>
    <p:sldId id="460" r:id="rId18"/>
    <p:sldId id="459" r:id="rId19"/>
    <p:sldId id="461" r:id="rId20"/>
    <p:sldId id="462" r:id="rId21"/>
    <p:sldId id="471" r:id="rId22"/>
    <p:sldId id="469" r:id="rId23"/>
    <p:sldId id="470" r:id="rId24"/>
    <p:sldId id="472" r:id="rId25"/>
    <p:sldId id="4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D9C"/>
    <a:srgbClr val="29AE9D"/>
    <a:srgbClr val="4472C4"/>
    <a:srgbClr val="FF7707"/>
    <a:srgbClr val="81B7D9"/>
    <a:srgbClr val="61EBF9"/>
    <a:srgbClr val="E51FBB"/>
    <a:srgbClr val="F187DA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8" y="9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4B90-7FE2-438E-8627-9F649C7C7BB2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5E07-2CAC-430A-8627-C82008EBD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3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6" y="4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8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6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7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457200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7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101859" y="136524"/>
            <a:ext cx="1273102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7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6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74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6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7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6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6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5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94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94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6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6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6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0715661" y="290354"/>
            <a:ext cx="1273102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84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36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0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73" y="17097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73" y="45895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9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7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7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8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200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024212" y="136522"/>
            <a:ext cx="1273102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361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6" y="4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60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68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66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2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098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09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86C01D-8A94-44FA-8C7F-5DB093A0E813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9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90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13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4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4" y="136527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8548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617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098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86C01D-8A94-44FA-8C7F-5DB093A0E813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4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4" y="136527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359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40" r:id="rId5"/>
    <p:sldLayoutId id="2147483697" r:id="rId6"/>
    <p:sldLayoutId id="2147483698" r:id="rId7"/>
    <p:sldLayoutId id="2147483701" r:id="rId8"/>
    <p:sldLayoutId id="2147483738" r:id="rId9"/>
    <p:sldLayoutId id="21474837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2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2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23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6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3.xml"/><Relationship Id="rId7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11.png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963317" y="1838954"/>
            <a:ext cx="833753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370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5760" y="205147"/>
            <a:ext cx="6906693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Sân trường em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"/>
          <a:stretch/>
        </p:blipFill>
        <p:spPr bwMode="auto">
          <a:xfrm>
            <a:off x="368810" y="1722624"/>
            <a:ext cx="11528612" cy="45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1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69242" y="524063"/>
            <a:ext cx="4090515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>
                <a:solidFill>
                  <a:srgbClr val="FF0000"/>
                </a:solidFill>
                <a:latin typeface="+mn-lt"/>
              </a:rPr>
              <a:t>Sân trường em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21176" y="1055353"/>
            <a:ext cx="5482060" cy="3964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Trong lớ</a:t>
            </a:r>
            <a:r>
              <a:rPr lang="en-US" sz="2600" dirty="0">
                <a:cs typeface="Times New Roman" panose="02020603050405020304" pitchFamily="18" charset="0"/>
              </a:rPr>
              <a:t>p</a:t>
            </a:r>
            <a:r>
              <a:rPr lang="vi-VN" sz="2600" dirty="0">
                <a:cs typeface="Times New Roman" panose="02020603050405020304" pitchFamily="18" charset="0"/>
              </a:rPr>
              <a:t>, chiếc bảng đen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Đang mơ về </a:t>
            </a:r>
            <a:r>
              <a:rPr lang="en-US" sz="2600" dirty="0">
                <a:cs typeface="Times New Roman" panose="02020603050405020304" pitchFamily="18" charset="0"/>
              </a:rPr>
              <a:t>p</a:t>
            </a:r>
            <a:r>
              <a:rPr lang="vi-VN" sz="2600" dirty="0">
                <a:cs typeface="Times New Roman" panose="02020603050405020304" pitchFamily="18" charset="0"/>
              </a:rPr>
              <a:t>hấn trắng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Chỉ có tiếng lá cây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Thì thầm cùng bóng nắng.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vi-VN" sz="12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Nhưng chỉ sớm mai thôi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Ngày tựu trường sẽ đến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Sân trường lại ng</a:t>
            </a:r>
            <a:r>
              <a:rPr lang="en-US" sz="2600" dirty="0" err="1">
                <a:cs typeface="Times New Roman" panose="02020603050405020304" pitchFamily="18" charset="0"/>
              </a:rPr>
              <a:t>ập</a:t>
            </a:r>
            <a:r>
              <a:rPr lang="vi-VN" sz="2600" dirty="0">
                <a:cs typeface="Times New Roman" panose="02020603050405020304" pitchFamily="18" charset="0"/>
              </a:rPr>
              <a:t> tràn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Những niềm vui xao xuyến.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41461" y="1055353"/>
            <a:ext cx="5377642" cy="374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Gặ</a:t>
            </a:r>
            <a:r>
              <a:rPr lang="en-US" sz="2600" dirty="0">
                <a:solidFill>
                  <a:schemeClr val="tx1"/>
                </a:solidFill>
              </a:rPr>
              <a:t>p</a:t>
            </a:r>
            <a:r>
              <a:rPr lang="vi-VN" sz="2600" dirty="0">
                <a:solidFill>
                  <a:schemeClr val="tx1"/>
                </a:solidFill>
              </a:rPr>
              <a:t> thầy cô quý mến 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Gặ</a:t>
            </a:r>
            <a:r>
              <a:rPr lang="en-US" sz="2600" dirty="0">
                <a:solidFill>
                  <a:schemeClr val="tx1"/>
                </a:solidFill>
              </a:rPr>
              <a:t>p</a:t>
            </a:r>
            <a:r>
              <a:rPr lang="vi-VN" sz="2600" dirty="0">
                <a:solidFill>
                  <a:schemeClr val="tx1"/>
                </a:solidFill>
              </a:rPr>
              <a:t> bạn bè thân yêu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Có bao nhiêu, bao nhiêu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Là những điều muốn nói.</a:t>
            </a:r>
          </a:p>
          <a:p>
            <a:pPr algn="l">
              <a:spcBef>
                <a:spcPts val="0"/>
              </a:spcBef>
            </a:pPr>
            <a:endParaRPr lang="vi-VN" sz="2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Tiếng trống trường mời gọi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Thầy cô đang mong chờ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Chúng em vào lớ</a:t>
            </a:r>
            <a:r>
              <a:rPr lang="en-US" sz="2600" dirty="0">
                <a:solidFill>
                  <a:schemeClr val="tx1"/>
                </a:solidFill>
              </a:rPr>
              <a:t>p</a:t>
            </a:r>
            <a:r>
              <a:rPr lang="vi-VN" sz="2600" dirty="0">
                <a:solidFill>
                  <a:schemeClr val="tx1"/>
                </a:solidFill>
              </a:rPr>
              <a:t> mới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Sân trường thành trang thơ...</a:t>
            </a:r>
          </a:p>
          <a:p>
            <a:pPr algn="r">
              <a:spcBef>
                <a:spcPts val="0"/>
              </a:spcBef>
            </a:pPr>
            <a:r>
              <a:rPr lang="vi-VN" sz="1400" dirty="0">
                <a:solidFill>
                  <a:schemeClr val="tx1"/>
                </a:solidFill>
              </a:rPr>
              <a:t>BÙI </a:t>
            </a:r>
            <a:r>
              <a:rPr lang="en-US" sz="1400" dirty="0">
                <a:solidFill>
                  <a:schemeClr val="tx1"/>
                </a:solidFill>
              </a:rPr>
              <a:t>HOÀNG</a:t>
            </a:r>
            <a:r>
              <a:rPr lang="vi-VN" sz="1400" dirty="0">
                <a:solidFill>
                  <a:schemeClr val="tx1"/>
                </a:solidFill>
              </a:rPr>
              <a:t> TÁM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0841051" y="455800"/>
            <a:ext cx="1292225" cy="582613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259" t="57399" r="24817" b="10432"/>
          <a:stretch/>
        </p:blipFill>
        <p:spPr>
          <a:xfrm>
            <a:off x="5307106" y="5020238"/>
            <a:ext cx="6884894" cy="16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觅元素584a986cb28da">
            <a:extLst>
              <a:ext uri="{FF2B5EF4-FFF2-40B4-BE49-F238E27FC236}">
                <a16:creationId xmlns:a16="http://schemas.microsoft.com/office/drawing/2014/main" id="{6C9BF364-EC91-4DB8-88DA-A8BAA6A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365" y="547808"/>
            <a:ext cx="5391172" cy="597555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9E81B7D3-8516-47D4-9357-C7C24D2A3BF2}"/>
              </a:ext>
            </a:extLst>
          </p:cNvPr>
          <p:cNvSpPr/>
          <p:nvPr/>
        </p:nvSpPr>
        <p:spPr>
          <a:xfrm>
            <a:off x="3916805" y="547808"/>
            <a:ext cx="5391172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rgbClr val="4472C4"/>
                </a:solidFill>
              </a:rPr>
              <a:t>LUYỆN ĐỌC TỪ KHÓ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FF9111B-5F43-401D-BE62-CC9057BC0ABD}"/>
              </a:ext>
            </a:extLst>
          </p:cNvPr>
          <p:cNvSpPr/>
          <p:nvPr/>
        </p:nvSpPr>
        <p:spPr>
          <a:xfrm>
            <a:off x="4279588" y="1783609"/>
            <a:ext cx="3558253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1"/>
                </a:solidFill>
                <a:cs typeface="Times New Roman" panose="02020603050405020304" pitchFamily="18" charset="0"/>
              </a:rPr>
              <a:t>p</a:t>
            </a:r>
            <a:r>
              <a:rPr lang="vi-VN" sz="4000" dirty="0">
                <a:solidFill>
                  <a:schemeClr val="accent1"/>
                </a:solidFill>
                <a:cs typeface="Times New Roman" panose="02020603050405020304" pitchFamily="18" charset="0"/>
              </a:rPr>
              <a:t>hấn trắng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3D7E9E38-54C0-4EB0-A55C-4E5D3B2049B4}"/>
              </a:ext>
            </a:extLst>
          </p:cNvPr>
          <p:cNvSpPr/>
          <p:nvPr/>
        </p:nvSpPr>
        <p:spPr>
          <a:xfrm>
            <a:off x="4872052" y="3031428"/>
            <a:ext cx="3558253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dirty="0">
                <a:solidFill>
                  <a:schemeClr val="accent1"/>
                </a:solidFill>
                <a:cs typeface="Times New Roman" panose="02020603050405020304" pitchFamily="18" charset="0"/>
              </a:rPr>
              <a:t>bóng nắng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8460DED-72ED-42D5-80C0-5C9025366CD7}"/>
              </a:ext>
            </a:extLst>
          </p:cNvPr>
          <p:cNvSpPr/>
          <p:nvPr/>
        </p:nvSpPr>
        <p:spPr>
          <a:xfrm>
            <a:off x="5562538" y="4162892"/>
            <a:ext cx="3558253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dirty="0">
                <a:solidFill>
                  <a:schemeClr val="accent1"/>
                </a:solidFill>
                <a:cs typeface="Times New Roman" panose="02020603050405020304" pitchFamily="18" charset="0"/>
              </a:rPr>
              <a:t>tựu trường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84CA2B4A-C643-44CD-8528-971427B10C59}"/>
              </a:ext>
            </a:extLst>
          </p:cNvPr>
          <p:cNvSpPr/>
          <p:nvPr/>
        </p:nvSpPr>
        <p:spPr>
          <a:xfrm>
            <a:off x="6322110" y="5388036"/>
            <a:ext cx="3406253" cy="948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dirty="0">
                <a:solidFill>
                  <a:schemeClr val="accent1"/>
                </a:solidFill>
                <a:cs typeface="Times New Roman" panose="02020603050405020304" pitchFamily="18" charset="0"/>
              </a:rPr>
              <a:t>xao xuyến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06192" y="654750"/>
            <a:ext cx="5011032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Sân trường em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04020" y="1630367"/>
            <a:ext cx="5800387" cy="454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Trong lớ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, chiếc bảng đen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Đang mơ về 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hấn trắng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Chỉ có tiếng lá cây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Thì thầm cùng bóng nắng.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vi-VN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Nhưng chỉ sớm mai thôi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Ngày tựu trường sẽ đến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Sân trường lại ng</a:t>
            </a:r>
            <a:r>
              <a:rPr 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ập</a:t>
            </a: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 tràn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Những niềm vui xao xuyến.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77169" y="1589898"/>
            <a:ext cx="5501566" cy="5022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thầy cô quý mến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bạn bè thân yêu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Có bao nhiêu, bao nhiêu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Là những điều muốn nói.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vi-VN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Tiếng trống trường mời gọi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Thầy cô đang mong chờ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Chúng em vào lớ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mới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Sân trường thành trang thơ...</a:t>
            </a:r>
          </a:p>
          <a:p>
            <a:pPr algn="r">
              <a:spcBef>
                <a:spcPts val="0"/>
              </a:spcBef>
            </a:pPr>
            <a:r>
              <a:rPr lang="vi-VN" sz="3300" dirty="0">
                <a:solidFill>
                  <a:prstClr val="black"/>
                </a:solidFill>
              </a:rPr>
              <a:t>          </a:t>
            </a:r>
            <a:r>
              <a:rPr lang="vi-VN" sz="2000" dirty="0">
                <a:solidFill>
                  <a:prstClr val="black"/>
                </a:solidFill>
              </a:rPr>
              <a:t>BÙI </a:t>
            </a:r>
            <a:r>
              <a:rPr lang="en-US" sz="2000" dirty="0">
                <a:solidFill>
                  <a:prstClr val="black"/>
                </a:solidFill>
              </a:rPr>
              <a:t>HOÀNG</a:t>
            </a:r>
            <a:r>
              <a:rPr lang="vi-VN" sz="2000" dirty="0">
                <a:solidFill>
                  <a:prstClr val="black"/>
                </a:solidFill>
              </a:rPr>
              <a:t> TÁM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8123" y="1630367"/>
            <a:ext cx="0" cy="155132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8552" y="3641281"/>
            <a:ext cx="0" cy="17890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3979" y="1578555"/>
            <a:ext cx="0" cy="18504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7444" y="1584176"/>
            <a:ext cx="509635" cy="4704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cs typeface="Times New Roman" pitchFamily="18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45171" y="3872185"/>
            <a:ext cx="503381" cy="4704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cs typeface="Times New Roman" pitchFamily="18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5958614" y="1584176"/>
            <a:ext cx="493060" cy="5354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Times New Roman" pitchFamily="18" charset="0"/>
              </a:rPr>
              <a:t>3</a:t>
            </a:r>
            <a:endParaRPr lang="vi-VN" sz="3200" b="1" dirty="0"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525826" y="3742547"/>
            <a:ext cx="16307" cy="169309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05882" y="3742547"/>
            <a:ext cx="493059" cy="494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Times New Roman" pitchFamily="18" charset="0"/>
              </a:rPr>
              <a:t>4</a:t>
            </a:r>
            <a:endParaRPr lang="vi-VN" sz="3200" b="1" dirty="0">
              <a:cs typeface="Times New Roman" pitchFamily="18" charset="0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8692602" y="537626"/>
            <a:ext cx="2626173" cy="748597"/>
          </a:xfrm>
          <a:prstGeom prst="flowChartTerminator">
            <a:avLst/>
          </a:prstGeom>
          <a:solidFill>
            <a:srgbClr val="0100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 THƠ CHIA LÀM MẤY ĐOẠN ?</a:t>
            </a:r>
          </a:p>
        </p:txBody>
      </p:sp>
      <p:sp>
        <p:nvSpPr>
          <p:cNvPr id="26" name="Flowchart: Terminator 25"/>
          <p:cNvSpPr/>
          <p:nvPr/>
        </p:nvSpPr>
        <p:spPr>
          <a:xfrm>
            <a:off x="9169052" y="593185"/>
            <a:ext cx="1673272" cy="637477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 ĐOẠN</a:t>
            </a:r>
          </a:p>
        </p:txBody>
      </p:sp>
    </p:spTree>
    <p:extLst>
      <p:ext uri="{BB962C8B-B14F-4D97-AF65-F5344CB8AC3E}">
        <p14:creationId xmlns:p14="http://schemas.microsoft.com/office/powerpoint/2010/main" val="19824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5" grpId="0" animBg="1"/>
      <p:bldP spid="25" grpId="1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67846" y="4381471"/>
            <a:ext cx="4245997" cy="117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Xao xuyến: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xúc động bồi hồi.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1134" y="824618"/>
            <a:ext cx="28777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all" spc="0" normalizeH="0" baseline="0" noProof="0" dirty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Chú thích: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533" y="1541617"/>
            <a:ext cx="44051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Tựu trường: </a:t>
            </a:r>
            <a:endParaRPr kumimoji="0" lang="en-US" sz="360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(học sinh) tậ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trung đến trường ngày đầu tiên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5" name="Picture 2" descr="Khán giả xúc động, bật khóc trong đêm nhạc về mẹ của MC Quỳnh Hương - Nhạc 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40" y="1840956"/>
            <a:ext cx="2895600" cy="22276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ùa tựu trường - Báo Khánh Hòa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73" y="3876049"/>
            <a:ext cx="2279073" cy="24700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463903" y="3876049"/>
            <a:ext cx="2590800" cy="25908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88566" y="1659385"/>
            <a:ext cx="3353410" cy="25908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40" y="4831190"/>
            <a:ext cx="1397726" cy="840240"/>
          </a:xfrm>
          <a:custGeom>
            <a:avLst/>
            <a:gdLst>
              <a:gd name="connsiteX0" fmla="*/ 0 w 1397726"/>
              <a:gd name="connsiteY0" fmla="*/ 840240 h 840240"/>
              <a:gd name="connsiteX1" fmla="*/ 770709 w 1397726"/>
              <a:gd name="connsiteY1" fmla="*/ 108720 h 840240"/>
              <a:gd name="connsiteX2" fmla="*/ 1397726 w 1397726"/>
              <a:gd name="connsiteY2" fmla="*/ 17280 h 84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726" h="840240">
                <a:moveTo>
                  <a:pt x="0" y="840240"/>
                </a:moveTo>
                <a:cubicBezTo>
                  <a:pt x="268877" y="543060"/>
                  <a:pt x="537755" y="245880"/>
                  <a:pt x="770709" y="108720"/>
                </a:cubicBezTo>
                <a:cubicBezTo>
                  <a:pt x="1003663" y="-28440"/>
                  <a:pt x="1200694" y="-5580"/>
                  <a:pt x="1397726" y="17280"/>
                </a:cubicBezTo>
              </a:path>
            </a:pathLst>
          </a:custGeom>
          <a:noFill/>
          <a:ln w="28575" cap="flat" cmpd="sng" algn="ctr">
            <a:solidFill>
              <a:srgbClr val="FF006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17346" y="3202549"/>
            <a:ext cx="1384663" cy="1178921"/>
          </a:xfrm>
          <a:custGeom>
            <a:avLst/>
            <a:gdLst>
              <a:gd name="connsiteX0" fmla="*/ 0 w 1384663"/>
              <a:gd name="connsiteY0" fmla="*/ 927462 h 927462"/>
              <a:gd name="connsiteX1" fmla="*/ 836023 w 1384663"/>
              <a:gd name="connsiteY1" fmla="*/ 705394 h 927462"/>
              <a:gd name="connsiteX2" fmla="*/ 1384663 w 1384663"/>
              <a:gd name="connsiteY2" fmla="*/ 0 h 9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663" h="927462">
                <a:moveTo>
                  <a:pt x="0" y="927462"/>
                </a:moveTo>
                <a:cubicBezTo>
                  <a:pt x="302623" y="893716"/>
                  <a:pt x="605246" y="859971"/>
                  <a:pt x="836023" y="705394"/>
                </a:cubicBezTo>
                <a:cubicBezTo>
                  <a:pt x="1066800" y="550817"/>
                  <a:pt x="1225731" y="275408"/>
                  <a:pt x="1384663" y="0"/>
                </a:cubicBezTo>
              </a:path>
            </a:pathLst>
          </a:custGeom>
          <a:noFill/>
          <a:ln w="28575" cap="flat" cmpd="sng" algn="ctr">
            <a:solidFill>
              <a:srgbClr val="FF006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122024" y="1147783"/>
            <a:ext cx="3173505" cy="787669"/>
          </a:xfrm>
          <a:custGeom>
            <a:avLst/>
            <a:gdLst>
              <a:gd name="connsiteX0" fmla="*/ 0 w 1815737"/>
              <a:gd name="connsiteY0" fmla="*/ 381888 h 381888"/>
              <a:gd name="connsiteX1" fmla="*/ 888274 w 1815737"/>
              <a:gd name="connsiteY1" fmla="*/ 55317 h 381888"/>
              <a:gd name="connsiteX2" fmla="*/ 1815737 w 1815737"/>
              <a:gd name="connsiteY2" fmla="*/ 3066 h 38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737" h="381888">
                <a:moveTo>
                  <a:pt x="0" y="381888"/>
                </a:moveTo>
                <a:cubicBezTo>
                  <a:pt x="292825" y="250171"/>
                  <a:pt x="585651" y="118454"/>
                  <a:pt x="888274" y="55317"/>
                </a:cubicBezTo>
                <a:cubicBezTo>
                  <a:pt x="1190897" y="-7820"/>
                  <a:pt x="1503317" y="-2377"/>
                  <a:pt x="1815737" y="3066"/>
                </a:cubicBezTo>
              </a:path>
            </a:pathLst>
          </a:custGeom>
          <a:noFill/>
          <a:ln w="28575" cap="flat" cmpd="sng" algn="ctr">
            <a:solidFill>
              <a:srgbClr val="FF006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06192" y="654750"/>
            <a:ext cx="5011032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Sân trường em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8928" y="1616584"/>
            <a:ext cx="5800387" cy="454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Trong lớ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, chiếc bảng đen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Đang mơ về 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hấn trắng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Chỉ có tiếng lá cây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Thì thầm cùng bóng nắng.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vi-VN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Nhưng chỉ sớm mai thôi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Ngày tựu trường sẽ đến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Sân trường lại ng</a:t>
            </a:r>
            <a:r>
              <a:rPr 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ập</a:t>
            </a: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 tràn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Những niềm vui xao xuyến.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50306" y="1616584"/>
            <a:ext cx="5882971" cy="5022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thầy cô quý mến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bạn bè thân yêu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Có bao nhiêu, bao nhiêu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Là những điều muốn nói.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vi-VN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Tiếng trống trường mời gọi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Thầy cô đang mong chờ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Chúng em vào lớ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mới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Sân trường thành trang thơ...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</a:rPr>
              <a:t>              </a:t>
            </a:r>
            <a:r>
              <a:rPr lang="vi-VN" sz="1800" dirty="0">
                <a:solidFill>
                  <a:prstClr val="black"/>
                </a:solidFill>
              </a:rPr>
              <a:t>BÙI </a:t>
            </a:r>
            <a:r>
              <a:rPr lang="en-US" sz="1800" dirty="0">
                <a:solidFill>
                  <a:prstClr val="black"/>
                </a:solidFill>
              </a:rPr>
              <a:t>HOÀNG</a:t>
            </a:r>
            <a:r>
              <a:rPr lang="vi-VN" sz="1800" dirty="0">
                <a:solidFill>
                  <a:prstClr val="black"/>
                </a:solidFill>
              </a:rPr>
              <a:t> TÁM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503380" y="6046385"/>
            <a:ext cx="2981599" cy="748597"/>
          </a:xfrm>
          <a:prstGeom prst="flowChartTerminator">
            <a:avLst/>
          </a:prstGeom>
          <a:solidFill>
            <a:srgbClr val="0100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05922" y="2861677"/>
            <a:ext cx="5675260" cy="177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vi-VN" dirty="0">
                <a:solidFill>
                  <a:schemeClr val="accent1"/>
                </a:solidFill>
                <a:cs typeface="Times New Roman" pitchFamily="18" charset="0"/>
              </a:rPr>
              <a:t>Trong lớp, bảng đen mơ về phấn trắng. Ngoài sân trường vắng lặng, chỉ nghe tiếng </a:t>
            </a:r>
            <a:r>
              <a:rPr lang="en-US" dirty="0" err="1">
                <a:solidFill>
                  <a:schemeClr val="accent1"/>
                </a:solidFill>
                <a:cs typeface="Times New Roman" pitchFamily="18" charset="0"/>
              </a:rPr>
              <a:t>lá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cs typeface="Times New Roman" pitchFamily="18" charset="0"/>
              </a:rPr>
              <a:t>cây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vi-VN" dirty="0">
                <a:solidFill>
                  <a:schemeClr val="accent1"/>
                </a:solidFill>
                <a:cs typeface="Times New Roman" pitchFamily="18" charset="0"/>
              </a:rPr>
              <a:t>thì thầm cùng bóng </a:t>
            </a:r>
            <a:r>
              <a:rPr lang="en-US" dirty="0" err="1">
                <a:solidFill>
                  <a:schemeClr val="accent1"/>
                </a:solidFill>
                <a:cs typeface="Times New Roman" pitchFamily="18" charset="0"/>
              </a:rPr>
              <a:t>nắng</a:t>
            </a:r>
            <a:r>
              <a:rPr lang="vi-VN" dirty="0">
                <a:solidFill>
                  <a:schemeClr val="accent1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5922" y="926408"/>
            <a:ext cx="5852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cs typeface="Times New Roman" pitchFamily="18" charset="0"/>
              </a:rPr>
              <a:t>1. Những chi tiết nào tả sân trường, lớ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vi-VN" sz="3200" dirty="0">
                <a:solidFill>
                  <a:srgbClr val="FF0000"/>
                </a:solidFill>
                <a:cs typeface="Times New Roman" pitchFamily="18" charset="0"/>
              </a:rPr>
              <a:t> học vắng lặng trong những ngày hè?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7161" y="669112"/>
            <a:ext cx="4541004" cy="665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Sân trường em</a:t>
            </a:r>
            <a:endParaRPr lang="en-US" sz="4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3083" y="1711237"/>
            <a:ext cx="5832499" cy="4636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Trong lớ</a:t>
            </a:r>
            <a:r>
              <a:rPr lang="en-US" sz="2800" dirty="0">
                <a:cs typeface="Times New Roman" panose="02020603050405020304" pitchFamily="18" charset="0"/>
              </a:rPr>
              <a:t>p</a:t>
            </a:r>
            <a:r>
              <a:rPr lang="vi-VN" sz="2800" dirty="0">
                <a:cs typeface="Times New Roman" panose="02020603050405020304" pitchFamily="18" charset="0"/>
              </a:rPr>
              <a:t>, chiếc bảng đen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Đang mơ về </a:t>
            </a:r>
            <a:r>
              <a:rPr lang="en-US" sz="2800" dirty="0">
                <a:cs typeface="Times New Roman" panose="02020603050405020304" pitchFamily="18" charset="0"/>
              </a:rPr>
              <a:t>p</a:t>
            </a:r>
            <a:r>
              <a:rPr lang="vi-VN" sz="2800" dirty="0">
                <a:cs typeface="Times New Roman" panose="02020603050405020304" pitchFamily="18" charset="0"/>
              </a:rPr>
              <a:t>hấn trắng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Chỉ có tiếng lá cây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Thì thầm cùng bóng nắng.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vi-VN" sz="28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Nhưng chỉ sớm mai thôi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Ngày tựu trường sẽ dến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Sân trường lại ngâ</a:t>
            </a:r>
            <a:r>
              <a:rPr lang="en-US" sz="2800" dirty="0">
                <a:cs typeface="Times New Roman" panose="02020603050405020304" pitchFamily="18" charset="0"/>
              </a:rPr>
              <a:t>p</a:t>
            </a:r>
            <a:r>
              <a:rPr lang="vi-VN" sz="2800" dirty="0">
                <a:cs typeface="Times New Roman" panose="02020603050405020304" pitchFamily="18" charset="0"/>
              </a:rPr>
              <a:t> tràn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Những niềm vui xao xuyến.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vi-VN" sz="3500" dirty="0"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22577" y="1670461"/>
            <a:ext cx="0" cy="5143500"/>
          </a:xfrm>
          <a:prstGeom prst="line">
            <a:avLst/>
          </a:prstGeom>
          <a:ln w="57150">
            <a:solidFill>
              <a:srgbClr val="B7E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ình ảnh Với Bảng đen Phấn, Bảng đen, Bảng đen, áp Phích Trường Vector và 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781" l="6250" r="94688">
                        <a14:foregroundMark x1="54688" y1="70781" x2="60938" y2="7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88" y="4242211"/>
            <a:ext cx="3980329" cy="28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9108" y="1144226"/>
            <a:ext cx="6159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cs typeface="Times New Roman" pitchFamily="18" charset="0"/>
              </a:rPr>
              <a:t>2. Bạn học sinh tưởng tượng sân trường mới sẽ đổi khác như thế nào trong ngày tựu trường?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82185" y="2699158"/>
            <a:ext cx="6197106" cy="2321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vi-VN" sz="2800" dirty="0">
                <a:solidFill>
                  <a:schemeClr val="accent1"/>
                </a:solidFill>
                <a:cs typeface="Times New Roman" pitchFamily="18" charset="0"/>
              </a:rPr>
              <a:t>Bạn học sinh tưởng tượng ngày tựu trường, sân trường sẽ ngập tràn những niềm vui xao xuyến khi học sinh được gặp lại bạn bè, thầy cô.</a:t>
            </a:r>
            <a:endParaRPr lang="en-US" sz="33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96320" y="1484893"/>
            <a:ext cx="0" cy="5143500"/>
          </a:xfrm>
          <a:prstGeom prst="line">
            <a:avLst/>
          </a:prstGeom>
          <a:ln w="57150">
            <a:solidFill>
              <a:srgbClr val="B7E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83" y="5217458"/>
            <a:ext cx="2511314" cy="1640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46" y="5020234"/>
            <a:ext cx="2416950" cy="203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A4B74E6-42F0-4DF2-9B1D-5146EF2E512F}"/>
              </a:ext>
            </a:extLst>
          </p:cNvPr>
          <p:cNvSpPr txBox="1">
            <a:spLocks/>
          </p:cNvSpPr>
          <p:nvPr/>
        </p:nvSpPr>
        <p:spPr>
          <a:xfrm>
            <a:off x="497161" y="669112"/>
            <a:ext cx="4242503" cy="665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Sân trường em</a:t>
            </a:r>
            <a:endParaRPr lang="en-US" sz="4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DD818DA-9D10-4688-8636-D8117B93F14D}"/>
              </a:ext>
            </a:extLst>
          </p:cNvPr>
          <p:cNvSpPr txBox="1">
            <a:spLocks/>
          </p:cNvSpPr>
          <p:nvPr/>
        </p:nvSpPr>
        <p:spPr>
          <a:xfrm>
            <a:off x="233084" y="1711237"/>
            <a:ext cx="5449102" cy="4636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Trong lớ</a:t>
            </a:r>
            <a:r>
              <a:rPr lang="en-US" sz="2800" dirty="0">
                <a:cs typeface="Times New Roman" panose="02020603050405020304" pitchFamily="18" charset="0"/>
              </a:rPr>
              <a:t>p</a:t>
            </a:r>
            <a:r>
              <a:rPr lang="vi-VN" sz="2800" dirty="0">
                <a:cs typeface="Times New Roman" panose="02020603050405020304" pitchFamily="18" charset="0"/>
              </a:rPr>
              <a:t>, chiếc bảng đen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Đang mơ về </a:t>
            </a:r>
            <a:r>
              <a:rPr lang="en-US" sz="2800" dirty="0">
                <a:cs typeface="Times New Roman" panose="02020603050405020304" pitchFamily="18" charset="0"/>
              </a:rPr>
              <a:t>p</a:t>
            </a:r>
            <a:r>
              <a:rPr lang="vi-VN" sz="2800" dirty="0">
                <a:cs typeface="Times New Roman" panose="02020603050405020304" pitchFamily="18" charset="0"/>
              </a:rPr>
              <a:t>hấn trắng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Chỉ có tiếng lá cây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Thì thầm cùng bóng nắng.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vi-VN" sz="28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Nhưng chỉ sớm mai thôi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Ngày tựu trường sẽ đến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Sân trường lại ngâ</a:t>
            </a:r>
            <a:r>
              <a:rPr lang="en-US" sz="2800" dirty="0">
                <a:cs typeface="Times New Roman" panose="02020603050405020304" pitchFamily="18" charset="0"/>
              </a:rPr>
              <a:t>p</a:t>
            </a:r>
            <a:r>
              <a:rPr lang="vi-VN" sz="2800" dirty="0">
                <a:cs typeface="Times New Roman" panose="02020603050405020304" pitchFamily="18" charset="0"/>
              </a:rPr>
              <a:t> tràn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800" dirty="0">
                <a:cs typeface="Times New Roman" panose="02020603050405020304" pitchFamily="18" charset="0"/>
              </a:rPr>
              <a:t>Những niềm vui xao xuyến.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vi-VN" sz="35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07106" y="2616200"/>
            <a:ext cx="6744447" cy="1413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vi-VN" dirty="0">
                <a:solidFill>
                  <a:schemeClr val="accent1"/>
                </a:solidFill>
                <a:cs typeface="Times New Roman" pitchFamily="18" charset="0"/>
              </a:rPr>
              <a:t>Tiếng trống trường mời gọi, thầy cô mong chờ các bạn học sinh bước vào năm học mới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07106" y="840797"/>
            <a:ext cx="6705600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cs typeface="Times New Roman" pitchFamily="18" charset="0"/>
              </a:rPr>
              <a:t>3. Những ai, những gì đang mời gọi, mong chờ bạn học sinh bước vào năm học mới?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017" y="960066"/>
            <a:ext cx="5326822" cy="5721367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800" dirty="0">
                <a:cs typeface="Times New Roman" panose="02020603050405020304" pitchFamily="18" charset="0"/>
              </a:rPr>
              <a:t>Gặ</a:t>
            </a:r>
            <a:r>
              <a:rPr lang="en-US" sz="2800" dirty="0">
                <a:cs typeface="Times New Roman" panose="02020603050405020304" pitchFamily="18" charset="0"/>
              </a:rPr>
              <a:t>p</a:t>
            </a:r>
            <a:r>
              <a:rPr lang="vi-VN" sz="2800" dirty="0">
                <a:cs typeface="Times New Roman" panose="02020603050405020304" pitchFamily="18" charset="0"/>
              </a:rPr>
              <a:t> thầy cô quý mến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800" dirty="0">
                <a:cs typeface="Times New Roman" panose="02020603050405020304" pitchFamily="18" charset="0"/>
              </a:rPr>
              <a:t>Gặ</a:t>
            </a:r>
            <a:r>
              <a:rPr lang="en-US" sz="2800" dirty="0">
                <a:cs typeface="Times New Roman" panose="02020603050405020304" pitchFamily="18" charset="0"/>
              </a:rPr>
              <a:t>p</a:t>
            </a:r>
            <a:r>
              <a:rPr lang="vi-VN" sz="2800" dirty="0">
                <a:cs typeface="Times New Roman" panose="02020603050405020304" pitchFamily="18" charset="0"/>
              </a:rPr>
              <a:t> bạn bè thân yêu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800" dirty="0">
                <a:cs typeface="Times New Roman" panose="02020603050405020304" pitchFamily="18" charset="0"/>
              </a:rPr>
              <a:t>Có bao nhiêu, bao nhiêu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800" dirty="0">
                <a:cs typeface="Times New Roman" panose="02020603050405020304" pitchFamily="18" charset="0"/>
              </a:rPr>
              <a:t>Là những điều muốn nói.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vi-VN" sz="28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800" dirty="0">
                <a:cs typeface="Times New Roman" panose="02020603050405020304" pitchFamily="18" charset="0"/>
              </a:rPr>
              <a:t>Tiếng trống trường mời gọi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800" dirty="0">
                <a:cs typeface="Times New Roman" panose="02020603050405020304" pitchFamily="18" charset="0"/>
              </a:rPr>
              <a:t>Thầy cô đang mong chờ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800" dirty="0">
                <a:cs typeface="Times New Roman" panose="02020603050405020304" pitchFamily="18" charset="0"/>
              </a:rPr>
              <a:t>Chúng em vào lớ</a:t>
            </a:r>
            <a:r>
              <a:rPr lang="en-US" sz="2800" dirty="0">
                <a:cs typeface="Times New Roman" panose="02020603050405020304" pitchFamily="18" charset="0"/>
              </a:rPr>
              <a:t>p</a:t>
            </a:r>
            <a:r>
              <a:rPr lang="vi-VN" sz="2800" dirty="0">
                <a:cs typeface="Times New Roman" panose="02020603050405020304" pitchFamily="18" charset="0"/>
              </a:rPr>
              <a:t> mới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2800" dirty="0">
                <a:cs typeface="Times New Roman" panose="02020603050405020304" pitchFamily="18" charset="0"/>
              </a:rPr>
              <a:t>Sân trường thành trang thơ...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cs typeface="Times New Roman" panose="02020603050405020304" pitchFamily="18" charset="0"/>
              </a:rPr>
              <a:t>                 </a:t>
            </a:r>
            <a:endParaRPr lang="vi-VN" sz="2400" dirty="0"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8729" y="614152"/>
            <a:ext cx="0" cy="6222344"/>
          </a:xfrm>
          <a:prstGeom prst="line">
            <a:avLst/>
          </a:prstGeom>
          <a:ln w="38100">
            <a:solidFill>
              <a:srgbClr val="B7E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ô Giáo Hình ảnh | Định dạng hình ảnh PNG 400367938| vn.lovepik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29" b="93782" l="10000" r="91628">
                        <a14:foregroundMark x1="59070" y1="27002" x2="61860" y2="31431"/>
                        <a14:foregroundMark x1="50698" y1="51193" x2="46977" y2="63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4241799"/>
            <a:ext cx="2651560" cy="28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rống trường học đường kính mặt 48cm - Trống Đọi Tam, Làng Trống Cổ truyền 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9" b="98986" l="10000" r="9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37" y="4241800"/>
            <a:ext cx="2027767" cy="25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AF6A02-1082-4239-8F62-4F2C730E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14" y="1202744"/>
            <a:ext cx="6005056" cy="47760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31CC8B-ABEF-4847-94C3-C9CE9426FE77}"/>
              </a:ext>
            </a:extLst>
          </p:cNvPr>
          <p:cNvSpPr/>
          <p:nvPr/>
        </p:nvSpPr>
        <p:spPr>
          <a:xfrm>
            <a:off x="4146728" y="3373372"/>
            <a:ext cx="40511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4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LUYỆN TẬP</a:t>
            </a:r>
          </a:p>
        </p:txBody>
      </p:sp>
      <p:pic>
        <p:nvPicPr>
          <p:cNvPr id="11" name="55">
            <a:extLst>
              <a:ext uri="{FF2B5EF4-FFF2-40B4-BE49-F238E27FC236}">
                <a16:creationId xmlns:a16="http://schemas.microsoft.com/office/drawing/2014/main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2" y="3373372"/>
            <a:ext cx="3549247" cy="3312889"/>
          </a:xfrm>
          <a:prstGeom prst="rect">
            <a:avLst/>
          </a:prstGeom>
        </p:spPr>
      </p:pic>
      <p:pic>
        <p:nvPicPr>
          <p:cNvPr id="12" name="54">
            <a:extLst>
              <a:ext uri="{FF2B5EF4-FFF2-40B4-BE49-F238E27FC236}">
                <a16:creationId xmlns:a16="http://schemas.microsoft.com/office/drawing/2014/main" id="{A0E53A23-6590-4835-BA19-F48CBC9A5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70" y="3592468"/>
            <a:ext cx="3592090" cy="3265537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867" y="495286"/>
            <a:ext cx="2177862" cy="3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39" y="565954"/>
            <a:ext cx="8015972" cy="276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73351" y="3459409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M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5399" y="345940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Ù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7447" y="345940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9495" y="345940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1543" y="345940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3591" y="345940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U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5159" y="381944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7207" y="381944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À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9255" y="381944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I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1303" y="381944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3351" y="3819449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Á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5399" y="3819449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1303" y="418054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3351" y="4180542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5399" y="418054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7447" y="418054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73351" y="4540582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5399" y="454058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7447" y="454058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69495" y="454058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01543" y="454058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591" y="454058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65639" y="454058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97687" y="454058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29735" y="454058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5159" y="490062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S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77207" y="490062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Â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09255" y="490062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41303" y="490062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73351" y="4900622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05399" y="490062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Ư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37447" y="490062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Ờ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69495" y="490062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01543" y="490062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G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09255" y="526066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41303" y="526066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3351" y="5260662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Ư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05399" y="526066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V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37447" y="526066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I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69495" y="526066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Ệ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01543" y="5260662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13111" y="561811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5159" y="561811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77207" y="561811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09255" y="561811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41303" y="561811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73351" y="5618114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49015" y="597815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81063" y="597815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13111" y="597815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5159" y="597815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77207" y="597815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09255" y="597815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341303" y="597815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73351" y="5978154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05399" y="597815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09255" y="633819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1303" y="633819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73351" y="6338194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05399" y="633819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37447" y="633819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69495" y="6338194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341303" y="3450318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cs typeface="Times New Roman" pitchFamily="18" charset="0"/>
              </a:rPr>
              <a:t>1</a:t>
            </a:r>
            <a:endParaRPr lang="vi-VN" sz="2600" dirty="0"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613111" y="3819449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cs typeface="Times New Roman" pitchFamily="18" charset="0"/>
              </a:rPr>
              <a:t>2</a:t>
            </a:r>
            <a:endParaRPr lang="vi-VN" sz="2600" dirty="0"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909255" y="4216893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cs typeface="Times New Roman" pitchFamily="18" charset="0"/>
              </a:rPr>
              <a:t>3</a:t>
            </a:r>
            <a:endParaRPr lang="vi-VN" sz="2600" dirty="0"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365196" y="4576933"/>
            <a:ext cx="360369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cs typeface="Times New Roman" pitchFamily="18" charset="0"/>
              </a:rPr>
              <a:t>4</a:t>
            </a:r>
            <a:endParaRPr lang="vi-VN" sz="2600" dirty="0"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13111" y="4897845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cs typeface="Times New Roman" pitchFamily="18" charset="0"/>
              </a:rPr>
              <a:t>5</a:t>
            </a:r>
            <a:endParaRPr lang="vi-VN" sz="2600" dirty="0"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524993" y="5297001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cs typeface="Times New Roman" pitchFamily="18" charset="0"/>
              </a:rPr>
              <a:t>6</a:t>
            </a:r>
            <a:endParaRPr lang="vi-VN" sz="2600" dirty="0"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181063" y="5620702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cs typeface="Times New Roman" pitchFamily="18" charset="0"/>
              </a:rPr>
              <a:t>7</a:t>
            </a:r>
            <a:endParaRPr lang="vi-VN" sz="2600" dirty="0"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293403" y="6014505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cs typeface="Times New Roman" pitchFamily="18" charset="0"/>
              </a:rPr>
              <a:t>8</a:t>
            </a:r>
            <a:endParaRPr lang="vi-VN" sz="2600" dirty="0"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477207" y="6410896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cs typeface="Times New Roman" pitchFamily="18" charset="0"/>
              </a:rPr>
              <a:t>9</a:t>
            </a:r>
            <a:endParaRPr lang="vi-VN" sz="2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6266" y="4930779"/>
            <a:ext cx="12192000" cy="1333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>
                <a:cs typeface="Times New Roman" pitchFamily="18" charset="0"/>
              </a:rPr>
              <a:t>Bộ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phận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trả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lời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câu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hỏi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Ai?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Chúng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em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cs typeface="Times New Roman" pitchFamily="18" charset="0"/>
              </a:rPr>
              <a:t>Bộ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phận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câu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trả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lời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câu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hỏi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 err="1">
                <a:cs typeface="Times New Roman" pitchFamily="18" charset="0"/>
              </a:rPr>
              <a:t>Làm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i="1" dirty="0" err="1">
                <a:cs typeface="Times New Roman" pitchFamily="18" charset="0"/>
              </a:rPr>
              <a:t>gì</a:t>
            </a:r>
            <a:r>
              <a:rPr lang="en-US" i="1" dirty="0">
                <a:cs typeface="Times New Roman" pitchFamily="18" charset="0"/>
              </a:rPr>
              <a:t>?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học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bài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mới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3361635" y="3489269"/>
            <a:ext cx="24384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3200" dirty="0">
                <a:cs typeface="Times New Roman" pitchFamily="18" charset="0"/>
              </a:rPr>
              <a:t>Ai ?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8958" y="3482575"/>
            <a:ext cx="2729211" cy="9143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3200" dirty="0">
                <a:cs typeface="Times New Roman" pitchFamily="18" charset="0"/>
              </a:rPr>
              <a:t>Làm gì?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031" y="667940"/>
            <a:ext cx="11547538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  <a:cs typeface="Times New Roman" pitchFamily="18" charset="0"/>
              </a:rPr>
              <a:t>1. Tìm bộ phận câu trả lời cho câu hỏi 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Ai? </a:t>
            </a:r>
            <a:r>
              <a:rPr lang="vi-VN" sz="3200" dirty="0">
                <a:solidFill>
                  <a:srgbClr val="0000FF"/>
                </a:solidFill>
                <a:cs typeface="Times New Roman" pitchFamily="18" charset="0"/>
              </a:rPr>
              <a:t>và bộ phận câu trả lời cho câu hỏi 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Làm gì? </a:t>
            </a:r>
            <a:r>
              <a:rPr lang="vi-VN" sz="3200" dirty="0">
                <a:solidFill>
                  <a:srgbClr val="0000FF"/>
                </a:solidFill>
                <a:cs typeface="Times New Roman" pitchFamily="18" charset="0"/>
              </a:rPr>
              <a:t>trong câu 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"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mới</a:t>
            </a:r>
            <a:r>
              <a:rPr lang="vi-VN" sz="3200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"</a:t>
            </a:r>
            <a:r>
              <a:rPr lang="vi-VN" sz="32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6643" y="2589627"/>
            <a:ext cx="5866343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cs typeface="Times New Roman" pitchFamily="18" charset="0"/>
              </a:rPr>
              <a:t>Chúng</a:t>
            </a:r>
            <a:r>
              <a:rPr lang="en-US" sz="37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sz="37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3700" b="1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37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cs typeface="Times New Roman" pitchFamily="18" charset="0"/>
              </a:rPr>
              <a:t>mới</a:t>
            </a:r>
            <a:r>
              <a:rPr lang="vi-VN" sz="37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vi-VN" sz="37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33550" y="2589627"/>
            <a:ext cx="186267" cy="6976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04738" y="3282120"/>
            <a:ext cx="2032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02898" y="3288145"/>
            <a:ext cx="245533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02898" y="3247281"/>
            <a:ext cx="245533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7079" y="2422052"/>
            <a:ext cx="10044070" cy="1172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4000" dirty="0">
                <a:cs typeface="Times New Roman" pitchFamily="18" charset="0"/>
              </a:rPr>
              <a:t>Em trò chuyện với các bạn cùng lớp</a:t>
            </a:r>
            <a:r>
              <a:rPr lang="en-US" sz="4000" dirty="0">
                <a:cs typeface="Times New Roman" pitchFamily="18" charset="0"/>
              </a:rPr>
              <a:t>.</a:t>
            </a:r>
            <a:endParaRPr lang="vi-VN" sz="4000" dirty="0"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1" y="773150"/>
            <a:ext cx="11339442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 Đặt một câu nói về hoạt động của em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trong ngày tựu trường.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29618" y="2397705"/>
            <a:ext cx="101600" cy="8128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4443" y="3064733"/>
            <a:ext cx="81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466" y="3273825"/>
            <a:ext cx="1241137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cs typeface="Times New Roman" pitchFamily="18" charset="0"/>
              </a:rPr>
              <a:t>Ai?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05203" y="3042254"/>
            <a:ext cx="85459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05203" y="3111135"/>
            <a:ext cx="85459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53548" y="3273825"/>
            <a:ext cx="5080000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cs typeface="Times New Roman" pitchFamily="18" charset="0"/>
              </a:rPr>
              <a:t>Làm gì?</a:t>
            </a:r>
          </a:p>
        </p:txBody>
      </p:sp>
    </p:spTree>
    <p:extLst>
      <p:ext uri="{BB962C8B-B14F-4D97-AF65-F5344CB8AC3E}">
        <p14:creationId xmlns:p14="http://schemas.microsoft.com/office/powerpoint/2010/main" val="16703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69242" y="524063"/>
            <a:ext cx="4090515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>
                <a:solidFill>
                  <a:srgbClr val="FF0000"/>
                </a:solidFill>
                <a:latin typeface="+mn-lt"/>
              </a:rPr>
              <a:t>Sân trường em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21176" y="1055353"/>
            <a:ext cx="5482060" cy="3964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Trong lớ</a:t>
            </a:r>
            <a:r>
              <a:rPr lang="en-US" sz="2600" dirty="0">
                <a:cs typeface="Times New Roman" panose="02020603050405020304" pitchFamily="18" charset="0"/>
              </a:rPr>
              <a:t>p</a:t>
            </a:r>
            <a:r>
              <a:rPr lang="vi-VN" sz="2600" dirty="0">
                <a:cs typeface="Times New Roman" panose="02020603050405020304" pitchFamily="18" charset="0"/>
              </a:rPr>
              <a:t>, chiếc bảng đen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Đang mơ về </a:t>
            </a:r>
            <a:r>
              <a:rPr lang="en-US" sz="2600" dirty="0">
                <a:cs typeface="Times New Roman" panose="02020603050405020304" pitchFamily="18" charset="0"/>
              </a:rPr>
              <a:t>p</a:t>
            </a:r>
            <a:r>
              <a:rPr lang="vi-VN" sz="2600" dirty="0">
                <a:cs typeface="Times New Roman" panose="02020603050405020304" pitchFamily="18" charset="0"/>
              </a:rPr>
              <a:t>hấn trắng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Chỉ có tiếng lá cây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Thì thầm cùng bóng nắng.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vi-VN" sz="12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Nhưng chỉ sớm mai thôi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Ngày tựu trường sẽ đến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Sân trường lại ng</a:t>
            </a:r>
            <a:r>
              <a:rPr lang="en-US" sz="2600" dirty="0" err="1">
                <a:cs typeface="Times New Roman" panose="02020603050405020304" pitchFamily="18" charset="0"/>
              </a:rPr>
              <a:t>ập</a:t>
            </a:r>
            <a:r>
              <a:rPr lang="vi-VN" sz="2600" dirty="0">
                <a:cs typeface="Times New Roman" panose="02020603050405020304" pitchFamily="18" charset="0"/>
              </a:rPr>
              <a:t> tràn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2600" dirty="0">
                <a:cs typeface="Times New Roman" panose="02020603050405020304" pitchFamily="18" charset="0"/>
              </a:rPr>
              <a:t>Những niềm vui xao xuyến.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41461" y="1055353"/>
            <a:ext cx="5377642" cy="374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Gặ</a:t>
            </a:r>
            <a:r>
              <a:rPr lang="en-US" sz="2600" dirty="0">
                <a:solidFill>
                  <a:schemeClr val="tx1"/>
                </a:solidFill>
              </a:rPr>
              <a:t>p</a:t>
            </a:r>
            <a:r>
              <a:rPr lang="vi-VN" sz="2600" dirty="0">
                <a:solidFill>
                  <a:schemeClr val="tx1"/>
                </a:solidFill>
              </a:rPr>
              <a:t> thầy cô quý mến 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Gặ</a:t>
            </a:r>
            <a:r>
              <a:rPr lang="en-US" sz="2600" dirty="0">
                <a:solidFill>
                  <a:schemeClr val="tx1"/>
                </a:solidFill>
              </a:rPr>
              <a:t>p</a:t>
            </a:r>
            <a:r>
              <a:rPr lang="vi-VN" sz="2600" dirty="0">
                <a:solidFill>
                  <a:schemeClr val="tx1"/>
                </a:solidFill>
              </a:rPr>
              <a:t> bạn bè thân yêu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Có bao nhiêu, bao nhiêu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Là những điều muốn nói.</a:t>
            </a:r>
          </a:p>
          <a:p>
            <a:pPr algn="l">
              <a:spcBef>
                <a:spcPts val="0"/>
              </a:spcBef>
            </a:pPr>
            <a:endParaRPr lang="vi-VN" sz="2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Tiếng trống trường mời gọi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Thầy cô đang mong chờ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Chúng em vào lớ</a:t>
            </a:r>
            <a:r>
              <a:rPr lang="en-US" sz="2600" dirty="0">
                <a:solidFill>
                  <a:schemeClr val="tx1"/>
                </a:solidFill>
              </a:rPr>
              <a:t>p</a:t>
            </a:r>
            <a:r>
              <a:rPr lang="vi-VN" sz="2600" dirty="0">
                <a:solidFill>
                  <a:schemeClr val="tx1"/>
                </a:solidFill>
              </a:rPr>
              <a:t> mới</a:t>
            </a:r>
          </a:p>
          <a:p>
            <a:pPr algn="l">
              <a:spcBef>
                <a:spcPts val="0"/>
              </a:spcBef>
            </a:pPr>
            <a:r>
              <a:rPr lang="vi-VN" sz="2600" dirty="0">
                <a:solidFill>
                  <a:schemeClr val="tx1"/>
                </a:solidFill>
              </a:rPr>
              <a:t>Sân trường thành trang thơ...</a:t>
            </a:r>
          </a:p>
          <a:p>
            <a:pPr algn="r">
              <a:spcBef>
                <a:spcPts val="0"/>
              </a:spcBef>
            </a:pPr>
            <a:r>
              <a:rPr lang="vi-VN" sz="1400" dirty="0">
                <a:solidFill>
                  <a:schemeClr val="tx1"/>
                </a:solidFill>
              </a:rPr>
              <a:t>BÙI </a:t>
            </a:r>
            <a:r>
              <a:rPr lang="en-US" sz="1400" dirty="0">
                <a:solidFill>
                  <a:schemeClr val="tx1"/>
                </a:solidFill>
              </a:rPr>
              <a:t>HOÀNG</a:t>
            </a:r>
            <a:r>
              <a:rPr lang="vi-VN" sz="1400" dirty="0">
                <a:solidFill>
                  <a:schemeClr val="tx1"/>
                </a:solidFill>
              </a:rPr>
              <a:t> TÁM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0841051" y="455800"/>
            <a:ext cx="1292225" cy="582613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259" t="57399" r="24817" b="10432"/>
          <a:stretch/>
        </p:blipFill>
        <p:spPr>
          <a:xfrm>
            <a:off x="5307106" y="5020238"/>
            <a:ext cx="6884894" cy="16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570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9994" y="2397983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M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2042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Ù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4090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6138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8186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0234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U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1802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3850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À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5898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I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7946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9994" y="2758023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Á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2042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7946" y="311911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39994" y="3119116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2042" y="311911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4090" y="311911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9994" y="3479156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2042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4090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36138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8186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00234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2282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64330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96378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1802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S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43850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Â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5898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07946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39994" y="3839196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042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Ư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4090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Ờ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36138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68186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G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75898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07946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39994" y="4199236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Ư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72042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V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04090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I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36138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Ệ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68186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79754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11802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43850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75898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07946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39994" y="4556688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15658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47706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79754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11802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43850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75898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07946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39994" y="4916728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72042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75898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07946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39994" y="5276768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72042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04090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36138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07946" y="2388892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1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479754" y="2758023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2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775898" y="3155467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3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31841" y="3515507"/>
            <a:ext cx="360369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4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479754" y="3836419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5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391636" y="4235575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6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047706" y="4559276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7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60046" y="4953079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8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343850" y="5349470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9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138" y="868232"/>
            <a:ext cx="11353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gợi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vi-VN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9389" y="1002726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M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5453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Ù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1517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7581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3645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9709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U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5133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1197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À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7261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I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3325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9389" y="1482775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Á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3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3325" y="196423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39389" y="1964236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5453" y="196423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1517" y="196423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39389" y="2444290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5453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1517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67581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43645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19709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95771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71835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47899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35133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S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1197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Â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87261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63325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39389" y="2924343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15453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Ư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91517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Ờ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67581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43645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G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7261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63325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39389" y="3404392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Ư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15453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V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91517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I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67581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Ệ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43645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59069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35133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11197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87261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63325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9389" y="3880999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06941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83005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59069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35133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11197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87261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63325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39389" y="4361052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15453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87261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63325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839389" y="4841106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15453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91517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67581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263325" y="990604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1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959069" y="1482779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2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6" name="Oval 65">
            <a:hlinkClick r:id="rId4" action="ppaction://hlinksldjump"/>
          </p:cNvPr>
          <p:cNvSpPr/>
          <p:nvPr/>
        </p:nvSpPr>
        <p:spPr>
          <a:xfrm>
            <a:off x="4687261" y="2012704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3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7" name="Oval 66">
            <a:hlinkClick r:id="rId5" action="ppaction://hlinksldjump"/>
          </p:cNvPr>
          <p:cNvSpPr/>
          <p:nvPr/>
        </p:nvSpPr>
        <p:spPr>
          <a:xfrm>
            <a:off x="5295183" y="2492758"/>
            <a:ext cx="480492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4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959069" y="2920640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5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174911" y="3452848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6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0" name="Oval 69">
            <a:hlinkClick r:id="rId6" action="ppaction://hlinksldjump"/>
          </p:cNvPr>
          <p:cNvSpPr/>
          <p:nvPr/>
        </p:nvSpPr>
        <p:spPr>
          <a:xfrm>
            <a:off x="2383005" y="3884446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itchFamily="18" charset="0"/>
                <a:hlinkClick r:id="rId6" action="ppaction://hlinksldjump"/>
              </a:rPr>
              <a:t>7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1" name="Oval 70">
            <a:hlinkClick r:id="rId7" action="ppaction://hlinksldjump"/>
          </p:cNvPr>
          <p:cNvSpPr/>
          <p:nvPr/>
        </p:nvSpPr>
        <p:spPr>
          <a:xfrm>
            <a:off x="1199458" y="4409520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8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2" name="Oval 71">
            <a:hlinkClick r:id="rId8" action="ppaction://hlinksldjump"/>
          </p:cNvPr>
          <p:cNvSpPr/>
          <p:nvPr/>
        </p:nvSpPr>
        <p:spPr>
          <a:xfrm>
            <a:off x="4111197" y="4938042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9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63325" y="199936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V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94571" y="1953247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I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46706" y="2012700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Ế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91517" y="199936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T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53048" y="2458636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T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30877" y="247942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30016" y="249275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Ư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99436" y="247942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Ờ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143645" y="247102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N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751564" y="247102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G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295773" y="247102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H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903694" y="245480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Ọ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494682" y="245620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C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38796" y="4361048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K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83003" y="4361048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H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59067" y="4348075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A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66988" y="4361048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I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11197" y="433846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G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19116" y="4371756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I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95180" y="4371756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Ả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71244" y="436125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N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30877" y="4361048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G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4800" y="5664204"/>
            <a:ext cx="2590552" cy="984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>
                <a:cs typeface="Times New Roman" pitchFamily="18" charset="0"/>
              </a:rPr>
              <a:t>Kết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cột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dọc</a:t>
            </a:r>
            <a:r>
              <a:rPr lang="en-US" sz="2800" dirty="0">
                <a:cs typeface="Times New Roman" pitchFamily="18" charset="0"/>
              </a:rPr>
              <a:t>: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12219" y="485349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C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03230" y="4821177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Ô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53048" y="484012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G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36506" y="4819660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I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23372" y="4834907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Á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99436" y="484110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O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247099" y="5664200"/>
            <a:ext cx="345638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MÁI TRƯỜNG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19563" y="3874800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C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69194" y="385777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H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16985" y="391707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À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14746" y="3884445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O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263325" y="3884445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C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53048" y="391699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Ờ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109" name="Right Arrow 108">
            <a:hlinkClick r:id="rId9" action="ppaction://hlinksldjump"/>
          </p:cNvPr>
          <p:cNvSpPr/>
          <p:nvPr/>
        </p:nvSpPr>
        <p:spPr>
          <a:xfrm>
            <a:off x="10735931" y="5910421"/>
            <a:ext cx="1117600" cy="711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800"/>
          </a:p>
        </p:txBody>
      </p:sp>
      <p:pic>
        <p:nvPicPr>
          <p:cNvPr id="110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96800" y="37944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3448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2" grpId="0" animBg="1"/>
      <p:bldP spid="12" grpId="0" animBg="1"/>
      <p:bldP spid="31" grpId="0" animBg="1"/>
      <p:bldP spid="38" grpId="0" animBg="1"/>
      <p:bldP spid="48" grpId="0" animBg="1"/>
      <p:bldP spid="73" grpId="0"/>
      <p:bldP spid="74" grpId="0"/>
      <p:bldP spid="74" grpId="1"/>
      <p:bldP spid="75" grpId="0"/>
      <p:bldP spid="76" grpId="0"/>
      <p:bldP spid="77" grpId="0"/>
      <p:bldP spid="77" grpId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3" grpId="1"/>
      <p:bldP spid="94" grpId="0"/>
      <p:bldP spid="96" grpId="0"/>
      <p:bldP spid="97" grpId="0"/>
      <p:bldP spid="98" grpId="0"/>
      <p:bldP spid="98" grpId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405" y="1193804"/>
            <a:ext cx="10753195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3: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bút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phấn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bắt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V)</a:t>
            </a:r>
            <a:endParaRPr lang="vi-VN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79235" y="3627628"/>
            <a:ext cx="1921567" cy="13441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400" dirty="0">
                <a:cs typeface="Times New Roman" pitchFamily="18" charset="0"/>
              </a:rPr>
              <a:t>VIẾT</a:t>
            </a:r>
            <a:endParaRPr lang="vi-VN" sz="6600" dirty="0"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4323" r="12594" b="13541"/>
          <a:stretch/>
        </p:blipFill>
        <p:spPr>
          <a:xfrm>
            <a:off x="9956800" y="4953001"/>
            <a:ext cx="1316203" cy="1267524"/>
          </a:xfrm>
          <a:prstGeom prst="rect">
            <a:avLst/>
          </a:prstGeom>
        </p:spPr>
      </p:pic>
      <p:sp>
        <p:nvSpPr>
          <p:cNvPr id="6" name="AutoShape 2" descr="Cậu bé viết bài tập về nhà hoạt hình vector | Công cụ đồ họa AI Tải xuống  miễn phí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387" l="9961" r="91016">
                        <a14:foregroundMark x1="52734" y1="32617" x2="49902" y2="38477"/>
                        <a14:foregroundMark x1="55664" y1="57031" x2="66699" y2="842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2626777"/>
            <a:ext cx="43688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1296921"/>
            <a:ext cx="11277600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9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T)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625790" y="3225801"/>
            <a:ext cx="6777317" cy="1727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dirty="0" err="1">
                <a:cs typeface="Times New Roman" pitchFamily="18" charset="0"/>
              </a:rPr>
              <a:t>Trường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học</a:t>
            </a:r>
            <a:endParaRPr lang="vi-VN" sz="4800" dirty="0"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4323" r="12594" b="13541"/>
          <a:stretch/>
        </p:blipFill>
        <p:spPr>
          <a:xfrm>
            <a:off x="9956800" y="4953001"/>
            <a:ext cx="1316203" cy="12675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3071532"/>
            <a:ext cx="4168588" cy="338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768" y="1092200"/>
            <a:ext cx="1155458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7: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C)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061" y="2567230"/>
            <a:ext cx="307450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Chào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cờ</a:t>
            </a:r>
            <a:endParaRPr lang="vi-VN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4323" r="12594" b="13541"/>
          <a:stretch/>
        </p:blipFill>
        <p:spPr>
          <a:xfrm>
            <a:off x="10614903" y="5359401"/>
            <a:ext cx="1316203" cy="1267524"/>
          </a:xfrm>
          <a:prstGeom prst="rect">
            <a:avLst/>
          </a:prstGeom>
        </p:spPr>
      </p:pic>
      <p:pic>
        <p:nvPicPr>
          <p:cNvPr id="6" name="Picture 2" descr="Hình ảnh Phim Hoạt Hình Tiên Phong Trẻ, Ngày Trẻ Em, Sáu Một, Đội Thiếu  Niên Tiền Phong miễn phí tải tập tin PNG PSDComment và Vect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31" b="93750" l="10000" r="9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51" y="2089053"/>
            <a:ext cx="4775200" cy="47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235" y="1295405"/>
            <a:ext cx="1102436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8: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lễ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bắt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9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bắt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chứ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K)</a:t>
            </a:r>
            <a:endParaRPr lang="vi-VN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4328" y="3309472"/>
            <a:ext cx="5968269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cs typeface="Times New Roman" pitchFamily="18" charset="0"/>
              </a:rPr>
              <a:t>Khai</a:t>
            </a: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cs typeface="Times New Roman" pitchFamily="18" charset="0"/>
              </a:rPr>
              <a:t>giảng</a:t>
            </a:r>
            <a:endParaRPr lang="vi-VN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4323" r="12594" b="13541"/>
          <a:stretch/>
        </p:blipFill>
        <p:spPr>
          <a:xfrm>
            <a:off x="9956800" y="4953001"/>
            <a:ext cx="1316203" cy="126752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82143"/>
            <a:ext cx="6096001" cy="38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519" y="1295401"/>
            <a:ext cx="11096080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ea typeface="Tahoma" pitchFamily="34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ea typeface="Tahoma" pitchFamily="34" charset="0"/>
                <a:cs typeface="Times New Roman" pitchFamily="18" charset="0"/>
              </a:rPr>
              <a:t> 9: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nghề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C)</a:t>
            </a:r>
            <a:endParaRPr lang="vi-VN" sz="2800" dirty="0">
              <a:solidFill>
                <a:srgbClr val="0000FF"/>
              </a:solidFill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6325" y="2952119"/>
            <a:ext cx="3959675" cy="1625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dirty="0" err="1"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ea typeface="Tahoma" pitchFamily="34" charset="0"/>
                <a:cs typeface="Times New Roman" pitchFamily="18" charset="0"/>
              </a:rPr>
              <a:t>giáo</a:t>
            </a:r>
            <a:endParaRPr lang="vi-VN" sz="4800" dirty="0"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4323" r="12594" b="13541"/>
          <a:stretch/>
        </p:blipFill>
        <p:spPr>
          <a:xfrm>
            <a:off x="9956800" y="4953001"/>
            <a:ext cx="1316203" cy="1267524"/>
          </a:xfrm>
          <a:prstGeom prst="rect">
            <a:avLst/>
          </a:prstGeom>
        </p:spPr>
      </p:pic>
      <p:pic>
        <p:nvPicPr>
          <p:cNvPr id="6" name="Picture 2" descr="Giáo viên Vector đồ họa Giáo dục Clip nghệ thuật Hoạt hình - png tải về -  Miễn phí trong suốt Phim Hoạt Hì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4" b="90000" l="10000" r="93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69" y="2665673"/>
            <a:ext cx="4262967" cy="42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4039</TotalTime>
  <Words>1167</Words>
  <Application>Microsoft Office PowerPoint</Application>
  <PresentationFormat>Widescreen</PresentationFormat>
  <Paragraphs>311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等线</vt:lpstr>
      <vt:lpstr>Arial</vt:lpstr>
      <vt:lpstr>Calibri</vt:lpstr>
      <vt:lpstr>Tahoma</vt:lpstr>
      <vt:lpstr>Times New Roman</vt:lpstr>
      <vt:lpstr>UTM Avo</vt:lpstr>
      <vt:lpstr>4_Office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66</cp:revision>
  <dcterms:created xsi:type="dcterms:W3CDTF">2021-11-01T08:16:43Z</dcterms:created>
  <dcterms:modified xsi:type="dcterms:W3CDTF">2022-08-24T08:40:13Z</dcterms:modified>
</cp:coreProperties>
</file>