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3"/>
  </p:notesMasterIdLst>
  <p:sldIdLst>
    <p:sldId id="283" r:id="rId3"/>
    <p:sldId id="318" r:id="rId4"/>
    <p:sldId id="316" r:id="rId5"/>
    <p:sldId id="289" r:id="rId6"/>
    <p:sldId id="290" r:id="rId7"/>
    <p:sldId id="317" r:id="rId8"/>
    <p:sldId id="313" r:id="rId9"/>
    <p:sldId id="314" r:id="rId10"/>
    <p:sldId id="282" r:id="rId11"/>
    <p:sldId id="300" r:id="rId12"/>
  </p:sldIdLst>
  <p:sldSz cx="9144000" cy="6858000" type="screen4x3"/>
  <p:notesSz cx="6858000" cy="9144000"/>
  <p:custDataLst>
    <p:tags r:id="rId14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CC"/>
    <a:srgbClr val="006600"/>
    <a:srgbClr val="99FFCC"/>
    <a:srgbClr val="99FF99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086" y="-78"/>
      </p:cViewPr>
      <p:guideLst>
        <p:guide orient="horz" pos="217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C756118-B73D-4C5C-9915-59E91ECA0E3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5581C0-6E3B-4878-9644-CCC88DD3BA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0202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altLang="x-none" sz="1200" dirty="0"/>
              <a:t>3</a:t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12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4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x-none" dirty="0">
              <a:latin typeface="Calibri" panose="020F0502020204030204" pitchFamily="34" charset="0"/>
            </a:endParaRPr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5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8DABAE-6ED1-4470-BED8-4E85F157B1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3DFD78-BE32-4A22-A575-D204E533973B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E7AD85-FCD5-4948-8C86-6106F1D05BC4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w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wm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8156575" y="5637213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13" descr="hoa 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67400"/>
            <a:ext cx="98742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14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15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6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17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571500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18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19" descr="blumen-pflanzen0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5772150"/>
            <a:ext cx="990600" cy="108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20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95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21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6625" y="-1143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22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325" y="642938"/>
            <a:ext cx="781050" cy="77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23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95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24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4500" y="-13335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25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26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4572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27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34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29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2860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5" name="WordArt 30"/>
          <p:cNvSpPr>
            <a:spLocks noTextEdit="1"/>
          </p:cNvSpPr>
          <p:nvPr/>
        </p:nvSpPr>
        <p:spPr>
          <a:xfrm>
            <a:off x="1390650" y="876300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Việt</a:t>
            </a:r>
          </a:p>
        </p:txBody>
      </p:sp>
      <p:pic>
        <p:nvPicPr>
          <p:cNvPr id="4116" name="Picture 32" descr="butterflies_flowers_md_cl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505200"/>
            <a:ext cx="2209800" cy="2293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Picture 34" descr="3d butterfl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21248">
            <a:off x="3733800" y="5257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8" name="Picture 36" descr="3d butterfl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21248">
            <a:off x="0" y="2590800"/>
            <a:ext cx="969963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9" name="Picture 37" descr="3d butterfl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121248">
            <a:off x="8174038" y="3962400"/>
            <a:ext cx="969962" cy="58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0" name="Picture 39" descr="Froc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781050" cy="776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0" name="Nho Th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5410200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TextEdit="1"/>
          </p:cNvSpPr>
          <p:nvPr/>
        </p:nvSpPr>
        <p:spPr>
          <a:xfrm>
            <a:off x="1447800" y="1143000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FF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Dặn dò</a:t>
            </a:r>
          </a:p>
        </p:txBody>
      </p:sp>
      <p:sp>
        <p:nvSpPr>
          <p:cNvPr id="19461" name="Text Box 5"/>
          <p:cNvSpPr txBox="1"/>
          <p:nvPr/>
        </p:nvSpPr>
        <p:spPr>
          <a:xfrm>
            <a:off x="2117725" y="3052763"/>
            <a:ext cx="3991610" cy="1938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Nhận xét tiết học 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Xem lại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Chuẩn bị bài</a:t>
            </a:r>
            <a:r>
              <a:rPr 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...</a:t>
            </a:r>
          </a:p>
        </p:txBody>
      </p:sp>
      <p:pic>
        <p:nvPicPr>
          <p:cNvPr id="23556" name="Picture 6" descr="Day ho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7700" cy="248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8" descr="Flash Lang hoa de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" y="5986463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9" descr="Flash Buom va ho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488" y="5792788"/>
            <a:ext cx="1296987" cy="123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10" descr="Flash Lang hoa de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75" y="6038850"/>
            <a:ext cx="962025" cy="86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1" descr="Bo ho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89438"/>
            <a:ext cx="593725" cy="2468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12" descr="Flash Buom va ho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5519738"/>
            <a:ext cx="1366838" cy="133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13" descr="j0398219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62725" y="1987550"/>
            <a:ext cx="4568825" cy="592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B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0" y="0"/>
            <a:ext cx="11277600" cy="68580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7" name="WordArt 6"/>
          <p:cNvSpPr>
            <a:spLocks noTextEdit="1"/>
          </p:cNvSpPr>
          <p:nvPr/>
        </p:nvSpPr>
        <p:spPr>
          <a:xfrm>
            <a:off x="3048000" y="1112838"/>
            <a:ext cx="2590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Việt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838200" y="2605150"/>
            <a:ext cx="7620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1" i="0" u="none" strike="noStrike" kern="1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Times New Roman" panose="02020603050405020304" pitchFamily="18" charset="0"/>
              </a:rPr>
              <a:t>Bài 26: Ph ph Qu qu</a:t>
            </a:r>
          </a:p>
        </p:txBody>
      </p:sp>
      <p:sp>
        <p:nvSpPr>
          <p:cNvPr id="5" name="Text Box 2"/>
          <p:cNvSpPr txBox="1"/>
          <p:nvPr/>
        </p:nvSpPr>
        <p:spPr>
          <a:xfrm>
            <a:off x="1120775" y="6172200"/>
            <a:ext cx="644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/>
              <a:t>GV dạy: Nguyễn Thị Thu Hiền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6"/>
          <p:cNvSpPr/>
          <p:nvPr/>
        </p:nvSpPr>
        <p:spPr>
          <a:xfrm>
            <a:off x="208915" y="0"/>
            <a:ext cx="236093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x-none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Nhận biết</a:t>
            </a:r>
            <a:r>
              <a:rPr lang="en-US" altLang="x-none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sz="3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80" y="1501140"/>
            <a:ext cx="7180580" cy="33064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403350" y="5318760"/>
            <a:ext cx="6445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thăm</a:t>
            </a:r>
            <a:r>
              <a:rPr lang="en-US" dirty="0"/>
              <a:t> </a:t>
            </a:r>
            <a:r>
              <a:rPr lang="en-US" dirty="0" err="1"/>
              <a:t>quê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3581400" cy="1066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" name="Group 30"/>
          <p:cNvGrpSpPr/>
          <p:nvPr/>
        </p:nvGrpSpPr>
        <p:grpSpPr>
          <a:xfrm>
            <a:off x="914400" y="2873375"/>
            <a:ext cx="2971800" cy="1882775"/>
            <a:chOff x="384" y="1680"/>
            <a:chExt cx="1680" cy="960"/>
          </a:xfrm>
        </p:grpSpPr>
        <p:sp>
          <p:nvSpPr>
            <p:cNvPr id="10258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9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0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37" name="Text Box 9"/>
          <p:cNvSpPr txBox="1"/>
          <p:nvPr/>
        </p:nvSpPr>
        <p:spPr>
          <a:xfrm>
            <a:off x="1167765" y="1447800"/>
            <a:ext cx="241363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p - ph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38" name="Text Box 9"/>
          <p:cNvSpPr txBox="1"/>
          <p:nvPr/>
        </p:nvSpPr>
        <p:spPr>
          <a:xfrm>
            <a:off x="1447800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ph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Times New Roman" panose="02020603050405020304" pitchFamily="18" charset="0"/>
            </a:endParaRPr>
          </a:p>
        </p:txBody>
      </p:sp>
      <p:sp>
        <p:nvSpPr>
          <p:cNvPr id="39" name="Text Box 9"/>
          <p:cNvSpPr txBox="1"/>
          <p:nvPr/>
        </p:nvSpPr>
        <p:spPr>
          <a:xfrm>
            <a:off x="2830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ô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Times New Roman" panose="02020603050405020304" pitchFamily="18" charset="0"/>
            </a:endParaRPr>
          </a:p>
        </p:txBody>
      </p:sp>
      <p:sp>
        <p:nvSpPr>
          <p:cNvPr id="42" name="Text Box 9"/>
          <p:cNvSpPr txBox="1"/>
          <p:nvPr/>
        </p:nvSpPr>
        <p:spPr>
          <a:xfrm>
            <a:off x="6248400" y="1471613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ea typeface="Arial" panose="020B0604020202020204" pitchFamily="34" charset="0"/>
              </a:rPr>
              <a:t>qu</a:t>
            </a:r>
          </a:p>
        </p:txBody>
      </p:sp>
      <p:grpSp>
        <p:nvGrpSpPr>
          <p:cNvPr id="43" name="Group 30"/>
          <p:cNvGrpSpPr/>
          <p:nvPr/>
        </p:nvGrpSpPr>
        <p:grpSpPr>
          <a:xfrm>
            <a:off x="4964113" y="2855913"/>
            <a:ext cx="2971800" cy="1882775"/>
            <a:chOff x="384" y="1680"/>
            <a:chExt cx="1680" cy="960"/>
          </a:xfrm>
        </p:grpSpPr>
        <p:sp>
          <p:nvSpPr>
            <p:cNvPr id="10255" name="Rectangle 27"/>
            <p:cNvSpPr/>
            <p:nvPr/>
          </p:nvSpPr>
          <p:spPr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  <p:sp>
          <p:nvSpPr>
            <p:cNvPr id="10256" name="Line 28"/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57" name="Rectangle 29"/>
            <p:cNvSpPr/>
            <p:nvPr/>
          </p:nvSpPr>
          <p:spPr>
            <a:xfrm>
              <a:off x="384" y="216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x-none" sz="5400" dirty="0"/>
            </a:p>
          </p:txBody>
        </p:sp>
      </p:grpSp>
      <p:sp>
        <p:nvSpPr>
          <p:cNvPr id="47" name="Text Box 9"/>
          <p:cNvSpPr txBox="1"/>
          <p:nvPr/>
        </p:nvSpPr>
        <p:spPr>
          <a:xfrm>
            <a:off x="5497513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qu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48" name="Text Box 9"/>
          <p:cNvSpPr txBox="1"/>
          <p:nvPr/>
        </p:nvSpPr>
        <p:spPr>
          <a:xfrm>
            <a:off x="6880225" y="2803525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ê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10251" name="Text Box 9"/>
          <p:cNvSpPr txBox="1"/>
          <p:nvPr/>
        </p:nvSpPr>
        <p:spPr>
          <a:xfrm>
            <a:off x="6107113" y="3557588"/>
            <a:ext cx="15240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9"/>
          <p:cNvSpPr txBox="1"/>
          <p:nvPr/>
        </p:nvSpPr>
        <p:spPr>
          <a:xfrm>
            <a:off x="2012950" y="3778250"/>
            <a:ext cx="1524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Times New Roman" panose="02020603050405020304" pitchFamily="18" charset="0"/>
              </a:rPr>
              <a:t>phố 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5535613" y="3778250"/>
            <a:ext cx="18288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b="1" dirty="0">
                <a:solidFill>
                  <a:srgbClr val="FF3300"/>
                </a:solidFill>
                <a:latin typeface="Century Gothic" pitchFamily="34" charset="0"/>
                <a:cs typeface="Arial" panose="020B0604020202020204" pitchFamily="34" charset="0"/>
              </a:rPr>
              <a:t>quê</a:t>
            </a:r>
            <a:endParaRPr lang="en-US" altLang="x-none" sz="5400" b="1" dirty="0">
              <a:solidFill>
                <a:srgbClr val="FF3300"/>
              </a:solidFill>
              <a:latin typeface="Century Gothic" pitchFamily="34" charset="0"/>
              <a:ea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67765" y="6026150"/>
            <a:ext cx="6259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Phà    phí     phở     quạ    quê     quế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1" grpId="0"/>
      <p:bldP spid="23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Box 9"/>
          <p:cNvSpPr txBox="1"/>
          <p:nvPr/>
        </p:nvSpPr>
        <p:spPr>
          <a:xfrm>
            <a:off x="792163" y="2973388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pha trà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25" name="Text Box 9"/>
          <p:cNvSpPr txBox="1"/>
          <p:nvPr/>
        </p:nvSpPr>
        <p:spPr>
          <a:xfrm>
            <a:off x="5638800" y="2995613"/>
            <a:ext cx="301783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ea typeface="Microsoft JhengHei Light" panose="020B0304030504040204" charset="-120"/>
                <a:cs typeface="+mj-lt"/>
              </a:rPr>
              <a:t>phố cổ</a:t>
            </a:r>
          </a:p>
        </p:txBody>
      </p:sp>
      <p:sp>
        <p:nvSpPr>
          <p:cNvPr id="26" name="Text Box 9"/>
          <p:cNvSpPr txBox="1"/>
          <p:nvPr/>
        </p:nvSpPr>
        <p:spPr>
          <a:xfrm>
            <a:off x="715963" y="5868988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quê nhà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sp>
        <p:nvSpPr>
          <p:cNvPr id="30" name="Text Box 9"/>
          <p:cNvSpPr txBox="1"/>
          <p:nvPr/>
        </p:nvSpPr>
        <p:spPr>
          <a:xfrm>
            <a:off x="5316538" y="5845175"/>
            <a:ext cx="3017837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5400" dirty="0">
                <a:solidFill>
                  <a:srgbClr val="FF0000"/>
                </a:solidFill>
                <a:latin typeface="+mj-lt"/>
                <a:cs typeface="+mj-lt"/>
              </a:rPr>
              <a:t>quả khế</a:t>
            </a:r>
            <a:endParaRPr lang="en-US" altLang="x-none" sz="5400" dirty="0">
              <a:solidFill>
                <a:srgbClr val="FF0000"/>
              </a:solidFill>
              <a:latin typeface="+mj-lt"/>
              <a:ea typeface="Arial" panose="020B0604020202020204" pitchFamily="34" charset="0"/>
              <a:cs typeface="+mj-lt"/>
            </a:endParaRPr>
          </a:p>
        </p:txBody>
      </p:sp>
      <p:pic>
        <p:nvPicPr>
          <p:cNvPr id="2" name="Content Placeholder 1" descr="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19150" y="1091565"/>
            <a:ext cx="2200275" cy="2047875"/>
          </a:xfrm>
          <a:prstGeom prst="rect">
            <a:avLst/>
          </a:prstGeom>
        </p:spPr>
      </p:pic>
      <p:pic>
        <p:nvPicPr>
          <p:cNvPr id="4" name="Content Placeholder 3" descr="2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863590" y="1124585"/>
            <a:ext cx="1924685" cy="1981200"/>
          </a:xfrm>
          <a:prstGeom prst="rect">
            <a:avLst/>
          </a:prstGeom>
        </p:spPr>
      </p:pic>
      <p:pic>
        <p:nvPicPr>
          <p:cNvPr id="7" name="Content Placeholder 6" descr="3"/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1043305" y="3917950"/>
            <a:ext cx="1752600" cy="1914525"/>
          </a:xfrm>
          <a:prstGeom prst="rect">
            <a:avLst/>
          </a:prstGeom>
        </p:spPr>
      </p:pic>
      <p:pic>
        <p:nvPicPr>
          <p:cNvPr id="9" name="Picture 8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3946525"/>
            <a:ext cx="2149475" cy="1857375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5" grpId="0"/>
      <p:bldP spid="25" grpId="1"/>
      <p:bldP spid="26" grpId="0"/>
      <p:bldP spid="26" grpId="1"/>
      <p:bldP spid="30" grpId="0"/>
      <p:bldP spid="3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76200"/>
            <a:ext cx="3479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 descr="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223260"/>
            <a:ext cx="8090535" cy="117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575" y="5886450"/>
            <a:ext cx="8229600" cy="736600"/>
          </a:xfrm>
        </p:spPr>
        <p:txBody>
          <a:bodyPr/>
          <a:lstStyle/>
          <a:p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thủ</a:t>
            </a:r>
            <a:r>
              <a:rPr lang="en-US" sz="3600" dirty="0"/>
              <a:t> </a:t>
            </a:r>
            <a:r>
              <a:rPr lang="en-US" sz="3600" dirty="0" err="1"/>
              <a:t>đô</a:t>
            </a:r>
            <a:r>
              <a:rPr lang="en-US" sz="3600" dirty="0"/>
              <a:t>.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quà</a:t>
            </a:r>
            <a:r>
              <a:rPr lang="en-US" sz="3600" dirty="0"/>
              <a:t> </a:t>
            </a:r>
            <a:r>
              <a:rPr lang="en-US" sz="3600" dirty="0" err="1"/>
              <a:t>quê</a:t>
            </a:r>
            <a:r>
              <a:rPr lang="en-US" sz="3600" dirty="0"/>
              <a:t>. </a:t>
            </a:r>
            <a:r>
              <a:rPr lang="en-US" sz="3600" dirty="0" err="1"/>
              <a:t>Bố</a:t>
            </a:r>
            <a:r>
              <a:rPr lang="en-US" sz="3600" dirty="0"/>
              <a:t> </a:t>
            </a:r>
            <a:r>
              <a:rPr lang="en-US" sz="3600" dirty="0" err="1"/>
              <a:t>đưa</a:t>
            </a:r>
            <a:r>
              <a:rPr lang="en-US" sz="3600" dirty="0"/>
              <a:t> </a:t>
            </a:r>
            <a:r>
              <a:rPr lang="en-US" sz="3600" dirty="0" err="1"/>
              <a:t>b</a:t>
            </a:r>
            <a:r>
              <a:rPr lang="en-US" sz="3600" dirty="0" err="1" smtClean="0"/>
              <a:t>à</a:t>
            </a:r>
            <a:r>
              <a:rPr lang="en-US" sz="3600" dirty="0" smtClean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bờ</a:t>
            </a:r>
            <a:r>
              <a:rPr lang="en-US" sz="3600" dirty="0"/>
              <a:t> </a:t>
            </a:r>
            <a:r>
              <a:rPr lang="en-US" sz="3600" dirty="0" err="1"/>
              <a:t>Hồ</a:t>
            </a:r>
            <a:r>
              <a:rPr lang="en-US" sz="3600" dirty="0"/>
              <a:t>, </a:t>
            </a:r>
            <a:r>
              <a:rPr lang="vi-VN" sz="3600" dirty="0" smtClean="0"/>
              <a:t>đi </a:t>
            </a:r>
            <a:r>
              <a:rPr lang="en-US" sz="3600" dirty="0" err="1" smtClean="0"/>
              <a:t>phố</a:t>
            </a:r>
            <a:r>
              <a:rPr lang="en-US" sz="3600" dirty="0" smtClean="0"/>
              <a:t> </a:t>
            </a:r>
            <a:r>
              <a:rPr lang="en-US" sz="3600" dirty="0" err="1"/>
              <a:t>cổ</a:t>
            </a:r>
            <a:r>
              <a:rPr lang="en-US" sz="3600" dirty="0"/>
              <a:t>.</a:t>
            </a:r>
          </a:p>
        </p:txBody>
      </p:sp>
      <p:pic>
        <p:nvPicPr>
          <p:cNvPr id="4" name="Content Placeholder 3" descr="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275" y="438785"/>
            <a:ext cx="7695565" cy="4745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735" y="274955"/>
            <a:ext cx="8331200" cy="604329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3"/>
          <p:cNvSpPr>
            <a:spLocks noGrp="1"/>
          </p:cNvSpPr>
          <p:nvPr>
            <p:ph type="title"/>
          </p:nvPr>
        </p:nvSpPr>
        <p:spPr>
          <a:xfrm>
            <a:off x="2538413" y="1308100"/>
            <a:ext cx="3641725" cy="982663"/>
          </a:xfrm>
          <a:ln/>
        </p:spPr>
        <p:txBody>
          <a:bodyPr vert="horz" wrap="square" lIns="91440" tIns="45720" rIns="91440" bIns="45720" anchor="ctr"/>
          <a:lstStyle/>
          <a:p>
            <a:r>
              <a:rPr lang="en-US" altLang="x-none" sz="5400" b="1" dirty="0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18436" name="Text Box 4"/>
          <p:cNvSpPr txBox="1"/>
          <p:nvPr/>
        </p:nvSpPr>
        <p:spPr>
          <a:xfrm>
            <a:off x="333375" y="2598738"/>
            <a:ext cx="817245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4800" dirty="0">
                <a:solidFill>
                  <a:schemeClr val="bg1"/>
                </a:solidFill>
                <a:latin typeface="Tahoma" panose="020B0604030504040204" pitchFamily="34" charset="0"/>
              </a:rPr>
              <a:t> Vừa rồi các con học âm gì?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105</Words>
  <Application>Microsoft Office PowerPoint</Application>
  <PresentationFormat>On-screen Show (4:3)</PresentationFormat>
  <Paragraphs>30</Paragraphs>
  <Slides>10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 ra thủ đô. Bà cho bé quà quê. Bố đưa bà đi bờ Hồ, đi phố cổ.</vt:lpstr>
      <vt:lpstr>PowerPoint Presentation</vt:lpstr>
      <vt:lpstr>Củng cố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LeHieu.KD</dc:creator>
  <cp:lastModifiedBy>HP</cp:lastModifiedBy>
  <cp:revision>95</cp:revision>
  <dcterms:created xsi:type="dcterms:W3CDTF">2011-09-30T13:18:57Z</dcterms:created>
  <dcterms:modified xsi:type="dcterms:W3CDTF">2024-09-16T05:35:45Z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1033-11.2.0.9629</vt:lpwstr>
  </property>
</Properties>
</file>