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1"/>
  </p:notesMasterIdLst>
  <p:sldIdLst>
    <p:sldId id="411" r:id="rId3"/>
    <p:sldId id="386" r:id="rId4"/>
    <p:sldId id="362" r:id="rId5"/>
    <p:sldId id="367" r:id="rId6"/>
    <p:sldId id="412" r:id="rId7"/>
    <p:sldId id="381" r:id="rId8"/>
    <p:sldId id="387" r:id="rId9"/>
    <p:sldId id="393" r:id="rId10"/>
    <p:sldId id="394" r:id="rId11"/>
    <p:sldId id="395" r:id="rId12"/>
    <p:sldId id="389" r:id="rId13"/>
    <p:sldId id="351" r:id="rId14"/>
    <p:sldId id="391" r:id="rId15"/>
    <p:sldId id="388" r:id="rId16"/>
    <p:sldId id="382" r:id="rId17"/>
    <p:sldId id="392" r:id="rId18"/>
    <p:sldId id="396" r:id="rId19"/>
    <p:sldId id="399" r:id="rId20"/>
    <p:sldId id="397" r:id="rId21"/>
    <p:sldId id="356" r:id="rId22"/>
    <p:sldId id="355" r:id="rId23"/>
    <p:sldId id="413" r:id="rId24"/>
    <p:sldId id="402" r:id="rId25"/>
    <p:sldId id="414" r:id="rId26"/>
    <p:sldId id="415" r:id="rId27"/>
    <p:sldId id="403" r:id="rId28"/>
    <p:sldId id="405" r:id="rId29"/>
    <p:sldId id="407" r:id="rId30"/>
    <p:sldId id="409" r:id="rId31"/>
    <p:sldId id="398" r:id="rId32"/>
    <p:sldId id="380" r:id="rId33"/>
    <p:sldId id="288" r:id="rId34"/>
    <p:sldId id="346" r:id="rId35"/>
    <p:sldId id="376" r:id="rId36"/>
    <p:sldId id="377" r:id="rId37"/>
    <p:sldId id="375" r:id="rId38"/>
    <p:sldId id="378" r:id="rId39"/>
    <p:sldId id="410" r:id="rId40"/>
  </p:sldIdLst>
  <p:sldSz cx="9144000" cy="6858000" type="screen4x3"/>
  <p:notesSz cx="6858000" cy="9144000"/>
  <p:embeddedFontLst>
    <p:embeddedFont>
      <p:font typeface="Comic Sans MS" pitchFamily="66" charset="0"/>
      <p:regular r:id="rId42"/>
      <p:bold r:id="rId43"/>
      <p:italic r:id="rId44"/>
      <p:boldItalic r:id="rId45"/>
    </p:embeddedFont>
    <p:embeddedFont>
      <p:font typeface="HP001 4H Normal" charset="0"/>
      <p:regular r:id="rId46"/>
    </p:embeddedFont>
    <p:embeddedFont>
      <p:font typeface="HP-087"/>
      <p:bold r:id="rId47"/>
    </p:embeddedFont>
    <p:embeddedFont>
      <p:font typeface=".VnCooper"/>
      <p:regular r:id="rId48"/>
    </p:embeddedFont>
    <p:embeddedFont>
      <p:font typeface=".VnAvantH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VNI-Avo"/>
      <p:regular r:id="rId57"/>
      <p:bold r:id="rId58"/>
      <p:italic r:id="rId59"/>
      <p:boldItalic r:id="rId60"/>
    </p:embeddedFont>
    <p:embeddedFont>
      <p:font typeface="HP001 Tap Do" charset="0"/>
      <p:regular r:id="rId61"/>
    </p:embeddedFont>
    <p:embeddedFont>
      <p:font typeface=".VnUniverse"/>
      <p:regular r:id="rId62"/>
    </p:embeddedFont>
    <p:embeddedFont>
      <p:font typeface="HP001" charset="0"/>
      <p:regular r:id="rId63"/>
      <p:bold r:id="rId64"/>
    </p:embeddedFont>
    <p:embeddedFont>
      <p:font typeface=".VnAristote"/>
      <p:regular r:id="rId65"/>
    </p:embeddedFont>
    <p:embeddedFont>
      <p:font typeface=".VnAvant"/>
      <p:regular r:id="rId66"/>
      <p:bold r:id="rId67"/>
      <p:italic r:id="rId68"/>
      <p:boldItalic r:id="rId69"/>
    </p:embeddedFont>
  </p:embeddedFontLst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33CC"/>
    <a:srgbClr val="009900"/>
    <a:srgbClr val="FF9933"/>
    <a:srgbClr val="FFCC00"/>
    <a:srgbClr val="993366"/>
    <a:srgbClr val="008000"/>
    <a:srgbClr val="CCECFF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80" d="100"/>
          <a:sy n="80" d="100"/>
        </p:scale>
        <p:origin x="-12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7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6.jpeg"/><Relationship Id="rId3" Type="http://schemas.openxmlformats.org/officeDocument/2006/relationships/audio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1752600" y="5943600"/>
            <a:ext cx="406572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3500" b="1" dirty="0" smtClean="0">
                <a:solidFill>
                  <a:srgbClr val="002060"/>
                </a:solidFill>
                <a:latin typeface="+mj-lt"/>
              </a:rPr>
              <a:t>Gv: Trần Thị Luyện</a:t>
            </a:r>
            <a:endParaRPr lang="en-US" sz="35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39703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56985"/>
              </p:ext>
            </p:extLst>
          </p:nvPr>
        </p:nvGraphicFramePr>
        <p:xfrm>
          <a:off x="159964" y="2133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472798"/>
              </p:ext>
            </p:extLst>
          </p:nvPr>
        </p:nvGraphicFramePr>
        <p:xfrm>
          <a:off x="153037" y="4315684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/>
                <a:gridCol w="1095376"/>
                <a:gridCol w="1095376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74371"/>
              </p:ext>
            </p:extLst>
          </p:nvPr>
        </p:nvGraphicFramePr>
        <p:xfrm>
          <a:off x="109441" y="423666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1600200" y="1752600"/>
            <a:ext cx="4887685" cy="3447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54" y="4648200"/>
            <a:ext cx="2590800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7291">
            <a:off x="-114300" y="367201"/>
            <a:ext cx="3429000" cy="222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956">
            <a:off x="337030" y="4069499"/>
            <a:ext cx="2769054" cy="2339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08" y="304800"/>
            <a:ext cx="3646503" cy="2353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784814"/>
            <a:ext cx="282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1447800" y="457200"/>
            <a:ext cx="6172200" cy="4232366"/>
          </a:xfrm>
        </p:spPr>
      </p:pic>
      <p:sp>
        <p:nvSpPr>
          <p:cNvPr id="5" name="TextBox 4"/>
          <p:cNvSpPr txBox="1"/>
          <p:nvPr/>
        </p:nvSpPr>
        <p:spPr>
          <a:xfrm>
            <a:off x="2971800" y="4784814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2057400" y="152400"/>
            <a:ext cx="4701050" cy="3886200"/>
          </a:xfrm>
        </p:spPr>
      </p:pic>
      <p:sp>
        <p:nvSpPr>
          <p:cNvPr id="5" name="TextBox 4"/>
          <p:cNvSpPr txBox="1"/>
          <p:nvPr/>
        </p:nvSpPr>
        <p:spPr>
          <a:xfrm>
            <a:off x="2971800" y="43434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0506" y="3672002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713018" y="3699711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94595" y="3644293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6314265" y="1219200"/>
            <a:ext cx="2719850" cy="224840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 bwMode="auto">
          <a:xfrm>
            <a:off x="153037" y="1423323"/>
            <a:ext cx="2933799" cy="201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3326378" y="1842585"/>
            <a:ext cx="2296885" cy="16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03083" y="54864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2401" y="551465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53196" y="54864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12432"/>
              </p:ext>
            </p:extLst>
          </p:nvPr>
        </p:nvGraphicFramePr>
        <p:xfrm>
          <a:off x="153037" y="4038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4312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46554" y="13592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222160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3581400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79126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609600"/>
            <a:ext cx="6096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20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¥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¬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9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-132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ʌ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9533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iÕt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9074" y="2858228"/>
            <a:ext cx="5309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 Tap Do" pitchFamily="34" charset="-93"/>
              </a:rPr>
              <a:t>ơ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507619" y="2946050"/>
            <a:ext cx="524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" pitchFamily="34" charset="-93"/>
              </a:rPr>
              <a:t>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540849" y="2957320"/>
            <a:ext cx="298350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đỡ </a:t>
            </a:r>
            <a:r>
              <a:rPr lang="el-GR" sz="8800" dirty="0">
                <a:latin typeface="HP001" pitchFamily="34" charset="-93"/>
              </a:rPr>
              <a:t>χ</a:t>
            </a:r>
            <a:r>
              <a:rPr lang="vi-VN" sz="8800" dirty="0">
                <a:latin typeface="HP001" pitchFamily="34" charset="-93"/>
              </a:rPr>
              <a:t>Ⱦ </a:t>
            </a:r>
          </a:p>
        </p:txBody>
      </p:sp>
    </p:spTree>
    <p:extLst>
      <p:ext uri="{BB962C8B-B14F-4D97-AF65-F5344CB8AC3E}">
        <p14:creationId xmlns:p14="http://schemas.microsoft.com/office/powerpoint/2010/main" val="3458990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22223"/>
            <a:ext cx="6835775" cy="6835777"/>
          </a:xfrm>
        </p:spPr>
      </p:pic>
    </p:spTree>
    <p:extLst>
      <p:ext uri="{BB962C8B-B14F-4D97-AF65-F5344CB8AC3E}">
        <p14:creationId xmlns:p14="http://schemas.microsoft.com/office/powerpoint/2010/main" val="194211028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smtClean="0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048000" y="5029200"/>
            <a:ext cx="3054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Bè ®ì bÐ.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20980" y="798731"/>
            <a:ext cx="7218223" cy="3428216"/>
            <a:chOff x="1620980" y="798731"/>
            <a:chExt cx="7218223" cy="3428216"/>
          </a:xfrm>
        </p:grpSpPr>
        <p:pic>
          <p:nvPicPr>
            <p:cNvPr id="5122" name="Picture 2" descr="C:\Users\ai\Desktop\t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t="2862" r="4679"/>
            <a:stretch/>
          </p:blipFill>
          <p:spPr bwMode="auto">
            <a:xfrm>
              <a:off x="2819400" y="798731"/>
              <a:ext cx="6019803" cy="342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ai\Desktop\t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" t="14027" r="80752"/>
            <a:stretch/>
          </p:blipFill>
          <p:spPr bwMode="auto">
            <a:xfrm>
              <a:off x="1620980" y="1192802"/>
              <a:ext cx="1198420" cy="3034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smtClean="0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smtClean="0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064324" y="475565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rgbClr val="0033CC"/>
                </a:solidFill>
                <a:latin typeface=".VnAvant" pitchFamily="34" charset="0"/>
              </a:rPr>
              <a:t>Ph­­­ư¬ng tiÖn giao th«ng 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3" name="Picture 3" descr="C:\Users\ai\Desktop\tranh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600200"/>
            <a:ext cx="7735887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036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057400" y="868740"/>
            <a:ext cx="7334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9600" smtClean="0">
                <a:solidFill>
                  <a:srgbClr val="FF0000"/>
                </a:solidFill>
              </a:rPr>
              <a:t>” Đố vui”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6172200"/>
            <a:ext cx="90662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713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2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-85725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276975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303463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4021138" y="3486150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-20638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762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 smtClean="0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59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vi-VN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ß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vi-VN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dª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C« bÐ cã « ®á.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678873" y="1143000"/>
            <a:ext cx="8153400" cy="4114800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D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d</a:t>
            </a:r>
            <a:r>
              <a:rPr lang="vi-VN" sz="4000" b="1" smtClean="0">
                <a:solidFill>
                  <a:srgbClr val="0033CC"/>
                </a:solidFill>
              </a:rPr>
              <a:t>            </a:t>
            </a:r>
            <a:r>
              <a:rPr lang="en-US" sz="4000" b="1" smtClean="0">
                <a:solidFill>
                  <a:srgbClr val="0033CC"/>
                </a:solidFill>
              </a:rPr>
              <a:t>Đ </a:t>
            </a:r>
            <a:r>
              <a:rPr lang="en-US" sz="4000" b="1">
                <a:solidFill>
                  <a:srgbClr val="0033CC"/>
                </a:solidFill>
              </a:rPr>
              <a:t>– đ </a:t>
            </a:r>
            <a:endParaRPr lang="vi-VN" sz="4000" b="1">
              <a:solidFill>
                <a:srgbClr val="0033CC"/>
              </a:solidFill>
            </a:endParaRPr>
          </a:p>
          <a:p>
            <a:r>
              <a:rPr lang="en-US" sz="4000" b="1" smtClean="0">
                <a:solidFill>
                  <a:srgbClr val="0033CC"/>
                </a:solidFill>
              </a:rPr>
              <a:t>  </a:t>
            </a:r>
            <a:r>
              <a:rPr lang="vi-VN" sz="4000" b="1" smtClean="0">
                <a:solidFill>
                  <a:srgbClr val="0033CC"/>
                </a:solidFill>
              </a:rPr>
              <a:t>    </a:t>
            </a:r>
            <a:r>
              <a:rPr lang="en-US" sz="4000" b="1" smtClean="0">
                <a:solidFill>
                  <a:srgbClr val="0033CC"/>
                </a:solidFill>
              </a:rPr>
              <a:t>A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a</a:t>
            </a:r>
            <a:r>
              <a:rPr lang="vi-VN" sz="4000" b="1" smtClean="0">
                <a:solidFill>
                  <a:srgbClr val="0033CC"/>
                </a:solidFill>
              </a:rPr>
              <a:t>             </a:t>
            </a:r>
            <a:r>
              <a:rPr lang="en-US" sz="4000" b="1" smtClean="0">
                <a:solidFill>
                  <a:srgbClr val="0033CC"/>
                </a:solidFill>
              </a:rPr>
              <a:t>B </a:t>
            </a:r>
            <a:r>
              <a:rPr lang="en-US" sz="4000" b="1">
                <a:solidFill>
                  <a:srgbClr val="0033CC"/>
                </a:solidFill>
              </a:rPr>
              <a:t>– c </a:t>
            </a:r>
          </a:p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O </a:t>
            </a:r>
            <a:r>
              <a:rPr lang="en-US" sz="4000" b="1">
                <a:solidFill>
                  <a:srgbClr val="0033CC"/>
                </a:solidFill>
              </a:rPr>
              <a:t>– ô 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vi-VN" sz="4000" b="1" smtClean="0">
                <a:solidFill>
                  <a:srgbClr val="0033CC"/>
                </a:solidFill>
              </a:rPr>
              <a:t>           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vi-VN" sz="4000" b="1" smtClean="0">
                <a:solidFill>
                  <a:srgbClr val="0033CC"/>
                </a:solidFill>
              </a:rPr>
              <a:t>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endParaRPr lang="en-US" sz="4000" b="1">
              <a:solidFill>
                <a:srgbClr val="0033CC"/>
              </a:solidFill>
            </a:endParaRPr>
          </a:p>
          <a:p>
            <a:endParaRPr lang="vi-VN" sz="4000" b="1" smtClean="0">
              <a:solidFill>
                <a:srgbClr val="0033CC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34636" y="762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 smtClean="0">
                <a:solidFill>
                  <a:srgbClr val="FF0000"/>
                </a:solidFill>
              </a:rPr>
              <a:t>Tìm cặp anh em sinh đôi </a:t>
            </a:r>
            <a:r>
              <a:rPr lang="en-US" sz="4000" b="1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7" y="1981200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7" y="2640930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25" y="2051057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7" y="2599951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7" y="3200323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Những sự thật thú vị về biểu tượng cảm xúc emoji - Vĩnh Long 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44365"/>
            <a:ext cx="843576" cy="5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533400" y="609600"/>
            <a:ext cx="8153400" cy="4572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 chữ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Giống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 như đúc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Bỗng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 bút mực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Vẽ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 móc câu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Lên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 tôi đấy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Bây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 bạn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 chữ chi?</a:t>
            </a:r>
            <a:endParaRPr lang="vi-VN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th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d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o 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bß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®ß    cæ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https://cdnelearning.nxbgd.vn/uploads/409_20200509092532_so-3-kieu-1.mp4</a:t>
            </a:r>
          </a:p>
        </p:txBody>
      </p:sp>
    </p:spTree>
    <p:extLst>
      <p:ext uri="{BB962C8B-B14F-4D97-AF65-F5344CB8AC3E}">
        <p14:creationId xmlns:p14="http://schemas.microsoft.com/office/powerpoint/2010/main" val="3585728054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3616" r="35840" b="33192"/>
          <a:stretch/>
        </p:blipFill>
        <p:spPr bwMode="auto">
          <a:xfrm>
            <a:off x="3494655" y="2174956"/>
            <a:ext cx="1697490" cy="216739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</p:pic>
      <p:grpSp>
        <p:nvGrpSpPr>
          <p:cNvPr id="3" name="Group 2"/>
          <p:cNvGrpSpPr/>
          <p:nvPr/>
        </p:nvGrpSpPr>
        <p:grpSpPr>
          <a:xfrm>
            <a:off x="1447798" y="1697182"/>
            <a:ext cx="5936673" cy="4017818"/>
            <a:chOff x="-838200" y="2174956"/>
            <a:chExt cx="9607460" cy="3484418"/>
          </a:xfrm>
        </p:grpSpPr>
        <p:pic>
          <p:nvPicPr>
            <p:cNvPr id="8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6" r="1762" b="19600"/>
            <a:stretch/>
          </p:blipFill>
          <p:spPr bwMode="auto">
            <a:xfrm>
              <a:off x="1592605" y="2174956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838200" y="3020294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47800" y="1219200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06635" y="1219199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¥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¬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9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-132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ʌ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8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381001"/>
            <a:ext cx="9005455" cy="3484418"/>
            <a:chOff x="-699656" y="381001"/>
            <a:chExt cx="9705111" cy="3484418"/>
          </a:xfrm>
        </p:grpSpPr>
        <p:pic>
          <p:nvPicPr>
            <p:cNvPr id="5122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7" r="1651" b="19600"/>
            <a:stretch/>
          </p:blipFill>
          <p:spPr bwMode="auto">
            <a:xfrm>
              <a:off x="1828800" y="381001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699656" y="1108363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 flipH="1">
            <a:off x="914400" y="4613564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Tµu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ì</a:t>
            </a:r>
            <a:r>
              <a:rPr lang="en-US" sz="5400" b="1" smtClean="0">
                <a:latin typeface=".VnAvant" pitchFamily="34" charset="0"/>
              </a:rPr>
              <a:t> hµng ë c¶ng.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250476" y="4613565"/>
            <a:ext cx="487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5" grpId="0"/>
      <p:bldP spid="16" grpId="0"/>
      <p:bldP spid="18" grpId="0"/>
      <p:bldP spid="21" grpId="0"/>
      <p:bldP spid="2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5846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24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đ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vi-VN" sz="3600" b="1" smtClean="0">
                <a:solidFill>
                  <a:srgbClr val="006600"/>
                </a:solidFill>
                <a:latin typeface=".VnAvant" pitchFamily="34" charset="0"/>
              </a:rPr>
              <a:t>đỡ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ỡ</a:t>
            </a:r>
            <a:endParaRPr lang="en-US" sz="3600" b="1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6161</TotalTime>
  <Words>408</Words>
  <Application>Microsoft Office PowerPoint</Application>
  <PresentationFormat>On-screen Show (4:3)</PresentationFormat>
  <Paragraphs>173</Paragraphs>
  <Slides>38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Arial</vt:lpstr>
      <vt:lpstr>Comic Sans MS</vt:lpstr>
      <vt:lpstr>HP001 4H Normal</vt:lpstr>
      <vt:lpstr>HP-087</vt:lpstr>
      <vt:lpstr>.VnCooper</vt:lpstr>
      <vt:lpstr>.VnAvantH</vt:lpstr>
      <vt:lpstr>Calibri</vt:lpstr>
      <vt:lpstr>Times New Roman</vt:lpstr>
      <vt:lpstr>VNI-Avo</vt:lpstr>
      <vt:lpstr>HP001 Tap Do</vt:lpstr>
      <vt:lpstr>.VnUniverse</vt:lpstr>
      <vt:lpstr>HP001</vt:lpstr>
      <vt:lpstr>.VnAristote</vt:lpstr>
      <vt:lpstr>.VnAvant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 ¥     ¬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¥     ¬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267</cp:revision>
  <dcterms:created xsi:type="dcterms:W3CDTF">2006-08-16T00:00:00Z</dcterms:created>
  <dcterms:modified xsi:type="dcterms:W3CDTF">2024-09-16T06:08:23Z</dcterms:modified>
</cp:coreProperties>
</file>