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94" r:id="rId2"/>
    <p:sldId id="256" r:id="rId3"/>
    <p:sldId id="295" r:id="rId4"/>
    <p:sldId id="299" r:id="rId5"/>
    <p:sldId id="296" r:id="rId6"/>
    <p:sldId id="303" r:id="rId7"/>
    <p:sldId id="300" r:id="rId8"/>
    <p:sldId id="301" r:id="rId9"/>
    <p:sldId id="302" r:id="rId10"/>
    <p:sldId id="297" r:id="rId11"/>
    <p:sldId id="304" r:id="rId12"/>
    <p:sldId id="305" r:id="rId13"/>
    <p:sldId id="306" r:id="rId14"/>
    <p:sldId id="307" r:id="rId15"/>
    <p:sldId id="298" r:id="rId16"/>
    <p:sldId id="316" r:id="rId17"/>
    <p:sldId id="308" r:id="rId18"/>
    <p:sldId id="309" r:id="rId19"/>
    <p:sldId id="280" r:id="rId20"/>
    <p:sldId id="340" r:id="rId21"/>
    <p:sldId id="341" r:id="rId22"/>
    <p:sldId id="342" r:id="rId23"/>
    <p:sldId id="310" r:id="rId24"/>
    <p:sldId id="311" r:id="rId25"/>
    <p:sldId id="343" r:id="rId26"/>
    <p:sldId id="312" r:id="rId27"/>
    <p:sldId id="313" r:id="rId28"/>
    <p:sldId id="314" r:id="rId29"/>
    <p:sldId id="315" r:id="rId30"/>
    <p:sldId id="352" r:id="rId31"/>
    <p:sldId id="344" r:id="rId32"/>
    <p:sldId id="345" r:id="rId33"/>
    <p:sldId id="346" r:id="rId34"/>
    <p:sldId id="347" r:id="rId35"/>
    <p:sldId id="348" r:id="rId36"/>
    <p:sldId id="276" r:id="rId37"/>
    <p:sldId id="350" r:id="rId38"/>
    <p:sldId id="351" r:id="rId39"/>
    <p:sldId id="353" r:id="rId40"/>
    <p:sldId id="354" r:id="rId41"/>
    <p:sldId id="355" r:id="rId42"/>
    <p:sldId id="356" r:id="rId43"/>
    <p:sldId id="357" r:id="rId44"/>
    <p:sldId id="361" r:id="rId45"/>
    <p:sldId id="358" r:id="rId46"/>
    <p:sldId id="286" r:id="rId47"/>
    <p:sldId id="359" r:id="rId48"/>
    <p:sldId id="387" r:id="rId49"/>
    <p:sldId id="388" r:id="rId50"/>
    <p:sldId id="392" r:id="rId51"/>
    <p:sldId id="389" r:id="rId52"/>
    <p:sldId id="391" r:id="rId53"/>
    <p:sldId id="399" r:id="rId54"/>
    <p:sldId id="360" r:id="rId55"/>
    <p:sldId id="400" r:id="rId56"/>
    <p:sldId id="393" r:id="rId57"/>
    <p:sldId id="398" r:id="rId58"/>
    <p:sldId id="40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4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08" autoAdjust="0"/>
    <p:restoredTop sz="94660"/>
  </p:normalViewPr>
  <p:slideViewPr>
    <p:cSldViewPr snapToGrid="0">
      <p:cViewPr varScale="1">
        <p:scale>
          <a:sx n="80" d="100"/>
          <a:sy n="80" d="100"/>
        </p:scale>
        <p:origin x="77" y="91"/>
      </p:cViewPr>
      <p:guideLst/>
    </p:cSldViewPr>
  </p:slideViewPr>
  <p:notesTextViewPr>
    <p:cViewPr>
      <p:scale>
        <a:sx n="1" d="1"/>
        <a:sy n="1" d="1"/>
      </p:scale>
      <p:origin x="0" y="-3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43D0A-FDFC-429C-8462-D99EC1822730}"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F2C73-39E8-47EC-9D9A-595AF5CD6A9F}" type="slidenum">
              <a:rPr lang="en-US" smtClean="0"/>
              <a:t>‹#›</a:t>
            </a:fld>
            <a:endParaRPr lang="en-US"/>
          </a:p>
        </p:txBody>
      </p:sp>
    </p:spTree>
    <p:extLst>
      <p:ext uri="{BB962C8B-B14F-4D97-AF65-F5344CB8AC3E}">
        <p14:creationId xmlns:p14="http://schemas.microsoft.com/office/powerpoint/2010/main" val="257350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F2C73-39E8-47EC-9D9A-595AF5CD6A9F}" type="slidenum">
              <a:rPr lang="en-US" smtClean="0"/>
              <a:t>19</a:t>
            </a:fld>
            <a:endParaRPr lang="en-US"/>
          </a:p>
        </p:txBody>
      </p:sp>
    </p:spTree>
    <p:extLst>
      <p:ext uri="{BB962C8B-B14F-4D97-AF65-F5344CB8AC3E}">
        <p14:creationId xmlns:p14="http://schemas.microsoft.com/office/powerpoint/2010/main" val="425823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F2C73-39E8-47EC-9D9A-595AF5CD6A9F}" type="slidenum">
              <a:rPr lang="en-US" smtClean="0"/>
              <a:t>46</a:t>
            </a:fld>
            <a:endParaRPr lang="en-US"/>
          </a:p>
        </p:txBody>
      </p:sp>
    </p:spTree>
    <p:extLst>
      <p:ext uri="{BB962C8B-B14F-4D97-AF65-F5344CB8AC3E}">
        <p14:creationId xmlns:p14="http://schemas.microsoft.com/office/powerpoint/2010/main" val="63657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Tailieugiaovien.edu.vn</a:t>
            </a:r>
          </a:p>
          <a:p>
            <a:endParaRPr lang="en-US"/>
          </a:p>
        </p:txBody>
      </p:sp>
      <p:sp>
        <p:nvSpPr>
          <p:cNvPr id="4" name="Slide Number Placeholder 3"/>
          <p:cNvSpPr>
            <a:spLocks noGrp="1"/>
          </p:cNvSpPr>
          <p:nvPr>
            <p:ph type="sldNum" sz="quarter" idx="5"/>
          </p:nvPr>
        </p:nvSpPr>
        <p:spPr/>
        <p:txBody>
          <a:bodyPr/>
          <a:lstStyle/>
          <a:p>
            <a:fld id="{699F2C73-39E8-47EC-9D9A-595AF5CD6A9F}" type="slidenum">
              <a:rPr lang="en-US" smtClean="0"/>
              <a:t>55</a:t>
            </a:fld>
            <a:endParaRPr lang="en-US"/>
          </a:p>
        </p:txBody>
      </p:sp>
    </p:spTree>
    <p:extLst>
      <p:ext uri="{BB962C8B-B14F-4D97-AF65-F5344CB8AC3E}">
        <p14:creationId xmlns:p14="http://schemas.microsoft.com/office/powerpoint/2010/main" val="54731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4FF6-4F61-76F7-1614-095ED505C2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E150B9-76D2-950B-C701-2EFB71894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0054FC-2F0A-B3ED-F59A-8C96E0A338B5}"/>
              </a:ext>
            </a:extLst>
          </p:cNvPr>
          <p:cNvSpPr>
            <a:spLocks noGrp="1"/>
          </p:cNvSpPr>
          <p:nvPr>
            <p:ph type="dt" sz="half" idx="10"/>
          </p:nvPr>
        </p:nvSpPr>
        <p:spPr/>
        <p:txBody>
          <a:bodyPr/>
          <a:lstStyle/>
          <a:p>
            <a:fld id="{CCE2C226-B271-4BF3-9D46-E53CE4A33BEA}" type="datetimeFigureOut">
              <a:rPr lang="en-US" smtClean="0"/>
              <a:t>10/25/2024</a:t>
            </a:fld>
            <a:endParaRPr lang="en-US"/>
          </a:p>
        </p:txBody>
      </p:sp>
      <p:sp>
        <p:nvSpPr>
          <p:cNvPr id="5" name="Footer Placeholder 4">
            <a:extLst>
              <a:ext uri="{FF2B5EF4-FFF2-40B4-BE49-F238E27FC236}">
                <a16:creationId xmlns:a16="http://schemas.microsoft.com/office/drawing/2014/main" id="{44CF0ACA-81EE-6985-779A-A3E5D4245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8A3F8-F6F8-B0CF-F987-582C9526D573}"/>
              </a:ext>
            </a:extLst>
          </p:cNvPr>
          <p:cNvSpPr>
            <a:spLocks noGrp="1"/>
          </p:cNvSpPr>
          <p:nvPr>
            <p:ph type="sldNum" sz="quarter" idx="12"/>
          </p:nvPr>
        </p:nvSpPr>
        <p:spPr/>
        <p:txBody>
          <a:bodyPr/>
          <a:lstStyle/>
          <a:p>
            <a:fld id="{70787A94-D735-401B-B11B-33C16B7F56EE}" type="slidenum">
              <a:rPr lang="en-US" smtClean="0"/>
              <a:t>‹#›</a:t>
            </a:fld>
            <a:endParaRPr lang="en-US"/>
          </a:p>
        </p:txBody>
      </p:sp>
    </p:spTree>
    <p:extLst>
      <p:ext uri="{BB962C8B-B14F-4D97-AF65-F5344CB8AC3E}">
        <p14:creationId xmlns:p14="http://schemas.microsoft.com/office/powerpoint/2010/main" val="54149464"/>
      </p:ext>
    </p:extLst>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C7B7-F2D7-9B42-00D9-C551304FB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39F7A3-7D89-6983-AF3B-02F582A1B5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0122F-F51C-BE37-7348-CF05D95F49D8}"/>
              </a:ext>
            </a:extLst>
          </p:cNvPr>
          <p:cNvSpPr>
            <a:spLocks noGrp="1"/>
          </p:cNvSpPr>
          <p:nvPr>
            <p:ph type="dt" sz="half" idx="10"/>
          </p:nvPr>
        </p:nvSpPr>
        <p:spPr/>
        <p:txBody>
          <a:bodyPr/>
          <a:lstStyle/>
          <a:p>
            <a:fld id="{CCE2C226-B271-4BF3-9D46-E53CE4A33BEA}" type="datetimeFigureOut">
              <a:rPr lang="en-US" smtClean="0"/>
              <a:t>10/25/2024</a:t>
            </a:fld>
            <a:endParaRPr lang="en-US"/>
          </a:p>
        </p:txBody>
      </p:sp>
      <p:sp>
        <p:nvSpPr>
          <p:cNvPr id="5" name="Footer Placeholder 4">
            <a:extLst>
              <a:ext uri="{FF2B5EF4-FFF2-40B4-BE49-F238E27FC236}">
                <a16:creationId xmlns:a16="http://schemas.microsoft.com/office/drawing/2014/main" id="{433C2FBF-0EAB-D06D-B071-F34599EAF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9A997-B4DF-44A0-D6DB-F1CC7A1F7156}"/>
              </a:ext>
            </a:extLst>
          </p:cNvPr>
          <p:cNvSpPr>
            <a:spLocks noGrp="1"/>
          </p:cNvSpPr>
          <p:nvPr>
            <p:ph type="sldNum" sz="quarter" idx="12"/>
          </p:nvPr>
        </p:nvSpPr>
        <p:spPr/>
        <p:txBody>
          <a:bodyPr/>
          <a:lstStyle/>
          <a:p>
            <a:fld id="{70787A94-D735-401B-B11B-33C16B7F56EE}" type="slidenum">
              <a:rPr lang="en-US" smtClean="0"/>
              <a:t>‹#›</a:t>
            </a:fld>
            <a:endParaRPr lang="en-US"/>
          </a:p>
        </p:txBody>
      </p:sp>
    </p:spTree>
    <p:extLst>
      <p:ext uri="{BB962C8B-B14F-4D97-AF65-F5344CB8AC3E}">
        <p14:creationId xmlns:p14="http://schemas.microsoft.com/office/powerpoint/2010/main" val="2749280766"/>
      </p:ext>
    </p:extLst>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2E98E9-E416-4408-6928-4D75D9F99B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5445D0-99EB-FA3C-A09F-132643D784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66273-8BD9-09C0-161B-2A5F9AD84FBF}"/>
              </a:ext>
            </a:extLst>
          </p:cNvPr>
          <p:cNvSpPr>
            <a:spLocks noGrp="1"/>
          </p:cNvSpPr>
          <p:nvPr>
            <p:ph type="dt" sz="half" idx="10"/>
          </p:nvPr>
        </p:nvSpPr>
        <p:spPr/>
        <p:txBody>
          <a:bodyPr/>
          <a:lstStyle/>
          <a:p>
            <a:fld id="{CCE2C226-B271-4BF3-9D46-E53CE4A33BEA}" type="datetimeFigureOut">
              <a:rPr lang="en-US" smtClean="0"/>
              <a:t>10/25/2024</a:t>
            </a:fld>
            <a:endParaRPr lang="en-US"/>
          </a:p>
        </p:txBody>
      </p:sp>
      <p:sp>
        <p:nvSpPr>
          <p:cNvPr id="5" name="Footer Placeholder 4">
            <a:extLst>
              <a:ext uri="{FF2B5EF4-FFF2-40B4-BE49-F238E27FC236}">
                <a16:creationId xmlns:a16="http://schemas.microsoft.com/office/drawing/2014/main" id="{B5C57EAC-A78D-02A4-58BF-D195D6140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698C4-4C85-16F3-08D4-CDCD661C7DF9}"/>
              </a:ext>
            </a:extLst>
          </p:cNvPr>
          <p:cNvSpPr>
            <a:spLocks noGrp="1"/>
          </p:cNvSpPr>
          <p:nvPr>
            <p:ph type="sldNum" sz="quarter" idx="12"/>
          </p:nvPr>
        </p:nvSpPr>
        <p:spPr/>
        <p:txBody>
          <a:bodyPr/>
          <a:lstStyle/>
          <a:p>
            <a:fld id="{70787A94-D735-401B-B11B-33C16B7F56EE}" type="slidenum">
              <a:rPr lang="en-US" smtClean="0"/>
              <a:t>‹#›</a:t>
            </a:fld>
            <a:endParaRPr lang="en-US"/>
          </a:p>
        </p:txBody>
      </p:sp>
    </p:spTree>
    <p:extLst>
      <p:ext uri="{BB962C8B-B14F-4D97-AF65-F5344CB8AC3E}">
        <p14:creationId xmlns:p14="http://schemas.microsoft.com/office/powerpoint/2010/main" val="12600120"/>
      </p:ext>
    </p:extLst>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AC71-1328-8F1C-304D-AEEA039048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F6C75F-FD94-E59B-14D1-072527A015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CAFEC-6592-8559-D37D-59462CAD6FC5}"/>
              </a:ext>
            </a:extLst>
          </p:cNvPr>
          <p:cNvSpPr>
            <a:spLocks noGrp="1"/>
          </p:cNvSpPr>
          <p:nvPr>
            <p:ph type="dt" sz="half" idx="10"/>
          </p:nvPr>
        </p:nvSpPr>
        <p:spPr/>
        <p:txBody>
          <a:bodyPr/>
          <a:lstStyle/>
          <a:p>
            <a:fld id="{CCE2C226-B271-4BF3-9D46-E53CE4A33BEA}" type="datetimeFigureOut">
              <a:rPr lang="en-US" smtClean="0"/>
              <a:t>10/25/2024</a:t>
            </a:fld>
            <a:endParaRPr lang="en-US"/>
          </a:p>
        </p:txBody>
      </p:sp>
      <p:sp>
        <p:nvSpPr>
          <p:cNvPr id="5" name="Footer Placeholder 4">
            <a:extLst>
              <a:ext uri="{FF2B5EF4-FFF2-40B4-BE49-F238E27FC236}">
                <a16:creationId xmlns:a16="http://schemas.microsoft.com/office/drawing/2014/main" id="{931FFBBF-B1CA-40CD-5F12-5C1558202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98656-59DD-E94D-2178-C79DCBD718D4}"/>
              </a:ext>
            </a:extLst>
          </p:cNvPr>
          <p:cNvSpPr>
            <a:spLocks noGrp="1"/>
          </p:cNvSpPr>
          <p:nvPr>
            <p:ph type="sldNum" sz="quarter" idx="12"/>
          </p:nvPr>
        </p:nvSpPr>
        <p:spPr/>
        <p:txBody>
          <a:bodyPr/>
          <a:lstStyle/>
          <a:p>
            <a:fld id="{70787A94-D735-401B-B11B-33C16B7F56EE}" type="slidenum">
              <a:rPr lang="en-US" smtClean="0"/>
              <a:t>‹#›</a:t>
            </a:fld>
            <a:endParaRPr lang="en-US"/>
          </a:p>
        </p:txBody>
      </p:sp>
    </p:spTree>
    <p:extLst>
      <p:ext uri="{BB962C8B-B14F-4D97-AF65-F5344CB8AC3E}">
        <p14:creationId xmlns:p14="http://schemas.microsoft.com/office/powerpoint/2010/main" val="3067982340"/>
      </p:ext>
    </p:extLst>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AC50-273B-B03C-ED54-30E3684BAE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B202DA-5126-2FC2-3CC2-F15D047C17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1DF295-2236-4BAD-5E49-10E41C641434}"/>
              </a:ext>
            </a:extLst>
          </p:cNvPr>
          <p:cNvSpPr>
            <a:spLocks noGrp="1"/>
          </p:cNvSpPr>
          <p:nvPr>
            <p:ph type="dt" sz="half" idx="10"/>
          </p:nvPr>
        </p:nvSpPr>
        <p:spPr/>
        <p:txBody>
          <a:bodyPr/>
          <a:lstStyle/>
          <a:p>
            <a:fld id="{CCE2C226-B271-4BF3-9D46-E53CE4A33BEA}" type="datetimeFigureOut">
              <a:rPr lang="en-US" smtClean="0"/>
              <a:t>10/25/2024</a:t>
            </a:fld>
            <a:endParaRPr lang="en-US"/>
          </a:p>
        </p:txBody>
      </p:sp>
      <p:sp>
        <p:nvSpPr>
          <p:cNvPr id="5" name="Footer Placeholder 4">
            <a:extLst>
              <a:ext uri="{FF2B5EF4-FFF2-40B4-BE49-F238E27FC236}">
                <a16:creationId xmlns:a16="http://schemas.microsoft.com/office/drawing/2014/main" id="{359A1D90-CCE3-CF6E-2D2B-841805D29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B90EB-474E-08AD-4EB9-4947F2D7EC30}"/>
              </a:ext>
            </a:extLst>
          </p:cNvPr>
          <p:cNvSpPr>
            <a:spLocks noGrp="1"/>
          </p:cNvSpPr>
          <p:nvPr>
            <p:ph type="sldNum" sz="quarter" idx="12"/>
          </p:nvPr>
        </p:nvSpPr>
        <p:spPr/>
        <p:txBody>
          <a:bodyPr/>
          <a:lstStyle/>
          <a:p>
            <a:fld id="{70787A94-D735-401B-B11B-33C16B7F56EE}" type="slidenum">
              <a:rPr lang="en-US" smtClean="0"/>
              <a:t>‹#›</a:t>
            </a:fld>
            <a:endParaRPr lang="en-US"/>
          </a:p>
        </p:txBody>
      </p:sp>
    </p:spTree>
    <p:extLst>
      <p:ext uri="{BB962C8B-B14F-4D97-AF65-F5344CB8AC3E}">
        <p14:creationId xmlns:p14="http://schemas.microsoft.com/office/powerpoint/2010/main" val="2815318935"/>
      </p:ext>
    </p:extLst>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010FA-69DA-C753-E655-6354B0493A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1F54-AAE6-0A0D-FF47-6D0CD01ACE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BD26CD-517C-0259-0C4C-9562933B01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DF77A9-F76F-8890-B3D1-683531720A40}"/>
              </a:ext>
            </a:extLst>
          </p:cNvPr>
          <p:cNvSpPr>
            <a:spLocks noGrp="1"/>
          </p:cNvSpPr>
          <p:nvPr>
            <p:ph type="dt" sz="half" idx="10"/>
          </p:nvPr>
        </p:nvSpPr>
        <p:spPr/>
        <p:txBody>
          <a:bodyPr/>
          <a:lstStyle/>
          <a:p>
            <a:fld id="{CCE2C226-B271-4BF3-9D46-E53CE4A33BEA}" type="datetimeFigureOut">
              <a:rPr lang="en-US" smtClean="0"/>
              <a:t>10/25/2024</a:t>
            </a:fld>
            <a:endParaRPr lang="en-US"/>
          </a:p>
        </p:txBody>
      </p:sp>
      <p:sp>
        <p:nvSpPr>
          <p:cNvPr id="6" name="Footer Placeholder 5">
            <a:extLst>
              <a:ext uri="{FF2B5EF4-FFF2-40B4-BE49-F238E27FC236}">
                <a16:creationId xmlns:a16="http://schemas.microsoft.com/office/drawing/2014/main" id="{B42CAF35-9AFF-51B6-49E0-FEB553300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E8FB27-C487-536B-47E6-E1160D72EB46}"/>
              </a:ext>
            </a:extLst>
          </p:cNvPr>
          <p:cNvSpPr>
            <a:spLocks noGrp="1"/>
          </p:cNvSpPr>
          <p:nvPr>
            <p:ph type="sldNum" sz="quarter" idx="12"/>
          </p:nvPr>
        </p:nvSpPr>
        <p:spPr/>
        <p:txBody>
          <a:bodyPr/>
          <a:lstStyle/>
          <a:p>
            <a:fld id="{70787A94-D735-401B-B11B-33C16B7F56EE}" type="slidenum">
              <a:rPr lang="en-US" smtClean="0"/>
              <a:t>‹#›</a:t>
            </a:fld>
            <a:endParaRPr lang="en-US"/>
          </a:p>
        </p:txBody>
      </p:sp>
    </p:spTree>
    <p:extLst>
      <p:ext uri="{BB962C8B-B14F-4D97-AF65-F5344CB8AC3E}">
        <p14:creationId xmlns:p14="http://schemas.microsoft.com/office/powerpoint/2010/main" val="2845404866"/>
      </p:ext>
    </p:extLst>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C90B-21AA-719B-CDE8-B28A621C8B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D9504F-89C9-A44E-0A5F-8457A421A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C49CF-B731-B641-B587-1CF887FEA2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5144E1-0C37-A2FC-E62D-F277C45CD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295F46-11BA-13E3-CF19-35F23590E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7A4C54-86F5-700C-CD05-5B77B385F03B}"/>
              </a:ext>
            </a:extLst>
          </p:cNvPr>
          <p:cNvSpPr>
            <a:spLocks noGrp="1"/>
          </p:cNvSpPr>
          <p:nvPr>
            <p:ph type="dt" sz="half" idx="10"/>
          </p:nvPr>
        </p:nvSpPr>
        <p:spPr/>
        <p:txBody>
          <a:bodyPr/>
          <a:lstStyle/>
          <a:p>
            <a:fld id="{CCE2C226-B271-4BF3-9D46-E53CE4A33BEA}" type="datetimeFigureOut">
              <a:rPr lang="en-US" smtClean="0"/>
              <a:t>10/25/2024</a:t>
            </a:fld>
            <a:endParaRPr lang="en-US"/>
          </a:p>
        </p:txBody>
      </p:sp>
      <p:sp>
        <p:nvSpPr>
          <p:cNvPr id="8" name="Footer Placeholder 7">
            <a:extLst>
              <a:ext uri="{FF2B5EF4-FFF2-40B4-BE49-F238E27FC236}">
                <a16:creationId xmlns:a16="http://schemas.microsoft.com/office/drawing/2014/main" id="{83026014-5367-3314-D8FE-20A7EEC3CE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24B261-CDFB-BE76-F123-A4B440401885}"/>
              </a:ext>
            </a:extLst>
          </p:cNvPr>
          <p:cNvSpPr>
            <a:spLocks noGrp="1"/>
          </p:cNvSpPr>
          <p:nvPr>
            <p:ph type="sldNum" sz="quarter" idx="12"/>
          </p:nvPr>
        </p:nvSpPr>
        <p:spPr/>
        <p:txBody>
          <a:bodyPr/>
          <a:lstStyle/>
          <a:p>
            <a:fld id="{70787A94-D735-401B-B11B-33C16B7F56EE}" type="slidenum">
              <a:rPr lang="en-US" smtClean="0"/>
              <a:t>‹#›</a:t>
            </a:fld>
            <a:endParaRPr lang="en-US"/>
          </a:p>
        </p:txBody>
      </p:sp>
    </p:spTree>
    <p:extLst>
      <p:ext uri="{BB962C8B-B14F-4D97-AF65-F5344CB8AC3E}">
        <p14:creationId xmlns:p14="http://schemas.microsoft.com/office/powerpoint/2010/main" val="2715934840"/>
      </p:ext>
    </p:extLst>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D2A1-F27A-586C-13D9-A724613707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E2EFD9-1D7C-778A-12C8-24C0933FDC8E}"/>
              </a:ext>
            </a:extLst>
          </p:cNvPr>
          <p:cNvSpPr>
            <a:spLocks noGrp="1"/>
          </p:cNvSpPr>
          <p:nvPr>
            <p:ph type="dt" sz="half" idx="10"/>
          </p:nvPr>
        </p:nvSpPr>
        <p:spPr/>
        <p:txBody>
          <a:bodyPr/>
          <a:lstStyle/>
          <a:p>
            <a:fld id="{CCE2C226-B271-4BF3-9D46-E53CE4A33BEA}" type="datetimeFigureOut">
              <a:rPr lang="en-US" smtClean="0"/>
              <a:t>10/25/2024</a:t>
            </a:fld>
            <a:endParaRPr lang="en-US"/>
          </a:p>
        </p:txBody>
      </p:sp>
      <p:sp>
        <p:nvSpPr>
          <p:cNvPr id="4" name="Footer Placeholder 3">
            <a:extLst>
              <a:ext uri="{FF2B5EF4-FFF2-40B4-BE49-F238E27FC236}">
                <a16:creationId xmlns:a16="http://schemas.microsoft.com/office/drawing/2014/main" id="{C4078BDB-9434-755F-9250-7D731F3B3B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B4F96B-B5D6-4178-E90B-7722D109F6A9}"/>
              </a:ext>
            </a:extLst>
          </p:cNvPr>
          <p:cNvSpPr>
            <a:spLocks noGrp="1"/>
          </p:cNvSpPr>
          <p:nvPr>
            <p:ph type="sldNum" sz="quarter" idx="12"/>
          </p:nvPr>
        </p:nvSpPr>
        <p:spPr/>
        <p:txBody>
          <a:bodyPr/>
          <a:lstStyle/>
          <a:p>
            <a:fld id="{70787A94-D735-401B-B11B-33C16B7F56EE}" type="slidenum">
              <a:rPr lang="en-US" smtClean="0"/>
              <a:t>‹#›</a:t>
            </a:fld>
            <a:endParaRPr lang="en-US"/>
          </a:p>
        </p:txBody>
      </p:sp>
    </p:spTree>
    <p:extLst>
      <p:ext uri="{BB962C8B-B14F-4D97-AF65-F5344CB8AC3E}">
        <p14:creationId xmlns:p14="http://schemas.microsoft.com/office/powerpoint/2010/main" val="3237188462"/>
      </p:ext>
    </p:extLst>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49BF5-D2AB-642A-7D22-83E007DBFAF2}"/>
              </a:ext>
            </a:extLst>
          </p:cNvPr>
          <p:cNvSpPr>
            <a:spLocks noGrp="1"/>
          </p:cNvSpPr>
          <p:nvPr>
            <p:ph type="dt" sz="half" idx="10"/>
          </p:nvPr>
        </p:nvSpPr>
        <p:spPr/>
        <p:txBody>
          <a:bodyPr/>
          <a:lstStyle/>
          <a:p>
            <a:fld id="{CCE2C226-B271-4BF3-9D46-E53CE4A33BEA}" type="datetimeFigureOut">
              <a:rPr lang="en-US" smtClean="0"/>
              <a:t>10/25/2024</a:t>
            </a:fld>
            <a:endParaRPr lang="en-US"/>
          </a:p>
        </p:txBody>
      </p:sp>
      <p:sp>
        <p:nvSpPr>
          <p:cNvPr id="3" name="Footer Placeholder 2">
            <a:extLst>
              <a:ext uri="{FF2B5EF4-FFF2-40B4-BE49-F238E27FC236}">
                <a16:creationId xmlns:a16="http://schemas.microsoft.com/office/drawing/2014/main" id="{38CF8225-DCDD-D39F-93E9-28A1E83413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38652D-8A81-AE6B-B580-49A4B190A1B2}"/>
              </a:ext>
            </a:extLst>
          </p:cNvPr>
          <p:cNvSpPr>
            <a:spLocks noGrp="1"/>
          </p:cNvSpPr>
          <p:nvPr>
            <p:ph type="sldNum" sz="quarter" idx="12"/>
          </p:nvPr>
        </p:nvSpPr>
        <p:spPr/>
        <p:txBody>
          <a:bodyPr/>
          <a:lstStyle/>
          <a:p>
            <a:fld id="{70787A94-D735-401B-B11B-33C16B7F56EE}" type="slidenum">
              <a:rPr lang="en-US" smtClean="0"/>
              <a:t>‹#›</a:t>
            </a:fld>
            <a:endParaRPr lang="en-US"/>
          </a:p>
        </p:txBody>
      </p:sp>
    </p:spTree>
    <p:extLst>
      <p:ext uri="{BB962C8B-B14F-4D97-AF65-F5344CB8AC3E}">
        <p14:creationId xmlns:p14="http://schemas.microsoft.com/office/powerpoint/2010/main" val="1090428672"/>
      </p:ext>
    </p:extLst>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CACA-434E-D6AD-A1D9-09448DE62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7E7110-C197-C4C0-6CC1-7D65CDE779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2A22BA-B57C-891E-DAEB-165D63865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8B6043-7534-A938-292F-211C3B127EF3}"/>
              </a:ext>
            </a:extLst>
          </p:cNvPr>
          <p:cNvSpPr>
            <a:spLocks noGrp="1"/>
          </p:cNvSpPr>
          <p:nvPr>
            <p:ph type="dt" sz="half" idx="10"/>
          </p:nvPr>
        </p:nvSpPr>
        <p:spPr/>
        <p:txBody>
          <a:bodyPr/>
          <a:lstStyle/>
          <a:p>
            <a:fld id="{CCE2C226-B271-4BF3-9D46-E53CE4A33BEA}" type="datetimeFigureOut">
              <a:rPr lang="en-US" smtClean="0"/>
              <a:t>10/25/2024</a:t>
            </a:fld>
            <a:endParaRPr lang="en-US"/>
          </a:p>
        </p:txBody>
      </p:sp>
      <p:sp>
        <p:nvSpPr>
          <p:cNvPr id="6" name="Footer Placeholder 5">
            <a:extLst>
              <a:ext uri="{FF2B5EF4-FFF2-40B4-BE49-F238E27FC236}">
                <a16:creationId xmlns:a16="http://schemas.microsoft.com/office/drawing/2014/main" id="{499156DE-69EC-F0CA-2E22-D7C09A32C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36812D-7136-FDC0-5D28-B97EB746D5A4}"/>
              </a:ext>
            </a:extLst>
          </p:cNvPr>
          <p:cNvSpPr>
            <a:spLocks noGrp="1"/>
          </p:cNvSpPr>
          <p:nvPr>
            <p:ph type="sldNum" sz="quarter" idx="12"/>
          </p:nvPr>
        </p:nvSpPr>
        <p:spPr/>
        <p:txBody>
          <a:bodyPr/>
          <a:lstStyle/>
          <a:p>
            <a:fld id="{70787A94-D735-401B-B11B-33C16B7F56EE}" type="slidenum">
              <a:rPr lang="en-US" smtClean="0"/>
              <a:t>‹#›</a:t>
            </a:fld>
            <a:endParaRPr lang="en-US"/>
          </a:p>
        </p:txBody>
      </p:sp>
    </p:spTree>
    <p:extLst>
      <p:ext uri="{BB962C8B-B14F-4D97-AF65-F5344CB8AC3E}">
        <p14:creationId xmlns:p14="http://schemas.microsoft.com/office/powerpoint/2010/main" val="1927878846"/>
      </p:ext>
    </p:extLst>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E8C4-F28C-3DD7-8204-718E4D0D9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B52D44-8004-F9BE-3076-29E8DDAFBB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D9262F-8090-459A-7E2A-9E616C5A0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1E2AB-E3E7-C789-0D3F-74EEB6AE8F8E}"/>
              </a:ext>
            </a:extLst>
          </p:cNvPr>
          <p:cNvSpPr>
            <a:spLocks noGrp="1"/>
          </p:cNvSpPr>
          <p:nvPr>
            <p:ph type="dt" sz="half" idx="10"/>
          </p:nvPr>
        </p:nvSpPr>
        <p:spPr/>
        <p:txBody>
          <a:bodyPr/>
          <a:lstStyle/>
          <a:p>
            <a:fld id="{CCE2C226-B271-4BF3-9D46-E53CE4A33BEA}" type="datetimeFigureOut">
              <a:rPr lang="en-US" smtClean="0"/>
              <a:t>10/25/2024</a:t>
            </a:fld>
            <a:endParaRPr lang="en-US"/>
          </a:p>
        </p:txBody>
      </p:sp>
      <p:sp>
        <p:nvSpPr>
          <p:cNvPr id="6" name="Footer Placeholder 5">
            <a:extLst>
              <a:ext uri="{FF2B5EF4-FFF2-40B4-BE49-F238E27FC236}">
                <a16:creationId xmlns:a16="http://schemas.microsoft.com/office/drawing/2014/main" id="{181470B5-DAE7-ED87-E57D-7AECBE183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6A203A-AF3F-03E6-68C4-CEDB93959A93}"/>
              </a:ext>
            </a:extLst>
          </p:cNvPr>
          <p:cNvSpPr>
            <a:spLocks noGrp="1"/>
          </p:cNvSpPr>
          <p:nvPr>
            <p:ph type="sldNum" sz="quarter" idx="12"/>
          </p:nvPr>
        </p:nvSpPr>
        <p:spPr/>
        <p:txBody>
          <a:bodyPr/>
          <a:lstStyle/>
          <a:p>
            <a:fld id="{70787A94-D735-401B-B11B-33C16B7F56EE}" type="slidenum">
              <a:rPr lang="en-US" smtClean="0"/>
              <a:t>‹#›</a:t>
            </a:fld>
            <a:endParaRPr lang="en-US"/>
          </a:p>
        </p:txBody>
      </p:sp>
    </p:spTree>
    <p:extLst>
      <p:ext uri="{BB962C8B-B14F-4D97-AF65-F5344CB8AC3E}">
        <p14:creationId xmlns:p14="http://schemas.microsoft.com/office/powerpoint/2010/main" val="1953740573"/>
      </p:ext>
    </p:extLst>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4D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59D18-EE32-51FD-A719-7D3076516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BD7DA1-A469-80AF-290C-76EA5D715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093C2-BAB1-1C13-60D8-51B4167424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E2C226-B271-4BF3-9D46-E53CE4A33BEA}" type="datetimeFigureOut">
              <a:rPr lang="en-US" smtClean="0"/>
              <a:t>10/25/2024</a:t>
            </a:fld>
            <a:endParaRPr lang="en-US"/>
          </a:p>
        </p:txBody>
      </p:sp>
      <p:sp>
        <p:nvSpPr>
          <p:cNvPr id="5" name="Footer Placeholder 4">
            <a:extLst>
              <a:ext uri="{FF2B5EF4-FFF2-40B4-BE49-F238E27FC236}">
                <a16:creationId xmlns:a16="http://schemas.microsoft.com/office/drawing/2014/main" id="{1221CE74-8624-20FE-F570-B40281A9E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2D6E6B-ABDA-069F-B203-A2C0E319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787A94-D735-401B-B11B-33C16B7F56EE}" type="slidenum">
              <a:rPr lang="en-US" smtClean="0"/>
              <a:t>‹#›</a:t>
            </a:fld>
            <a:endParaRPr lang="en-US"/>
          </a:p>
        </p:txBody>
      </p:sp>
    </p:spTree>
    <p:extLst>
      <p:ext uri="{BB962C8B-B14F-4D97-AF65-F5344CB8AC3E}">
        <p14:creationId xmlns:p14="http://schemas.microsoft.com/office/powerpoint/2010/main" val="112618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5.png"/><Relationship Id="rId3" Type="http://schemas.openxmlformats.org/officeDocument/2006/relationships/image" Target="../media/image26.svg"/><Relationship Id="rId7" Type="http://schemas.openxmlformats.org/officeDocument/2006/relationships/image" Target="../media/image11.png"/><Relationship Id="rId12" Type="http://schemas.openxmlformats.org/officeDocument/2006/relationships/image" Target="../media/image10.sv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4.svg"/><Relationship Id="rId12" Type="http://schemas.openxmlformats.org/officeDocument/2006/relationships/image" Target="../media/image15.pn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9.svg"/><Relationship Id="rId5" Type="http://schemas.openxmlformats.org/officeDocument/2006/relationships/image" Target="../media/image14.sv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0.sv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image" Target="../media/image2.png"/><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7.sv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20.sv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20.svg"/></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image" Target="../media/image2.png"/><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6348949" y="-510337"/>
            <a:ext cx="9471684" cy="8567927"/>
          </a:xfrm>
          <a:custGeom>
            <a:avLst/>
            <a:gdLst/>
            <a:ahLst/>
            <a:cxnLst/>
            <a:rect l="l" t="t" r="r" b="b"/>
            <a:pathLst>
              <a:path w="14207526" h="12851891">
                <a:moveTo>
                  <a:pt x="14207526" y="12851891"/>
                </a:moveTo>
                <a:lnTo>
                  <a:pt x="0" y="12851891"/>
                </a:lnTo>
                <a:lnTo>
                  <a:pt x="0" y="0"/>
                </a:lnTo>
                <a:lnTo>
                  <a:pt x="14207526" y="0"/>
                </a:lnTo>
                <a:lnTo>
                  <a:pt x="14207526" y="12851891"/>
                </a:lnTo>
                <a:close/>
              </a:path>
            </a:pathLst>
          </a:custGeom>
          <a:blipFill>
            <a:blip r:embed="rId2">
              <a:alphaModFix amt="30000"/>
            </a:blip>
            <a:stretch>
              <a:fillRect/>
            </a:stretch>
          </a:blipFill>
        </p:spPr>
        <p:txBody>
          <a:bodyPr/>
          <a:lstStyle/>
          <a:p>
            <a:endParaRPr lang="en-US" sz="1200"/>
          </a:p>
        </p:txBody>
      </p:sp>
      <p:sp>
        <p:nvSpPr>
          <p:cNvPr id="3" name="Freeform 3"/>
          <p:cNvSpPr/>
          <p:nvPr/>
        </p:nvSpPr>
        <p:spPr>
          <a:xfrm>
            <a:off x="-2577683" y="340762"/>
            <a:ext cx="9471684" cy="8567927"/>
          </a:xfrm>
          <a:custGeom>
            <a:avLst/>
            <a:gdLst/>
            <a:ahLst/>
            <a:cxnLst/>
            <a:rect l="l" t="t" r="r" b="b"/>
            <a:pathLst>
              <a:path w="14207526" h="12851891">
                <a:moveTo>
                  <a:pt x="0" y="0"/>
                </a:moveTo>
                <a:lnTo>
                  <a:pt x="14207525" y="0"/>
                </a:lnTo>
                <a:lnTo>
                  <a:pt x="14207525" y="12851891"/>
                </a:lnTo>
                <a:lnTo>
                  <a:pt x="0" y="12851891"/>
                </a:lnTo>
                <a:lnTo>
                  <a:pt x="0" y="0"/>
                </a:lnTo>
                <a:close/>
              </a:path>
            </a:pathLst>
          </a:custGeom>
          <a:blipFill>
            <a:blip r:embed="rId2">
              <a:alphaModFix amt="30000"/>
            </a:blip>
            <a:stretch>
              <a:fillRect/>
            </a:stretch>
          </a:blipFill>
        </p:spPr>
        <p:txBody>
          <a:bodyPr/>
          <a:lstStyle/>
          <a:p>
            <a:endParaRPr lang="en-US" sz="1200" dirty="0"/>
          </a:p>
        </p:txBody>
      </p:sp>
      <p:sp>
        <p:nvSpPr>
          <p:cNvPr id="4" name="Freeform 4"/>
          <p:cNvSpPr/>
          <p:nvPr/>
        </p:nvSpPr>
        <p:spPr>
          <a:xfrm>
            <a:off x="-252164" y="4388680"/>
            <a:ext cx="4439268" cy="2484141"/>
          </a:xfrm>
          <a:custGeom>
            <a:avLst/>
            <a:gdLst/>
            <a:ahLst/>
            <a:cxnLst/>
            <a:rect l="l" t="t" r="r" b="b"/>
            <a:pathLst>
              <a:path w="6658902" h="3726211">
                <a:moveTo>
                  <a:pt x="0" y="0"/>
                </a:moveTo>
                <a:lnTo>
                  <a:pt x="6658902" y="0"/>
                </a:lnTo>
                <a:lnTo>
                  <a:pt x="6658902" y="3726211"/>
                </a:lnTo>
                <a:lnTo>
                  <a:pt x="0" y="3726211"/>
                </a:lnTo>
                <a:lnTo>
                  <a:pt x="0" y="0"/>
                </a:lnTo>
                <a:close/>
              </a:path>
            </a:pathLst>
          </a:custGeom>
          <a:blipFill>
            <a:blip r:embed="rId3"/>
            <a:stretch>
              <a:fillRect/>
            </a:stretch>
          </a:blipFill>
        </p:spPr>
        <p:txBody>
          <a:bodyPr/>
          <a:lstStyle/>
          <a:p>
            <a:endParaRPr lang="en-US" sz="1200" dirty="0"/>
          </a:p>
        </p:txBody>
      </p:sp>
      <p:sp>
        <p:nvSpPr>
          <p:cNvPr id="5" name="Freeform 5"/>
          <p:cNvSpPr/>
          <p:nvPr/>
        </p:nvSpPr>
        <p:spPr>
          <a:xfrm flipH="1" flipV="1">
            <a:off x="7691464" y="51195"/>
            <a:ext cx="4439268" cy="2484141"/>
          </a:xfrm>
          <a:custGeom>
            <a:avLst/>
            <a:gdLst/>
            <a:ahLst/>
            <a:cxnLst/>
            <a:rect l="l" t="t" r="r" b="b"/>
            <a:pathLst>
              <a:path w="6658902" h="3726211">
                <a:moveTo>
                  <a:pt x="6658902" y="3726211"/>
                </a:moveTo>
                <a:lnTo>
                  <a:pt x="0" y="3726211"/>
                </a:lnTo>
                <a:lnTo>
                  <a:pt x="0" y="0"/>
                </a:lnTo>
                <a:lnTo>
                  <a:pt x="6658902" y="0"/>
                </a:lnTo>
                <a:lnTo>
                  <a:pt x="6658902" y="3726211"/>
                </a:lnTo>
                <a:close/>
              </a:path>
            </a:pathLst>
          </a:custGeom>
          <a:blipFill>
            <a:blip r:embed="rId3"/>
            <a:stretch>
              <a:fillRect/>
            </a:stretch>
          </a:blipFill>
        </p:spPr>
        <p:txBody>
          <a:bodyPr/>
          <a:lstStyle/>
          <a:p>
            <a:endParaRPr lang="en-US" sz="1200"/>
          </a:p>
        </p:txBody>
      </p:sp>
      <p:sp>
        <p:nvSpPr>
          <p:cNvPr id="6" name="Freeform 6"/>
          <p:cNvSpPr/>
          <p:nvPr/>
        </p:nvSpPr>
        <p:spPr>
          <a:xfrm>
            <a:off x="-1092457" y="4129391"/>
            <a:ext cx="2167617" cy="4371413"/>
          </a:xfrm>
          <a:custGeom>
            <a:avLst/>
            <a:gdLst/>
            <a:ahLst/>
            <a:cxnLst/>
            <a:rect l="l" t="t" r="r" b="b"/>
            <a:pathLst>
              <a:path w="3251426" h="6557119">
                <a:moveTo>
                  <a:pt x="0" y="0"/>
                </a:moveTo>
                <a:lnTo>
                  <a:pt x="3251426" y="0"/>
                </a:lnTo>
                <a:lnTo>
                  <a:pt x="3251426" y="6557119"/>
                </a:lnTo>
                <a:lnTo>
                  <a:pt x="0" y="65571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p:cNvSpPr/>
          <p:nvPr/>
        </p:nvSpPr>
        <p:spPr>
          <a:xfrm flipH="1" flipV="1">
            <a:off x="10843500" y="-1844944"/>
            <a:ext cx="2167617" cy="4371413"/>
          </a:xfrm>
          <a:custGeom>
            <a:avLst/>
            <a:gdLst/>
            <a:ahLst/>
            <a:cxnLst/>
            <a:rect l="l" t="t" r="r" b="b"/>
            <a:pathLst>
              <a:path w="3251426" h="6557119">
                <a:moveTo>
                  <a:pt x="3251427" y="6557119"/>
                </a:moveTo>
                <a:lnTo>
                  <a:pt x="0" y="6557119"/>
                </a:lnTo>
                <a:lnTo>
                  <a:pt x="0" y="0"/>
                </a:lnTo>
                <a:lnTo>
                  <a:pt x="3251427" y="0"/>
                </a:lnTo>
                <a:lnTo>
                  <a:pt x="3251427" y="655711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p:cNvSpPr/>
          <p:nvPr/>
        </p:nvSpPr>
        <p:spPr>
          <a:xfrm>
            <a:off x="9972366" y="4898309"/>
            <a:ext cx="3472902" cy="3129899"/>
          </a:xfrm>
          <a:custGeom>
            <a:avLst/>
            <a:gdLst/>
            <a:ahLst/>
            <a:cxnLst/>
            <a:rect l="l" t="t" r="r" b="b"/>
            <a:pathLst>
              <a:path w="5209353" h="4694849">
                <a:moveTo>
                  <a:pt x="0" y="0"/>
                </a:moveTo>
                <a:lnTo>
                  <a:pt x="5209352" y="0"/>
                </a:lnTo>
                <a:lnTo>
                  <a:pt x="5209352" y="4694848"/>
                </a:lnTo>
                <a:lnTo>
                  <a:pt x="0" y="4694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9" name="Freeform 9"/>
          <p:cNvSpPr/>
          <p:nvPr/>
        </p:nvSpPr>
        <p:spPr>
          <a:xfrm flipH="1" flipV="1">
            <a:off x="-1004601" y="-1259770"/>
            <a:ext cx="3850308" cy="3470031"/>
          </a:xfrm>
          <a:custGeom>
            <a:avLst/>
            <a:gdLst/>
            <a:ahLst/>
            <a:cxnLst/>
            <a:rect l="l" t="t" r="r" b="b"/>
            <a:pathLst>
              <a:path w="5775462" h="5205046">
                <a:moveTo>
                  <a:pt x="5775462" y="5205046"/>
                </a:moveTo>
                <a:lnTo>
                  <a:pt x="0" y="5205046"/>
                </a:lnTo>
                <a:lnTo>
                  <a:pt x="0" y="0"/>
                </a:lnTo>
                <a:lnTo>
                  <a:pt x="5775462" y="0"/>
                </a:lnTo>
                <a:lnTo>
                  <a:pt x="5775462" y="5205046"/>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0" name="Freeform 10"/>
          <p:cNvSpPr/>
          <p:nvPr/>
        </p:nvSpPr>
        <p:spPr>
          <a:xfrm>
            <a:off x="9066861" y="5543717"/>
            <a:ext cx="1859909" cy="2185706"/>
          </a:xfrm>
          <a:custGeom>
            <a:avLst/>
            <a:gdLst/>
            <a:ahLst/>
            <a:cxnLst/>
            <a:rect l="l" t="t" r="r" b="b"/>
            <a:pathLst>
              <a:path w="2789863" h="3278559">
                <a:moveTo>
                  <a:pt x="0" y="0"/>
                </a:moveTo>
                <a:lnTo>
                  <a:pt x="2789863" y="0"/>
                </a:lnTo>
                <a:lnTo>
                  <a:pt x="2789863" y="3278560"/>
                </a:lnTo>
                <a:lnTo>
                  <a:pt x="0" y="32785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1" name="Freeform 11"/>
          <p:cNvSpPr/>
          <p:nvPr/>
        </p:nvSpPr>
        <p:spPr>
          <a:xfrm flipH="1" flipV="1">
            <a:off x="1613890" y="-617607"/>
            <a:ext cx="1859909" cy="2185706"/>
          </a:xfrm>
          <a:custGeom>
            <a:avLst/>
            <a:gdLst/>
            <a:ahLst/>
            <a:cxnLst/>
            <a:rect l="l" t="t" r="r" b="b"/>
            <a:pathLst>
              <a:path w="2789863" h="3278559">
                <a:moveTo>
                  <a:pt x="2789864" y="3278560"/>
                </a:moveTo>
                <a:lnTo>
                  <a:pt x="0" y="3278560"/>
                </a:lnTo>
                <a:lnTo>
                  <a:pt x="0" y="0"/>
                </a:lnTo>
                <a:lnTo>
                  <a:pt x="2789864" y="0"/>
                </a:lnTo>
                <a:lnTo>
                  <a:pt x="2789864" y="3278560"/>
                </a:lnTo>
                <a:close/>
              </a:path>
            </a:pathLst>
          </a:custGeom>
          <a:blipFill>
            <a:blip r:embed="rId9">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2" name="Freeform 12"/>
          <p:cNvSpPr/>
          <p:nvPr/>
        </p:nvSpPr>
        <p:spPr>
          <a:xfrm rot="1155161">
            <a:off x="2104223" y="5057213"/>
            <a:ext cx="1369577" cy="2392273"/>
          </a:xfrm>
          <a:custGeom>
            <a:avLst/>
            <a:gdLst/>
            <a:ahLst/>
            <a:cxnLst/>
            <a:rect l="l" t="t" r="r" b="b"/>
            <a:pathLst>
              <a:path w="2054365" h="3588410">
                <a:moveTo>
                  <a:pt x="0" y="0"/>
                </a:moveTo>
                <a:lnTo>
                  <a:pt x="2054365" y="0"/>
                </a:lnTo>
                <a:lnTo>
                  <a:pt x="2054365" y="3588409"/>
                </a:lnTo>
                <a:lnTo>
                  <a:pt x="0" y="35884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3" name="Freeform 13"/>
          <p:cNvSpPr/>
          <p:nvPr/>
        </p:nvSpPr>
        <p:spPr>
          <a:xfrm flipH="1" flipV="1">
            <a:off x="8408628" y="-510337"/>
            <a:ext cx="1369577" cy="2392273"/>
          </a:xfrm>
          <a:custGeom>
            <a:avLst/>
            <a:gdLst/>
            <a:ahLst/>
            <a:cxnLst/>
            <a:rect l="l" t="t" r="r" b="b"/>
            <a:pathLst>
              <a:path w="2054365" h="3588410">
                <a:moveTo>
                  <a:pt x="2054364" y="3588410"/>
                </a:moveTo>
                <a:lnTo>
                  <a:pt x="0" y="3588410"/>
                </a:lnTo>
                <a:lnTo>
                  <a:pt x="0" y="0"/>
                </a:lnTo>
                <a:lnTo>
                  <a:pt x="2054364" y="0"/>
                </a:lnTo>
                <a:lnTo>
                  <a:pt x="2054364" y="358841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4" name="Freeform 14"/>
          <p:cNvSpPr/>
          <p:nvPr/>
        </p:nvSpPr>
        <p:spPr>
          <a:xfrm>
            <a:off x="10751569" y="4114800"/>
            <a:ext cx="1062367" cy="2743200"/>
          </a:xfrm>
          <a:custGeom>
            <a:avLst/>
            <a:gdLst/>
            <a:ahLst/>
            <a:cxnLst/>
            <a:rect l="l" t="t" r="r" b="b"/>
            <a:pathLst>
              <a:path w="1593550" h="4114800">
                <a:moveTo>
                  <a:pt x="0" y="0"/>
                </a:moveTo>
                <a:lnTo>
                  <a:pt x="1593550" y="0"/>
                </a:lnTo>
                <a:lnTo>
                  <a:pt x="1593550"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sp>
        <p:nvSpPr>
          <p:cNvPr id="15" name="Freeform 15"/>
          <p:cNvSpPr/>
          <p:nvPr/>
        </p:nvSpPr>
        <p:spPr>
          <a:xfrm flipH="1" flipV="1">
            <a:off x="551523" y="-273879"/>
            <a:ext cx="1062367" cy="2743200"/>
          </a:xfrm>
          <a:custGeom>
            <a:avLst/>
            <a:gdLst/>
            <a:ahLst/>
            <a:cxnLst/>
            <a:rect l="l" t="t" r="r" b="b"/>
            <a:pathLst>
              <a:path w="1593550" h="4114800">
                <a:moveTo>
                  <a:pt x="1593550" y="4114800"/>
                </a:moveTo>
                <a:lnTo>
                  <a:pt x="0" y="4114800"/>
                </a:lnTo>
                <a:lnTo>
                  <a:pt x="0" y="0"/>
                </a:lnTo>
                <a:lnTo>
                  <a:pt x="1593550" y="0"/>
                </a:lnTo>
                <a:lnTo>
                  <a:pt x="1593550" y="411480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sp>
        <p:nvSpPr>
          <p:cNvPr id="17" name="Google Shape;55;p13">
            <a:extLst>
              <a:ext uri="{FF2B5EF4-FFF2-40B4-BE49-F238E27FC236}">
                <a16:creationId xmlns:a16="http://schemas.microsoft.com/office/drawing/2014/main" id="{A5234835-4E73-4BEF-946A-D35A7DAA2334}"/>
              </a:ext>
            </a:extLst>
          </p:cNvPr>
          <p:cNvSpPr txBox="1"/>
          <p:nvPr/>
        </p:nvSpPr>
        <p:spPr>
          <a:xfrm>
            <a:off x="508038" y="2325026"/>
            <a:ext cx="11103249" cy="2383453"/>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6000" b="1" dirty="0">
                <a:latin typeface="Arial" panose="020B0604020202020204" pitchFamily="34" charset="0"/>
                <a:cs typeface="Arial" panose="020B0604020202020204" pitchFamily="34" charset="0"/>
              </a:rPr>
              <a:t>CHÀO ĐÓN CÁC EM ĐẾN VỚI TIẾT HỌC NGÀY HÔM NAY!</a:t>
            </a:r>
            <a:endParaRPr sz="6000" b="1" dirty="0">
              <a:latin typeface="Arial" panose="020B0604020202020204" pitchFamily="34" charset="0"/>
              <a:cs typeface="Arial" panose="020B0604020202020204" pitchFamily="34" charset="0"/>
            </a:endParaRPr>
          </a:p>
        </p:txBody>
      </p:sp>
    </p:spTree>
  </p:cSld>
  <p:clrMapOvr>
    <a:masterClrMapping/>
  </p:clrMapOvr>
  <p:transition spd="med">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F268C40-F18F-C84C-44C0-F547DF34B9B2}"/>
              </a:ext>
            </a:extLst>
          </p:cNvPr>
          <p:cNvSpPr/>
          <p:nvPr/>
        </p:nvSpPr>
        <p:spPr>
          <a:xfrm>
            <a:off x="402077" y="1042433"/>
            <a:ext cx="2782110" cy="739302"/>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b. Hình thức</a:t>
            </a:r>
            <a:endParaRPr lang="en-US" sz="2800" b="1" dirty="0">
              <a:latin typeface="Arial" panose="020B0604020202020204" pitchFamily="34" charset="0"/>
              <a:cs typeface="Arial" panose="020B0604020202020204" pitchFamily="34" charset="0"/>
            </a:endParaRPr>
          </a:p>
        </p:txBody>
      </p:sp>
      <p:sp>
        <p:nvSpPr>
          <p:cNvPr id="3" name="Speech Bubble: Rectangle 2">
            <a:extLst>
              <a:ext uri="{FF2B5EF4-FFF2-40B4-BE49-F238E27FC236}">
                <a16:creationId xmlns:a16="http://schemas.microsoft.com/office/drawing/2014/main" id="{2FF2A877-588D-CE50-7B8B-CDA3EBF06DF6}"/>
              </a:ext>
            </a:extLst>
          </p:cNvPr>
          <p:cNvSpPr/>
          <p:nvPr/>
        </p:nvSpPr>
        <p:spPr>
          <a:xfrm>
            <a:off x="4163439" y="684082"/>
            <a:ext cx="7393021" cy="1728378"/>
          </a:xfrm>
          <a:prstGeom prst="wedgeRectCallout">
            <a:avLst>
              <a:gd name="adj1" fmla="val -56820"/>
              <a:gd name="adj2" fmla="val -12141"/>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r>
              <a:rPr lang="vi-VN" sz="2400" dirty="0">
                <a:latin typeface="Arial" panose="020B0604020202020204" pitchFamily="34" charset="0"/>
                <a:cs typeface="Arial" panose="020B0604020202020204" pitchFamily="34" charset="0"/>
              </a:rPr>
              <a:t>Được thể hiện bằng ngôn từ nghệ thuật, thông qua nhiều yếu tố gắn với đặc điểm mỗi thể loại và kiểu văn bản.</a:t>
            </a:r>
          </a:p>
        </p:txBody>
      </p:sp>
      <p:graphicFrame>
        <p:nvGraphicFramePr>
          <p:cNvPr id="4" name="Table 3">
            <a:extLst>
              <a:ext uri="{FF2B5EF4-FFF2-40B4-BE49-F238E27FC236}">
                <a16:creationId xmlns:a16="http://schemas.microsoft.com/office/drawing/2014/main" id="{7CBA931F-6CBF-22B6-7C18-DFF5CE4BF8C0}"/>
              </a:ext>
            </a:extLst>
          </p:cNvPr>
          <p:cNvGraphicFramePr>
            <a:graphicFrameLocks noGrp="1"/>
          </p:cNvGraphicFramePr>
          <p:nvPr>
            <p:extLst>
              <p:ext uri="{D42A27DB-BD31-4B8C-83A1-F6EECF244321}">
                <p14:modId xmlns:p14="http://schemas.microsoft.com/office/powerpoint/2010/main" val="3925081621"/>
              </p:ext>
            </p:extLst>
          </p:nvPr>
        </p:nvGraphicFramePr>
        <p:xfrm>
          <a:off x="626894" y="3058322"/>
          <a:ext cx="10929566" cy="3280275"/>
        </p:xfrm>
        <a:graphic>
          <a:graphicData uri="http://schemas.openxmlformats.org/drawingml/2006/table">
            <a:tbl>
              <a:tblPr firstRow="1" bandRow="1">
                <a:tableStyleId>{5C22544A-7EE6-4342-B048-85BDC9FD1C3A}</a:tableStyleId>
              </a:tblPr>
              <a:tblGrid>
                <a:gridCol w="2505412">
                  <a:extLst>
                    <a:ext uri="{9D8B030D-6E8A-4147-A177-3AD203B41FA5}">
                      <a16:colId xmlns:a16="http://schemas.microsoft.com/office/drawing/2014/main" val="3044125567"/>
                    </a:ext>
                  </a:extLst>
                </a:gridCol>
                <a:gridCol w="8424154">
                  <a:extLst>
                    <a:ext uri="{9D8B030D-6E8A-4147-A177-3AD203B41FA5}">
                      <a16:colId xmlns:a16="http://schemas.microsoft.com/office/drawing/2014/main" val="3542406019"/>
                    </a:ext>
                  </a:extLst>
                </a:gridCol>
              </a:tblGrid>
              <a:tr h="765169">
                <a:tc>
                  <a:txBody>
                    <a:bodyPr/>
                    <a:lstStyle/>
                    <a:p>
                      <a:pPr algn="ctr"/>
                      <a:r>
                        <a:rPr lang="vi-VN" sz="2400" dirty="0">
                          <a:latin typeface="Arial" panose="020B0604020202020204" pitchFamily="34" charset="0"/>
                          <a:cs typeface="Arial" panose="020B0604020202020204" pitchFamily="34" charset="0"/>
                        </a:rPr>
                        <a:t>Thể loại</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vi-VN" sz="2400" dirty="0">
                          <a:latin typeface="Arial" panose="020B0604020202020204" pitchFamily="34" charset="0"/>
                          <a:cs typeface="Arial" panose="020B0604020202020204" pitchFamily="34" charset="0"/>
                        </a:rPr>
                        <a:t>Yếu tố hình thức</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683801804"/>
                  </a:ext>
                </a:extLst>
              </a:tr>
              <a:tr h="2515106">
                <a:tc>
                  <a:txBody>
                    <a:bodyPr/>
                    <a:lstStyle/>
                    <a:p>
                      <a:pPr algn="ctr"/>
                      <a:r>
                        <a:rPr lang="vi-VN" sz="2400" dirty="0">
                          <a:solidFill>
                            <a:schemeClr val="tx1"/>
                          </a:solidFill>
                          <a:latin typeface="Arial" panose="020B0604020202020204" pitchFamily="34" charset="0"/>
                          <a:cs typeface="Arial" panose="020B0604020202020204" pitchFamily="34" charset="0"/>
                        </a:rPr>
                        <a:t>Thơ</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just">
                        <a:lnSpc>
                          <a:spcPct val="150000"/>
                        </a:lnSpc>
                        <a:buFont typeface="Arial" panose="020B0604020202020204" pitchFamily="34" charset="0"/>
                        <a:buChar char="•"/>
                      </a:pPr>
                      <a:r>
                        <a:rPr lang="en-US" sz="2400" dirty="0" err="1">
                          <a:solidFill>
                            <a:schemeClr val="tx1"/>
                          </a:solidFill>
                          <a:latin typeface="Arial" panose="020B0604020202020204" pitchFamily="34" charset="0"/>
                          <a:cs typeface="Arial" panose="020B0604020202020204" pitchFamily="34" charset="0"/>
                        </a:rPr>
                        <a:t>Ngôn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từ</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hình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nhịp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điệu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bối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nhân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vật</a:t>
                      </a:r>
                      <a:r>
                        <a:rPr lang="en-US" sz="2400" dirty="0">
                          <a:solidFill>
                            <a:schemeClr val="tx1"/>
                          </a:solidFill>
                          <a:latin typeface="Arial" panose="020B0604020202020204" pitchFamily="34" charset="0"/>
                          <a:cs typeface="Arial" panose="020B0604020202020204" pitchFamily="34" charset="0"/>
                        </a:rPr>
                        <a:t>, chi </a:t>
                      </a:r>
                      <a:r>
                        <a:rPr lang="en-US" sz="2400" dirty="0" err="1">
                          <a:solidFill>
                            <a:schemeClr val="tx1"/>
                          </a:solidFill>
                          <a:latin typeface="Arial" panose="020B0604020202020204" pitchFamily="34" charset="0"/>
                          <a:cs typeface="Arial" panose="020B0604020202020204" pitchFamily="34" charset="0"/>
                        </a:rPr>
                        <a:t>tiết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bút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pháp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miêu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tả</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trần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thuật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điểm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nhìn</a:t>
                      </a:r>
                      <a:r>
                        <a:rPr lang="en-US" sz="2400" dirty="0">
                          <a:solidFill>
                            <a:schemeClr val="tx1"/>
                          </a:solidFill>
                          <a:latin typeface="Arial" panose="020B0604020202020204" pitchFamily="34" charset="0"/>
                          <a:cs typeface="Arial" panose="020B0604020202020204" pitchFamily="34" charset="0"/>
                        </a:rPr>
                        <a:t>.... </a:t>
                      </a:r>
                      <a:endParaRPr lang="vi-VN" sz="2400" dirty="0">
                        <a:solidFill>
                          <a:schemeClr val="tx1"/>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400" dirty="0">
                          <a:solidFill>
                            <a:schemeClr val="tx1"/>
                          </a:solidFill>
                          <a:latin typeface="+mn-lt"/>
                          <a:cs typeface="Arial" panose="020B0604020202020204" pitchFamily="34" charset="0"/>
                        </a:rPr>
                        <a:t>Mang đặc trưng thể loại: cái "tôi", chủ thể trữ tình, vẫn, khổ, dòng thơ,...</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3075453"/>
                  </a:ext>
                </a:extLst>
              </a:tr>
            </a:tbl>
          </a:graphicData>
        </a:graphic>
      </p:graphicFrame>
    </p:spTree>
    <p:extLst>
      <p:ext uri="{BB962C8B-B14F-4D97-AF65-F5344CB8AC3E}">
        <p14:creationId xmlns:p14="http://schemas.microsoft.com/office/powerpoint/2010/main" val="20636671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845DC6B-5154-CC01-5E5E-DB472A92CADC}"/>
              </a:ext>
            </a:extLst>
          </p:cNvPr>
          <p:cNvGraphicFramePr>
            <a:graphicFrameLocks noGrp="1"/>
          </p:cNvGraphicFramePr>
          <p:nvPr>
            <p:extLst>
              <p:ext uri="{D42A27DB-BD31-4B8C-83A1-F6EECF244321}">
                <p14:modId xmlns:p14="http://schemas.microsoft.com/office/powerpoint/2010/main" val="600826759"/>
              </p:ext>
            </p:extLst>
          </p:nvPr>
        </p:nvGraphicFramePr>
        <p:xfrm>
          <a:off x="744579" y="1347623"/>
          <a:ext cx="10389142" cy="4470885"/>
        </p:xfrm>
        <a:graphic>
          <a:graphicData uri="http://schemas.openxmlformats.org/drawingml/2006/table">
            <a:tbl>
              <a:tblPr firstRow="1" bandRow="1">
                <a:tableStyleId>{5C22544A-7EE6-4342-B048-85BDC9FD1C3A}</a:tableStyleId>
              </a:tblPr>
              <a:tblGrid>
                <a:gridCol w="2381529">
                  <a:extLst>
                    <a:ext uri="{9D8B030D-6E8A-4147-A177-3AD203B41FA5}">
                      <a16:colId xmlns:a16="http://schemas.microsoft.com/office/drawing/2014/main" val="3044125567"/>
                    </a:ext>
                  </a:extLst>
                </a:gridCol>
                <a:gridCol w="8007613">
                  <a:extLst>
                    <a:ext uri="{9D8B030D-6E8A-4147-A177-3AD203B41FA5}">
                      <a16:colId xmlns:a16="http://schemas.microsoft.com/office/drawing/2014/main" val="3542406019"/>
                    </a:ext>
                  </a:extLst>
                </a:gridCol>
              </a:tblGrid>
              <a:tr h="701809">
                <a:tc>
                  <a:txBody>
                    <a:bodyPr/>
                    <a:lstStyle/>
                    <a:p>
                      <a:pPr algn="ctr"/>
                      <a:r>
                        <a:rPr lang="vi-VN" sz="2800" dirty="0">
                          <a:latin typeface="Arial" panose="020B0604020202020204" pitchFamily="34" charset="0"/>
                          <a:cs typeface="Arial" panose="020B0604020202020204" pitchFamily="34" charset="0"/>
                        </a:rPr>
                        <a:t>Thể loại</a:t>
                      </a:r>
                      <a:endParaRPr lang="en-US"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vi-VN" sz="2800" dirty="0">
                          <a:latin typeface="Arial" panose="020B0604020202020204" pitchFamily="34" charset="0"/>
                          <a:cs typeface="Arial" panose="020B0604020202020204" pitchFamily="34" charset="0"/>
                        </a:rPr>
                        <a:t>Yếu tố hình thức</a:t>
                      </a:r>
                      <a:endParaRPr lang="en-US"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683801804"/>
                  </a:ext>
                </a:extLst>
              </a:tr>
              <a:tr h="975810">
                <a:tc>
                  <a:txBody>
                    <a:bodyPr/>
                    <a:lstStyle/>
                    <a:p>
                      <a:pPr algn="ctr"/>
                      <a:r>
                        <a:rPr lang="vi-VN" sz="2800" dirty="0">
                          <a:solidFill>
                            <a:schemeClr val="tx1"/>
                          </a:solidFill>
                          <a:latin typeface="Arial" panose="020B0604020202020204" pitchFamily="34" charset="0"/>
                          <a:cs typeface="Arial" panose="020B0604020202020204" pitchFamily="34" charset="0"/>
                        </a:rPr>
                        <a:t>Kịch</a:t>
                      </a:r>
                      <a:endParaRPr lang="en-US" sz="2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just">
                        <a:lnSpc>
                          <a:spcPct val="150000"/>
                        </a:lnSpc>
                        <a:buFont typeface="Arial" panose="020B0604020202020204" pitchFamily="34" charset="0"/>
                        <a:buChar char="•"/>
                      </a:pPr>
                      <a:r>
                        <a:rPr lang="en-US" sz="2800" dirty="0" err="1">
                          <a:solidFill>
                            <a:schemeClr val="tx1"/>
                          </a:solidFill>
                          <a:latin typeface="Arial" panose="020B0604020202020204" pitchFamily="34" charset="0"/>
                          <a:cs typeface="Arial" panose="020B0604020202020204" pitchFamily="34" charset="0"/>
                        </a:rPr>
                        <a:t>Lời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thoại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chỉ</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dẫn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sân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khấu</a:t>
                      </a:r>
                      <a:r>
                        <a:rPr lang="en-US" sz="2800" dirty="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3075453"/>
                  </a:ext>
                </a:extLst>
              </a:tr>
              <a:tr h="1396633">
                <a:tc>
                  <a:txBody>
                    <a:bodyPr/>
                    <a:lstStyle/>
                    <a:p>
                      <a:pPr algn="ctr"/>
                      <a:r>
                        <a:rPr lang="vi-VN" sz="2800" dirty="0">
                          <a:solidFill>
                            <a:schemeClr val="tx1"/>
                          </a:solidFill>
                          <a:latin typeface="Arial" panose="020B0604020202020204" pitchFamily="34" charset="0"/>
                          <a:cs typeface="Arial" panose="020B0604020202020204" pitchFamily="34" charset="0"/>
                        </a:rPr>
                        <a:t>Truyện</a:t>
                      </a:r>
                      <a:endParaRPr lang="en-US" sz="2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just">
                        <a:lnSpc>
                          <a:spcPct val="150000"/>
                        </a:lnSpc>
                        <a:buFont typeface="Arial" panose="020B0604020202020204" pitchFamily="34" charset="0"/>
                        <a:buChar char="•"/>
                      </a:pPr>
                      <a:r>
                        <a:rPr lang="vi-VN" sz="2800" kern="1200" dirty="0">
                          <a:solidFill>
                            <a:schemeClr val="dk1"/>
                          </a:solidFill>
                          <a:effectLst/>
                          <a:latin typeface="Arial" panose="020B0604020202020204" pitchFamily="34" charset="0"/>
                          <a:ea typeface="+mn-ea"/>
                          <a:cs typeface="Arial" panose="020B0604020202020204" pitchFamily="34" charset="0"/>
                        </a:rPr>
                        <a:t>Người kể, tình tiết, sự kiện, sự việc, hành động, diễn biến, cốt truyện…</a:t>
                      </a:r>
                      <a:endParaRPr lang="en-US" sz="3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0571332"/>
                  </a:ext>
                </a:extLst>
              </a:tr>
              <a:tr h="1396633">
                <a:tc>
                  <a:txBody>
                    <a:bodyPr/>
                    <a:lstStyle/>
                    <a:p>
                      <a:pPr algn="ctr"/>
                      <a:r>
                        <a:rPr lang="vi-VN" sz="2800" dirty="0">
                          <a:solidFill>
                            <a:schemeClr val="tx1"/>
                          </a:solidFill>
                          <a:latin typeface="Arial" panose="020B0604020202020204" pitchFamily="34" charset="0"/>
                          <a:cs typeface="Arial" panose="020B0604020202020204" pitchFamily="34" charset="0"/>
                        </a:rPr>
                        <a:t>Kí</a:t>
                      </a:r>
                      <a:endParaRPr lang="en-US" sz="2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just">
                        <a:lnSpc>
                          <a:spcPct val="150000"/>
                        </a:lnSpc>
                        <a:buFont typeface="Arial" panose="020B0604020202020204" pitchFamily="34" charset="0"/>
                        <a:buChar char="•"/>
                      </a:pPr>
                      <a:r>
                        <a:rPr lang="vi-VN" sz="2800" kern="1200" dirty="0">
                          <a:solidFill>
                            <a:schemeClr val="dk1"/>
                          </a:solidFill>
                          <a:effectLst/>
                          <a:latin typeface="Arial" panose="020B0604020202020204" pitchFamily="34" charset="0"/>
                          <a:ea typeface="+mn-ea"/>
                          <a:cs typeface="Arial" panose="020B0604020202020204" pitchFamily="34" charset="0"/>
                        </a:rPr>
                        <a:t>Cái “tôi” độc đáo, giàu cả tính, sự kết hợp giữa tự sự và trữ tình, sự thật và hư cấu,...</a:t>
                      </a:r>
                      <a:endParaRPr lang="en-US" sz="3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7507253"/>
                  </a:ext>
                </a:extLst>
              </a:tr>
            </a:tbl>
          </a:graphicData>
        </a:graphic>
      </p:graphicFrame>
      <p:sp>
        <p:nvSpPr>
          <p:cNvPr id="3" name="Freeform 9">
            <a:extLst>
              <a:ext uri="{FF2B5EF4-FFF2-40B4-BE49-F238E27FC236}">
                <a16:creationId xmlns:a16="http://schemas.microsoft.com/office/drawing/2014/main" id="{431A769F-C7EA-37D1-244C-99C3CF8EB4EB}"/>
              </a:ext>
            </a:extLst>
          </p:cNvPr>
          <p:cNvSpPr/>
          <p:nvPr/>
        </p:nvSpPr>
        <p:spPr>
          <a:xfrm flipH="1" flipV="1">
            <a:off x="-1925154" y="-1783695"/>
            <a:ext cx="3850308" cy="3470031"/>
          </a:xfrm>
          <a:custGeom>
            <a:avLst/>
            <a:gdLst/>
            <a:ahLst/>
            <a:cxnLst/>
            <a:rect l="l" t="t" r="r" b="b"/>
            <a:pathLst>
              <a:path w="5775462" h="5205046">
                <a:moveTo>
                  <a:pt x="5775462" y="5205046"/>
                </a:moveTo>
                <a:lnTo>
                  <a:pt x="0" y="5205046"/>
                </a:lnTo>
                <a:lnTo>
                  <a:pt x="0" y="0"/>
                </a:lnTo>
                <a:lnTo>
                  <a:pt x="5775462" y="0"/>
                </a:lnTo>
                <a:lnTo>
                  <a:pt x="5775462" y="520504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 name="Freeform 11">
            <a:extLst>
              <a:ext uri="{FF2B5EF4-FFF2-40B4-BE49-F238E27FC236}">
                <a16:creationId xmlns:a16="http://schemas.microsoft.com/office/drawing/2014/main" id="{A58076C4-4A48-749D-DF59-AAE8CDF7695D}"/>
              </a:ext>
            </a:extLst>
          </p:cNvPr>
          <p:cNvSpPr/>
          <p:nvPr/>
        </p:nvSpPr>
        <p:spPr>
          <a:xfrm flipH="1" flipV="1">
            <a:off x="900516" y="-1026171"/>
            <a:ext cx="1859909" cy="2185706"/>
          </a:xfrm>
          <a:custGeom>
            <a:avLst/>
            <a:gdLst/>
            <a:ahLst/>
            <a:cxnLst/>
            <a:rect l="l" t="t" r="r" b="b"/>
            <a:pathLst>
              <a:path w="2789863" h="3278559">
                <a:moveTo>
                  <a:pt x="2789864" y="3278560"/>
                </a:moveTo>
                <a:lnTo>
                  <a:pt x="0" y="3278560"/>
                </a:lnTo>
                <a:lnTo>
                  <a:pt x="0" y="0"/>
                </a:lnTo>
                <a:lnTo>
                  <a:pt x="2789864" y="0"/>
                </a:lnTo>
                <a:lnTo>
                  <a:pt x="2789864" y="32785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15">
            <a:extLst>
              <a:ext uri="{FF2B5EF4-FFF2-40B4-BE49-F238E27FC236}">
                <a16:creationId xmlns:a16="http://schemas.microsoft.com/office/drawing/2014/main" id="{F0F1A4BA-CAA7-566E-03ED-D37CF61C2493}"/>
              </a:ext>
            </a:extLst>
          </p:cNvPr>
          <p:cNvSpPr/>
          <p:nvPr/>
        </p:nvSpPr>
        <p:spPr>
          <a:xfrm flipH="1" flipV="1">
            <a:off x="-161851" y="-838083"/>
            <a:ext cx="1062367" cy="2743200"/>
          </a:xfrm>
          <a:custGeom>
            <a:avLst/>
            <a:gdLst/>
            <a:ahLst/>
            <a:cxnLst/>
            <a:rect l="l" t="t" r="r" b="b"/>
            <a:pathLst>
              <a:path w="1593550" h="4114800">
                <a:moveTo>
                  <a:pt x="1593550" y="4114800"/>
                </a:moveTo>
                <a:lnTo>
                  <a:pt x="0" y="4114800"/>
                </a:lnTo>
                <a:lnTo>
                  <a:pt x="0" y="0"/>
                </a:lnTo>
                <a:lnTo>
                  <a:pt x="1593550" y="0"/>
                </a:lnTo>
                <a:lnTo>
                  <a:pt x="1593550" y="41148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9">
            <a:extLst>
              <a:ext uri="{FF2B5EF4-FFF2-40B4-BE49-F238E27FC236}">
                <a16:creationId xmlns:a16="http://schemas.microsoft.com/office/drawing/2014/main" id="{433A853F-6EE4-8D0F-B212-1FBFBA22EEFF}"/>
              </a:ext>
            </a:extLst>
          </p:cNvPr>
          <p:cNvSpPr/>
          <p:nvPr/>
        </p:nvSpPr>
        <p:spPr>
          <a:xfrm flipV="1">
            <a:off x="9606762" y="-1941517"/>
            <a:ext cx="4381612" cy="3470031"/>
          </a:xfrm>
          <a:custGeom>
            <a:avLst/>
            <a:gdLst/>
            <a:ahLst/>
            <a:cxnLst/>
            <a:rect l="l" t="t" r="r" b="b"/>
            <a:pathLst>
              <a:path w="5775462" h="5205046">
                <a:moveTo>
                  <a:pt x="5775462" y="5205046"/>
                </a:moveTo>
                <a:lnTo>
                  <a:pt x="0" y="5205046"/>
                </a:lnTo>
                <a:lnTo>
                  <a:pt x="0" y="0"/>
                </a:lnTo>
                <a:lnTo>
                  <a:pt x="5775462" y="0"/>
                </a:lnTo>
                <a:lnTo>
                  <a:pt x="5775462" y="520504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7" name="Freeform 11">
            <a:extLst>
              <a:ext uri="{FF2B5EF4-FFF2-40B4-BE49-F238E27FC236}">
                <a16:creationId xmlns:a16="http://schemas.microsoft.com/office/drawing/2014/main" id="{8B07B189-8611-8721-1F85-602FA5D13A75}"/>
              </a:ext>
            </a:extLst>
          </p:cNvPr>
          <p:cNvSpPr/>
          <p:nvPr/>
        </p:nvSpPr>
        <p:spPr>
          <a:xfrm flipV="1">
            <a:off x="11133721" y="-937213"/>
            <a:ext cx="2116558" cy="2185706"/>
          </a:xfrm>
          <a:custGeom>
            <a:avLst/>
            <a:gdLst/>
            <a:ahLst/>
            <a:cxnLst/>
            <a:rect l="l" t="t" r="r" b="b"/>
            <a:pathLst>
              <a:path w="2789863" h="3278559">
                <a:moveTo>
                  <a:pt x="2789864" y="3278560"/>
                </a:moveTo>
                <a:lnTo>
                  <a:pt x="0" y="3278560"/>
                </a:lnTo>
                <a:lnTo>
                  <a:pt x="0" y="0"/>
                </a:lnTo>
                <a:lnTo>
                  <a:pt x="2789864" y="0"/>
                </a:lnTo>
                <a:lnTo>
                  <a:pt x="2789864" y="327856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15">
            <a:extLst>
              <a:ext uri="{FF2B5EF4-FFF2-40B4-BE49-F238E27FC236}">
                <a16:creationId xmlns:a16="http://schemas.microsoft.com/office/drawing/2014/main" id="{E8426A0B-0F07-BB6A-49EF-9A2AB375DEBB}"/>
              </a:ext>
            </a:extLst>
          </p:cNvPr>
          <p:cNvSpPr/>
          <p:nvPr/>
        </p:nvSpPr>
        <p:spPr>
          <a:xfrm flipV="1">
            <a:off x="9916740" y="-1578101"/>
            <a:ext cx="1208963" cy="2743200"/>
          </a:xfrm>
          <a:custGeom>
            <a:avLst/>
            <a:gdLst/>
            <a:ahLst/>
            <a:cxnLst/>
            <a:rect l="l" t="t" r="r" b="b"/>
            <a:pathLst>
              <a:path w="1593550" h="4114800">
                <a:moveTo>
                  <a:pt x="1593550" y="4114800"/>
                </a:moveTo>
                <a:lnTo>
                  <a:pt x="0" y="4114800"/>
                </a:lnTo>
                <a:lnTo>
                  <a:pt x="0" y="0"/>
                </a:lnTo>
                <a:lnTo>
                  <a:pt x="1593550" y="0"/>
                </a:lnTo>
                <a:lnTo>
                  <a:pt x="1593550" y="41148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dirty="0"/>
          </a:p>
        </p:txBody>
      </p:sp>
    </p:spTree>
    <p:extLst>
      <p:ext uri="{BB962C8B-B14F-4D97-AF65-F5344CB8AC3E}">
        <p14:creationId xmlns:p14="http://schemas.microsoft.com/office/powerpoint/2010/main" val="4527772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72DBF787-EB7F-46B4-F89E-9CE4914D085E}"/>
              </a:ext>
            </a:extLst>
          </p:cNvPr>
          <p:cNvSpPr/>
          <p:nvPr/>
        </p:nvSpPr>
        <p:spPr>
          <a:xfrm>
            <a:off x="0" y="214008"/>
            <a:ext cx="11225719" cy="1342417"/>
          </a:xfrm>
          <a:prstGeom prst="homePlate">
            <a:avLst/>
          </a:prstGeom>
          <a:solidFill>
            <a:schemeClr val="accent2">
              <a:lumMod val="50000"/>
            </a:schemeClr>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b="1" dirty="0">
                <a:effectLst/>
                <a:latin typeface="Arial" panose="020B0604020202020204" pitchFamily="34" charset="0"/>
                <a:ea typeface="Times New Roman" panose="02020603050405020304" pitchFamily="18" charset="0"/>
                <a:cs typeface="Arial" panose="020B0604020202020204" pitchFamily="34" charset="0"/>
              </a:rPr>
              <a:t>2. Người đọc và bối cảnh tiếp nhận trong đọc hiểu văn bản văn học</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Rounded Corners 2">
            <a:extLst>
              <a:ext uri="{FF2B5EF4-FFF2-40B4-BE49-F238E27FC236}">
                <a16:creationId xmlns:a16="http://schemas.microsoft.com/office/drawing/2014/main" id="{908A3543-00D4-D37A-79EB-ECC094B12F0C}"/>
              </a:ext>
            </a:extLst>
          </p:cNvPr>
          <p:cNvSpPr/>
          <p:nvPr/>
        </p:nvSpPr>
        <p:spPr>
          <a:xfrm>
            <a:off x="492865" y="3701376"/>
            <a:ext cx="2782110" cy="739302"/>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a. Người đọc</a:t>
            </a:r>
            <a:endParaRPr lang="en-US" sz="28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E4EE73C-C5B7-C136-4CD9-E929C450CE13}"/>
              </a:ext>
            </a:extLst>
          </p:cNvPr>
          <p:cNvSpPr/>
          <p:nvPr/>
        </p:nvSpPr>
        <p:spPr>
          <a:xfrm>
            <a:off x="4241261" y="1878431"/>
            <a:ext cx="3093396" cy="193832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Chủ động, tích cực huy động tri thức và trải nghiệm thực tế.</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3CB0E02F-D54E-91E9-A7BA-C3640828F7EC}"/>
              </a:ext>
            </a:extLst>
          </p:cNvPr>
          <p:cNvSpPr/>
          <p:nvPr/>
        </p:nvSpPr>
        <p:spPr>
          <a:xfrm>
            <a:off x="4241262" y="4440678"/>
            <a:ext cx="3093396" cy="2149813"/>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Lắng nghe, cảm nhận, kết nối thông tin trong và ngoài văn bản.</a:t>
            </a:r>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8E056929-6E81-AD1F-8D84-D1145E1E6E71}"/>
              </a:ext>
            </a:extLst>
          </p:cNvPr>
          <p:cNvSpPr/>
          <p:nvPr/>
        </p:nvSpPr>
        <p:spPr>
          <a:xfrm>
            <a:off x="8193934" y="1878431"/>
            <a:ext cx="3505201" cy="193832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H</a:t>
            </a: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ình dung, tưởng tượng bức tranh đời sống được nhà văn thể hiện.</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a:extLst>
              <a:ext uri="{FF2B5EF4-FFF2-40B4-BE49-F238E27FC236}">
                <a16:creationId xmlns:a16="http://schemas.microsoft.com/office/drawing/2014/main" id="{46AA785C-1562-9661-9D9E-FF130C0EAD7A}"/>
              </a:ext>
            </a:extLst>
          </p:cNvPr>
          <p:cNvSpPr/>
          <p:nvPr/>
        </p:nvSpPr>
        <p:spPr>
          <a:xfrm>
            <a:off x="8193933" y="4440678"/>
            <a:ext cx="3505202" cy="214981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S</a:t>
            </a: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uy luận, phân tích, khám phá vẻ đẹp nội dung, hình thức và ý nghĩa của văn bản.</a:t>
            </a:r>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6" name="Straight Connector 15">
            <a:extLst>
              <a:ext uri="{FF2B5EF4-FFF2-40B4-BE49-F238E27FC236}">
                <a16:creationId xmlns:a16="http://schemas.microsoft.com/office/drawing/2014/main" id="{68F395E6-2A06-1B7D-F824-750160DB9F40}"/>
              </a:ext>
            </a:extLst>
          </p:cNvPr>
          <p:cNvCxnSpPr>
            <a:stCxn id="3" idx="0"/>
            <a:endCxn id="5" idx="1"/>
          </p:cNvCxnSpPr>
          <p:nvPr/>
        </p:nvCxnSpPr>
        <p:spPr>
          <a:xfrm flipV="1">
            <a:off x="1883920" y="2847594"/>
            <a:ext cx="2357341" cy="853782"/>
          </a:xfrm>
          <a:prstGeom prst="line">
            <a:avLst/>
          </a:prstGeom>
          <a:ln w="38100">
            <a:solidFill>
              <a:schemeClr val="accent2">
                <a:lumMod val="50000"/>
              </a:schemeClr>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161649A7-9143-C0ED-4787-140FD647AFB7}"/>
              </a:ext>
            </a:extLst>
          </p:cNvPr>
          <p:cNvCxnSpPr>
            <a:cxnSpLocks/>
            <a:stCxn id="3" idx="2"/>
            <a:endCxn id="6" idx="1"/>
          </p:cNvCxnSpPr>
          <p:nvPr/>
        </p:nvCxnSpPr>
        <p:spPr>
          <a:xfrm>
            <a:off x="1883920" y="4440678"/>
            <a:ext cx="2357342" cy="1074907"/>
          </a:xfrm>
          <a:prstGeom prst="line">
            <a:avLst/>
          </a:prstGeom>
          <a:ln w="38100">
            <a:solidFill>
              <a:schemeClr val="accent2">
                <a:lumMod val="50000"/>
              </a:schemeClr>
            </a:solidFill>
          </a:ln>
        </p:spPr>
        <p:style>
          <a:lnRef idx="2">
            <a:schemeClr val="dk1"/>
          </a:lnRef>
          <a:fillRef idx="0">
            <a:schemeClr val="dk1"/>
          </a:fillRef>
          <a:effectRef idx="1">
            <a:schemeClr val="dk1"/>
          </a:effectRef>
          <a:fontRef idx="minor">
            <a:schemeClr val="tx1"/>
          </a:fontRef>
        </p:style>
      </p:cxnSp>
      <p:sp>
        <p:nvSpPr>
          <p:cNvPr id="20" name="Arrow: Down 19">
            <a:extLst>
              <a:ext uri="{FF2B5EF4-FFF2-40B4-BE49-F238E27FC236}">
                <a16:creationId xmlns:a16="http://schemas.microsoft.com/office/drawing/2014/main" id="{5D5364AC-3B3B-4D9A-3E82-9A3A9DAEBF94}"/>
              </a:ext>
            </a:extLst>
          </p:cNvPr>
          <p:cNvSpPr/>
          <p:nvPr/>
        </p:nvSpPr>
        <p:spPr>
          <a:xfrm rot="16200000">
            <a:off x="7506709" y="2694743"/>
            <a:ext cx="515172" cy="607616"/>
          </a:xfrm>
          <a:prstGeom prst="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C8F262C5-0CEB-8374-C087-76558AA0C90E}"/>
              </a:ext>
            </a:extLst>
          </p:cNvPr>
          <p:cNvSpPr/>
          <p:nvPr/>
        </p:nvSpPr>
        <p:spPr>
          <a:xfrm rot="16200000">
            <a:off x="7506709" y="5211776"/>
            <a:ext cx="515172" cy="607616"/>
          </a:xfrm>
          <a:prstGeom prst="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16920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5BEF26C7-C2F4-418C-A384-B325DC16D2B3}"/>
              </a:ext>
            </a:extLst>
          </p:cNvPr>
          <p:cNvSpPr/>
          <p:nvPr/>
        </p:nvSpPr>
        <p:spPr>
          <a:xfrm>
            <a:off x="887894" y="691628"/>
            <a:ext cx="3036153" cy="5871863"/>
          </a:xfrm>
          <a:custGeom>
            <a:avLst/>
            <a:gdLst/>
            <a:ahLst/>
            <a:cxnLst/>
            <a:rect l="l" t="t" r="r" b="b"/>
            <a:pathLst>
              <a:path w="1640020" h="3053566">
                <a:moveTo>
                  <a:pt x="0" y="0"/>
                </a:moveTo>
                <a:lnTo>
                  <a:pt x="1640019" y="0"/>
                </a:lnTo>
                <a:lnTo>
                  <a:pt x="1640019" y="3053566"/>
                </a:lnTo>
                <a:lnTo>
                  <a:pt x="0" y="3053566"/>
                </a:lnTo>
                <a:lnTo>
                  <a:pt x="0" y="0"/>
                </a:lnTo>
                <a:close/>
              </a:path>
            </a:pathLst>
          </a:custGeom>
          <a:blipFill>
            <a:blip r:embed="rId2"/>
            <a:stretch>
              <a:fillRect/>
            </a:stretch>
          </a:blipFill>
        </p:spPr>
        <p:txBody>
          <a:bodyPr/>
          <a:lstStyle/>
          <a:p>
            <a:endParaRPr lang="en-US"/>
          </a:p>
        </p:txBody>
      </p:sp>
      <p:sp>
        <p:nvSpPr>
          <p:cNvPr id="3" name="Speech Bubble: Rectangle 2">
            <a:extLst>
              <a:ext uri="{FF2B5EF4-FFF2-40B4-BE49-F238E27FC236}">
                <a16:creationId xmlns:a16="http://schemas.microsoft.com/office/drawing/2014/main" id="{5DE3C7EF-67EA-76DC-0D13-9A9BEF20B872}"/>
              </a:ext>
            </a:extLst>
          </p:cNvPr>
          <p:cNvSpPr/>
          <p:nvPr/>
        </p:nvSpPr>
        <p:spPr>
          <a:xfrm>
            <a:off x="4479235" y="1032303"/>
            <a:ext cx="6970644" cy="1286827"/>
          </a:xfrm>
          <a:prstGeom prst="wedgeRectCallout">
            <a:avLst>
              <a:gd name="adj1" fmla="val -56820"/>
              <a:gd name="adj2" fmla="val -12141"/>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r>
              <a:rPr lang="vi-VN" sz="2400" dirty="0">
                <a:effectLst/>
                <a:latin typeface="Arial" panose="020B0604020202020204" pitchFamily="34" charset="0"/>
                <a:ea typeface="Times New Roman" panose="02020603050405020304" pitchFamily="18" charset="0"/>
                <a:cs typeface="Arial" panose="020B0604020202020204" pitchFamily="34" charset="0"/>
              </a:rPr>
              <a:t>Mỗi người đọc có vốn hiểu biết, vốn sống, sở thích.... khác nhau.</a:t>
            </a:r>
            <a:endParaRPr lang="vi-VN" sz="3200" dirty="0">
              <a:latin typeface="Arial" panose="020B0604020202020204" pitchFamily="34" charset="0"/>
              <a:cs typeface="Arial" panose="020B0604020202020204" pitchFamily="34" charset="0"/>
            </a:endParaRPr>
          </a:p>
        </p:txBody>
      </p:sp>
      <p:sp>
        <p:nvSpPr>
          <p:cNvPr id="4" name="Arrow: Down 3">
            <a:extLst>
              <a:ext uri="{FF2B5EF4-FFF2-40B4-BE49-F238E27FC236}">
                <a16:creationId xmlns:a16="http://schemas.microsoft.com/office/drawing/2014/main" id="{7B8B70F9-F0D2-5438-8BE9-867ED797D83F}"/>
              </a:ext>
            </a:extLst>
          </p:cNvPr>
          <p:cNvSpPr/>
          <p:nvPr/>
        </p:nvSpPr>
        <p:spPr>
          <a:xfrm>
            <a:off x="7669298" y="2657721"/>
            <a:ext cx="842161" cy="1082127"/>
          </a:xfrm>
          <a:prstGeom prst="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8B8A322-6366-6F80-CF50-0DF9458F6030}"/>
              </a:ext>
            </a:extLst>
          </p:cNvPr>
          <p:cNvSpPr/>
          <p:nvPr/>
        </p:nvSpPr>
        <p:spPr>
          <a:xfrm>
            <a:off x="5057676" y="4200279"/>
            <a:ext cx="6065406" cy="1938326"/>
          </a:xfrm>
          <a:prstGeom prst="rect">
            <a:avLst/>
          </a:prstGeom>
          <a:solidFill>
            <a:schemeClr val="accent2">
              <a:lumMod val="20000"/>
              <a:lumOff val="80000"/>
            </a:schemeClr>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Có những cách cảm nhận, lí giải về tác phẩm khác nhau khi đọc hiểu một văn bản văn học. </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778964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4C33F56-25D2-70A0-8525-D766590E48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178301" y="853534"/>
            <a:ext cx="3476878" cy="5150932"/>
          </a:xfrm>
          <a:prstGeom prst="rect">
            <a:avLst/>
          </a:prstGeom>
        </p:spPr>
      </p:pic>
      <p:sp>
        <p:nvSpPr>
          <p:cNvPr id="3" name="Rectangle: Rounded Corners 2">
            <a:extLst>
              <a:ext uri="{FF2B5EF4-FFF2-40B4-BE49-F238E27FC236}">
                <a16:creationId xmlns:a16="http://schemas.microsoft.com/office/drawing/2014/main" id="{E705B27F-122E-7169-2434-42F5FAD88E1B}"/>
              </a:ext>
            </a:extLst>
          </p:cNvPr>
          <p:cNvSpPr/>
          <p:nvPr/>
        </p:nvSpPr>
        <p:spPr>
          <a:xfrm>
            <a:off x="3742522" y="1165099"/>
            <a:ext cx="2102584" cy="739302"/>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Lưu ý</a:t>
            </a:r>
            <a:endParaRPr lang="en-US" sz="28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4DADED3-47C9-2CB9-E283-1CCCC47AD8C3}"/>
              </a:ext>
            </a:extLst>
          </p:cNvPr>
          <p:cNvSpPr/>
          <p:nvPr/>
        </p:nvSpPr>
        <p:spPr>
          <a:xfrm>
            <a:off x="1948070" y="2598413"/>
            <a:ext cx="5963478" cy="2862471"/>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solidFill>
                <a:latin typeface="Arial" panose="020B0604020202020204" pitchFamily="34" charset="0"/>
                <a:ea typeface="Times New Roman" panose="02020603050405020304" pitchFamily="18" charset="0"/>
                <a:cs typeface="Arial" panose="020B0604020202020204" pitchFamily="34" charset="0"/>
              </a:rPr>
              <a:t>D</a:t>
            </a: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ù sự cảm nhận, cắt nghĩa có phong phú, đa dạng đến đâu cũng phải dựa trên văn bản, không được thoát li văn bản của nhà văn.</a:t>
            </a:r>
            <a:endPar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Freeform 4">
            <a:extLst>
              <a:ext uri="{FF2B5EF4-FFF2-40B4-BE49-F238E27FC236}">
                <a16:creationId xmlns:a16="http://schemas.microsoft.com/office/drawing/2014/main" id="{466BEDB8-0926-4750-497E-C3A82254FC3F}"/>
              </a:ext>
            </a:extLst>
          </p:cNvPr>
          <p:cNvSpPr/>
          <p:nvPr/>
        </p:nvSpPr>
        <p:spPr>
          <a:xfrm>
            <a:off x="-272671" y="5314122"/>
            <a:ext cx="3082132" cy="1994635"/>
          </a:xfrm>
          <a:custGeom>
            <a:avLst/>
            <a:gdLst/>
            <a:ahLst/>
            <a:cxnLst/>
            <a:rect l="l" t="t" r="r" b="b"/>
            <a:pathLst>
              <a:path w="6658902" h="3726211">
                <a:moveTo>
                  <a:pt x="0" y="0"/>
                </a:moveTo>
                <a:lnTo>
                  <a:pt x="6658902" y="0"/>
                </a:lnTo>
                <a:lnTo>
                  <a:pt x="6658902" y="3726211"/>
                </a:lnTo>
                <a:lnTo>
                  <a:pt x="0" y="3726211"/>
                </a:lnTo>
                <a:lnTo>
                  <a:pt x="0" y="0"/>
                </a:lnTo>
                <a:close/>
              </a:path>
            </a:pathLst>
          </a:custGeom>
          <a:blipFill>
            <a:blip r:embed="rId4"/>
            <a:stretch>
              <a:fillRect/>
            </a:stretch>
          </a:blipFill>
        </p:spPr>
        <p:txBody>
          <a:bodyPr/>
          <a:lstStyle/>
          <a:p>
            <a:endParaRPr lang="en-US" sz="1200" dirty="0"/>
          </a:p>
        </p:txBody>
      </p:sp>
      <p:sp>
        <p:nvSpPr>
          <p:cNvPr id="6" name="Freeform 6">
            <a:extLst>
              <a:ext uri="{FF2B5EF4-FFF2-40B4-BE49-F238E27FC236}">
                <a16:creationId xmlns:a16="http://schemas.microsoft.com/office/drawing/2014/main" id="{EC59E95B-3182-CD02-D482-222D3170516D}"/>
              </a:ext>
            </a:extLst>
          </p:cNvPr>
          <p:cNvSpPr/>
          <p:nvPr/>
        </p:nvSpPr>
        <p:spPr>
          <a:xfrm>
            <a:off x="-629087" y="4029649"/>
            <a:ext cx="1504951" cy="3510015"/>
          </a:xfrm>
          <a:custGeom>
            <a:avLst/>
            <a:gdLst/>
            <a:ahLst/>
            <a:cxnLst/>
            <a:rect l="l" t="t" r="r" b="b"/>
            <a:pathLst>
              <a:path w="3251426" h="6557119">
                <a:moveTo>
                  <a:pt x="0" y="0"/>
                </a:moveTo>
                <a:lnTo>
                  <a:pt x="3251426" y="0"/>
                </a:lnTo>
                <a:lnTo>
                  <a:pt x="3251426" y="6557119"/>
                </a:lnTo>
                <a:lnTo>
                  <a:pt x="0" y="65571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7" name="Freeform 12">
            <a:extLst>
              <a:ext uri="{FF2B5EF4-FFF2-40B4-BE49-F238E27FC236}">
                <a16:creationId xmlns:a16="http://schemas.microsoft.com/office/drawing/2014/main" id="{AEF5F57E-76EF-EA62-507F-D60E86FE90CA}"/>
              </a:ext>
            </a:extLst>
          </p:cNvPr>
          <p:cNvSpPr/>
          <p:nvPr/>
        </p:nvSpPr>
        <p:spPr>
          <a:xfrm rot="1155161">
            <a:off x="1633820" y="5506729"/>
            <a:ext cx="950881" cy="1920870"/>
          </a:xfrm>
          <a:custGeom>
            <a:avLst/>
            <a:gdLst/>
            <a:ahLst/>
            <a:cxnLst/>
            <a:rect l="l" t="t" r="r" b="b"/>
            <a:pathLst>
              <a:path w="2054365" h="3588410">
                <a:moveTo>
                  <a:pt x="0" y="0"/>
                </a:moveTo>
                <a:lnTo>
                  <a:pt x="2054365" y="0"/>
                </a:lnTo>
                <a:lnTo>
                  <a:pt x="2054365" y="3588409"/>
                </a:lnTo>
                <a:lnTo>
                  <a:pt x="0" y="3588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8" name="Freeform 9">
            <a:extLst>
              <a:ext uri="{FF2B5EF4-FFF2-40B4-BE49-F238E27FC236}">
                <a16:creationId xmlns:a16="http://schemas.microsoft.com/office/drawing/2014/main" id="{A608694A-CA9E-6123-E623-CCCEBBB1FE1E}"/>
              </a:ext>
            </a:extLst>
          </p:cNvPr>
          <p:cNvSpPr/>
          <p:nvPr/>
        </p:nvSpPr>
        <p:spPr>
          <a:xfrm flipV="1">
            <a:off x="9606762" y="-1941517"/>
            <a:ext cx="4381612" cy="3470031"/>
          </a:xfrm>
          <a:custGeom>
            <a:avLst/>
            <a:gdLst/>
            <a:ahLst/>
            <a:cxnLst/>
            <a:rect l="l" t="t" r="r" b="b"/>
            <a:pathLst>
              <a:path w="5775462" h="5205046">
                <a:moveTo>
                  <a:pt x="5775462" y="5205046"/>
                </a:moveTo>
                <a:lnTo>
                  <a:pt x="0" y="5205046"/>
                </a:lnTo>
                <a:lnTo>
                  <a:pt x="0" y="0"/>
                </a:lnTo>
                <a:lnTo>
                  <a:pt x="5775462" y="0"/>
                </a:lnTo>
                <a:lnTo>
                  <a:pt x="5775462" y="5205046"/>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9" name="Freeform 11">
            <a:extLst>
              <a:ext uri="{FF2B5EF4-FFF2-40B4-BE49-F238E27FC236}">
                <a16:creationId xmlns:a16="http://schemas.microsoft.com/office/drawing/2014/main" id="{8D95E369-8EDA-7D07-2BDA-EFEA0B950213}"/>
              </a:ext>
            </a:extLst>
          </p:cNvPr>
          <p:cNvSpPr/>
          <p:nvPr/>
        </p:nvSpPr>
        <p:spPr>
          <a:xfrm flipV="1">
            <a:off x="11133721" y="-937213"/>
            <a:ext cx="2116558" cy="2185706"/>
          </a:xfrm>
          <a:custGeom>
            <a:avLst/>
            <a:gdLst/>
            <a:ahLst/>
            <a:cxnLst/>
            <a:rect l="l" t="t" r="r" b="b"/>
            <a:pathLst>
              <a:path w="2789863" h="3278559">
                <a:moveTo>
                  <a:pt x="2789864" y="3278560"/>
                </a:moveTo>
                <a:lnTo>
                  <a:pt x="0" y="3278560"/>
                </a:lnTo>
                <a:lnTo>
                  <a:pt x="0" y="0"/>
                </a:lnTo>
                <a:lnTo>
                  <a:pt x="2789864" y="0"/>
                </a:lnTo>
                <a:lnTo>
                  <a:pt x="2789864" y="327856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0" name="Freeform 15">
            <a:extLst>
              <a:ext uri="{FF2B5EF4-FFF2-40B4-BE49-F238E27FC236}">
                <a16:creationId xmlns:a16="http://schemas.microsoft.com/office/drawing/2014/main" id="{460A9111-9115-187B-AF0F-3D00CAF235A8}"/>
              </a:ext>
            </a:extLst>
          </p:cNvPr>
          <p:cNvSpPr/>
          <p:nvPr/>
        </p:nvSpPr>
        <p:spPr>
          <a:xfrm flipV="1">
            <a:off x="9916740" y="-1578101"/>
            <a:ext cx="1208963" cy="2743200"/>
          </a:xfrm>
          <a:custGeom>
            <a:avLst/>
            <a:gdLst/>
            <a:ahLst/>
            <a:cxnLst/>
            <a:rect l="l" t="t" r="r" b="b"/>
            <a:pathLst>
              <a:path w="1593550" h="4114800">
                <a:moveTo>
                  <a:pt x="1593550" y="4114800"/>
                </a:moveTo>
                <a:lnTo>
                  <a:pt x="0" y="4114800"/>
                </a:lnTo>
                <a:lnTo>
                  <a:pt x="0" y="0"/>
                </a:lnTo>
                <a:lnTo>
                  <a:pt x="1593550" y="0"/>
                </a:lnTo>
                <a:lnTo>
                  <a:pt x="1593550" y="411480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dirty="0"/>
          </a:p>
        </p:txBody>
      </p:sp>
    </p:spTree>
    <p:extLst>
      <p:ext uri="{BB962C8B-B14F-4D97-AF65-F5344CB8AC3E}">
        <p14:creationId xmlns:p14="http://schemas.microsoft.com/office/powerpoint/2010/main" val="3000228115"/>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20E5729-9509-0671-2B20-614CD64CA950}"/>
              </a:ext>
            </a:extLst>
          </p:cNvPr>
          <p:cNvSpPr/>
          <p:nvPr/>
        </p:nvSpPr>
        <p:spPr>
          <a:xfrm>
            <a:off x="559127" y="481096"/>
            <a:ext cx="2488874" cy="1268189"/>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dirty="0">
                <a:latin typeface="Arial" panose="020B0604020202020204" pitchFamily="34" charset="0"/>
                <a:cs typeface="Arial" panose="020B0604020202020204" pitchFamily="34" charset="0"/>
              </a:rPr>
              <a:t>b. Bối cảnh tiếp nhận</a:t>
            </a:r>
            <a:endParaRPr lang="en-US" sz="2800" b="1" dirty="0">
              <a:latin typeface="Arial" panose="020B0604020202020204" pitchFamily="34" charset="0"/>
              <a:cs typeface="Arial" panose="020B0604020202020204" pitchFamily="34" charset="0"/>
            </a:endParaRPr>
          </a:p>
        </p:txBody>
      </p:sp>
      <p:sp>
        <p:nvSpPr>
          <p:cNvPr id="3" name="Speech Bubble: Rectangle 2">
            <a:extLst>
              <a:ext uri="{FF2B5EF4-FFF2-40B4-BE49-F238E27FC236}">
                <a16:creationId xmlns:a16="http://schemas.microsoft.com/office/drawing/2014/main" id="{AD1382E8-6494-82D4-AA5F-DCBC55895EB3}"/>
              </a:ext>
            </a:extLst>
          </p:cNvPr>
          <p:cNvSpPr/>
          <p:nvPr/>
        </p:nvSpPr>
        <p:spPr>
          <a:xfrm>
            <a:off x="3792380" y="537226"/>
            <a:ext cx="7840493" cy="1212059"/>
          </a:xfrm>
          <a:prstGeom prst="wedgeRectCallout">
            <a:avLst>
              <a:gd name="adj1" fmla="val -56820"/>
              <a:gd name="adj2" fmla="val -12141"/>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r>
              <a:rPr lang="vi-VN" sz="2400" b="1" dirty="0">
                <a:latin typeface="Arial" panose="020B0604020202020204" pitchFamily="34" charset="0"/>
                <a:cs typeface="Arial" panose="020B0604020202020204" pitchFamily="34" charset="0"/>
              </a:rPr>
              <a:t>Khái niệm: </a:t>
            </a:r>
            <a:r>
              <a:rPr lang="vi-VN" sz="2400" dirty="0">
                <a:latin typeface="Arial" panose="020B0604020202020204" pitchFamily="34" charset="0"/>
                <a:cs typeface="Arial" panose="020B0604020202020204" pitchFamily="34" charset="0"/>
              </a:rPr>
              <a:t>Một trong những yếu tố mà người đọc sử dụng để suy luận, phát hiện ý nghĩa của văn bản</a:t>
            </a:r>
          </a:p>
        </p:txBody>
      </p:sp>
      <p:sp>
        <p:nvSpPr>
          <p:cNvPr id="4" name="Rectangle 3">
            <a:extLst>
              <a:ext uri="{FF2B5EF4-FFF2-40B4-BE49-F238E27FC236}">
                <a16:creationId xmlns:a16="http://schemas.microsoft.com/office/drawing/2014/main" id="{E4B548E6-ACF6-FE67-980C-11292D96CDDA}"/>
              </a:ext>
            </a:extLst>
          </p:cNvPr>
          <p:cNvSpPr/>
          <p:nvPr/>
        </p:nvSpPr>
        <p:spPr>
          <a:xfrm>
            <a:off x="559127" y="2686813"/>
            <a:ext cx="4240129" cy="1268189"/>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 cảnh hẹp: </a:t>
            </a: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 gian, thời gian, tâm thế người đọc.</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A278E6F6-5D6E-D3F5-C731-FBC5B7B12E9A}"/>
              </a:ext>
            </a:extLst>
          </p:cNvPr>
          <p:cNvSpPr/>
          <p:nvPr/>
        </p:nvSpPr>
        <p:spPr>
          <a:xfrm>
            <a:off x="6624116" y="2686813"/>
            <a:ext cx="5008757" cy="1268189"/>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 cảnh rộng: </a:t>
            </a: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Chính trị, kinh tế, xã hội, văn hóa,... Của thời đại</a:t>
            </a: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Freeform 23">
            <a:extLst>
              <a:ext uri="{FF2B5EF4-FFF2-40B4-BE49-F238E27FC236}">
                <a16:creationId xmlns:a16="http://schemas.microsoft.com/office/drawing/2014/main" id="{47E51A7E-C6F5-96ED-566C-ADDFF70C2EBF}"/>
              </a:ext>
            </a:extLst>
          </p:cNvPr>
          <p:cNvSpPr/>
          <p:nvPr/>
        </p:nvSpPr>
        <p:spPr>
          <a:xfrm rot="9780629">
            <a:off x="3849092" y="1956597"/>
            <a:ext cx="902048" cy="522904"/>
          </a:xfrm>
          <a:custGeom>
            <a:avLst/>
            <a:gdLst/>
            <a:ahLst/>
            <a:cxnLst/>
            <a:rect l="l" t="t" r="r" b="b"/>
            <a:pathLst>
              <a:path w="2511491" h="1324195">
                <a:moveTo>
                  <a:pt x="0" y="0"/>
                </a:moveTo>
                <a:lnTo>
                  <a:pt x="2511491" y="0"/>
                </a:lnTo>
                <a:lnTo>
                  <a:pt x="2511491" y="1324195"/>
                </a:lnTo>
                <a:lnTo>
                  <a:pt x="0" y="1324195"/>
                </a:lnTo>
                <a:lnTo>
                  <a:pt x="0" y="0"/>
                </a:lnTo>
                <a:close/>
              </a:path>
            </a:pathLst>
          </a:custGeom>
          <a:blipFill>
            <a:blip r:embed="rId2"/>
            <a:stretch>
              <a:fillRect/>
            </a:stretch>
          </a:blipFill>
        </p:spPr>
        <p:txBody>
          <a:bodyPr/>
          <a:lstStyle/>
          <a:p>
            <a:endParaRPr lang="en-US" dirty="0"/>
          </a:p>
        </p:txBody>
      </p:sp>
      <p:sp>
        <p:nvSpPr>
          <p:cNvPr id="9" name="Freeform 23">
            <a:extLst>
              <a:ext uri="{FF2B5EF4-FFF2-40B4-BE49-F238E27FC236}">
                <a16:creationId xmlns:a16="http://schemas.microsoft.com/office/drawing/2014/main" id="{9E00AF34-528F-5DE5-59A6-B235F8E38A24}"/>
              </a:ext>
            </a:extLst>
          </p:cNvPr>
          <p:cNvSpPr/>
          <p:nvPr/>
        </p:nvSpPr>
        <p:spPr>
          <a:xfrm rot="1109204" flipV="1">
            <a:off x="6739842" y="1963933"/>
            <a:ext cx="902048" cy="592966"/>
          </a:xfrm>
          <a:custGeom>
            <a:avLst/>
            <a:gdLst/>
            <a:ahLst/>
            <a:cxnLst/>
            <a:rect l="l" t="t" r="r" b="b"/>
            <a:pathLst>
              <a:path w="2511491" h="1324195">
                <a:moveTo>
                  <a:pt x="0" y="0"/>
                </a:moveTo>
                <a:lnTo>
                  <a:pt x="2511491" y="0"/>
                </a:lnTo>
                <a:lnTo>
                  <a:pt x="2511491" y="1324195"/>
                </a:lnTo>
                <a:lnTo>
                  <a:pt x="0" y="1324195"/>
                </a:lnTo>
                <a:lnTo>
                  <a:pt x="0" y="0"/>
                </a:lnTo>
                <a:close/>
              </a:path>
            </a:pathLst>
          </a:custGeom>
          <a:blipFill>
            <a:blip r:embed="rId2"/>
            <a:stretch>
              <a:fillRect/>
            </a:stretch>
          </a:blipFill>
        </p:spPr>
        <p:txBody>
          <a:bodyPr/>
          <a:lstStyle/>
          <a:p>
            <a:endParaRPr lang="en-US"/>
          </a:p>
        </p:txBody>
      </p:sp>
      <p:sp>
        <p:nvSpPr>
          <p:cNvPr id="10" name="Rectangle 9">
            <a:extLst>
              <a:ext uri="{FF2B5EF4-FFF2-40B4-BE49-F238E27FC236}">
                <a16:creationId xmlns:a16="http://schemas.microsoft.com/office/drawing/2014/main" id="{6D62AB48-32E8-4781-7372-3DDEF0519AFE}"/>
              </a:ext>
            </a:extLst>
          </p:cNvPr>
          <p:cNvSpPr/>
          <p:nvPr/>
        </p:nvSpPr>
        <p:spPr>
          <a:xfrm>
            <a:off x="2450525" y="4760128"/>
            <a:ext cx="7290950" cy="1462942"/>
          </a:xfrm>
          <a:prstGeom prst="rect">
            <a:avLst/>
          </a:prstGeom>
          <a:solidFill>
            <a:schemeClr val="accent2">
              <a:lumMod val="20000"/>
              <a:lumOff val="80000"/>
            </a:schemeClr>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t>Vai trò: </a:t>
            </a: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Ý nghĩa của văn bản được mở rộng, phong phú, mới mẻ và cập nhật hơn với cuộc sống.</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Freeform 2">
            <a:extLst>
              <a:ext uri="{FF2B5EF4-FFF2-40B4-BE49-F238E27FC236}">
                <a16:creationId xmlns:a16="http://schemas.microsoft.com/office/drawing/2014/main" id="{D8A7CA53-4D5C-3529-1A64-9231CB234363}"/>
              </a:ext>
            </a:extLst>
          </p:cNvPr>
          <p:cNvSpPr/>
          <p:nvPr/>
        </p:nvSpPr>
        <p:spPr>
          <a:xfrm>
            <a:off x="559127" y="5102086"/>
            <a:ext cx="1548963" cy="779026"/>
          </a:xfrm>
          <a:custGeom>
            <a:avLst/>
            <a:gdLst/>
            <a:ahLst/>
            <a:cxnLst/>
            <a:rect l="l" t="t" r="r" b="b"/>
            <a:pathLst>
              <a:path w="2694335" h="2056676">
                <a:moveTo>
                  <a:pt x="0" y="0"/>
                </a:moveTo>
                <a:lnTo>
                  <a:pt x="2694335" y="0"/>
                </a:lnTo>
                <a:lnTo>
                  <a:pt x="2694335" y="2056676"/>
                </a:lnTo>
                <a:lnTo>
                  <a:pt x="0" y="20566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2">
            <a:extLst>
              <a:ext uri="{FF2B5EF4-FFF2-40B4-BE49-F238E27FC236}">
                <a16:creationId xmlns:a16="http://schemas.microsoft.com/office/drawing/2014/main" id="{27F79F09-8CBA-66AA-BE79-C10FC3F6AD09}"/>
              </a:ext>
            </a:extLst>
          </p:cNvPr>
          <p:cNvSpPr/>
          <p:nvPr/>
        </p:nvSpPr>
        <p:spPr>
          <a:xfrm flipH="1">
            <a:off x="10083910" y="5102086"/>
            <a:ext cx="1548963" cy="779026"/>
          </a:xfrm>
          <a:custGeom>
            <a:avLst/>
            <a:gdLst/>
            <a:ahLst/>
            <a:cxnLst/>
            <a:rect l="l" t="t" r="r" b="b"/>
            <a:pathLst>
              <a:path w="2694335" h="2056676">
                <a:moveTo>
                  <a:pt x="0" y="0"/>
                </a:moveTo>
                <a:lnTo>
                  <a:pt x="2694335" y="0"/>
                </a:lnTo>
                <a:lnTo>
                  <a:pt x="2694335" y="2056676"/>
                </a:lnTo>
                <a:lnTo>
                  <a:pt x="0" y="20566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64081126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500"/>
                                        <p:tgtEl>
                                          <p:spTgt spid="12"/>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0072810" y="0"/>
            <a:ext cx="9471684" cy="8567927"/>
          </a:xfrm>
          <a:custGeom>
            <a:avLst/>
            <a:gdLst/>
            <a:ahLst/>
            <a:cxnLst/>
            <a:rect l="l" t="t" r="r" b="b"/>
            <a:pathLst>
              <a:path w="14207526" h="12851891">
                <a:moveTo>
                  <a:pt x="14207526" y="12851891"/>
                </a:moveTo>
                <a:lnTo>
                  <a:pt x="0" y="12851891"/>
                </a:lnTo>
                <a:lnTo>
                  <a:pt x="0" y="0"/>
                </a:lnTo>
                <a:lnTo>
                  <a:pt x="14207526" y="0"/>
                </a:lnTo>
                <a:lnTo>
                  <a:pt x="14207526" y="12851891"/>
                </a:lnTo>
                <a:close/>
              </a:path>
            </a:pathLst>
          </a:custGeom>
          <a:blipFill>
            <a:blip r:embed="rId2">
              <a:alphaModFix amt="30000"/>
            </a:blip>
            <a:stretch>
              <a:fillRect/>
            </a:stretch>
          </a:blipFill>
        </p:spPr>
        <p:txBody>
          <a:bodyPr/>
          <a:lstStyle/>
          <a:p>
            <a:endParaRPr lang="en-US" sz="1200"/>
          </a:p>
        </p:txBody>
      </p:sp>
      <p:sp>
        <p:nvSpPr>
          <p:cNvPr id="3" name="Freeform 3"/>
          <p:cNvSpPr/>
          <p:nvPr/>
        </p:nvSpPr>
        <p:spPr>
          <a:xfrm>
            <a:off x="-2669241" y="319698"/>
            <a:ext cx="9471684" cy="8567927"/>
          </a:xfrm>
          <a:custGeom>
            <a:avLst/>
            <a:gdLst/>
            <a:ahLst/>
            <a:cxnLst/>
            <a:rect l="l" t="t" r="r" b="b"/>
            <a:pathLst>
              <a:path w="14207526" h="12851891">
                <a:moveTo>
                  <a:pt x="0" y="0"/>
                </a:moveTo>
                <a:lnTo>
                  <a:pt x="14207525" y="0"/>
                </a:lnTo>
                <a:lnTo>
                  <a:pt x="14207525" y="12851891"/>
                </a:lnTo>
                <a:lnTo>
                  <a:pt x="0" y="12851891"/>
                </a:lnTo>
                <a:lnTo>
                  <a:pt x="0" y="0"/>
                </a:lnTo>
                <a:close/>
              </a:path>
            </a:pathLst>
          </a:custGeom>
          <a:blipFill>
            <a:blip r:embed="rId2">
              <a:alphaModFix amt="30000"/>
            </a:blip>
            <a:stretch>
              <a:fillRect/>
            </a:stretch>
          </a:blipFill>
        </p:spPr>
        <p:txBody>
          <a:bodyPr/>
          <a:lstStyle/>
          <a:p>
            <a:endParaRPr lang="en-US" sz="1200" dirty="0"/>
          </a:p>
        </p:txBody>
      </p:sp>
      <p:sp>
        <p:nvSpPr>
          <p:cNvPr id="4" name="Freeform 4"/>
          <p:cNvSpPr/>
          <p:nvPr/>
        </p:nvSpPr>
        <p:spPr>
          <a:xfrm>
            <a:off x="-252164" y="4388680"/>
            <a:ext cx="4439268" cy="2484141"/>
          </a:xfrm>
          <a:custGeom>
            <a:avLst/>
            <a:gdLst/>
            <a:ahLst/>
            <a:cxnLst/>
            <a:rect l="l" t="t" r="r" b="b"/>
            <a:pathLst>
              <a:path w="6658902" h="3726211">
                <a:moveTo>
                  <a:pt x="0" y="0"/>
                </a:moveTo>
                <a:lnTo>
                  <a:pt x="6658902" y="0"/>
                </a:lnTo>
                <a:lnTo>
                  <a:pt x="6658902" y="3726211"/>
                </a:lnTo>
                <a:lnTo>
                  <a:pt x="0" y="3726211"/>
                </a:lnTo>
                <a:lnTo>
                  <a:pt x="0" y="0"/>
                </a:lnTo>
                <a:close/>
              </a:path>
            </a:pathLst>
          </a:custGeom>
          <a:blipFill>
            <a:blip r:embed="rId3"/>
            <a:stretch>
              <a:fillRect/>
            </a:stretch>
          </a:blipFill>
        </p:spPr>
        <p:txBody>
          <a:bodyPr/>
          <a:lstStyle/>
          <a:p>
            <a:endParaRPr lang="en-US" sz="1200" dirty="0"/>
          </a:p>
        </p:txBody>
      </p:sp>
      <p:sp>
        <p:nvSpPr>
          <p:cNvPr id="5" name="Freeform 5"/>
          <p:cNvSpPr/>
          <p:nvPr/>
        </p:nvSpPr>
        <p:spPr>
          <a:xfrm flipH="1" flipV="1">
            <a:off x="7691464" y="51195"/>
            <a:ext cx="4439268" cy="2484141"/>
          </a:xfrm>
          <a:custGeom>
            <a:avLst/>
            <a:gdLst/>
            <a:ahLst/>
            <a:cxnLst/>
            <a:rect l="l" t="t" r="r" b="b"/>
            <a:pathLst>
              <a:path w="6658902" h="3726211">
                <a:moveTo>
                  <a:pt x="6658902" y="3726211"/>
                </a:moveTo>
                <a:lnTo>
                  <a:pt x="0" y="3726211"/>
                </a:lnTo>
                <a:lnTo>
                  <a:pt x="0" y="0"/>
                </a:lnTo>
                <a:lnTo>
                  <a:pt x="6658902" y="0"/>
                </a:lnTo>
                <a:lnTo>
                  <a:pt x="6658902" y="3726211"/>
                </a:lnTo>
                <a:close/>
              </a:path>
            </a:pathLst>
          </a:custGeom>
          <a:blipFill>
            <a:blip r:embed="rId3"/>
            <a:stretch>
              <a:fillRect/>
            </a:stretch>
          </a:blipFill>
        </p:spPr>
        <p:txBody>
          <a:bodyPr/>
          <a:lstStyle/>
          <a:p>
            <a:endParaRPr lang="en-US" sz="1200"/>
          </a:p>
        </p:txBody>
      </p:sp>
      <p:sp>
        <p:nvSpPr>
          <p:cNvPr id="6" name="Freeform 6"/>
          <p:cNvSpPr/>
          <p:nvPr/>
        </p:nvSpPr>
        <p:spPr>
          <a:xfrm>
            <a:off x="-1092457" y="4129391"/>
            <a:ext cx="2167617" cy="4371413"/>
          </a:xfrm>
          <a:custGeom>
            <a:avLst/>
            <a:gdLst/>
            <a:ahLst/>
            <a:cxnLst/>
            <a:rect l="l" t="t" r="r" b="b"/>
            <a:pathLst>
              <a:path w="3251426" h="6557119">
                <a:moveTo>
                  <a:pt x="0" y="0"/>
                </a:moveTo>
                <a:lnTo>
                  <a:pt x="3251426" y="0"/>
                </a:lnTo>
                <a:lnTo>
                  <a:pt x="3251426" y="6557119"/>
                </a:lnTo>
                <a:lnTo>
                  <a:pt x="0" y="65571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p:cNvSpPr/>
          <p:nvPr/>
        </p:nvSpPr>
        <p:spPr>
          <a:xfrm flipH="1" flipV="1">
            <a:off x="10843500" y="-1844944"/>
            <a:ext cx="2167617" cy="4371413"/>
          </a:xfrm>
          <a:custGeom>
            <a:avLst/>
            <a:gdLst/>
            <a:ahLst/>
            <a:cxnLst/>
            <a:rect l="l" t="t" r="r" b="b"/>
            <a:pathLst>
              <a:path w="3251426" h="6557119">
                <a:moveTo>
                  <a:pt x="3251427" y="6557119"/>
                </a:moveTo>
                <a:lnTo>
                  <a:pt x="0" y="6557119"/>
                </a:lnTo>
                <a:lnTo>
                  <a:pt x="0" y="0"/>
                </a:lnTo>
                <a:lnTo>
                  <a:pt x="3251427" y="0"/>
                </a:lnTo>
                <a:lnTo>
                  <a:pt x="3251427" y="655711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p:cNvSpPr/>
          <p:nvPr/>
        </p:nvSpPr>
        <p:spPr>
          <a:xfrm>
            <a:off x="9972366" y="4898309"/>
            <a:ext cx="3472902" cy="3129899"/>
          </a:xfrm>
          <a:custGeom>
            <a:avLst/>
            <a:gdLst/>
            <a:ahLst/>
            <a:cxnLst/>
            <a:rect l="l" t="t" r="r" b="b"/>
            <a:pathLst>
              <a:path w="5209353" h="4694849">
                <a:moveTo>
                  <a:pt x="0" y="0"/>
                </a:moveTo>
                <a:lnTo>
                  <a:pt x="5209352" y="0"/>
                </a:lnTo>
                <a:lnTo>
                  <a:pt x="5209352" y="4694848"/>
                </a:lnTo>
                <a:lnTo>
                  <a:pt x="0" y="4694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9" name="Freeform 9"/>
          <p:cNvSpPr/>
          <p:nvPr/>
        </p:nvSpPr>
        <p:spPr>
          <a:xfrm flipH="1" flipV="1">
            <a:off x="-1211780" y="-1375131"/>
            <a:ext cx="3850308" cy="3470031"/>
          </a:xfrm>
          <a:custGeom>
            <a:avLst/>
            <a:gdLst/>
            <a:ahLst/>
            <a:cxnLst/>
            <a:rect l="l" t="t" r="r" b="b"/>
            <a:pathLst>
              <a:path w="5775462" h="5205046">
                <a:moveTo>
                  <a:pt x="5775462" y="5205046"/>
                </a:moveTo>
                <a:lnTo>
                  <a:pt x="0" y="5205046"/>
                </a:lnTo>
                <a:lnTo>
                  <a:pt x="0" y="0"/>
                </a:lnTo>
                <a:lnTo>
                  <a:pt x="5775462" y="0"/>
                </a:lnTo>
                <a:lnTo>
                  <a:pt x="5775462" y="5205046"/>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0" name="Freeform 10"/>
          <p:cNvSpPr/>
          <p:nvPr/>
        </p:nvSpPr>
        <p:spPr>
          <a:xfrm>
            <a:off x="9066861" y="5543717"/>
            <a:ext cx="1859909" cy="2185706"/>
          </a:xfrm>
          <a:custGeom>
            <a:avLst/>
            <a:gdLst/>
            <a:ahLst/>
            <a:cxnLst/>
            <a:rect l="l" t="t" r="r" b="b"/>
            <a:pathLst>
              <a:path w="2789863" h="3278559">
                <a:moveTo>
                  <a:pt x="0" y="0"/>
                </a:moveTo>
                <a:lnTo>
                  <a:pt x="2789863" y="0"/>
                </a:lnTo>
                <a:lnTo>
                  <a:pt x="2789863" y="3278560"/>
                </a:lnTo>
                <a:lnTo>
                  <a:pt x="0" y="32785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1" name="Freeform 11"/>
          <p:cNvSpPr/>
          <p:nvPr/>
        </p:nvSpPr>
        <p:spPr>
          <a:xfrm flipH="1" flipV="1">
            <a:off x="1613890" y="-617607"/>
            <a:ext cx="1859909" cy="2185706"/>
          </a:xfrm>
          <a:custGeom>
            <a:avLst/>
            <a:gdLst/>
            <a:ahLst/>
            <a:cxnLst/>
            <a:rect l="l" t="t" r="r" b="b"/>
            <a:pathLst>
              <a:path w="2789863" h="3278559">
                <a:moveTo>
                  <a:pt x="2789864" y="3278560"/>
                </a:moveTo>
                <a:lnTo>
                  <a:pt x="0" y="3278560"/>
                </a:lnTo>
                <a:lnTo>
                  <a:pt x="0" y="0"/>
                </a:lnTo>
                <a:lnTo>
                  <a:pt x="2789864" y="0"/>
                </a:lnTo>
                <a:lnTo>
                  <a:pt x="2789864" y="3278560"/>
                </a:lnTo>
                <a:close/>
              </a:path>
            </a:pathLst>
          </a:custGeom>
          <a:blipFill>
            <a:blip r:embed="rId9">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2" name="Freeform 12"/>
          <p:cNvSpPr/>
          <p:nvPr/>
        </p:nvSpPr>
        <p:spPr>
          <a:xfrm rot="1155161">
            <a:off x="2104223" y="5057213"/>
            <a:ext cx="1369577" cy="2392273"/>
          </a:xfrm>
          <a:custGeom>
            <a:avLst/>
            <a:gdLst/>
            <a:ahLst/>
            <a:cxnLst/>
            <a:rect l="l" t="t" r="r" b="b"/>
            <a:pathLst>
              <a:path w="2054365" h="3588410">
                <a:moveTo>
                  <a:pt x="0" y="0"/>
                </a:moveTo>
                <a:lnTo>
                  <a:pt x="2054365" y="0"/>
                </a:lnTo>
                <a:lnTo>
                  <a:pt x="2054365" y="3588409"/>
                </a:lnTo>
                <a:lnTo>
                  <a:pt x="0" y="35884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3" name="Freeform 13"/>
          <p:cNvSpPr/>
          <p:nvPr/>
        </p:nvSpPr>
        <p:spPr>
          <a:xfrm flipH="1" flipV="1">
            <a:off x="8408628" y="-510337"/>
            <a:ext cx="1369577" cy="2392273"/>
          </a:xfrm>
          <a:custGeom>
            <a:avLst/>
            <a:gdLst/>
            <a:ahLst/>
            <a:cxnLst/>
            <a:rect l="l" t="t" r="r" b="b"/>
            <a:pathLst>
              <a:path w="2054365" h="3588410">
                <a:moveTo>
                  <a:pt x="2054364" y="3588410"/>
                </a:moveTo>
                <a:lnTo>
                  <a:pt x="0" y="3588410"/>
                </a:lnTo>
                <a:lnTo>
                  <a:pt x="0" y="0"/>
                </a:lnTo>
                <a:lnTo>
                  <a:pt x="2054364" y="0"/>
                </a:lnTo>
                <a:lnTo>
                  <a:pt x="2054364" y="358841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4" name="Freeform 14"/>
          <p:cNvSpPr/>
          <p:nvPr/>
        </p:nvSpPr>
        <p:spPr>
          <a:xfrm>
            <a:off x="10751569" y="4114800"/>
            <a:ext cx="1062367" cy="2743200"/>
          </a:xfrm>
          <a:custGeom>
            <a:avLst/>
            <a:gdLst/>
            <a:ahLst/>
            <a:cxnLst/>
            <a:rect l="l" t="t" r="r" b="b"/>
            <a:pathLst>
              <a:path w="1593550" h="4114800">
                <a:moveTo>
                  <a:pt x="0" y="0"/>
                </a:moveTo>
                <a:lnTo>
                  <a:pt x="1593550" y="0"/>
                </a:lnTo>
                <a:lnTo>
                  <a:pt x="1593550"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sp>
        <p:nvSpPr>
          <p:cNvPr id="15" name="Freeform 15"/>
          <p:cNvSpPr/>
          <p:nvPr/>
        </p:nvSpPr>
        <p:spPr>
          <a:xfrm flipH="1" flipV="1">
            <a:off x="551523" y="-273879"/>
            <a:ext cx="1062367" cy="2743200"/>
          </a:xfrm>
          <a:custGeom>
            <a:avLst/>
            <a:gdLst/>
            <a:ahLst/>
            <a:cxnLst/>
            <a:rect l="l" t="t" r="r" b="b"/>
            <a:pathLst>
              <a:path w="1593550" h="4114800">
                <a:moveTo>
                  <a:pt x="1593550" y="4114800"/>
                </a:moveTo>
                <a:lnTo>
                  <a:pt x="0" y="4114800"/>
                </a:lnTo>
                <a:lnTo>
                  <a:pt x="0" y="0"/>
                </a:lnTo>
                <a:lnTo>
                  <a:pt x="1593550" y="0"/>
                </a:lnTo>
                <a:lnTo>
                  <a:pt x="1593550" y="411480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grpSp>
        <p:nvGrpSpPr>
          <p:cNvPr id="16" name="Group 15">
            <a:extLst>
              <a:ext uri="{FF2B5EF4-FFF2-40B4-BE49-F238E27FC236}">
                <a16:creationId xmlns:a16="http://schemas.microsoft.com/office/drawing/2014/main" id="{3223C3BE-94A5-0DD2-10B2-4729525A6C5B}"/>
              </a:ext>
            </a:extLst>
          </p:cNvPr>
          <p:cNvGrpSpPr/>
          <p:nvPr/>
        </p:nvGrpSpPr>
        <p:grpSpPr>
          <a:xfrm>
            <a:off x="2968864" y="2684931"/>
            <a:ext cx="7667157" cy="1049403"/>
            <a:chOff x="557446" y="1373816"/>
            <a:chExt cx="7667157" cy="1033392"/>
          </a:xfrm>
        </p:grpSpPr>
        <p:sp>
          <p:nvSpPr>
            <p:cNvPr id="18" name="Rectangle 17">
              <a:extLst>
                <a:ext uri="{FF2B5EF4-FFF2-40B4-BE49-F238E27FC236}">
                  <a16:creationId xmlns:a16="http://schemas.microsoft.com/office/drawing/2014/main" id="{63594EB4-BB04-05E4-52AF-F0642BA2689F}"/>
                </a:ext>
              </a:extLst>
            </p:cNvPr>
            <p:cNvSpPr/>
            <p:nvPr/>
          </p:nvSpPr>
          <p:spPr>
            <a:xfrm>
              <a:off x="557446" y="1533523"/>
              <a:ext cx="778774" cy="733365"/>
            </a:xfrm>
            <a:prstGeom prst="rect">
              <a:avLst/>
            </a:prstGeom>
            <a:solidFill>
              <a:schemeClr val="accent2">
                <a:lumMod val="50000"/>
              </a:schemeClr>
            </a:solidFill>
            <a:ln>
              <a:solidFill>
                <a:schemeClr val="accent2">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vi-VN" sz="5400" dirty="0">
                  <a:solidFill>
                    <a:schemeClr val="bg1"/>
                  </a:solidFill>
                  <a:latin typeface="Arial" panose="020B0604020202020204" pitchFamily="34" charset="0"/>
                  <a:cs typeface="Arial" panose="020B0604020202020204" pitchFamily="34" charset="0"/>
                </a:rPr>
                <a:t>II</a:t>
              </a:r>
              <a:endParaRPr lang="en-US" sz="5400" dirty="0">
                <a:solidFill>
                  <a:schemeClr val="bg1"/>
                </a:solidFill>
                <a:latin typeface="Arial" panose="020B0604020202020204" pitchFamily="34" charset="0"/>
                <a:cs typeface="Arial" panose="020B0604020202020204" pitchFamily="34" charset="0"/>
              </a:endParaRPr>
            </a:p>
          </p:txBody>
        </p:sp>
        <p:sp>
          <p:nvSpPr>
            <p:cNvPr id="19" name="Google Shape;78;p16">
              <a:extLst>
                <a:ext uri="{FF2B5EF4-FFF2-40B4-BE49-F238E27FC236}">
                  <a16:creationId xmlns:a16="http://schemas.microsoft.com/office/drawing/2014/main" id="{337782AF-CAA0-03BA-6F37-411B881AE3FD}"/>
                </a:ext>
              </a:extLst>
            </p:cNvPr>
            <p:cNvSpPr txBox="1"/>
            <p:nvPr/>
          </p:nvSpPr>
          <p:spPr>
            <a:xfrm>
              <a:off x="1484937" y="1373816"/>
              <a:ext cx="6739666" cy="1033392"/>
            </a:xfrm>
            <a:prstGeom prst="rect">
              <a:avLst/>
            </a:prstGeom>
            <a:noFill/>
            <a:ln>
              <a:noFill/>
            </a:ln>
          </p:spPr>
          <p:txBody>
            <a:bodyPr spcFirstLastPara="1" wrap="square" lIns="91425" tIns="91425" rIns="91425" bIns="91425" anchor="ctr" anchorCtr="0">
              <a:noAutofit/>
            </a:bodyPr>
            <a:lstStyle/>
            <a:p>
              <a:pPr lvl="0" algn="just" rtl="0">
                <a:lnSpc>
                  <a:spcPct val="150000"/>
                </a:lnSpc>
                <a:spcBef>
                  <a:spcPts val="0"/>
                </a:spcBef>
                <a:spcAft>
                  <a:spcPts val="0"/>
                </a:spcAft>
              </a:pPr>
              <a:r>
                <a:rPr lang="vi-VN" sz="4800" b="1" dirty="0">
                  <a:latin typeface="Arial" panose="020B0604020202020204" pitchFamily="34" charset="0"/>
                  <a:cs typeface="Arial" panose="020B0604020202020204" pitchFamily="34" charset="0"/>
                </a:rPr>
                <a:t>TÌM HIỂU CHUNG</a:t>
              </a:r>
            </a:p>
          </p:txBody>
        </p:sp>
      </p:grpSp>
    </p:spTree>
    <p:extLst>
      <p:ext uri="{BB962C8B-B14F-4D97-AF65-F5344CB8AC3E}">
        <p14:creationId xmlns:p14="http://schemas.microsoft.com/office/powerpoint/2010/main" val="3416711438"/>
      </p:ext>
    </p:extLst>
  </p:cSld>
  <p:clrMapOvr>
    <a:masterClrMapping/>
  </p:clrMapOvr>
  <p:transition spd="med">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2">
            <a:extLst>
              <a:ext uri="{FF2B5EF4-FFF2-40B4-BE49-F238E27FC236}">
                <a16:creationId xmlns:a16="http://schemas.microsoft.com/office/drawing/2014/main" id="{0B9062B7-31C0-62DB-D57F-B0CCB0CC058F}"/>
              </a:ext>
            </a:extLst>
          </p:cNvPr>
          <p:cNvPicPr>
            <a:picLocks noChangeAspect="1"/>
          </p:cNvPicPr>
          <p:nvPr/>
        </p:nvPicPr>
        <p:blipFill>
          <a:blip r:embed="rId2"/>
          <a:srcRect/>
          <a:stretch>
            <a:fillRect/>
          </a:stretch>
        </p:blipFill>
        <p:spPr>
          <a:xfrm>
            <a:off x="1649920" y="435292"/>
            <a:ext cx="2453994" cy="1923317"/>
          </a:xfrm>
          <a:prstGeom prst="rect">
            <a:avLst/>
          </a:prstGeom>
        </p:spPr>
      </p:pic>
      <p:sp>
        <p:nvSpPr>
          <p:cNvPr id="4" name="TextBox 3">
            <a:extLst>
              <a:ext uri="{FF2B5EF4-FFF2-40B4-BE49-F238E27FC236}">
                <a16:creationId xmlns:a16="http://schemas.microsoft.com/office/drawing/2014/main" id="{1CB244B4-A33B-813E-3004-B9A7AC105939}"/>
              </a:ext>
            </a:extLst>
          </p:cNvPr>
          <p:cNvSpPr txBox="1"/>
          <p:nvPr/>
        </p:nvSpPr>
        <p:spPr>
          <a:xfrm>
            <a:off x="373465" y="2358609"/>
            <a:ext cx="5102340" cy="390183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Phân vai: người dẫn chuyện, ông Hai, bà Hai, nhân vật phụ.</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Hướng dẫn cách đọc.</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Trả lời câu hỏi trong thẻ chỉ dẫn.</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Trình bày những hiểu biết chung về tác giả Kim Lân và xuất xứ văn bản </a:t>
            </a:r>
            <a:r>
              <a:rPr lang="vi-VN" sz="2400" i="1" dirty="0">
                <a:latin typeface="Arial" panose="020B0604020202020204" pitchFamily="34" charset="0"/>
                <a:cs typeface="Arial" panose="020B0604020202020204" pitchFamily="34" charset="0"/>
              </a:rPr>
              <a:t>Làng</a:t>
            </a:r>
            <a:r>
              <a:rPr lang="vi-VN" sz="2400" dirty="0">
                <a:latin typeface="Arial" panose="020B0604020202020204" pitchFamily="34" charset="0"/>
                <a:cs typeface="Arial" panose="020B0604020202020204" pitchFamily="34" charset="0"/>
              </a:rPr>
              <a:t>.</a:t>
            </a:r>
          </a:p>
        </p:txBody>
      </p:sp>
      <p:graphicFrame>
        <p:nvGraphicFramePr>
          <p:cNvPr id="5" name="Table 4">
            <a:extLst>
              <a:ext uri="{FF2B5EF4-FFF2-40B4-BE49-F238E27FC236}">
                <a16:creationId xmlns:a16="http://schemas.microsoft.com/office/drawing/2014/main" id="{F541C00E-8A99-9AB8-69B1-9098B540574C}"/>
              </a:ext>
            </a:extLst>
          </p:cNvPr>
          <p:cNvGraphicFramePr>
            <a:graphicFrameLocks noGrp="1"/>
          </p:cNvGraphicFramePr>
          <p:nvPr>
            <p:extLst>
              <p:ext uri="{D42A27DB-BD31-4B8C-83A1-F6EECF244321}">
                <p14:modId xmlns:p14="http://schemas.microsoft.com/office/powerpoint/2010/main" val="2129177086"/>
              </p:ext>
            </p:extLst>
          </p:nvPr>
        </p:nvGraphicFramePr>
        <p:xfrm>
          <a:off x="5859215" y="435293"/>
          <a:ext cx="5897470" cy="5987414"/>
        </p:xfrm>
        <a:graphic>
          <a:graphicData uri="http://schemas.openxmlformats.org/drawingml/2006/table">
            <a:tbl>
              <a:tblPr firstRow="1" bandRow="1">
                <a:tableStyleId>{7DF18680-E054-41AD-8BC1-D1AEF772440D}</a:tableStyleId>
              </a:tblPr>
              <a:tblGrid>
                <a:gridCol w="3737113">
                  <a:extLst>
                    <a:ext uri="{9D8B030D-6E8A-4147-A177-3AD203B41FA5}">
                      <a16:colId xmlns:a16="http://schemas.microsoft.com/office/drawing/2014/main" val="749441754"/>
                    </a:ext>
                  </a:extLst>
                </a:gridCol>
                <a:gridCol w="2160357">
                  <a:extLst>
                    <a:ext uri="{9D8B030D-6E8A-4147-A177-3AD203B41FA5}">
                      <a16:colId xmlns:a16="http://schemas.microsoft.com/office/drawing/2014/main" val="3541381552"/>
                    </a:ext>
                  </a:extLst>
                </a:gridCol>
              </a:tblGrid>
              <a:tr h="738809">
                <a:tc>
                  <a:txBody>
                    <a:bodyPr/>
                    <a:lstStyle/>
                    <a:p>
                      <a:pPr algn="ctr">
                        <a:lnSpc>
                          <a:spcPct val="150000"/>
                        </a:lnSpc>
                      </a:pPr>
                      <a:r>
                        <a:rPr lang="vi-VN" sz="2400" dirty="0">
                          <a:solidFill>
                            <a:schemeClr val="bg1"/>
                          </a:solidFill>
                          <a:latin typeface="Arial" panose="020B0604020202020204" pitchFamily="34" charset="0"/>
                          <a:cs typeface="Arial" panose="020B0604020202020204" pitchFamily="34" charset="0"/>
                        </a:rPr>
                        <a:t>Câu hỏi/ Kĩ năng đọc</a:t>
                      </a:r>
                      <a:endParaRPr lang="en-US" sz="2400" dirty="0">
                        <a:solidFill>
                          <a:schemeClr val="bg1"/>
                        </a:solidFill>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50000"/>
                        </a:lnSpc>
                      </a:pPr>
                      <a:r>
                        <a:rPr lang="vi-VN" sz="2400" dirty="0">
                          <a:solidFill>
                            <a:schemeClr val="bg1"/>
                          </a:solidFill>
                          <a:latin typeface="Arial" panose="020B0604020202020204" pitchFamily="34" charset="0"/>
                          <a:cs typeface="Arial" panose="020B0604020202020204" pitchFamily="34" charset="0"/>
                        </a:rPr>
                        <a:t>Câu trả lời của tôi</a:t>
                      </a:r>
                      <a:endParaRPr lang="en-US" sz="2400" dirty="0">
                        <a:solidFill>
                          <a:schemeClr val="bg1"/>
                        </a:solidFill>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4119749656"/>
                  </a:ext>
                </a:extLst>
              </a:tr>
              <a:tr h="1909224">
                <a:tc>
                  <a:txBody>
                    <a:bodyPr/>
                    <a:lstStyle/>
                    <a:p>
                      <a:pPr algn="just">
                        <a:lnSpc>
                          <a:spcPct val="150000"/>
                        </a:lnSpc>
                      </a:pPr>
                      <a:r>
                        <a:rPr lang="vi-VN" sz="2400" b="0" kern="1200" dirty="0">
                          <a:solidFill>
                            <a:schemeClr val="dk1"/>
                          </a:solidFill>
                          <a:effectLst/>
                          <a:latin typeface="Arial" panose="020B0604020202020204" pitchFamily="34" charset="0"/>
                          <a:cs typeface="Arial" panose="020B0604020202020204" pitchFamily="34" charset="0"/>
                        </a:rPr>
                        <a:t>Thông tin nào mà ông lão nghe được đã tác động mạnh đến ông lão?</a:t>
                      </a:r>
                      <a:endParaRPr lang="en-US" sz="2400" b="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599217"/>
                  </a:ext>
                </a:extLst>
              </a:tr>
              <a:tr h="1343459">
                <a:tc>
                  <a:txBody>
                    <a:bodyPr/>
                    <a:lstStyle/>
                    <a:p>
                      <a:pPr algn="just">
                        <a:lnSpc>
                          <a:spcPct val="150000"/>
                        </a:lnSpc>
                        <a:tabLst>
                          <a:tab pos="90170" algn="l"/>
                          <a:tab pos="180340" algn="l"/>
                          <a:tab pos="270510" algn="l"/>
                        </a:tabLst>
                      </a:pPr>
                      <a:r>
                        <a:rPr lang="vi-VN" sz="2400" dirty="0">
                          <a:effectLst/>
                          <a:latin typeface="Arial" panose="020B0604020202020204" pitchFamily="34" charset="0"/>
                          <a:ea typeface="Times New Roman" panose="02020603050405020304" pitchFamily="18" charset="0"/>
                          <a:cs typeface="Arial" panose="020B0604020202020204" pitchFamily="34" charset="0"/>
                        </a:rPr>
                        <a:t>Đây là lời độc thoại hay đối thoại?</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vi-VN"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6204923"/>
                  </a:ext>
                </a:extLst>
              </a:tr>
              <a:tr h="1644309">
                <a:tc>
                  <a:txBody>
                    <a:bodyPr/>
                    <a:lstStyle/>
                    <a:p>
                      <a:pPr algn="just">
                        <a:lnSpc>
                          <a:spcPct val="150000"/>
                        </a:lnSpc>
                      </a:pPr>
                      <a:r>
                        <a:rPr lang="vi-VN" sz="2400" b="0" kern="1200" dirty="0">
                          <a:solidFill>
                            <a:schemeClr val="dk1"/>
                          </a:solidFill>
                          <a:effectLst/>
                          <a:latin typeface="Arial" panose="020B0604020202020204" pitchFamily="34" charset="0"/>
                          <a:cs typeface="Arial" panose="020B0604020202020204" pitchFamily="34" charset="0"/>
                        </a:rPr>
                        <a:t>Điều gì đã diễn ra trong tâm trạng của ông Hai?</a:t>
                      </a:r>
                      <a:endParaRPr lang="en-US" sz="2400" b="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51167"/>
                  </a:ext>
                </a:extLst>
              </a:tr>
            </a:tbl>
          </a:graphicData>
        </a:graphic>
      </p:graphicFrame>
    </p:spTree>
    <p:extLst>
      <p:ext uri="{BB962C8B-B14F-4D97-AF65-F5344CB8AC3E}">
        <p14:creationId xmlns:p14="http://schemas.microsoft.com/office/powerpoint/2010/main" val="868916835"/>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7780B50-45B5-8F31-535C-7FCBD7BB2548}"/>
              </a:ext>
            </a:extLst>
          </p:cNvPr>
          <p:cNvGraphicFramePr>
            <a:graphicFrameLocks noGrp="1"/>
          </p:cNvGraphicFramePr>
          <p:nvPr>
            <p:extLst>
              <p:ext uri="{D42A27DB-BD31-4B8C-83A1-F6EECF244321}">
                <p14:modId xmlns:p14="http://schemas.microsoft.com/office/powerpoint/2010/main" val="3729824924"/>
              </p:ext>
            </p:extLst>
          </p:nvPr>
        </p:nvGraphicFramePr>
        <p:xfrm>
          <a:off x="396562" y="286359"/>
          <a:ext cx="11398876" cy="6285282"/>
        </p:xfrm>
        <a:graphic>
          <a:graphicData uri="http://schemas.openxmlformats.org/drawingml/2006/table">
            <a:tbl>
              <a:tblPr firstRow="1" bandRow="1">
                <a:tableStyleId>{7DF18680-E054-41AD-8BC1-D1AEF772440D}</a:tableStyleId>
              </a:tblPr>
              <a:tblGrid>
                <a:gridCol w="6348795">
                  <a:extLst>
                    <a:ext uri="{9D8B030D-6E8A-4147-A177-3AD203B41FA5}">
                      <a16:colId xmlns:a16="http://schemas.microsoft.com/office/drawing/2014/main" val="749441754"/>
                    </a:ext>
                  </a:extLst>
                </a:gridCol>
                <a:gridCol w="5050081">
                  <a:extLst>
                    <a:ext uri="{9D8B030D-6E8A-4147-A177-3AD203B41FA5}">
                      <a16:colId xmlns:a16="http://schemas.microsoft.com/office/drawing/2014/main" val="3541381552"/>
                    </a:ext>
                  </a:extLst>
                </a:gridCol>
              </a:tblGrid>
              <a:tr h="738809">
                <a:tc>
                  <a:txBody>
                    <a:bodyPr/>
                    <a:lstStyle/>
                    <a:p>
                      <a:pPr algn="ctr">
                        <a:lnSpc>
                          <a:spcPct val="150000"/>
                        </a:lnSpc>
                      </a:pPr>
                      <a:r>
                        <a:rPr lang="vi-VN" sz="2400" dirty="0">
                          <a:solidFill>
                            <a:schemeClr val="bg1"/>
                          </a:solidFill>
                          <a:latin typeface="Arial" panose="020B0604020202020204" pitchFamily="34" charset="0"/>
                          <a:cs typeface="Arial" panose="020B0604020202020204" pitchFamily="34" charset="0"/>
                        </a:rPr>
                        <a:t>Câu hỏi/ Kĩ năng đọc</a:t>
                      </a:r>
                      <a:endParaRPr lang="en-US" sz="2400" dirty="0">
                        <a:solidFill>
                          <a:schemeClr val="bg1"/>
                        </a:solidFill>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50000"/>
                        </a:lnSpc>
                      </a:pPr>
                      <a:r>
                        <a:rPr lang="vi-VN" sz="2400" dirty="0">
                          <a:solidFill>
                            <a:schemeClr val="bg1"/>
                          </a:solidFill>
                          <a:latin typeface="Arial" panose="020B0604020202020204" pitchFamily="34" charset="0"/>
                          <a:cs typeface="Arial" panose="020B0604020202020204" pitchFamily="34" charset="0"/>
                        </a:rPr>
                        <a:t>Câu trả lời của tôi</a:t>
                      </a:r>
                      <a:endParaRPr lang="en-US" sz="2400" dirty="0">
                        <a:solidFill>
                          <a:schemeClr val="bg1"/>
                        </a:solidFill>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4119749656"/>
                  </a:ext>
                </a:extLst>
              </a:tr>
              <a:tr h="561933">
                <a:tc>
                  <a:txBody>
                    <a:bodyPr/>
                    <a:lstStyle/>
                    <a:p>
                      <a:pPr algn="just">
                        <a:lnSpc>
                          <a:spcPct val="100000"/>
                        </a:lnSpc>
                      </a:pPr>
                      <a:r>
                        <a:rPr lang="vi-VN" sz="2400" b="0" kern="1200" dirty="0">
                          <a:solidFill>
                            <a:schemeClr val="dk1"/>
                          </a:solidFill>
                          <a:effectLst/>
                          <a:latin typeface="Arial" panose="020B0604020202020204" pitchFamily="34" charset="0"/>
                          <a:cs typeface="Arial" panose="020B0604020202020204" pitchFamily="34" charset="0"/>
                        </a:rPr>
                        <a:t>Đây là lời dẫn trực tiếp hay gián tiếp?</a:t>
                      </a:r>
                      <a:endParaRPr lang="en-US" sz="2400" b="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599217"/>
                  </a:ext>
                </a:extLst>
              </a:tr>
              <a:tr h="622852">
                <a:tc>
                  <a:txBody>
                    <a:bodyPr/>
                    <a:lstStyle/>
                    <a:p>
                      <a:pPr algn="just">
                        <a:lnSpc>
                          <a:spcPct val="100000"/>
                        </a:lnSpc>
                        <a:tabLst>
                          <a:tab pos="90170" algn="l"/>
                          <a:tab pos="180340" algn="l"/>
                          <a:tab pos="270510" algn="l"/>
                        </a:tabLst>
                      </a:pPr>
                      <a:r>
                        <a:rPr lang="vi-VN" sz="2400" kern="1200" dirty="0">
                          <a:solidFill>
                            <a:schemeClr val="dk1"/>
                          </a:solidFill>
                          <a:effectLst/>
                          <a:latin typeface="Arial" panose="020B0604020202020204" pitchFamily="34" charset="0"/>
                          <a:ea typeface="+mn-ea"/>
                          <a:cs typeface="Arial" panose="020B0604020202020204" pitchFamily="34" charset="0"/>
                        </a:rPr>
                        <a:t>Điều gì khiến ông Hai sợ nhất?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vi-VN"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6204923"/>
                  </a:ext>
                </a:extLst>
              </a:tr>
              <a:tr h="1046923">
                <a:tc>
                  <a:txBody>
                    <a:bodyPr/>
                    <a:lstStyle/>
                    <a:p>
                      <a:pPr algn="just">
                        <a:lnSpc>
                          <a:spcPct val="150000"/>
                        </a:lnSpc>
                      </a:pPr>
                      <a:r>
                        <a:rPr lang="vi-VN" sz="2400" b="0" kern="1200" dirty="0">
                          <a:solidFill>
                            <a:schemeClr val="dk1"/>
                          </a:solidFill>
                          <a:effectLst/>
                          <a:latin typeface="Arial" panose="020B0604020202020204" pitchFamily="34" charset="0"/>
                          <a:cs typeface="Arial" panose="020B0604020202020204" pitchFamily="34" charset="0"/>
                        </a:rPr>
                        <a:t>Hình dung tâm trạng của ông hai khi nghe những lời nói của bà chủ nhà.</a:t>
                      </a:r>
                      <a:endParaRPr lang="en-US" sz="2400" b="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51167"/>
                  </a:ext>
                </a:extLst>
              </a:tr>
              <a:tr h="1046923">
                <a:tc>
                  <a:txBody>
                    <a:bodyPr/>
                    <a:lstStyle/>
                    <a:p>
                      <a:pPr algn="just">
                        <a:lnSpc>
                          <a:spcPct val="150000"/>
                        </a:lnSpc>
                      </a:pPr>
                      <a:r>
                        <a:rPr lang="vi-VN" sz="2400" b="0" dirty="0">
                          <a:latin typeface="Arial" panose="020B0604020202020204" pitchFamily="34" charset="0"/>
                          <a:cs typeface="Arial" panose="020B0604020202020204" pitchFamily="34" charset="0"/>
                        </a:rPr>
                        <a:t>Hãy dự đoán ông Hai sẽ trả lời như thế nào trước câu hỏi: “Hay là quay về làng?”.</a:t>
                      </a:r>
                      <a:endParaRPr lang="en-US" sz="2400" b="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11884896"/>
                  </a:ext>
                </a:extLst>
              </a:tr>
              <a:tr h="1046923">
                <a:tc>
                  <a:txBody>
                    <a:bodyPr/>
                    <a:lstStyle/>
                    <a:p>
                      <a:pPr algn="just">
                        <a:lnSpc>
                          <a:spcPct val="150000"/>
                        </a:lnSpc>
                      </a:pPr>
                      <a:r>
                        <a:rPr lang="vi-VN" sz="2400" b="0" dirty="0">
                          <a:latin typeface="Arial" panose="020B0604020202020204" pitchFamily="34" charset="0"/>
                          <a:cs typeface="Arial" panose="020B0604020202020204" pitchFamily="34" charset="0"/>
                        </a:rPr>
                        <a:t>Ông Hai khoe điều gì? Điều ông Hai khoe có gì khác thường không?</a:t>
                      </a:r>
                      <a:endParaRPr lang="en-US" sz="2400" b="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3017617"/>
                  </a:ext>
                </a:extLst>
              </a:tr>
              <a:tr h="1046923">
                <a:tc>
                  <a:txBody>
                    <a:bodyPr/>
                    <a:lstStyle/>
                    <a:p>
                      <a:pPr algn="just">
                        <a:lnSpc>
                          <a:spcPct val="150000"/>
                        </a:lnSpc>
                      </a:pPr>
                      <a:r>
                        <a:rPr lang="en-US" sz="2400" b="0" dirty="0" err="1">
                          <a:latin typeface="Arial" panose="020B0604020202020204" pitchFamily="34" charset="0"/>
                          <a:cs typeface="Arial" panose="020B0604020202020204" pitchFamily="34" charset="0"/>
                        </a:rPr>
                        <a:t>Vì</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sao</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bà</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chủ</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nhà</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thay</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đổi</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thái</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độ</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với</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gia</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đình</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ông</a:t>
                      </a:r>
                      <a:r>
                        <a:rPr lang="en-US" sz="2400" b="0" dirty="0">
                          <a:latin typeface="Arial" panose="020B0604020202020204" pitchFamily="34" charset="0"/>
                          <a:cs typeface="Arial" panose="020B0604020202020204" pitchFamily="34" charset="0"/>
                        </a:rPr>
                        <a:t> Hai?</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2712624"/>
                  </a:ext>
                </a:extLst>
              </a:tr>
            </a:tbl>
          </a:graphicData>
        </a:graphic>
      </p:graphicFrame>
    </p:spTree>
    <p:extLst>
      <p:ext uri="{BB962C8B-B14F-4D97-AF65-F5344CB8AC3E}">
        <p14:creationId xmlns:p14="http://schemas.microsoft.com/office/powerpoint/2010/main" val="92740916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879B19E8-15F8-729F-5D4D-925065300C8E}"/>
              </a:ext>
            </a:extLst>
          </p:cNvPr>
          <p:cNvSpPr/>
          <p:nvPr/>
        </p:nvSpPr>
        <p:spPr>
          <a:xfrm>
            <a:off x="-190896" y="4420596"/>
            <a:ext cx="4439268" cy="2484141"/>
          </a:xfrm>
          <a:custGeom>
            <a:avLst/>
            <a:gdLst/>
            <a:ahLst/>
            <a:cxnLst/>
            <a:rect l="l" t="t" r="r" b="b"/>
            <a:pathLst>
              <a:path w="6658902" h="3726211">
                <a:moveTo>
                  <a:pt x="0" y="0"/>
                </a:moveTo>
                <a:lnTo>
                  <a:pt x="6658902" y="0"/>
                </a:lnTo>
                <a:lnTo>
                  <a:pt x="6658902" y="3726211"/>
                </a:lnTo>
                <a:lnTo>
                  <a:pt x="0" y="3726211"/>
                </a:lnTo>
                <a:lnTo>
                  <a:pt x="0" y="0"/>
                </a:lnTo>
                <a:close/>
              </a:path>
            </a:pathLst>
          </a:custGeom>
          <a:blipFill>
            <a:blip r:embed="rId3"/>
            <a:stretch>
              <a:fillRect/>
            </a:stretch>
          </a:blipFill>
        </p:spPr>
        <p:txBody>
          <a:bodyPr/>
          <a:lstStyle/>
          <a:p>
            <a:endParaRPr lang="en-US" sz="1200" dirty="0"/>
          </a:p>
        </p:txBody>
      </p:sp>
      <p:sp>
        <p:nvSpPr>
          <p:cNvPr id="3" name="Freeform 5">
            <a:extLst>
              <a:ext uri="{FF2B5EF4-FFF2-40B4-BE49-F238E27FC236}">
                <a16:creationId xmlns:a16="http://schemas.microsoft.com/office/drawing/2014/main" id="{86FEAD8D-ABF0-7695-695C-03141B9F9756}"/>
              </a:ext>
            </a:extLst>
          </p:cNvPr>
          <p:cNvSpPr/>
          <p:nvPr/>
        </p:nvSpPr>
        <p:spPr>
          <a:xfrm flipH="1" flipV="1">
            <a:off x="7869533" y="-277715"/>
            <a:ext cx="4439268" cy="2484141"/>
          </a:xfrm>
          <a:custGeom>
            <a:avLst/>
            <a:gdLst/>
            <a:ahLst/>
            <a:cxnLst/>
            <a:rect l="l" t="t" r="r" b="b"/>
            <a:pathLst>
              <a:path w="6658902" h="3726211">
                <a:moveTo>
                  <a:pt x="6658902" y="3726211"/>
                </a:moveTo>
                <a:lnTo>
                  <a:pt x="0" y="3726211"/>
                </a:lnTo>
                <a:lnTo>
                  <a:pt x="0" y="0"/>
                </a:lnTo>
                <a:lnTo>
                  <a:pt x="6658902" y="0"/>
                </a:lnTo>
                <a:lnTo>
                  <a:pt x="6658902" y="3726211"/>
                </a:lnTo>
                <a:close/>
              </a:path>
            </a:pathLst>
          </a:custGeom>
          <a:blipFill>
            <a:blip r:embed="rId3"/>
            <a:stretch>
              <a:fillRect/>
            </a:stretch>
          </a:blipFill>
        </p:spPr>
        <p:txBody>
          <a:bodyPr/>
          <a:lstStyle/>
          <a:p>
            <a:endParaRPr lang="en-US" sz="1200"/>
          </a:p>
        </p:txBody>
      </p:sp>
      <p:sp>
        <p:nvSpPr>
          <p:cNvPr id="5" name="Freeform 8">
            <a:extLst>
              <a:ext uri="{FF2B5EF4-FFF2-40B4-BE49-F238E27FC236}">
                <a16:creationId xmlns:a16="http://schemas.microsoft.com/office/drawing/2014/main" id="{75A80862-3B5F-019F-D74E-32170466BF25}"/>
              </a:ext>
            </a:extLst>
          </p:cNvPr>
          <p:cNvSpPr/>
          <p:nvPr/>
        </p:nvSpPr>
        <p:spPr>
          <a:xfrm>
            <a:off x="10033634" y="4930225"/>
            <a:ext cx="3472902" cy="3129899"/>
          </a:xfrm>
          <a:custGeom>
            <a:avLst/>
            <a:gdLst/>
            <a:ahLst/>
            <a:cxnLst/>
            <a:rect l="l" t="t" r="r" b="b"/>
            <a:pathLst>
              <a:path w="5209353" h="4694849">
                <a:moveTo>
                  <a:pt x="0" y="0"/>
                </a:moveTo>
                <a:lnTo>
                  <a:pt x="5209352" y="0"/>
                </a:lnTo>
                <a:lnTo>
                  <a:pt x="5209352" y="4694848"/>
                </a:lnTo>
                <a:lnTo>
                  <a:pt x="0" y="4694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9">
            <a:extLst>
              <a:ext uri="{FF2B5EF4-FFF2-40B4-BE49-F238E27FC236}">
                <a16:creationId xmlns:a16="http://schemas.microsoft.com/office/drawing/2014/main" id="{3E7B5F4D-9D82-A431-2422-E381E1A719CA}"/>
              </a:ext>
            </a:extLst>
          </p:cNvPr>
          <p:cNvSpPr/>
          <p:nvPr/>
        </p:nvSpPr>
        <p:spPr>
          <a:xfrm flipH="1" flipV="1">
            <a:off x="-1150512" y="-1343215"/>
            <a:ext cx="3850308" cy="3470031"/>
          </a:xfrm>
          <a:custGeom>
            <a:avLst/>
            <a:gdLst/>
            <a:ahLst/>
            <a:cxnLst/>
            <a:rect l="l" t="t" r="r" b="b"/>
            <a:pathLst>
              <a:path w="5775462" h="5205046">
                <a:moveTo>
                  <a:pt x="5775462" y="5205046"/>
                </a:moveTo>
                <a:lnTo>
                  <a:pt x="0" y="5205046"/>
                </a:lnTo>
                <a:lnTo>
                  <a:pt x="0" y="0"/>
                </a:lnTo>
                <a:lnTo>
                  <a:pt x="5775462" y="0"/>
                </a:lnTo>
                <a:lnTo>
                  <a:pt x="5775462" y="5205046"/>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8" name="Arrow: Pentagon 7">
            <a:extLst>
              <a:ext uri="{FF2B5EF4-FFF2-40B4-BE49-F238E27FC236}">
                <a16:creationId xmlns:a16="http://schemas.microsoft.com/office/drawing/2014/main" id="{44E69871-A845-E7C3-534F-554EA4C6F06A}"/>
              </a:ext>
            </a:extLst>
          </p:cNvPr>
          <p:cNvSpPr/>
          <p:nvPr/>
        </p:nvSpPr>
        <p:spPr>
          <a:xfrm>
            <a:off x="-159026" y="196753"/>
            <a:ext cx="4650949" cy="677271"/>
          </a:xfrm>
          <a:prstGeom prst="homePlate">
            <a:avLst/>
          </a:prstGeom>
          <a:solidFill>
            <a:schemeClr val="accent2">
              <a:lumMod val="50000"/>
            </a:schemeClr>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latin typeface="Arial" panose="020B0604020202020204" pitchFamily="34" charset="0"/>
                <a:cs typeface="Arial" panose="020B0604020202020204" pitchFamily="34" charset="0"/>
              </a:rPr>
              <a:t>1. Đọc văn bản</a:t>
            </a:r>
            <a:endParaRPr lang="en-US" sz="3200" b="1" dirty="0">
              <a:latin typeface="Arial" panose="020B0604020202020204" pitchFamily="34" charset="0"/>
              <a:cs typeface="Arial" panose="020B0604020202020204" pitchFamily="34" charset="0"/>
            </a:endParaRPr>
          </a:p>
        </p:txBody>
      </p:sp>
      <p:sp>
        <p:nvSpPr>
          <p:cNvPr id="9" name="Flowchart: Preparation 8">
            <a:extLst>
              <a:ext uri="{FF2B5EF4-FFF2-40B4-BE49-F238E27FC236}">
                <a16:creationId xmlns:a16="http://schemas.microsoft.com/office/drawing/2014/main" id="{AA46174B-C924-B84F-ACCA-61B0E54F4891}"/>
              </a:ext>
            </a:extLst>
          </p:cNvPr>
          <p:cNvSpPr/>
          <p:nvPr/>
        </p:nvSpPr>
        <p:spPr>
          <a:xfrm>
            <a:off x="4546600" y="839546"/>
            <a:ext cx="3098800" cy="635000"/>
          </a:xfrm>
          <a:prstGeom prst="flowChartPreparation">
            <a:avLst/>
          </a:prstGeom>
          <a:solidFill>
            <a:srgbClr val="D8C7BA"/>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Arial" panose="020B0604020202020204" pitchFamily="34" charset="0"/>
                <a:cs typeface="Arial" panose="020B0604020202020204" pitchFamily="34" charset="0"/>
              </a:rPr>
              <a:t>Cách đọc</a:t>
            </a:r>
            <a:endParaRPr lang="en-US" sz="28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07C5449-BD57-0563-3B54-9F4965B335A5}"/>
              </a:ext>
            </a:extLst>
          </p:cNvPr>
          <p:cNvSpPr/>
          <p:nvPr/>
        </p:nvSpPr>
        <p:spPr>
          <a:xfrm>
            <a:off x="1158952" y="2286312"/>
            <a:ext cx="9874095" cy="2895600"/>
          </a:xfrm>
          <a:prstGeom prst="rect">
            <a:avLst/>
          </a:prstGeom>
          <a:solidFill>
            <a:schemeClr val="bg1"/>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800" dirty="0">
                <a:solidFill>
                  <a:schemeClr val="tx1"/>
                </a:solidFill>
                <a:latin typeface="Arial" panose="020B0604020202020204" pitchFamily="34" charset="0"/>
                <a:cs typeface="Arial" panose="020B0604020202020204" pitchFamily="34" charset="0"/>
              </a:rPr>
              <a:t>C</a:t>
            </a:r>
            <a:r>
              <a:rPr lang="vi-VN" sz="2800">
                <a:solidFill>
                  <a:schemeClr val="tx1"/>
                </a:solidFill>
                <a:latin typeface="Arial" panose="020B0604020202020204" pitchFamily="34" charset="0"/>
                <a:cs typeface="Arial" panose="020B0604020202020204" pitchFamily="34" charset="0"/>
              </a:rPr>
              <a:t>hú </a:t>
            </a:r>
            <a:r>
              <a:rPr lang="vi-VN" sz="2800" dirty="0">
                <a:solidFill>
                  <a:schemeClr val="tx1"/>
                </a:solidFill>
                <a:latin typeface="Arial" panose="020B0604020202020204" pitchFamily="34" charset="0"/>
                <a:cs typeface="Arial" panose="020B0604020202020204" pitchFamily="34" charset="0"/>
              </a:rPr>
              <a:t>ý giọng điệu của nhân vật để thể hiện đúng cảm xúc, tình cảm trong từng diễn biến của câu chuyện.</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22571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02C5E06-D799-F5A9-0253-D857B4D77409}"/>
              </a:ext>
            </a:extLst>
          </p:cNvPr>
          <p:cNvGrpSpPr/>
          <p:nvPr/>
        </p:nvGrpSpPr>
        <p:grpSpPr>
          <a:xfrm>
            <a:off x="1207688" y="646765"/>
            <a:ext cx="3901886" cy="3579116"/>
            <a:chOff x="991119" y="681599"/>
            <a:chExt cx="5104881" cy="5494802"/>
          </a:xfrm>
        </p:grpSpPr>
        <p:sp>
          <p:nvSpPr>
            <p:cNvPr id="8" name="Freeform 11">
              <a:extLst>
                <a:ext uri="{FF2B5EF4-FFF2-40B4-BE49-F238E27FC236}">
                  <a16:creationId xmlns:a16="http://schemas.microsoft.com/office/drawing/2014/main" id="{C80E5112-B032-E861-B63F-27C3997B7B7C}"/>
                </a:ext>
              </a:extLst>
            </p:cNvPr>
            <p:cNvSpPr/>
            <p:nvPr/>
          </p:nvSpPr>
          <p:spPr>
            <a:xfrm>
              <a:off x="991119" y="681599"/>
              <a:ext cx="5104881" cy="5494802"/>
            </a:xfrm>
            <a:custGeom>
              <a:avLst/>
              <a:gdLst/>
              <a:ahLst/>
              <a:cxnLst/>
              <a:rect l="l" t="t" r="r" b="b"/>
              <a:pathLst>
                <a:path w="4046220" h="4114800">
                  <a:moveTo>
                    <a:pt x="0" y="0"/>
                  </a:moveTo>
                  <a:lnTo>
                    <a:pt x="4046220" y="0"/>
                  </a:lnTo>
                  <a:lnTo>
                    <a:pt x="404622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514CAA-FFE4-3884-C93B-6FF15EA169B4}"/>
                </a:ext>
              </a:extLst>
            </p:cNvPr>
            <p:cNvSpPr txBox="1"/>
            <p:nvPr/>
          </p:nvSpPr>
          <p:spPr>
            <a:xfrm>
              <a:off x="1176495" y="4377447"/>
              <a:ext cx="4734128" cy="1086775"/>
            </a:xfrm>
            <a:prstGeom prst="rect">
              <a:avLst/>
            </a:prstGeom>
            <a:noFill/>
          </p:spPr>
          <p:txBody>
            <a:bodyPr wrap="square" rtlCol="0">
              <a:spAutoFit/>
            </a:bodyPr>
            <a:lstStyle/>
            <a:p>
              <a:pPr algn="ctr"/>
              <a:r>
                <a:rPr lang="vi-VN" sz="4000" b="1" dirty="0">
                  <a:latin typeface="Arial" panose="020B0604020202020204" pitchFamily="34" charset="0"/>
                  <a:cs typeface="Arial" panose="020B0604020202020204" pitchFamily="34" charset="0"/>
                </a:rPr>
                <a:t>KHỞI ĐỘNG</a:t>
              </a:r>
              <a:endParaRPr lang="en-US" sz="4000" b="1" dirty="0">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BDACC998-5295-9A6B-06DC-FD7CFD6A6C0F}"/>
              </a:ext>
            </a:extLst>
          </p:cNvPr>
          <p:cNvSpPr txBox="1"/>
          <p:nvPr/>
        </p:nvSpPr>
        <p:spPr>
          <a:xfrm>
            <a:off x="1227835" y="4718350"/>
            <a:ext cx="9494196" cy="1478418"/>
          </a:xfrm>
          <a:prstGeom prst="rect">
            <a:avLst/>
          </a:prstGeom>
          <a:noFill/>
        </p:spPr>
        <p:txBody>
          <a:bodyPr wrap="square" rtlCol="0">
            <a:spAutoFit/>
          </a:bodyPr>
          <a:lstStyle/>
          <a:p>
            <a:pPr algn="just">
              <a:lnSpc>
                <a:spcPct val="150000"/>
              </a:lnSpc>
            </a:pPr>
            <a:r>
              <a:rPr lang="vi-VN" sz="3200" dirty="0">
                <a:latin typeface="Arial" panose="020B0604020202020204" pitchFamily="34" charset="0"/>
                <a:cs typeface="Arial" panose="020B0604020202020204" pitchFamily="34" charset="0"/>
              </a:rPr>
              <a:t>Nêu suy nghĩ của em về truyền thống yêu nước, yêu cách mạng của nhân dân Việt Nam.</a:t>
            </a:r>
            <a:endParaRPr lang="en-US" sz="32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E9FDF320-247F-3772-5F91-C91AFB9B9CCF}"/>
              </a:ext>
            </a:extLst>
          </p:cNvPr>
          <p:cNvGrpSpPr/>
          <p:nvPr/>
        </p:nvGrpSpPr>
        <p:grpSpPr>
          <a:xfrm>
            <a:off x="5354386" y="646765"/>
            <a:ext cx="5713379" cy="1587707"/>
            <a:chOff x="6096000" y="787942"/>
            <a:chExt cx="5713379" cy="1587707"/>
          </a:xfrm>
        </p:grpSpPr>
        <p:sp>
          <p:nvSpPr>
            <p:cNvPr id="11" name="Freeform 15">
              <a:extLst>
                <a:ext uri="{FF2B5EF4-FFF2-40B4-BE49-F238E27FC236}">
                  <a16:creationId xmlns:a16="http://schemas.microsoft.com/office/drawing/2014/main" id="{094521E0-CE38-394B-0959-B00D2E7BCD98}"/>
                </a:ext>
              </a:extLst>
            </p:cNvPr>
            <p:cNvSpPr/>
            <p:nvPr/>
          </p:nvSpPr>
          <p:spPr>
            <a:xfrm>
              <a:off x="6096000" y="787942"/>
              <a:ext cx="5713379" cy="1587707"/>
            </a:xfrm>
            <a:custGeom>
              <a:avLst/>
              <a:gdLst/>
              <a:ahLst/>
              <a:cxnLst/>
              <a:rect l="l" t="t" r="r" b="b"/>
              <a:pathLst>
                <a:path w="2257915" h="803441">
                  <a:moveTo>
                    <a:pt x="0" y="0"/>
                  </a:moveTo>
                  <a:lnTo>
                    <a:pt x="2257915" y="0"/>
                  </a:lnTo>
                  <a:lnTo>
                    <a:pt x="2257915" y="803442"/>
                  </a:lnTo>
                  <a:lnTo>
                    <a:pt x="0" y="8034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EF59840-A6B6-8B8A-F8DE-7787A50A59E6}"/>
                </a:ext>
              </a:extLst>
            </p:cNvPr>
            <p:cNvSpPr txBox="1"/>
            <p:nvPr/>
          </p:nvSpPr>
          <p:spPr>
            <a:xfrm>
              <a:off x="6585625" y="1258629"/>
              <a:ext cx="4734128" cy="646331"/>
            </a:xfrm>
            <a:prstGeom prst="rect">
              <a:avLst/>
            </a:prstGeom>
            <a:noFill/>
          </p:spPr>
          <p:txBody>
            <a:bodyPr wrap="square" rtlCol="0">
              <a:spAutoFit/>
            </a:bodyPr>
            <a:lstStyle/>
            <a:p>
              <a:pPr algn="ctr"/>
              <a:r>
                <a:rPr lang="vi-VN" sz="3600" b="1" dirty="0">
                  <a:latin typeface="Arial" panose="020B0604020202020204" pitchFamily="34" charset="0"/>
                  <a:cs typeface="Arial" panose="020B0604020202020204" pitchFamily="34" charset="0"/>
                </a:rPr>
                <a:t>Thảo luận nhóm đôi</a:t>
              </a:r>
              <a:endParaRPr lang="en-US" sz="3600" b="1" dirty="0">
                <a:latin typeface="Arial" panose="020B0604020202020204" pitchFamily="34" charset="0"/>
                <a:cs typeface="Arial" panose="020B0604020202020204" pitchFamily="34" charset="0"/>
              </a:endParaRPr>
            </a:p>
          </p:txBody>
        </p:sp>
      </p:grpSp>
      <p:sp>
        <p:nvSpPr>
          <p:cNvPr id="15" name="Freeform 18">
            <a:extLst>
              <a:ext uri="{FF2B5EF4-FFF2-40B4-BE49-F238E27FC236}">
                <a16:creationId xmlns:a16="http://schemas.microsoft.com/office/drawing/2014/main" id="{CD1CC434-176E-2D6A-06BB-CE755C2B2ED5}"/>
              </a:ext>
            </a:extLst>
          </p:cNvPr>
          <p:cNvSpPr/>
          <p:nvPr/>
        </p:nvSpPr>
        <p:spPr>
          <a:xfrm>
            <a:off x="7160248" y="2721345"/>
            <a:ext cx="2358449" cy="1587706"/>
          </a:xfrm>
          <a:custGeom>
            <a:avLst/>
            <a:gdLst/>
            <a:ahLst/>
            <a:cxnLst/>
            <a:rect l="l" t="t" r="r" b="b"/>
            <a:pathLst>
              <a:path w="2365971" h="1608860">
                <a:moveTo>
                  <a:pt x="0" y="0"/>
                </a:moveTo>
                <a:lnTo>
                  <a:pt x="2365971" y="0"/>
                </a:lnTo>
                <a:lnTo>
                  <a:pt x="2365971" y="1608861"/>
                </a:lnTo>
                <a:lnTo>
                  <a:pt x="0" y="1608861"/>
                </a:lnTo>
                <a:lnTo>
                  <a:pt x="0" y="0"/>
                </a:lnTo>
                <a:close/>
              </a:path>
            </a:pathLst>
          </a:custGeom>
          <a:blipFill>
            <a:blip r:embed="rId6"/>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42122"/>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8C54E7-D4FA-7C5B-5AC5-2E0D364DD9E2}"/>
              </a:ext>
            </a:extLst>
          </p:cNvPr>
          <p:cNvGraphicFramePr>
            <a:graphicFrameLocks noGrp="1"/>
          </p:cNvGraphicFramePr>
          <p:nvPr>
            <p:extLst>
              <p:ext uri="{D42A27DB-BD31-4B8C-83A1-F6EECF244321}">
                <p14:modId xmlns:p14="http://schemas.microsoft.com/office/powerpoint/2010/main" val="1779133094"/>
              </p:ext>
            </p:extLst>
          </p:nvPr>
        </p:nvGraphicFramePr>
        <p:xfrm>
          <a:off x="508000" y="228600"/>
          <a:ext cx="11087906" cy="6432761"/>
        </p:xfrm>
        <a:graphic>
          <a:graphicData uri="http://schemas.openxmlformats.org/drawingml/2006/table">
            <a:tbl>
              <a:tblPr firstRow="1" bandRow="1">
                <a:tableStyleId>{7DF18680-E054-41AD-8BC1-D1AEF772440D}</a:tableStyleId>
              </a:tblPr>
              <a:tblGrid>
                <a:gridCol w="3626678">
                  <a:extLst>
                    <a:ext uri="{9D8B030D-6E8A-4147-A177-3AD203B41FA5}">
                      <a16:colId xmlns:a16="http://schemas.microsoft.com/office/drawing/2014/main" val="749441754"/>
                    </a:ext>
                  </a:extLst>
                </a:gridCol>
                <a:gridCol w="7461228">
                  <a:extLst>
                    <a:ext uri="{9D8B030D-6E8A-4147-A177-3AD203B41FA5}">
                      <a16:colId xmlns:a16="http://schemas.microsoft.com/office/drawing/2014/main" val="3541381552"/>
                    </a:ext>
                  </a:extLst>
                </a:gridCol>
              </a:tblGrid>
              <a:tr h="1065317">
                <a:tc>
                  <a:txBody>
                    <a:bodyPr/>
                    <a:lstStyle/>
                    <a:p>
                      <a:pPr algn="ctr">
                        <a:lnSpc>
                          <a:spcPct val="150000"/>
                        </a:lnSpc>
                      </a:pPr>
                      <a:r>
                        <a:rPr lang="vi-VN" sz="2400" dirty="0">
                          <a:solidFill>
                            <a:schemeClr val="bg1"/>
                          </a:solidFill>
                          <a:latin typeface="Arial" panose="020B0604020202020204" pitchFamily="34" charset="0"/>
                          <a:cs typeface="Arial" panose="020B0604020202020204" pitchFamily="34" charset="0"/>
                        </a:rPr>
                        <a:t>Câu hỏi/ Kĩ năng đọc</a:t>
                      </a:r>
                      <a:endParaRPr lang="en-US" sz="2400" dirty="0">
                        <a:solidFill>
                          <a:schemeClr val="bg1"/>
                        </a:solidFill>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50000"/>
                        </a:lnSpc>
                      </a:pPr>
                      <a:r>
                        <a:rPr lang="vi-VN" sz="2400" dirty="0">
                          <a:solidFill>
                            <a:schemeClr val="bg1"/>
                          </a:solidFill>
                          <a:latin typeface="Arial" panose="020B0604020202020204" pitchFamily="34" charset="0"/>
                          <a:cs typeface="Arial" panose="020B0604020202020204" pitchFamily="34" charset="0"/>
                        </a:rPr>
                        <a:t>Câu trả lời của tôi</a:t>
                      </a:r>
                      <a:endParaRPr lang="en-US" sz="2400" dirty="0">
                        <a:solidFill>
                          <a:schemeClr val="bg1"/>
                        </a:solidFill>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4119749656"/>
                  </a:ext>
                </a:extLst>
              </a:tr>
              <a:tr h="1909224">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vi-VN" sz="2400" b="0" kern="1200" dirty="0">
                          <a:solidFill>
                            <a:schemeClr val="dk1"/>
                          </a:solidFill>
                          <a:effectLst/>
                          <a:latin typeface="Arial" panose="020B0604020202020204" pitchFamily="34" charset="0"/>
                          <a:cs typeface="Arial" panose="020B0604020202020204" pitchFamily="34" charset="0"/>
                        </a:rPr>
                        <a:t>Thông tin nào mà ông lão nghe được đã tác động mạnh đến ông lão?</a:t>
                      </a:r>
                      <a:endParaRPr lang="en-US" sz="2400" b="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599217"/>
                  </a:ext>
                </a:extLst>
              </a:tr>
              <a:tr h="1343459">
                <a:tc>
                  <a:txBody>
                    <a:bodyPr/>
                    <a:lstStyle/>
                    <a:p>
                      <a:pPr algn="just">
                        <a:lnSpc>
                          <a:spcPct val="150000"/>
                        </a:lnSpc>
                        <a:tabLst>
                          <a:tab pos="90170" algn="l"/>
                          <a:tab pos="180340" algn="l"/>
                          <a:tab pos="270510" algn="l"/>
                        </a:tabLst>
                      </a:pPr>
                      <a:r>
                        <a:rPr lang="en-US" sz="2400" dirty="0" err="1">
                          <a:effectLst/>
                          <a:latin typeface="Arial" panose="020B0604020202020204" pitchFamily="34" charset="0"/>
                          <a:ea typeface="Times New Roman" panose="02020603050405020304" pitchFamily="18" charset="0"/>
                          <a:cs typeface="Arial" panose="020B0604020202020204" pitchFamily="34" charset="0"/>
                        </a:rPr>
                        <a:t>Đây</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lời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độc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thoại</a:t>
                      </a:r>
                      <a:r>
                        <a:rPr lang="en-US" sz="2400" dirty="0">
                          <a:effectLst/>
                          <a:latin typeface="Arial" panose="020B0604020202020204" pitchFamily="34" charset="0"/>
                          <a:ea typeface="Times New Roman" panose="02020603050405020304" pitchFamily="18" charset="0"/>
                          <a:cs typeface="Arial" panose="020B0604020202020204" pitchFamily="34" charset="0"/>
                        </a:rPr>
                        <a:t> hay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đối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thoại</a:t>
                      </a:r>
                      <a:r>
                        <a:rPr lang="en-US" sz="2400" dirty="0">
                          <a:effectLst/>
                          <a:latin typeface="Arial" panose="020B0604020202020204" pitchFamily="34" charset="0"/>
                          <a:ea typeface="Times New Roman" panose="02020603050405020304" pitchFamily="18" charset="0"/>
                          <a:cs typeface="Arial" panose="020B0604020202020204" pitchFamily="34" charset="0"/>
                        </a:rPr>
                        <a: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vi-VN"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6204923"/>
                  </a:ext>
                </a:extLst>
              </a:tr>
              <a:tr h="211476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vi-VN" sz="2400" b="0" kern="1200" dirty="0">
                          <a:solidFill>
                            <a:schemeClr val="dk1"/>
                          </a:solidFill>
                          <a:effectLst/>
                          <a:latin typeface="Arial" panose="020B0604020202020204" pitchFamily="34" charset="0"/>
                          <a:cs typeface="Arial" panose="020B0604020202020204" pitchFamily="34" charset="0"/>
                        </a:rPr>
                        <a:t>Điều gì đã diễn ra trong tâm trạng của ông Hai?</a:t>
                      </a:r>
                      <a:endParaRPr lang="en-US" sz="2400" b="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51167"/>
                  </a:ext>
                </a:extLst>
              </a:tr>
            </a:tbl>
          </a:graphicData>
        </a:graphic>
      </p:graphicFrame>
      <p:sp>
        <p:nvSpPr>
          <p:cNvPr id="3" name="TextBox 2">
            <a:extLst>
              <a:ext uri="{FF2B5EF4-FFF2-40B4-BE49-F238E27FC236}">
                <a16:creationId xmlns:a16="http://schemas.microsoft.com/office/drawing/2014/main" id="{540DF9E1-0163-570A-12E4-363801CBEF22}"/>
              </a:ext>
            </a:extLst>
          </p:cNvPr>
          <p:cNvSpPr txBox="1"/>
          <p:nvPr/>
        </p:nvSpPr>
        <p:spPr>
          <a:xfrm>
            <a:off x="6051953" y="1886613"/>
            <a:ext cx="4033205" cy="577850"/>
          </a:xfrm>
          <a:prstGeom prst="rect">
            <a:avLst/>
          </a:prstGeom>
          <a:noFill/>
        </p:spPr>
        <p:txBody>
          <a:bodyPr wrap="square" rtlCol="0">
            <a:spAutoFit/>
          </a:bodyPr>
          <a:lstStyle/>
          <a:p>
            <a:pPr algn="ctr">
              <a:lnSpc>
                <a:spcPct val="150000"/>
              </a:lnSpc>
            </a:pPr>
            <a:r>
              <a:rPr lang="vi-VN" sz="2400" dirty="0">
                <a:latin typeface="Arial" panose="020B0604020202020204" pitchFamily="34" charset="0"/>
                <a:cs typeface="Arial" panose="020B0604020202020204" pitchFamily="34" charset="0"/>
              </a:rPr>
              <a:t>Làng Chợ Dầu theo giặc.</a:t>
            </a: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214A839-9F1E-1811-FC50-213EC9FE5BCC}"/>
              </a:ext>
            </a:extLst>
          </p:cNvPr>
          <p:cNvSpPr txBox="1"/>
          <p:nvPr/>
        </p:nvSpPr>
        <p:spPr>
          <a:xfrm>
            <a:off x="5919431" y="3544626"/>
            <a:ext cx="4165727" cy="577850"/>
          </a:xfrm>
          <a:prstGeom prst="rect">
            <a:avLst/>
          </a:prstGeom>
          <a:noFill/>
        </p:spPr>
        <p:txBody>
          <a:bodyPr wrap="square" rtlCol="0">
            <a:spAutoFit/>
          </a:bodyPr>
          <a:lstStyle/>
          <a:p>
            <a:pPr algn="ctr">
              <a:lnSpc>
                <a:spcPct val="150000"/>
              </a:lnSpc>
            </a:pPr>
            <a:r>
              <a:rPr lang="vi-VN" sz="2400" dirty="0">
                <a:latin typeface="Arial" panose="020B0604020202020204" pitchFamily="34" charset="0"/>
                <a:cs typeface="Arial" panose="020B0604020202020204" pitchFamily="34" charset="0"/>
              </a:rPr>
              <a:t>Lời độc thoại.</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30BEFF0-ED6A-7420-EFE7-17ADD752054D}"/>
              </a:ext>
            </a:extLst>
          </p:cNvPr>
          <p:cNvSpPr txBox="1"/>
          <p:nvPr/>
        </p:nvSpPr>
        <p:spPr>
          <a:xfrm>
            <a:off x="4306957" y="4624789"/>
            <a:ext cx="7288949" cy="1685846"/>
          </a:xfrm>
          <a:prstGeom prst="rect">
            <a:avLst/>
          </a:prstGeom>
          <a:noFill/>
        </p:spPr>
        <p:txBody>
          <a:bodyPr wrap="square" rtlCol="0">
            <a:spAutoFit/>
          </a:bodyPr>
          <a:lstStyle/>
          <a:p>
            <a:pPr algn="just">
              <a:lnSpc>
                <a:spcPct val="150000"/>
              </a:lnSpc>
            </a:pPr>
            <a:r>
              <a:rPr lang="vi-VN" sz="2400" b="1" dirty="0">
                <a:latin typeface="Arial" panose="020B0604020202020204" pitchFamily="34" charset="0"/>
                <a:cs typeface="Arial" panose="020B0604020202020204" pitchFamily="34" charset="0"/>
              </a:rPr>
              <a:t>Tâm trạng: </a:t>
            </a:r>
            <a:r>
              <a:rPr lang="vi-VN" sz="2400" dirty="0">
                <a:latin typeface="Arial" panose="020B0604020202020204" pitchFamily="34" charset="0"/>
                <a:cs typeface="Arial" panose="020B0604020202020204" pitchFamily="34" charset="0"/>
              </a:rPr>
              <a:t>đau đớn, tủi nhục, thương lũ con còn bé không biết gì, tức giận, nghi ngờ rồi lại đau khổ, chết lặng.</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6973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8C54E7-D4FA-7C5B-5AC5-2E0D364DD9E2}"/>
              </a:ext>
            </a:extLst>
          </p:cNvPr>
          <p:cNvGraphicFramePr>
            <a:graphicFrameLocks noGrp="1"/>
          </p:cNvGraphicFramePr>
          <p:nvPr>
            <p:extLst>
              <p:ext uri="{D42A27DB-BD31-4B8C-83A1-F6EECF244321}">
                <p14:modId xmlns:p14="http://schemas.microsoft.com/office/powerpoint/2010/main" val="3034011396"/>
              </p:ext>
            </p:extLst>
          </p:nvPr>
        </p:nvGraphicFramePr>
        <p:xfrm>
          <a:off x="508000" y="391889"/>
          <a:ext cx="11087906" cy="6059013"/>
        </p:xfrm>
        <a:graphic>
          <a:graphicData uri="http://schemas.openxmlformats.org/drawingml/2006/table">
            <a:tbl>
              <a:tblPr firstRow="1" bandRow="1">
                <a:tableStyleId>{7DF18680-E054-41AD-8BC1-D1AEF772440D}</a:tableStyleId>
              </a:tblPr>
              <a:tblGrid>
                <a:gridCol w="3401391">
                  <a:extLst>
                    <a:ext uri="{9D8B030D-6E8A-4147-A177-3AD203B41FA5}">
                      <a16:colId xmlns:a16="http://schemas.microsoft.com/office/drawing/2014/main" val="749441754"/>
                    </a:ext>
                  </a:extLst>
                </a:gridCol>
                <a:gridCol w="7686515">
                  <a:extLst>
                    <a:ext uri="{9D8B030D-6E8A-4147-A177-3AD203B41FA5}">
                      <a16:colId xmlns:a16="http://schemas.microsoft.com/office/drawing/2014/main" val="3541381552"/>
                    </a:ext>
                  </a:extLst>
                </a:gridCol>
              </a:tblGrid>
              <a:tr h="1065317">
                <a:tc>
                  <a:txBody>
                    <a:bodyPr/>
                    <a:lstStyle/>
                    <a:p>
                      <a:pPr algn="ctr">
                        <a:lnSpc>
                          <a:spcPct val="150000"/>
                        </a:lnSpc>
                      </a:pPr>
                      <a:r>
                        <a:rPr lang="vi-VN" sz="2400" dirty="0">
                          <a:solidFill>
                            <a:schemeClr val="bg1"/>
                          </a:solidFill>
                          <a:latin typeface="Arial" panose="020B0604020202020204" pitchFamily="34" charset="0"/>
                          <a:cs typeface="Arial" panose="020B0604020202020204" pitchFamily="34" charset="0"/>
                        </a:rPr>
                        <a:t>Câu hỏi/ Kĩ năng đọc</a:t>
                      </a:r>
                      <a:endParaRPr lang="en-US" sz="2400" dirty="0">
                        <a:solidFill>
                          <a:schemeClr val="bg1"/>
                        </a:solidFill>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50000"/>
                        </a:lnSpc>
                      </a:pPr>
                      <a:r>
                        <a:rPr lang="vi-VN" sz="2400" dirty="0">
                          <a:solidFill>
                            <a:schemeClr val="bg1"/>
                          </a:solidFill>
                          <a:latin typeface="Arial" panose="020B0604020202020204" pitchFamily="34" charset="0"/>
                          <a:cs typeface="Arial" panose="020B0604020202020204" pitchFamily="34" charset="0"/>
                        </a:rPr>
                        <a:t>Câu trả lời của tôi</a:t>
                      </a:r>
                      <a:endParaRPr lang="en-US" sz="2400" dirty="0">
                        <a:solidFill>
                          <a:schemeClr val="bg1"/>
                        </a:solidFill>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4119749656"/>
                  </a:ext>
                </a:extLst>
              </a:tr>
              <a:tr h="146253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vi-VN" sz="2400" b="0" kern="1200" dirty="0">
                          <a:solidFill>
                            <a:schemeClr val="dk1"/>
                          </a:solidFill>
                          <a:effectLst/>
                          <a:latin typeface="Arial" panose="020B0604020202020204" pitchFamily="34" charset="0"/>
                          <a:cs typeface="Arial" panose="020B0604020202020204" pitchFamily="34" charset="0"/>
                        </a:rPr>
                        <a:t>Đây là lời dẫn trực tiếp hay gián tiếp?</a:t>
                      </a:r>
                      <a:endParaRPr lang="en-US" sz="2400" b="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599217"/>
                  </a:ext>
                </a:extLst>
              </a:tr>
              <a:tr h="1343459">
                <a:tc>
                  <a:txBody>
                    <a:bodyPr/>
                    <a:lstStyle/>
                    <a:p>
                      <a:pPr algn="just">
                        <a:lnSpc>
                          <a:spcPct val="150000"/>
                        </a:lnSpc>
                        <a:tabLst>
                          <a:tab pos="90170" algn="l"/>
                          <a:tab pos="180340" algn="l"/>
                          <a:tab pos="270510" algn="l"/>
                        </a:tabLst>
                      </a:pPr>
                      <a:r>
                        <a:rPr lang="en-US" sz="2400" dirty="0" err="1">
                          <a:effectLst/>
                          <a:latin typeface="Arial" panose="020B0604020202020204" pitchFamily="34" charset="0"/>
                          <a:ea typeface="Times New Roman" panose="02020603050405020304" pitchFamily="18" charset="0"/>
                          <a:cs typeface="Arial" panose="020B0604020202020204" pitchFamily="34" charset="0"/>
                        </a:rPr>
                        <a:t>Điều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gì</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khiến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ông</a:t>
                      </a:r>
                      <a:r>
                        <a:rPr lang="en-US" sz="2400" dirty="0">
                          <a:effectLst/>
                          <a:latin typeface="Arial" panose="020B0604020202020204" pitchFamily="34" charset="0"/>
                          <a:ea typeface="Times New Roman" panose="02020603050405020304" pitchFamily="18" charset="0"/>
                          <a:cs typeface="Arial" panose="020B0604020202020204" pitchFamily="34" charset="0"/>
                        </a:rPr>
                        <a:t> Hai </a:t>
                      </a:r>
                      <a:r>
                        <a:rPr lang="en-US" sz="2400" dirty="0" err="1">
                          <a:effectLst/>
                          <a:latin typeface="Arial" panose="020B0604020202020204" pitchFamily="34" charset="0"/>
                          <a:ea typeface="Times New Roman" panose="02020603050405020304" pitchFamily="18" charset="0"/>
                          <a:cs typeface="Arial" panose="020B0604020202020204" pitchFamily="34" charset="0"/>
                        </a:rPr>
                        <a:t>sợ</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2400" dirty="0">
                          <a:effectLst/>
                          <a:latin typeface="Arial" panose="020B0604020202020204" pitchFamily="34" charset="0"/>
                          <a:ea typeface="Times New Roman" panose="02020603050405020304" pitchFamily="18" charset="0"/>
                          <a:cs typeface="Arial" panose="020B0604020202020204" pitchFamily="34" charset="0"/>
                        </a:rPr>
                        <a: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vi-VN"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6204923"/>
                  </a:ext>
                </a:extLst>
              </a:tr>
              <a:tr h="211476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vi-VN" sz="2400" b="0" kern="1200" dirty="0">
                          <a:solidFill>
                            <a:schemeClr val="dk1"/>
                          </a:solidFill>
                          <a:effectLst/>
                          <a:latin typeface="Arial" panose="020B0604020202020204" pitchFamily="34" charset="0"/>
                          <a:cs typeface="Arial" panose="020B0604020202020204" pitchFamily="34" charset="0"/>
                        </a:rPr>
                        <a:t>Hình dung tâm trạng của ông hai khi nghe những lời nói của bà chủ nhà.</a:t>
                      </a:r>
                      <a:endParaRPr lang="en-US" sz="2400" b="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51167"/>
                  </a:ext>
                </a:extLst>
              </a:tr>
            </a:tbl>
          </a:graphicData>
        </a:graphic>
      </p:graphicFrame>
      <p:sp>
        <p:nvSpPr>
          <p:cNvPr id="3" name="TextBox 2">
            <a:extLst>
              <a:ext uri="{FF2B5EF4-FFF2-40B4-BE49-F238E27FC236}">
                <a16:creationId xmlns:a16="http://schemas.microsoft.com/office/drawing/2014/main" id="{540DF9E1-0163-570A-12E4-363801CBEF22}"/>
              </a:ext>
            </a:extLst>
          </p:cNvPr>
          <p:cNvSpPr txBox="1"/>
          <p:nvPr/>
        </p:nvSpPr>
        <p:spPr>
          <a:xfrm>
            <a:off x="5919431" y="1904128"/>
            <a:ext cx="4033205" cy="577850"/>
          </a:xfrm>
          <a:prstGeom prst="rect">
            <a:avLst/>
          </a:prstGeom>
          <a:noFill/>
        </p:spPr>
        <p:txBody>
          <a:bodyPr wrap="square" rtlCol="0">
            <a:spAutoFit/>
          </a:bodyPr>
          <a:lstStyle/>
          <a:p>
            <a:pPr algn="ctr">
              <a:lnSpc>
                <a:spcPct val="150000"/>
              </a:lnSpc>
            </a:pPr>
            <a:r>
              <a:rPr lang="vi-VN" sz="2400" dirty="0">
                <a:latin typeface="Arial" panose="020B0604020202020204" pitchFamily="34" charset="0"/>
                <a:cs typeface="Arial" panose="020B0604020202020204" pitchFamily="34" charset="0"/>
              </a:rPr>
              <a:t>Lời dẫn gián tiếp.</a:t>
            </a: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214A839-9F1E-1811-FC50-213EC9FE5BCC}"/>
              </a:ext>
            </a:extLst>
          </p:cNvPr>
          <p:cNvSpPr txBox="1"/>
          <p:nvPr/>
        </p:nvSpPr>
        <p:spPr>
          <a:xfrm>
            <a:off x="3962400" y="3013113"/>
            <a:ext cx="7487732" cy="1131848"/>
          </a:xfrm>
          <a:prstGeom prst="rect">
            <a:avLst/>
          </a:prstGeom>
          <a:noFill/>
        </p:spPr>
        <p:txBody>
          <a:bodyPr wrap="square" rtlCol="0">
            <a:spAutoFit/>
          </a:bodyPr>
          <a:lstStyle/>
          <a:p>
            <a:pPr algn="just">
              <a:lnSpc>
                <a:spcPct val="150000"/>
              </a:lnSpc>
            </a:pPr>
            <a:r>
              <a:rPr lang="vi-VN" sz="2400" dirty="0">
                <a:latin typeface="Arial" panose="020B0604020202020204" pitchFamily="34" charset="0"/>
                <a:cs typeface="Arial" panose="020B0604020202020204" pitchFamily="34" charset="0"/>
              </a:rPr>
              <a:t>Mụ chủ nhà: Ông Hai cho rằng mụ ta lấy điều làm cho vợ chồng ông khổ ngầm là mụ thích.</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30BEFF0-ED6A-7420-EFE7-17ADD752054D}"/>
              </a:ext>
            </a:extLst>
          </p:cNvPr>
          <p:cNvSpPr txBox="1"/>
          <p:nvPr/>
        </p:nvSpPr>
        <p:spPr>
          <a:xfrm>
            <a:off x="3989158" y="4732007"/>
            <a:ext cx="7487732" cy="1131848"/>
          </a:xfrm>
          <a:prstGeom prst="rect">
            <a:avLst/>
          </a:prstGeom>
          <a:noFill/>
        </p:spPr>
        <p:txBody>
          <a:bodyPr wrap="square" rtlCol="0">
            <a:spAutoFit/>
          </a:bodyPr>
          <a:lstStyle/>
          <a:p>
            <a:pPr algn="just">
              <a:lnSpc>
                <a:spcPct val="150000"/>
              </a:lnSpc>
            </a:pPr>
            <a:r>
              <a:rPr lang="vi-VN" sz="2400" b="1" dirty="0">
                <a:latin typeface="Arial" panose="020B0604020202020204" pitchFamily="34" charset="0"/>
                <a:cs typeface="Arial" panose="020B0604020202020204" pitchFamily="34" charset="0"/>
              </a:rPr>
              <a:t>Tâm trạng: </a:t>
            </a:r>
            <a:r>
              <a:rPr lang="vi-VN" sz="2400" dirty="0">
                <a:latin typeface="Arial" panose="020B0604020202020204" pitchFamily="34" charset="0"/>
                <a:cs typeface="Arial" panose="020B0604020202020204" pitchFamily="34" charset="0"/>
              </a:rPr>
              <a:t>bàng hoàng, đau đớn, nhục nhã, lo sợ tương lai không biết đi đâu, ở đâu, làm gì…</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2335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8C54E7-D4FA-7C5B-5AC5-2E0D364DD9E2}"/>
              </a:ext>
            </a:extLst>
          </p:cNvPr>
          <p:cNvGraphicFramePr>
            <a:graphicFrameLocks noGrp="1"/>
          </p:cNvGraphicFramePr>
          <p:nvPr>
            <p:extLst>
              <p:ext uri="{D42A27DB-BD31-4B8C-83A1-F6EECF244321}">
                <p14:modId xmlns:p14="http://schemas.microsoft.com/office/powerpoint/2010/main" val="1368725850"/>
              </p:ext>
            </p:extLst>
          </p:nvPr>
        </p:nvGraphicFramePr>
        <p:xfrm>
          <a:off x="508000" y="109332"/>
          <a:ext cx="11087906" cy="6637119"/>
        </p:xfrm>
        <a:graphic>
          <a:graphicData uri="http://schemas.openxmlformats.org/drawingml/2006/table">
            <a:tbl>
              <a:tblPr firstRow="1" bandRow="1">
                <a:tableStyleId>{7DF18680-E054-41AD-8BC1-D1AEF772440D}</a:tableStyleId>
              </a:tblPr>
              <a:tblGrid>
                <a:gridCol w="3401391">
                  <a:extLst>
                    <a:ext uri="{9D8B030D-6E8A-4147-A177-3AD203B41FA5}">
                      <a16:colId xmlns:a16="http://schemas.microsoft.com/office/drawing/2014/main" val="749441754"/>
                    </a:ext>
                  </a:extLst>
                </a:gridCol>
                <a:gridCol w="7686515">
                  <a:extLst>
                    <a:ext uri="{9D8B030D-6E8A-4147-A177-3AD203B41FA5}">
                      <a16:colId xmlns:a16="http://schemas.microsoft.com/office/drawing/2014/main" val="3541381552"/>
                    </a:ext>
                  </a:extLst>
                </a:gridCol>
              </a:tblGrid>
              <a:tr h="1065317">
                <a:tc>
                  <a:txBody>
                    <a:bodyPr/>
                    <a:lstStyle/>
                    <a:p>
                      <a:pPr algn="ctr">
                        <a:lnSpc>
                          <a:spcPct val="150000"/>
                        </a:lnSpc>
                      </a:pPr>
                      <a:r>
                        <a:rPr lang="vi-VN" sz="2400" dirty="0">
                          <a:solidFill>
                            <a:schemeClr val="bg1"/>
                          </a:solidFill>
                          <a:latin typeface="Arial" panose="020B0604020202020204" pitchFamily="34" charset="0"/>
                          <a:cs typeface="Arial" panose="020B0604020202020204" pitchFamily="34" charset="0"/>
                        </a:rPr>
                        <a:t>Câu hỏi/ Kĩ năng đọc</a:t>
                      </a:r>
                      <a:endParaRPr lang="en-US" sz="2400" dirty="0">
                        <a:solidFill>
                          <a:schemeClr val="bg1"/>
                        </a:solidFill>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50000"/>
                        </a:lnSpc>
                      </a:pPr>
                      <a:r>
                        <a:rPr lang="vi-VN" sz="2400" dirty="0">
                          <a:solidFill>
                            <a:schemeClr val="bg1"/>
                          </a:solidFill>
                          <a:latin typeface="Arial" panose="020B0604020202020204" pitchFamily="34" charset="0"/>
                          <a:cs typeface="Arial" panose="020B0604020202020204" pitchFamily="34" charset="0"/>
                        </a:rPr>
                        <a:t>Câu trả lời của tôi</a:t>
                      </a:r>
                      <a:endParaRPr lang="en-US" sz="2400" dirty="0">
                        <a:solidFill>
                          <a:schemeClr val="bg1"/>
                        </a:solidFill>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4119749656"/>
                  </a:ext>
                </a:extLst>
              </a:tr>
              <a:tr h="146253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vi-VN" sz="2400" b="0" kern="1200" dirty="0">
                          <a:solidFill>
                            <a:schemeClr val="dk1"/>
                          </a:solidFill>
                          <a:effectLst/>
                          <a:latin typeface="Arial" panose="020B0604020202020204" pitchFamily="34" charset="0"/>
                          <a:cs typeface="Arial" panose="020B0604020202020204" pitchFamily="34" charset="0"/>
                        </a:rPr>
                        <a:t>Hãy dự đoán ông Hai sẽ trả lời như thế nào trước câu hỏi: “Hay là quay về làng?”.</a:t>
                      </a:r>
                      <a:endParaRPr lang="en-US" sz="2400" b="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599217"/>
                  </a:ext>
                </a:extLst>
              </a:tr>
              <a:tr h="1805998">
                <a:tc>
                  <a:txBody>
                    <a:bodyPr/>
                    <a:lstStyle/>
                    <a:p>
                      <a:pPr algn="just">
                        <a:lnSpc>
                          <a:spcPct val="150000"/>
                        </a:lnSpc>
                        <a:tabLst>
                          <a:tab pos="90170" algn="l"/>
                          <a:tab pos="180340" algn="l"/>
                          <a:tab pos="270510" algn="l"/>
                        </a:tabLst>
                      </a:pPr>
                      <a:r>
                        <a:rPr lang="vi-VN" sz="2400" dirty="0">
                          <a:effectLst/>
                          <a:latin typeface="Arial" panose="020B0604020202020204" pitchFamily="34" charset="0"/>
                          <a:ea typeface="Times New Roman" panose="02020603050405020304" pitchFamily="18" charset="0"/>
                          <a:cs typeface="Arial" panose="020B0604020202020204" pitchFamily="34" charset="0"/>
                        </a:rPr>
                        <a:t>Ông Hai khoe điều gì? Điều ông Hai khoe có gì khác thường không?</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vi-VN"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6204923"/>
                  </a:ext>
                </a:extLst>
              </a:tr>
              <a:tr h="1470992">
                <a:tc>
                  <a:txBody>
                    <a:bodyPr/>
                    <a:lstStyle/>
                    <a:p>
                      <a:pPr algn="just">
                        <a:lnSpc>
                          <a:spcPct val="150000"/>
                        </a:lnSpc>
                        <a:tabLst>
                          <a:tab pos="90170" algn="l"/>
                          <a:tab pos="180340" algn="l"/>
                          <a:tab pos="270510" algn="l"/>
                        </a:tabLst>
                      </a:pPr>
                      <a:r>
                        <a:rPr lang="en-US" sz="2400" dirty="0" err="1">
                          <a:effectLst/>
                          <a:latin typeface="Arial" panose="020B0604020202020204" pitchFamily="34" charset="0"/>
                          <a:ea typeface="Times New Roman" panose="02020603050405020304" pitchFamily="18" charset="0"/>
                          <a:cs typeface="Arial" panose="020B0604020202020204" pitchFamily="34" charset="0"/>
                        </a:rPr>
                        <a:t>Vì</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sao</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bà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chủ</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nhà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thay</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đổi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thái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gia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đình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ông</a:t>
                      </a:r>
                      <a:r>
                        <a:rPr lang="en-US" sz="2400" dirty="0">
                          <a:effectLst/>
                          <a:latin typeface="Arial" panose="020B0604020202020204" pitchFamily="34" charset="0"/>
                          <a:ea typeface="Times New Roman" panose="02020603050405020304" pitchFamily="18" charset="0"/>
                          <a:cs typeface="Arial" panose="020B0604020202020204" pitchFamily="34" charset="0"/>
                        </a:rPr>
                        <a:t> Hai?</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50000"/>
                        </a:lnSpc>
                        <a:buFont typeface="Arial" panose="020B0604020202020204" pitchFamily="34" charset="0"/>
                        <a:buNone/>
                      </a:pPr>
                      <a:endParaRPr lang="vi-VN" sz="2400" dirty="0">
                        <a:latin typeface="Arial" panose="020B0604020202020204" pitchFamily="34" charset="0"/>
                        <a:cs typeface="Arial" panose="020B0604020202020204" pitchFamily="34"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8572738"/>
                  </a:ext>
                </a:extLst>
              </a:tr>
            </a:tbl>
          </a:graphicData>
        </a:graphic>
      </p:graphicFrame>
      <p:sp>
        <p:nvSpPr>
          <p:cNvPr id="3" name="TextBox 2">
            <a:extLst>
              <a:ext uri="{FF2B5EF4-FFF2-40B4-BE49-F238E27FC236}">
                <a16:creationId xmlns:a16="http://schemas.microsoft.com/office/drawing/2014/main" id="{540DF9E1-0163-570A-12E4-363801CBEF22}"/>
              </a:ext>
            </a:extLst>
          </p:cNvPr>
          <p:cNvSpPr txBox="1"/>
          <p:nvPr/>
        </p:nvSpPr>
        <p:spPr>
          <a:xfrm>
            <a:off x="3988904" y="1157745"/>
            <a:ext cx="7500731" cy="223984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Ngày trước: khao khát về làng.</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Bâu giờ: rợn người, dập tắt ý nghĩ đen tối đó.</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Làng theo Tây: “về làng tức là bỏ kháng chiến, bỏ Cụ Hồ”</a:t>
            </a: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01055B-820F-0D74-FDC9-A455D1AF76AC}"/>
              </a:ext>
            </a:extLst>
          </p:cNvPr>
          <p:cNvSpPr txBox="1"/>
          <p:nvPr/>
        </p:nvSpPr>
        <p:spPr>
          <a:xfrm>
            <a:off x="3988903" y="3362740"/>
            <a:ext cx="7500731" cy="1685846"/>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Khoe nhà mình bị đốt nhẵn.</a:t>
            </a:r>
          </a:p>
          <a:p>
            <a:pPr marL="342900" indent="-342900" algn="just">
              <a:lnSpc>
                <a:spcPct val="150000"/>
              </a:lnSpc>
              <a:buFont typeface="Wingdings" panose="05000000000000000000" pitchFamily="2" charset="2"/>
              <a:buChar char="Ø"/>
            </a:pPr>
            <a:r>
              <a:rPr lang="vi-VN" sz="2400" dirty="0">
                <a:latin typeface="Arial" panose="020B0604020202020204" pitchFamily="34" charset="0"/>
                <a:cs typeface="Arial" panose="020B0604020202020204" pitchFamily="34" charset="0"/>
              </a:rPr>
              <a:t>Khác thường: không ai khoe nhà mình bị đốt với giọng điệu vui mừng, đắc chí như vậy.</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1C0EF4A-9D71-DCF5-DE16-CF821A912EBF}"/>
              </a:ext>
            </a:extLst>
          </p:cNvPr>
          <p:cNvSpPr txBox="1"/>
          <p:nvPr/>
        </p:nvSpPr>
        <p:spPr>
          <a:xfrm>
            <a:off x="3988903" y="5371350"/>
            <a:ext cx="7500731" cy="113184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Vì làng Chợ Dầu không phải làng Việt gian, vẫn là làng kháng chiến.</a:t>
            </a:r>
          </a:p>
        </p:txBody>
      </p:sp>
    </p:spTree>
    <p:extLst>
      <p:ext uri="{BB962C8B-B14F-4D97-AF65-F5344CB8AC3E}">
        <p14:creationId xmlns:p14="http://schemas.microsoft.com/office/powerpoint/2010/main" val="24822622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DC3A7C45-592C-09B8-81F9-BCFAE3A8ED22}"/>
              </a:ext>
            </a:extLst>
          </p:cNvPr>
          <p:cNvSpPr/>
          <p:nvPr/>
        </p:nvSpPr>
        <p:spPr>
          <a:xfrm>
            <a:off x="-159026" y="196753"/>
            <a:ext cx="4068417" cy="677271"/>
          </a:xfrm>
          <a:prstGeom prst="homePlate">
            <a:avLst/>
          </a:prstGeom>
          <a:solidFill>
            <a:schemeClr val="accent2">
              <a:lumMod val="50000"/>
            </a:schemeClr>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latin typeface="Arial" panose="020B0604020202020204" pitchFamily="34" charset="0"/>
                <a:cs typeface="Arial" panose="020B0604020202020204" pitchFamily="34" charset="0"/>
              </a:rPr>
              <a:t>2. Tác giả</a:t>
            </a:r>
            <a:endParaRPr lang="en-US" sz="3200" b="1" dirty="0">
              <a:latin typeface="Arial" panose="020B0604020202020204" pitchFamily="34" charset="0"/>
              <a:cs typeface="Arial" panose="020B0604020202020204" pitchFamily="34" charset="0"/>
            </a:endParaRPr>
          </a:p>
        </p:txBody>
      </p:sp>
      <p:pic>
        <p:nvPicPr>
          <p:cNvPr id="1026" name="Picture 2" descr="Nhà văn Kim Lân - cây bút độc đáo của làng quê Việt Nam">
            <a:extLst>
              <a:ext uri="{FF2B5EF4-FFF2-40B4-BE49-F238E27FC236}">
                <a16:creationId xmlns:a16="http://schemas.microsoft.com/office/drawing/2014/main" id="{7A255148-03E8-E585-638E-8C99FA793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92" y="1528513"/>
            <a:ext cx="3304552" cy="4124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AF6C21F7-377F-8EC2-FEAA-60925B962D5A}"/>
              </a:ext>
            </a:extLst>
          </p:cNvPr>
          <p:cNvSpPr/>
          <p:nvPr/>
        </p:nvSpPr>
        <p:spPr>
          <a:xfrm>
            <a:off x="321560" y="5918398"/>
            <a:ext cx="4068416" cy="536821"/>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latin typeface="Arial" panose="020B0604020202020204" pitchFamily="34" charset="0"/>
                <a:cs typeface="Arial" panose="020B0604020202020204" pitchFamily="34" charset="0"/>
              </a:rPr>
              <a:t>KIM LÂN (1920 – 2007)</a:t>
            </a:r>
            <a:endParaRPr lang="en-US" sz="2400" b="1" dirty="0">
              <a:latin typeface="Arial" panose="020B0604020202020204" pitchFamily="34" charset="0"/>
              <a:cs typeface="Arial" panose="020B0604020202020204" pitchFamily="34" charset="0"/>
            </a:endParaRPr>
          </a:p>
        </p:txBody>
      </p:sp>
      <p:sp>
        <p:nvSpPr>
          <p:cNvPr id="4" name="Speech Bubble: Rectangle 3">
            <a:extLst>
              <a:ext uri="{FF2B5EF4-FFF2-40B4-BE49-F238E27FC236}">
                <a16:creationId xmlns:a16="http://schemas.microsoft.com/office/drawing/2014/main" id="{6541F486-189B-602D-A596-85A5F0DE477A}"/>
              </a:ext>
            </a:extLst>
          </p:cNvPr>
          <p:cNvSpPr/>
          <p:nvPr/>
        </p:nvSpPr>
        <p:spPr>
          <a:xfrm>
            <a:off x="5076714" y="535388"/>
            <a:ext cx="6411794" cy="1228885"/>
          </a:xfrm>
          <a:prstGeom prst="wedgeRectCallout">
            <a:avLst>
              <a:gd name="adj1" fmla="val -59714"/>
              <a:gd name="adj2" fmla="val 36097"/>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Tên thật: Nguyễn Văn Tài.</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Quê quán: Từ Sơn, Bắc Ninh.</a:t>
            </a:r>
          </a:p>
        </p:txBody>
      </p:sp>
      <p:sp>
        <p:nvSpPr>
          <p:cNvPr id="5" name="Speech Bubble: Rectangle 4">
            <a:extLst>
              <a:ext uri="{FF2B5EF4-FFF2-40B4-BE49-F238E27FC236}">
                <a16:creationId xmlns:a16="http://schemas.microsoft.com/office/drawing/2014/main" id="{B97D7C8D-E2EB-A94D-6214-DB406AABDBF1}"/>
              </a:ext>
            </a:extLst>
          </p:cNvPr>
          <p:cNvSpPr/>
          <p:nvPr/>
        </p:nvSpPr>
        <p:spPr>
          <a:xfrm>
            <a:off x="5076714" y="2182421"/>
            <a:ext cx="6411794" cy="1796289"/>
          </a:xfrm>
          <a:prstGeom prst="wedgeRectCallout">
            <a:avLst>
              <a:gd name="adj1" fmla="val -59714"/>
              <a:gd name="adj2" fmla="val 36097"/>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Có vốn sống phong phú, sâu sắc về nông thôn và người dân cày Việt Nam.</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Chuyên viết về đề tài người nông dân.</a:t>
            </a:r>
          </a:p>
        </p:txBody>
      </p:sp>
      <p:sp>
        <p:nvSpPr>
          <p:cNvPr id="6" name="Rectangle 5">
            <a:extLst>
              <a:ext uri="{FF2B5EF4-FFF2-40B4-BE49-F238E27FC236}">
                <a16:creationId xmlns:a16="http://schemas.microsoft.com/office/drawing/2014/main" id="{DB5CD5A0-0ED5-C358-A0B6-1B8A37868AF0}"/>
              </a:ext>
            </a:extLst>
          </p:cNvPr>
          <p:cNvSpPr/>
          <p:nvPr/>
        </p:nvSpPr>
        <p:spPr>
          <a:xfrm>
            <a:off x="5076714" y="4531130"/>
            <a:ext cx="6698957" cy="1796289"/>
          </a:xfrm>
          <a:prstGeom prst="rect">
            <a:avLst/>
          </a:prstGeom>
          <a:solidFill>
            <a:schemeClr val="accent2">
              <a:lumMod val="20000"/>
              <a:lumOff val="80000"/>
            </a:schemeClr>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i="1" dirty="0">
                <a:solidFill>
                  <a:srgbClr val="FF0000"/>
                </a:solidFill>
                <a:latin typeface="Arial" panose="020B0604020202020204" pitchFamily="34" charset="0"/>
                <a:ea typeface="Times New Roman" panose="02020603050405020304" pitchFamily="18" charset="0"/>
                <a:cs typeface="Arial" panose="020B0604020202020204" pitchFamily="34" charset="0"/>
              </a:rPr>
              <a:t>“Là nhà văn một lòng đi với đất với người, với thuần hậu và nguyên thủy của cuộc sống” </a:t>
            </a:r>
          </a:p>
          <a:p>
            <a:pPr algn="r">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(Nguyên Hồng).</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Arrow: Curved Right 6">
            <a:extLst>
              <a:ext uri="{FF2B5EF4-FFF2-40B4-BE49-F238E27FC236}">
                <a16:creationId xmlns:a16="http://schemas.microsoft.com/office/drawing/2014/main" id="{5A38FF24-1223-8FAD-CF63-EC215C91DF16}"/>
              </a:ext>
            </a:extLst>
          </p:cNvPr>
          <p:cNvSpPr/>
          <p:nvPr/>
        </p:nvSpPr>
        <p:spPr>
          <a:xfrm>
            <a:off x="4185194" y="4354583"/>
            <a:ext cx="793881" cy="954156"/>
          </a:xfrm>
          <a:prstGeom prst="curvedRightArrow">
            <a:avLst>
              <a:gd name="adj1" fmla="val 25000"/>
              <a:gd name="adj2" fmla="val 60094"/>
              <a:gd name="adj3" fmla="val 25000"/>
            </a:avLst>
          </a:prstGeom>
          <a:solidFill>
            <a:schemeClr val="accent2">
              <a:lumMod val="75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70319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F4E9C349-C6D7-8A7C-3EBE-ABDEC0A2432B}"/>
              </a:ext>
            </a:extLst>
          </p:cNvPr>
          <p:cNvSpPr/>
          <p:nvPr/>
        </p:nvSpPr>
        <p:spPr>
          <a:xfrm>
            <a:off x="-198782" y="528057"/>
            <a:ext cx="4068417" cy="677271"/>
          </a:xfrm>
          <a:prstGeom prst="homePlate">
            <a:avLst/>
          </a:prstGeom>
          <a:solidFill>
            <a:schemeClr val="accent2">
              <a:lumMod val="50000"/>
            </a:schemeClr>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latin typeface="Arial" panose="020B0604020202020204" pitchFamily="34" charset="0"/>
                <a:cs typeface="Arial" panose="020B0604020202020204" pitchFamily="34" charset="0"/>
              </a:rPr>
              <a:t>3. Tác phẩm</a:t>
            </a:r>
            <a:endParaRPr lang="en-US" sz="3200" b="1" dirty="0">
              <a:latin typeface="Arial" panose="020B0604020202020204" pitchFamily="34" charset="0"/>
              <a:cs typeface="Arial" panose="020B0604020202020204" pitchFamily="34" charset="0"/>
            </a:endParaRPr>
          </a:p>
        </p:txBody>
      </p:sp>
      <p:pic>
        <p:nvPicPr>
          <p:cNvPr id="2054" name="Picture 6" descr="Làng - Kim Lân # mobile">
            <a:extLst>
              <a:ext uri="{FF2B5EF4-FFF2-40B4-BE49-F238E27FC236}">
                <a16:creationId xmlns:a16="http://schemas.microsoft.com/office/drawing/2014/main" id="{64EC63C5-1EA1-AECC-E05F-775644BD9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93" y="1922974"/>
            <a:ext cx="3302345" cy="4047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846FC03F-9263-1B87-6855-0E2CD4A838F2}"/>
              </a:ext>
            </a:extLst>
          </p:cNvPr>
          <p:cNvSpPr/>
          <p:nvPr/>
        </p:nvSpPr>
        <p:spPr>
          <a:xfrm>
            <a:off x="5301444" y="1614157"/>
            <a:ext cx="6411794" cy="3629686"/>
          </a:xfrm>
          <a:prstGeom prst="wedgeRectCallout">
            <a:avLst>
              <a:gd name="adj1" fmla="val -71504"/>
              <a:gd name="adj2" fmla="val 16008"/>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r>
              <a:rPr lang="vi-VN" sz="2400" b="1" dirty="0">
                <a:latin typeface="Arial" panose="020B0604020202020204" pitchFamily="34" charset="0"/>
                <a:cs typeface="Arial" panose="020B0604020202020204" pitchFamily="34" charset="0"/>
              </a:rPr>
              <a:t>Hoàn cảnh sáng tác:</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Những năm đầu kháng chiến chống Pháp.</a:t>
            </a:r>
          </a:p>
          <a:p>
            <a:pPr algn="just">
              <a:lnSpc>
                <a:spcPct val="150000"/>
              </a:lnSpc>
            </a:pPr>
            <a:r>
              <a:rPr lang="vi-VN" sz="2400" b="1" dirty="0">
                <a:latin typeface="Arial" panose="020B0604020202020204" pitchFamily="34" charset="0"/>
                <a:cs typeface="Arial" panose="020B0604020202020204" pitchFamily="34" charset="0"/>
              </a:rPr>
              <a:t>Xuất xứ: </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Lần đầu được ra mắt trên Tạp chí Văn nghệ năm 1948, tại chiến khu Việt Bắc.</a:t>
            </a:r>
          </a:p>
        </p:txBody>
      </p:sp>
      <p:pic>
        <p:nvPicPr>
          <p:cNvPr id="4" name="Google Shape;211;p3">
            <a:extLst>
              <a:ext uri="{FF2B5EF4-FFF2-40B4-BE49-F238E27FC236}">
                <a16:creationId xmlns:a16="http://schemas.microsoft.com/office/drawing/2014/main" id="{73B2AD63-9790-1A8B-0BAE-CBA2E91CF4E3}"/>
              </a:ext>
            </a:extLst>
          </p:cNvPr>
          <p:cNvPicPr preferRelativeResize="0"/>
          <p:nvPr/>
        </p:nvPicPr>
        <p:blipFill rotWithShape="1">
          <a:blip r:embed="rId4">
            <a:alphaModFix/>
          </a:blip>
          <a:srcRect/>
          <a:stretch/>
        </p:blipFill>
        <p:spPr>
          <a:xfrm>
            <a:off x="10842171" y="6433457"/>
            <a:ext cx="1164291" cy="385632"/>
          </a:xfrm>
          <a:prstGeom prst="rect">
            <a:avLst/>
          </a:prstGeom>
          <a:noFill/>
          <a:ln>
            <a:noFill/>
          </a:ln>
        </p:spPr>
      </p:pic>
    </p:spTree>
    <p:extLst>
      <p:ext uri="{BB962C8B-B14F-4D97-AF65-F5344CB8AC3E}">
        <p14:creationId xmlns:p14="http://schemas.microsoft.com/office/powerpoint/2010/main" val="209663015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randombar(horizontal)">
                                      <p:cBhvr>
                                        <p:cTn id="13" dur="500"/>
                                        <p:tgtEl>
                                          <p:spTgt spid="205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0072810" y="0"/>
            <a:ext cx="9471684" cy="8567927"/>
          </a:xfrm>
          <a:custGeom>
            <a:avLst/>
            <a:gdLst/>
            <a:ahLst/>
            <a:cxnLst/>
            <a:rect l="l" t="t" r="r" b="b"/>
            <a:pathLst>
              <a:path w="14207526" h="12851891">
                <a:moveTo>
                  <a:pt x="14207526" y="12851891"/>
                </a:moveTo>
                <a:lnTo>
                  <a:pt x="0" y="12851891"/>
                </a:lnTo>
                <a:lnTo>
                  <a:pt x="0" y="0"/>
                </a:lnTo>
                <a:lnTo>
                  <a:pt x="14207526" y="0"/>
                </a:lnTo>
                <a:lnTo>
                  <a:pt x="14207526" y="12851891"/>
                </a:lnTo>
                <a:close/>
              </a:path>
            </a:pathLst>
          </a:custGeom>
          <a:blipFill>
            <a:blip r:embed="rId2">
              <a:alphaModFix amt="30000"/>
            </a:blip>
            <a:stretch>
              <a:fillRect/>
            </a:stretch>
          </a:blipFill>
        </p:spPr>
        <p:txBody>
          <a:bodyPr/>
          <a:lstStyle/>
          <a:p>
            <a:endParaRPr lang="en-US" sz="1200"/>
          </a:p>
        </p:txBody>
      </p:sp>
      <p:sp>
        <p:nvSpPr>
          <p:cNvPr id="3" name="Freeform 3"/>
          <p:cNvSpPr/>
          <p:nvPr/>
        </p:nvSpPr>
        <p:spPr>
          <a:xfrm>
            <a:off x="-2669241" y="319698"/>
            <a:ext cx="9471684" cy="8567927"/>
          </a:xfrm>
          <a:custGeom>
            <a:avLst/>
            <a:gdLst/>
            <a:ahLst/>
            <a:cxnLst/>
            <a:rect l="l" t="t" r="r" b="b"/>
            <a:pathLst>
              <a:path w="14207526" h="12851891">
                <a:moveTo>
                  <a:pt x="0" y="0"/>
                </a:moveTo>
                <a:lnTo>
                  <a:pt x="14207525" y="0"/>
                </a:lnTo>
                <a:lnTo>
                  <a:pt x="14207525" y="12851891"/>
                </a:lnTo>
                <a:lnTo>
                  <a:pt x="0" y="12851891"/>
                </a:lnTo>
                <a:lnTo>
                  <a:pt x="0" y="0"/>
                </a:lnTo>
                <a:close/>
              </a:path>
            </a:pathLst>
          </a:custGeom>
          <a:blipFill>
            <a:blip r:embed="rId2">
              <a:alphaModFix amt="30000"/>
            </a:blip>
            <a:stretch>
              <a:fillRect/>
            </a:stretch>
          </a:blipFill>
        </p:spPr>
        <p:txBody>
          <a:bodyPr/>
          <a:lstStyle/>
          <a:p>
            <a:endParaRPr lang="en-US" sz="1200" dirty="0"/>
          </a:p>
        </p:txBody>
      </p:sp>
      <p:sp>
        <p:nvSpPr>
          <p:cNvPr id="4" name="Freeform 4"/>
          <p:cNvSpPr/>
          <p:nvPr/>
        </p:nvSpPr>
        <p:spPr>
          <a:xfrm>
            <a:off x="-252164" y="4388680"/>
            <a:ext cx="4439268" cy="2484141"/>
          </a:xfrm>
          <a:custGeom>
            <a:avLst/>
            <a:gdLst/>
            <a:ahLst/>
            <a:cxnLst/>
            <a:rect l="l" t="t" r="r" b="b"/>
            <a:pathLst>
              <a:path w="6658902" h="3726211">
                <a:moveTo>
                  <a:pt x="0" y="0"/>
                </a:moveTo>
                <a:lnTo>
                  <a:pt x="6658902" y="0"/>
                </a:lnTo>
                <a:lnTo>
                  <a:pt x="6658902" y="3726211"/>
                </a:lnTo>
                <a:lnTo>
                  <a:pt x="0" y="3726211"/>
                </a:lnTo>
                <a:lnTo>
                  <a:pt x="0" y="0"/>
                </a:lnTo>
                <a:close/>
              </a:path>
            </a:pathLst>
          </a:custGeom>
          <a:blipFill>
            <a:blip r:embed="rId3"/>
            <a:stretch>
              <a:fillRect/>
            </a:stretch>
          </a:blipFill>
        </p:spPr>
        <p:txBody>
          <a:bodyPr/>
          <a:lstStyle/>
          <a:p>
            <a:endParaRPr lang="en-US" sz="1200" dirty="0"/>
          </a:p>
        </p:txBody>
      </p:sp>
      <p:sp>
        <p:nvSpPr>
          <p:cNvPr id="5" name="Freeform 5"/>
          <p:cNvSpPr/>
          <p:nvPr/>
        </p:nvSpPr>
        <p:spPr>
          <a:xfrm flipH="1" flipV="1">
            <a:off x="7691464" y="51195"/>
            <a:ext cx="4439268" cy="2484141"/>
          </a:xfrm>
          <a:custGeom>
            <a:avLst/>
            <a:gdLst/>
            <a:ahLst/>
            <a:cxnLst/>
            <a:rect l="l" t="t" r="r" b="b"/>
            <a:pathLst>
              <a:path w="6658902" h="3726211">
                <a:moveTo>
                  <a:pt x="6658902" y="3726211"/>
                </a:moveTo>
                <a:lnTo>
                  <a:pt x="0" y="3726211"/>
                </a:lnTo>
                <a:lnTo>
                  <a:pt x="0" y="0"/>
                </a:lnTo>
                <a:lnTo>
                  <a:pt x="6658902" y="0"/>
                </a:lnTo>
                <a:lnTo>
                  <a:pt x="6658902" y="3726211"/>
                </a:lnTo>
                <a:close/>
              </a:path>
            </a:pathLst>
          </a:custGeom>
          <a:blipFill>
            <a:blip r:embed="rId3"/>
            <a:stretch>
              <a:fillRect/>
            </a:stretch>
          </a:blipFill>
        </p:spPr>
        <p:txBody>
          <a:bodyPr/>
          <a:lstStyle/>
          <a:p>
            <a:endParaRPr lang="en-US" sz="1200"/>
          </a:p>
        </p:txBody>
      </p:sp>
      <p:sp>
        <p:nvSpPr>
          <p:cNvPr id="6" name="Freeform 6"/>
          <p:cNvSpPr/>
          <p:nvPr/>
        </p:nvSpPr>
        <p:spPr>
          <a:xfrm>
            <a:off x="-1092457" y="4129391"/>
            <a:ext cx="2167617" cy="4371413"/>
          </a:xfrm>
          <a:custGeom>
            <a:avLst/>
            <a:gdLst/>
            <a:ahLst/>
            <a:cxnLst/>
            <a:rect l="l" t="t" r="r" b="b"/>
            <a:pathLst>
              <a:path w="3251426" h="6557119">
                <a:moveTo>
                  <a:pt x="0" y="0"/>
                </a:moveTo>
                <a:lnTo>
                  <a:pt x="3251426" y="0"/>
                </a:lnTo>
                <a:lnTo>
                  <a:pt x="3251426" y="6557119"/>
                </a:lnTo>
                <a:lnTo>
                  <a:pt x="0" y="65571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p:cNvSpPr/>
          <p:nvPr/>
        </p:nvSpPr>
        <p:spPr>
          <a:xfrm flipH="1" flipV="1">
            <a:off x="10843500" y="-1844944"/>
            <a:ext cx="2167617" cy="4371413"/>
          </a:xfrm>
          <a:custGeom>
            <a:avLst/>
            <a:gdLst/>
            <a:ahLst/>
            <a:cxnLst/>
            <a:rect l="l" t="t" r="r" b="b"/>
            <a:pathLst>
              <a:path w="3251426" h="6557119">
                <a:moveTo>
                  <a:pt x="3251427" y="6557119"/>
                </a:moveTo>
                <a:lnTo>
                  <a:pt x="0" y="6557119"/>
                </a:lnTo>
                <a:lnTo>
                  <a:pt x="0" y="0"/>
                </a:lnTo>
                <a:lnTo>
                  <a:pt x="3251427" y="0"/>
                </a:lnTo>
                <a:lnTo>
                  <a:pt x="3251427" y="655711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p:cNvSpPr/>
          <p:nvPr/>
        </p:nvSpPr>
        <p:spPr>
          <a:xfrm>
            <a:off x="9459435" y="4728042"/>
            <a:ext cx="3472902" cy="3129899"/>
          </a:xfrm>
          <a:custGeom>
            <a:avLst/>
            <a:gdLst/>
            <a:ahLst/>
            <a:cxnLst/>
            <a:rect l="l" t="t" r="r" b="b"/>
            <a:pathLst>
              <a:path w="5209353" h="4694849">
                <a:moveTo>
                  <a:pt x="0" y="0"/>
                </a:moveTo>
                <a:lnTo>
                  <a:pt x="5209352" y="0"/>
                </a:lnTo>
                <a:lnTo>
                  <a:pt x="5209352" y="4694848"/>
                </a:lnTo>
                <a:lnTo>
                  <a:pt x="0" y="4694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9" name="Freeform 9"/>
          <p:cNvSpPr/>
          <p:nvPr/>
        </p:nvSpPr>
        <p:spPr>
          <a:xfrm flipH="1" flipV="1">
            <a:off x="-1211780" y="-1375131"/>
            <a:ext cx="3850308" cy="3470031"/>
          </a:xfrm>
          <a:custGeom>
            <a:avLst/>
            <a:gdLst/>
            <a:ahLst/>
            <a:cxnLst/>
            <a:rect l="l" t="t" r="r" b="b"/>
            <a:pathLst>
              <a:path w="5775462" h="5205046">
                <a:moveTo>
                  <a:pt x="5775462" y="5205046"/>
                </a:moveTo>
                <a:lnTo>
                  <a:pt x="0" y="5205046"/>
                </a:lnTo>
                <a:lnTo>
                  <a:pt x="0" y="0"/>
                </a:lnTo>
                <a:lnTo>
                  <a:pt x="5775462" y="0"/>
                </a:lnTo>
                <a:lnTo>
                  <a:pt x="5775462" y="5205046"/>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0" name="Freeform 10"/>
          <p:cNvSpPr/>
          <p:nvPr/>
        </p:nvSpPr>
        <p:spPr>
          <a:xfrm>
            <a:off x="9066861" y="5543717"/>
            <a:ext cx="1859909" cy="2185706"/>
          </a:xfrm>
          <a:custGeom>
            <a:avLst/>
            <a:gdLst/>
            <a:ahLst/>
            <a:cxnLst/>
            <a:rect l="l" t="t" r="r" b="b"/>
            <a:pathLst>
              <a:path w="2789863" h="3278559">
                <a:moveTo>
                  <a:pt x="0" y="0"/>
                </a:moveTo>
                <a:lnTo>
                  <a:pt x="2789863" y="0"/>
                </a:lnTo>
                <a:lnTo>
                  <a:pt x="2789863" y="3278560"/>
                </a:lnTo>
                <a:lnTo>
                  <a:pt x="0" y="32785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1" name="Freeform 11"/>
          <p:cNvSpPr/>
          <p:nvPr/>
        </p:nvSpPr>
        <p:spPr>
          <a:xfrm flipH="1" flipV="1">
            <a:off x="1613890" y="-617607"/>
            <a:ext cx="1859909" cy="2185706"/>
          </a:xfrm>
          <a:custGeom>
            <a:avLst/>
            <a:gdLst/>
            <a:ahLst/>
            <a:cxnLst/>
            <a:rect l="l" t="t" r="r" b="b"/>
            <a:pathLst>
              <a:path w="2789863" h="3278559">
                <a:moveTo>
                  <a:pt x="2789864" y="3278560"/>
                </a:moveTo>
                <a:lnTo>
                  <a:pt x="0" y="3278560"/>
                </a:lnTo>
                <a:lnTo>
                  <a:pt x="0" y="0"/>
                </a:lnTo>
                <a:lnTo>
                  <a:pt x="2789864" y="0"/>
                </a:lnTo>
                <a:lnTo>
                  <a:pt x="2789864" y="3278560"/>
                </a:lnTo>
                <a:close/>
              </a:path>
            </a:pathLst>
          </a:custGeom>
          <a:blipFill>
            <a:blip r:embed="rId9">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2" name="Freeform 12"/>
          <p:cNvSpPr/>
          <p:nvPr/>
        </p:nvSpPr>
        <p:spPr>
          <a:xfrm rot="1155161">
            <a:off x="2104223" y="5057213"/>
            <a:ext cx="1369577" cy="2392273"/>
          </a:xfrm>
          <a:custGeom>
            <a:avLst/>
            <a:gdLst/>
            <a:ahLst/>
            <a:cxnLst/>
            <a:rect l="l" t="t" r="r" b="b"/>
            <a:pathLst>
              <a:path w="2054365" h="3588410">
                <a:moveTo>
                  <a:pt x="0" y="0"/>
                </a:moveTo>
                <a:lnTo>
                  <a:pt x="2054365" y="0"/>
                </a:lnTo>
                <a:lnTo>
                  <a:pt x="2054365" y="3588409"/>
                </a:lnTo>
                <a:lnTo>
                  <a:pt x="0" y="35884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3" name="Freeform 13"/>
          <p:cNvSpPr/>
          <p:nvPr/>
        </p:nvSpPr>
        <p:spPr>
          <a:xfrm flipH="1" flipV="1">
            <a:off x="8408628" y="-510337"/>
            <a:ext cx="1369577" cy="2392273"/>
          </a:xfrm>
          <a:custGeom>
            <a:avLst/>
            <a:gdLst/>
            <a:ahLst/>
            <a:cxnLst/>
            <a:rect l="l" t="t" r="r" b="b"/>
            <a:pathLst>
              <a:path w="2054365" h="3588410">
                <a:moveTo>
                  <a:pt x="2054364" y="3588410"/>
                </a:moveTo>
                <a:lnTo>
                  <a:pt x="0" y="3588410"/>
                </a:lnTo>
                <a:lnTo>
                  <a:pt x="0" y="0"/>
                </a:lnTo>
                <a:lnTo>
                  <a:pt x="2054364" y="0"/>
                </a:lnTo>
                <a:lnTo>
                  <a:pt x="2054364" y="358841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4" name="Freeform 14"/>
          <p:cNvSpPr/>
          <p:nvPr/>
        </p:nvSpPr>
        <p:spPr>
          <a:xfrm>
            <a:off x="10751569" y="4114800"/>
            <a:ext cx="1062367" cy="2743200"/>
          </a:xfrm>
          <a:custGeom>
            <a:avLst/>
            <a:gdLst/>
            <a:ahLst/>
            <a:cxnLst/>
            <a:rect l="l" t="t" r="r" b="b"/>
            <a:pathLst>
              <a:path w="1593550" h="4114800">
                <a:moveTo>
                  <a:pt x="0" y="0"/>
                </a:moveTo>
                <a:lnTo>
                  <a:pt x="1593550" y="0"/>
                </a:lnTo>
                <a:lnTo>
                  <a:pt x="1593550"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sp>
        <p:nvSpPr>
          <p:cNvPr id="15" name="Freeform 15"/>
          <p:cNvSpPr/>
          <p:nvPr/>
        </p:nvSpPr>
        <p:spPr>
          <a:xfrm flipH="1" flipV="1">
            <a:off x="551523" y="-273879"/>
            <a:ext cx="1062367" cy="2743200"/>
          </a:xfrm>
          <a:custGeom>
            <a:avLst/>
            <a:gdLst/>
            <a:ahLst/>
            <a:cxnLst/>
            <a:rect l="l" t="t" r="r" b="b"/>
            <a:pathLst>
              <a:path w="1593550" h="4114800">
                <a:moveTo>
                  <a:pt x="1593550" y="4114800"/>
                </a:moveTo>
                <a:lnTo>
                  <a:pt x="0" y="4114800"/>
                </a:lnTo>
                <a:lnTo>
                  <a:pt x="0" y="0"/>
                </a:lnTo>
                <a:lnTo>
                  <a:pt x="1593550" y="0"/>
                </a:lnTo>
                <a:lnTo>
                  <a:pt x="1593550" y="411480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grpSp>
        <p:nvGrpSpPr>
          <p:cNvPr id="16" name="Group 15">
            <a:extLst>
              <a:ext uri="{FF2B5EF4-FFF2-40B4-BE49-F238E27FC236}">
                <a16:creationId xmlns:a16="http://schemas.microsoft.com/office/drawing/2014/main" id="{3223C3BE-94A5-0DD2-10B2-4729525A6C5B}"/>
              </a:ext>
            </a:extLst>
          </p:cNvPr>
          <p:cNvGrpSpPr/>
          <p:nvPr/>
        </p:nvGrpSpPr>
        <p:grpSpPr>
          <a:xfrm>
            <a:off x="2968864" y="2684931"/>
            <a:ext cx="7667157" cy="1049403"/>
            <a:chOff x="557446" y="1373816"/>
            <a:chExt cx="7667157" cy="1033392"/>
          </a:xfrm>
        </p:grpSpPr>
        <p:sp>
          <p:nvSpPr>
            <p:cNvPr id="18" name="Rectangle 17">
              <a:extLst>
                <a:ext uri="{FF2B5EF4-FFF2-40B4-BE49-F238E27FC236}">
                  <a16:creationId xmlns:a16="http://schemas.microsoft.com/office/drawing/2014/main" id="{63594EB4-BB04-05E4-52AF-F0642BA2689F}"/>
                </a:ext>
              </a:extLst>
            </p:cNvPr>
            <p:cNvSpPr/>
            <p:nvPr/>
          </p:nvSpPr>
          <p:spPr>
            <a:xfrm>
              <a:off x="557446" y="1533523"/>
              <a:ext cx="778774" cy="733365"/>
            </a:xfrm>
            <a:prstGeom prst="rect">
              <a:avLst/>
            </a:prstGeom>
            <a:solidFill>
              <a:schemeClr val="accent2">
                <a:lumMod val="50000"/>
              </a:schemeClr>
            </a:solidFill>
            <a:ln>
              <a:solidFill>
                <a:schemeClr val="accent2">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vi-VN" sz="5400" dirty="0">
                  <a:solidFill>
                    <a:schemeClr val="bg1"/>
                  </a:solidFill>
                  <a:latin typeface="Arial" panose="020B0604020202020204" pitchFamily="34" charset="0"/>
                  <a:cs typeface="Arial" panose="020B0604020202020204" pitchFamily="34" charset="0"/>
                </a:rPr>
                <a:t>III</a:t>
              </a:r>
              <a:endParaRPr lang="en-US" sz="5400" dirty="0">
                <a:solidFill>
                  <a:schemeClr val="bg1"/>
                </a:solidFill>
                <a:latin typeface="Arial" panose="020B0604020202020204" pitchFamily="34" charset="0"/>
                <a:cs typeface="Arial" panose="020B0604020202020204" pitchFamily="34" charset="0"/>
              </a:endParaRPr>
            </a:p>
          </p:txBody>
        </p:sp>
        <p:sp>
          <p:nvSpPr>
            <p:cNvPr id="19" name="Google Shape;78;p16">
              <a:extLst>
                <a:ext uri="{FF2B5EF4-FFF2-40B4-BE49-F238E27FC236}">
                  <a16:creationId xmlns:a16="http://schemas.microsoft.com/office/drawing/2014/main" id="{337782AF-CAA0-03BA-6F37-411B881AE3FD}"/>
                </a:ext>
              </a:extLst>
            </p:cNvPr>
            <p:cNvSpPr txBox="1"/>
            <p:nvPr/>
          </p:nvSpPr>
          <p:spPr>
            <a:xfrm>
              <a:off x="1484937" y="1373816"/>
              <a:ext cx="6739666" cy="1033392"/>
            </a:xfrm>
            <a:prstGeom prst="rect">
              <a:avLst/>
            </a:prstGeom>
            <a:noFill/>
            <a:ln>
              <a:noFill/>
            </a:ln>
          </p:spPr>
          <p:txBody>
            <a:bodyPr spcFirstLastPara="1" wrap="square" lIns="91425" tIns="91425" rIns="91425" bIns="91425" anchor="ctr" anchorCtr="0">
              <a:noAutofit/>
            </a:bodyPr>
            <a:lstStyle/>
            <a:p>
              <a:pPr lvl="0" algn="just" rtl="0">
                <a:lnSpc>
                  <a:spcPct val="150000"/>
                </a:lnSpc>
                <a:spcBef>
                  <a:spcPts val="0"/>
                </a:spcBef>
                <a:spcAft>
                  <a:spcPts val="0"/>
                </a:spcAft>
              </a:pPr>
              <a:r>
                <a:rPr lang="vi-VN" sz="4800" b="1" dirty="0">
                  <a:latin typeface="Arial" panose="020B0604020202020204" pitchFamily="34" charset="0"/>
                  <a:cs typeface="Arial" panose="020B0604020202020204" pitchFamily="34" charset="0"/>
                </a:rPr>
                <a:t>TÌM HIỂU CHI TIẾT</a:t>
              </a:r>
            </a:p>
          </p:txBody>
        </p:sp>
      </p:grpSp>
    </p:spTree>
    <p:extLst>
      <p:ext uri="{BB962C8B-B14F-4D97-AF65-F5344CB8AC3E}">
        <p14:creationId xmlns:p14="http://schemas.microsoft.com/office/powerpoint/2010/main" val="1913833462"/>
      </p:ext>
    </p:extLst>
  </p:cSld>
  <p:clrMapOvr>
    <a:masterClrMapping/>
  </p:clrMapOvr>
  <p:transition spd="med">
    <p:pull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3F36A01B-11C3-0E08-7A7A-AA0F911552CD}"/>
              </a:ext>
            </a:extLst>
          </p:cNvPr>
          <p:cNvSpPr/>
          <p:nvPr/>
        </p:nvSpPr>
        <p:spPr>
          <a:xfrm>
            <a:off x="-159026" y="196753"/>
            <a:ext cx="11794435" cy="677271"/>
          </a:xfrm>
          <a:prstGeom prst="homePlate">
            <a:avLst/>
          </a:prstGeom>
          <a:solidFill>
            <a:schemeClr val="accent2">
              <a:lumMod val="50000"/>
            </a:schemeClr>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latin typeface="Arial" panose="020B0604020202020204" pitchFamily="34" charset="0"/>
                <a:cs typeface="Arial" panose="020B0604020202020204" pitchFamily="34" charset="0"/>
              </a:rPr>
              <a:t>1. Cốt truyện, tình huống truyện, nhan đề trong văn bản </a:t>
            </a:r>
            <a:endParaRPr lang="en-US" sz="32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9266741D-ED27-9976-57C9-B23195ED7D42}"/>
              </a:ext>
            </a:extLst>
          </p:cNvPr>
          <p:cNvGrpSpPr/>
          <p:nvPr/>
        </p:nvGrpSpPr>
        <p:grpSpPr>
          <a:xfrm>
            <a:off x="6600456" y="2693928"/>
            <a:ext cx="4701207" cy="3566491"/>
            <a:chOff x="8762999" y="3025077"/>
            <a:chExt cx="8763001" cy="6884098"/>
          </a:xfrm>
        </p:grpSpPr>
        <p:sp>
          <p:nvSpPr>
            <p:cNvPr id="4" name="Rectangle 3">
              <a:extLst>
                <a:ext uri="{FF2B5EF4-FFF2-40B4-BE49-F238E27FC236}">
                  <a16:creationId xmlns:a16="http://schemas.microsoft.com/office/drawing/2014/main" id="{E142F4EF-ABDB-6BED-6065-DC72AD3380FC}"/>
                </a:ext>
              </a:extLst>
            </p:cNvPr>
            <p:cNvSpPr/>
            <p:nvPr/>
          </p:nvSpPr>
          <p:spPr>
            <a:xfrm>
              <a:off x="8763000" y="3025078"/>
              <a:ext cx="8763000" cy="688409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B40DFFA-BF72-519E-71EB-A6544F282B3B}"/>
                </a:ext>
              </a:extLst>
            </p:cNvPr>
            <p:cNvSpPr/>
            <p:nvPr/>
          </p:nvSpPr>
          <p:spPr>
            <a:xfrm>
              <a:off x="10744200" y="5247926"/>
              <a:ext cx="4800600" cy="2438400"/>
            </a:xfrm>
            <a:prstGeom prst="rect">
              <a:avLst/>
            </a:prstGeom>
            <a:solidFill>
              <a:schemeClr val="accent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400" b="1" dirty="0">
                  <a:solidFill>
                    <a:schemeClr val="tx1"/>
                  </a:solidFill>
                  <a:latin typeface="Arial" panose="020B0604020202020204" pitchFamily="34" charset="0"/>
                  <a:cs typeface="Arial" panose="020B0604020202020204" pitchFamily="34" charset="0"/>
                </a:rPr>
                <a:t>Ý kiến chung  của cả nhóm</a:t>
              </a:r>
              <a:endParaRPr lang="en-US" sz="1400" b="1" dirty="0">
                <a:solidFill>
                  <a:schemeClr val="tx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D4876889-1AE5-76C0-705E-245E3F016D79}"/>
                </a:ext>
              </a:extLst>
            </p:cNvPr>
            <p:cNvCxnSpPr/>
            <p:nvPr/>
          </p:nvCxnSpPr>
          <p:spPr>
            <a:xfrm>
              <a:off x="8762999" y="3025078"/>
              <a:ext cx="1981201" cy="22228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7C12BFB-0972-B2A5-B01A-FDAAC977B780}"/>
                </a:ext>
              </a:extLst>
            </p:cNvPr>
            <p:cNvCxnSpPr/>
            <p:nvPr/>
          </p:nvCxnSpPr>
          <p:spPr>
            <a:xfrm>
              <a:off x="15544799" y="7686326"/>
              <a:ext cx="1981201" cy="22228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31CAAC1-7CCB-34C0-4BFF-A969AE306192}"/>
                </a:ext>
              </a:extLst>
            </p:cNvPr>
            <p:cNvCxnSpPr>
              <a:cxnSpLocks/>
            </p:cNvCxnSpPr>
            <p:nvPr/>
          </p:nvCxnSpPr>
          <p:spPr>
            <a:xfrm flipH="1">
              <a:off x="15544799" y="3025077"/>
              <a:ext cx="1981201" cy="2219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C4B7947-42A4-98D2-5A51-E5B74378F0FE}"/>
                </a:ext>
              </a:extLst>
            </p:cNvPr>
            <p:cNvCxnSpPr>
              <a:cxnSpLocks/>
            </p:cNvCxnSpPr>
            <p:nvPr/>
          </p:nvCxnSpPr>
          <p:spPr>
            <a:xfrm flipH="1">
              <a:off x="8762999" y="7686326"/>
              <a:ext cx="1981201" cy="2219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4">
              <a:extLst>
                <a:ext uri="{FF2B5EF4-FFF2-40B4-BE49-F238E27FC236}">
                  <a16:creationId xmlns:a16="http://schemas.microsoft.com/office/drawing/2014/main" id="{C372AA09-B331-D75F-50AD-00CCB854F141}"/>
                </a:ext>
              </a:extLst>
            </p:cNvPr>
            <p:cNvSpPr txBox="1"/>
            <p:nvPr/>
          </p:nvSpPr>
          <p:spPr>
            <a:xfrm>
              <a:off x="10569887" y="3747642"/>
              <a:ext cx="5149227" cy="546674"/>
            </a:xfrm>
            <a:prstGeom prst="rect">
              <a:avLst/>
            </a:prstGeom>
          </p:spPr>
          <p:txBody>
            <a:bodyPr wrap="square" lIns="0" tIns="0" rIns="0" bIns="0" rtlCol="0" anchor="t">
              <a:spAutoFit/>
            </a:bodyPr>
            <a:lstStyle/>
            <a:p>
              <a:pPr algn="ctr">
                <a:lnSpc>
                  <a:spcPct val="150000"/>
                </a:lnSpc>
              </a:pPr>
              <a:r>
                <a:rPr lang="vi-VN" sz="1400" b="1" dirty="0">
                  <a:solidFill>
                    <a:srgbClr val="000000"/>
                  </a:solidFill>
                  <a:latin typeface="Arial" panose="020B0604020202020204" pitchFamily="34" charset="0"/>
                  <a:ea typeface="Arial Unicode Bold"/>
                  <a:cs typeface="Arial" panose="020B0604020202020204" pitchFamily="34" charset="0"/>
                  <a:sym typeface="Arial Unicode Bold"/>
                </a:rPr>
                <a:t>Ý kiến cá nhân 1</a:t>
              </a:r>
              <a:endParaRPr lang="en-US" sz="1400" b="1" dirty="0">
                <a:solidFill>
                  <a:srgbClr val="000000"/>
                </a:solidFill>
                <a:latin typeface="Arial" panose="020B0604020202020204" pitchFamily="34" charset="0"/>
                <a:ea typeface="Arial Unicode Bold"/>
                <a:cs typeface="Arial" panose="020B0604020202020204" pitchFamily="34" charset="0"/>
                <a:sym typeface="Arial Unicode Bold"/>
              </a:endParaRPr>
            </a:p>
          </p:txBody>
        </p:sp>
        <p:sp>
          <p:nvSpPr>
            <p:cNvPr id="11" name="TextBox 4">
              <a:extLst>
                <a:ext uri="{FF2B5EF4-FFF2-40B4-BE49-F238E27FC236}">
                  <a16:creationId xmlns:a16="http://schemas.microsoft.com/office/drawing/2014/main" id="{E961879A-9726-D9E6-B7C7-589FBD9070AC}"/>
                </a:ext>
              </a:extLst>
            </p:cNvPr>
            <p:cNvSpPr txBox="1"/>
            <p:nvPr/>
          </p:nvSpPr>
          <p:spPr>
            <a:xfrm>
              <a:off x="10468307" y="8458334"/>
              <a:ext cx="5149227" cy="546674"/>
            </a:xfrm>
            <a:prstGeom prst="rect">
              <a:avLst/>
            </a:prstGeom>
          </p:spPr>
          <p:txBody>
            <a:bodyPr wrap="square" lIns="0" tIns="0" rIns="0" bIns="0" rtlCol="0" anchor="t">
              <a:spAutoFit/>
            </a:bodyPr>
            <a:lstStyle/>
            <a:p>
              <a:pPr algn="ctr">
                <a:lnSpc>
                  <a:spcPct val="150000"/>
                </a:lnSpc>
              </a:pPr>
              <a:r>
                <a:rPr lang="vi-VN" sz="1400" b="1" dirty="0">
                  <a:solidFill>
                    <a:srgbClr val="000000"/>
                  </a:solidFill>
                  <a:latin typeface="Arial" panose="020B0604020202020204" pitchFamily="34" charset="0"/>
                  <a:ea typeface="Arial Unicode Bold"/>
                  <a:cs typeface="Arial" panose="020B0604020202020204" pitchFamily="34" charset="0"/>
                  <a:sym typeface="Arial Unicode Bold"/>
                </a:rPr>
                <a:t>Ý kiến cá nhân 2</a:t>
              </a:r>
              <a:endParaRPr lang="en-US" sz="1400" b="1" dirty="0">
                <a:solidFill>
                  <a:srgbClr val="000000"/>
                </a:solidFill>
                <a:latin typeface="Arial" panose="020B0604020202020204" pitchFamily="34" charset="0"/>
                <a:ea typeface="Arial Unicode Bold"/>
                <a:cs typeface="Arial" panose="020B0604020202020204" pitchFamily="34" charset="0"/>
                <a:sym typeface="Arial Unicode Bold"/>
              </a:endParaRPr>
            </a:p>
          </p:txBody>
        </p:sp>
        <p:sp>
          <p:nvSpPr>
            <p:cNvPr id="12" name="TextBox 4">
              <a:extLst>
                <a:ext uri="{FF2B5EF4-FFF2-40B4-BE49-F238E27FC236}">
                  <a16:creationId xmlns:a16="http://schemas.microsoft.com/office/drawing/2014/main" id="{9AE3C32D-5C99-2E84-ECCF-05663D3C4EF2}"/>
                </a:ext>
              </a:extLst>
            </p:cNvPr>
            <p:cNvSpPr txBox="1"/>
            <p:nvPr/>
          </p:nvSpPr>
          <p:spPr>
            <a:xfrm rot="16200000">
              <a:off x="14520796" y="6127377"/>
              <a:ext cx="3447927" cy="527917"/>
            </a:xfrm>
            <a:prstGeom prst="rect">
              <a:avLst/>
            </a:prstGeom>
          </p:spPr>
          <p:txBody>
            <a:bodyPr wrap="square" lIns="0" tIns="0" rIns="0" bIns="0" rtlCol="0" anchor="t">
              <a:spAutoFit/>
            </a:bodyPr>
            <a:lstStyle/>
            <a:p>
              <a:pPr algn="ctr">
                <a:lnSpc>
                  <a:spcPct val="150000"/>
                </a:lnSpc>
              </a:pPr>
              <a:r>
                <a:rPr lang="vi-VN" sz="1400" b="1" dirty="0">
                  <a:solidFill>
                    <a:srgbClr val="000000"/>
                  </a:solidFill>
                  <a:latin typeface="Arial" panose="020B0604020202020204" pitchFamily="34" charset="0"/>
                  <a:ea typeface="Arial Unicode Bold"/>
                  <a:cs typeface="Arial" panose="020B0604020202020204" pitchFamily="34" charset="0"/>
                  <a:sym typeface="Arial Unicode Bold"/>
                </a:rPr>
                <a:t>Ý kiến cá nhân 4</a:t>
              </a:r>
              <a:endParaRPr lang="en-US" sz="1400" b="1" dirty="0">
                <a:solidFill>
                  <a:srgbClr val="000000"/>
                </a:solidFill>
                <a:latin typeface="Arial" panose="020B0604020202020204" pitchFamily="34" charset="0"/>
                <a:ea typeface="Arial Unicode Bold"/>
                <a:cs typeface="Arial" panose="020B0604020202020204" pitchFamily="34" charset="0"/>
                <a:sym typeface="Arial Unicode Bold"/>
              </a:endParaRPr>
            </a:p>
          </p:txBody>
        </p:sp>
        <p:sp>
          <p:nvSpPr>
            <p:cNvPr id="13" name="TextBox 4">
              <a:extLst>
                <a:ext uri="{FF2B5EF4-FFF2-40B4-BE49-F238E27FC236}">
                  <a16:creationId xmlns:a16="http://schemas.microsoft.com/office/drawing/2014/main" id="{422222A2-ABD6-329D-99F0-B55998C96D75}"/>
                </a:ext>
              </a:extLst>
            </p:cNvPr>
            <p:cNvSpPr txBox="1"/>
            <p:nvPr/>
          </p:nvSpPr>
          <p:spPr>
            <a:xfrm rot="5400000">
              <a:off x="7193146" y="6114928"/>
              <a:ext cx="5149226" cy="527917"/>
            </a:xfrm>
            <a:prstGeom prst="rect">
              <a:avLst/>
            </a:prstGeom>
          </p:spPr>
          <p:txBody>
            <a:bodyPr wrap="square" lIns="0" tIns="0" rIns="0" bIns="0" rtlCol="0" anchor="t">
              <a:spAutoFit/>
            </a:bodyPr>
            <a:lstStyle/>
            <a:p>
              <a:pPr algn="ctr">
                <a:lnSpc>
                  <a:spcPct val="150000"/>
                </a:lnSpc>
              </a:pPr>
              <a:r>
                <a:rPr lang="vi-VN" sz="1400" b="1" dirty="0">
                  <a:solidFill>
                    <a:srgbClr val="000000"/>
                  </a:solidFill>
                  <a:latin typeface="Arial" panose="020B0604020202020204" pitchFamily="34" charset="0"/>
                  <a:ea typeface="Arial Unicode Bold"/>
                  <a:cs typeface="Arial" panose="020B0604020202020204" pitchFamily="34" charset="0"/>
                  <a:sym typeface="Arial Unicode Bold"/>
                </a:rPr>
                <a:t>Ý kiến cá nhân 3</a:t>
              </a:r>
              <a:endParaRPr lang="en-US" sz="1400" b="1" dirty="0">
                <a:solidFill>
                  <a:srgbClr val="000000"/>
                </a:solidFill>
                <a:latin typeface="Arial" panose="020B0604020202020204" pitchFamily="34" charset="0"/>
                <a:ea typeface="Arial Unicode Bold"/>
                <a:cs typeface="Arial" panose="020B0604020202020204" pitchFamily="34" charset="0"/>
                <a:sym typeface="Arial Unicode Bold"/>
              </a:endParaRPr>
            </a:p>
          </p:txBody>
        </p:sp>
      </p:grpSp>
      <p:grpSp>
        <p:nvGrpSpPr>
          <p:cNvPr id="14" name="Group 13">
            <a:extLst>
              <a:ext uri="{FF2B5EF4-FFF2-40B4-BE49-F238E27FC236}">
                <a16:creationId xmlns:a16="http://schemas.microsoft.com/office/drawing/2014/main" id="{2608CB6E-B89B-D205-73C7-C1FFE1A96956}"/>
              </a:ext>
            </a:extLst>
          </p:cNvPr>
          <p:cNvGrpSpPr/>
          <p:nvPr/>
        </p:nvGrpSpPr>
        <p:grpSpPr>
          <a:xfrm>
            <a:off x="6785034" y="1427515"/>
            <a:ext cx="4332053" cy="953312"/>
            <a:chOff x="6096000" y="787942"/>
            <a:chExt cx="5713379" cy="1587707"/>
          </a:xfrm>
        </p:grpSpPr>
        <p:sp>
          <p:nvSpPr>
            <p:cNvPr id="15" name="Freeform 15">
              <a:extLst>
                <a:ext uri="{FF2B5EF4-FFF2-40B4-BE49-F238E27FC236}">
                  <a16:creationId xmlns:a16="http://schemas.microsoft.com/office/drawing/2014/main" id="{F4A578DF-8F41-8C72-2B04-C29F157D7294}"/>
                </a:ext>
              </a:extLst>
            </p:cNvPr>
            <p:cNvSpPr/>
            <p:nvPr/>
          </p:nvSpPr>
          <p:spPr>
            <a:xfrm>
              <a:off x="6096000" y="787942"/>
              <a:ext cx="5713379" cy="1587707"/>
            </a:xfrm>
            <a:custGeom>
              <a:avLst/>
              <a:gdLst/>
              <a:ahLst/>
              <a:cxnLst/>
              <a:rect l="l" t="t" r="r" b="b"/>
              <a:pathLst>
                <a:path w="2257915" h="803441">
                  <a:moveTo>
                    <a:pt x="0" y="0"/>
                  </a:moveTo>
                  <a:lnTo>
                    <a:pt x="2257915" y="0"/>
                  </a:lnTo>
                  <a:lnTo>
                    <a:pt x="2257915" y="803442"/>
                  </a:lnTo>
                  <a:lnTo>
                    <a:pt x="0" y="803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7AC2CBFC-201D-85F6-97C7-8DCDCAE0C8C3}"/>
                </a:ext>
              </a:extLst>
            </p:cNvPr>
            <p:cNvSpPr txBox="1"/>
            <p:nvPr/>
          </p:nvSpPr>
          <p:spPr>
            <a:xfrm>
              <a:off x="6585625" y="1129022"/>
              <a:ext cx="4734128" cy="871404"/>
            </a:xfrm>
            <a:prstGeom prst="rect">
              <a:avLst/>
            </a:prstGeom>
            <a:noFill/>
          </p:spPr>
          <p:txBody>
            <a:bodyPr wrap="square" rtlCol="0">
              <a:spAutoFit/>
            </a:bodyPr>
            <a:lstStyle/>
            <a:p>
              <a:pPr algn="ctr"/>
              <a:r>
                <a:rPr lang="vi-VN" sz="2800" b="1" dirty="0">
                  <a:latin typeface="Arial" panose="020B0604020202020204" pitchFamily="34" charset="0"/>
                  <a:cs typeface="Arial" panose="020B0604020202020204" pitchFamily="34" charset="0"/>
                </a:rPr>
                <a:t>Thảo luận nhóm </a:t>
              </a:r>
              <a:endParaRPr lang="en-US" sz="2800" b="1" dirty="0">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C673DC01-7C28-2037-641B-03014EED91CF}"/>
              </a:ext>
            </a:extLst>
          </p:cNvPr>
          <p:cNvSpPr txBox="1"/>
          <p:nvPr/>
        </p:nvSpPr>
        <p:spPr>
          <a:xfrm>
            <a:off x="255516" y="2155531"/>
            <a:ext cx="5916363" cy="445583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Nêu cốt truyện của văn bản “Làng”. Truyện sử dụng ngôi kể nào?</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Hãy nêu tình huống truyện và chỉ ra tác dụng của tình huống trong việc khắc họa nhân vật và chủ đề tác phẩm.</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Theo em, tại sao tác giả đặt nhan đề cho tác phẩm là “Làng” mà không phải “Làng Chợ Dầu”?</a:t>
            </a:r>
          </a:p>
        </p:txBody>
      </p:sp>
      <p:pic>
        <p:nvPicPr>
          <p:cNvPr id="18" name="Picture 32">
            <a:extLst>
              <a:ext uri="{FF2B5EF4-FFF2-40B4-BE49-F238E27FC236}">
                <a16:creationId xmlns:a16="http://schemas.microsoft.com/office/drawing/2014/main" id="{CBAF5835-AA47-C61F-93A5-F9013FC96EB2}"/>
              </a:ext>
            </a:extLst>
          </p:cNvPr>
          <p:cNvPicPr>
            <a:picLocks noChangeAspect="1"/>
          </p:cNvPicPr>
          <p:nvPr/>
        </p:nvPicPr>
        <p:blipFill>
          <a:blip r:embed="rId4"/>
          <a:srcRect/>
          <a:stretch>
            <a:fillRect/>
          </a:stretch>
        </p:blipFill>
        <p:spPr>
          <a:xfrm>
            <a:off x="2421386" y="1202219"/>
            <a:ext cx="1216347" cy="953312"/>
          </a:xfrm>
          <a:prstGeom prst="rect">
            <a:avLst/>
          </a:prstGeom>
        </p:spPr>
      </p:pic>
    </p:spTree>
    <p:extLst>
      <p:ext uri="{BB962C8B-B14F-4D97-AF65-F5344CB8AC3E}">
        <p14:creationId xmlns:p14="http://schemas.microsoft.com/office/powerpoint/2010/main" val="56503030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0118D7-810E-2B7B-F2E5-CF3F09B5BC43}"/>
              </a:ext>
            </a:extLst>
          </p:cNvPr>
          <p:cNvSpPr/>
          <p:nvPr/>
        </p:nvSpPr>
        <p:spPr>
          <a:xfrm>
            <a:off x="668458" y="408913"/>
            <a:ext cx="1733500" cy="1539156"/>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dirty="0">
                <a:latin typeface="Arial" panose="020B0604020202020204" pitchFamily="34" charset="0"/>
                <a:cs typeface="Arial" panose="020B0604020202020204" pitchFamily="34" charset="0"/>
              </a:rPr>
              <a:t>a. Cốt truyện</a:t>
            </a:r>
            <a:endParaRPr lang="en-US" sz="2800" b="1" dirty="0">
              <a:latin typeface="Arial" panose="020B0604020202020204" pitchFamily="34" charset="0"/>
              <a:cs typeface="Arial" panose="020B0604020202020204" pitchFamily="34" charset="0"/>
            </a:endParaRPr>
          </a:p>
        </p:txBody>
      </p:sp>
      <p:sp>
        <p:nvSpPr>
          <p:cNvPr id="3" name="Callout: Right Arrow 2">
            <a:extLst>
              <a:ext uri="{FF2B5EF4-FFF2-40B4-BE49-F238E27FC236}">
                <a16:creationId xmlns:a16="http://schemas.microsoft.com/office/drawing/2014/main" id="{4D87B835-4223-137A-B384-31CD0D450B31}"/>
              </a:ext>
            </a:extLst>
          </p:cNvPr>
          <p:cNvSpPr/>
          <p:nvPr/>
        </p:nvSpPr>
        <p:spPr>
          <a:xfrm>
            <a:off x="2912163" y="317100"/>
            <a:ext cx="2676941" cy="1722783"/>
          </a:xfrm>
          <a:prstGeom prst="rightArrowCallout">
            <a:avLst>
              <a:gd name="adj1" fmla="val 21923"/>
              <a:gd name="adj2" fmla="val 18846"/>
              <a:gd name="adj3" fmla="val 16539"/>
              <a:gd name="adj4" fmla="val 81593"/>
            </a:avLst>
          </a:prstGeom>
          <a:solidFill>
            <a:schemeClr val="bg1"/>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Ông Hai là người làng Chợ Dầu.</a:t>
            </a:r>
            <a:endParaRPr lang="en-US" sz="2400" dirty="0">
              <a:solidFill>
                <a:schemeClr val="tx1"/>
              </a:solidFill>
              <a:latin typeface="Arial" panose="020B0604020202020204" pitchFamily="34" charset="0"/>
              <a:cs typeface="Arial" panose="020B0604020202020204" pitchFamily="34" charset="0"/>
            </a:endParaRPr>
          </a:p>
        </p:txBody>
      </p:sp>
      <p:sp>
        <p:nvSpPr>
          <p:cNvPr id="4" name="Callout: Right Arrow 3">
            <a:extLst>
              <a:ext uri="{FF2B5EF4-FFF2-40B4-BE49-F238E27FC236}">
                <a16:creationId xmlns:a16="http://schemas.microsoft.com/office/drawing/2014/main" id="{8C0F51C0-1498-45E0-E599-5CEBC2F9D0B9}"/>
              </a:ext>
            </a:extLst>
          </p:cNvPr>
          <p:cNvSpPr/>
          <p:nvPr/>
        </p:nvSpPr>
        <p:spPr>
          <a:xfrm>
            <a:off x="5797826" y="317101"/>
            <a:ext cx="3054627" cy="1722783"/>
          </a:xfrm>
          <a:prstGeom prst="rightArrowCallout">
            <a:avLst>
              <a:gd name="adj1" fmla="val 21923"/>
              <a:gd name="adj2" fmla="val 18846"/>
              <a:gd name="adj3" fmla="val 16539"/>
              <a:gd name="adj4" fmla="val 81593"/>
            </a:avLst>
          </a:prstGeom>
          <a:solidFill>
            <a:schemeClr val="bg1"/>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Sống xa làng nhưng vẫn nhớ về quê hương.</a:t>
            </a:r>
            <a:endParaRPr lang="en-US" sz="2400" dirty="0">
              <a:solidFill>
                <a:schemeClr val="tx1"/>
              </a:solidFill>
              <a:latin typeface="Arial" panose="020B0604020202020204" pitchFamily="34" charset="0"/>
              <a:cs typeface="Arial" panose="020B0604020202020204" pitchFamily="34" charset="0"/>
            </a:endParaRPr>
          </a:p>
        </p:txBody>
      </p:sp>
      <p:sp>
        <p:nvSpPr>
          <p:cNvPr id="6" name="Callout: Down Arrow 5">
            <a:extLst>
              <a:ext uri="{FF2B5EF4-FFF2-40B4-BE49-F238E27FC236}">
                <a16:creationId xmlns:a16="http://schemas.microsoft.com/office/drawing/2014/main" id="{BA5082BE-826E-11FC-93F5-D9DE7EAC5769}"/>
              </a:ext>
            </a:extLst>
          </p:cNvPr>
          <p:cNvSpPr/>
          <p:nvPr/>
        </p:nvSpPr>
        <p:spPr>
          <a:xfrm>
            <a:off x="9269896" y="320874"/>
            <a:ext cx="2305878" cy="2294528"/>
          </a:xfrm>
          <a:prstGeom prst="downArrowCallout">
            <a:avLst>
              <a:gd name="adj1" fmla="val 14485"/>
              <a:gd name="adj2" fmla="val 16795"/>
              <a:gd name="adj3" fmla="val 14744"/>
              <a:gd name="adj4" fmla="val 75951"/>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Nghe tin làng mình theo Tây.</a:t>
            </a:r>
            <a:endParaRPr lang="en-US" sz="2400" dirty="0">
              <a:solidFill>
                <a:schemeClr val="tx1"/>
              </a:solidFill>
              <a:latin typeface="Arial" panose="020B0604020202020204" pitchFamily="34" charset="0"/>
              <a:cs typeface="Arial" panose="020B0604020202020204" pitchFamily="34" charset="0"/>
            </a:endParaRPr>
          </a:p>
        </p:txBody>
      </p:sp>
      <p:sp>
        <p:nvSpPr>
          <p:cNvPr id="7" name="Callout: Right Arrow 6">
            <a:extLst>
              <a:ext uri="{FF2B5EF4-FFF2-40B4-BE49-F238E27FC236}">
                <a16:creationId xmlns:a16="http://schemas.microsoft.com/office/drawing/2014/main" id="{F41081D6-F242-2818-4DF6-7AAC622283A1}"/>
              </a:ext>
            </a:extLst>
          </p:cNvPr>
          <p:cNvSpPr/>
          <p:nvPr/>
        </p:nvSpPr>
        <p:spPr>
          <a:xfrm flipH="1">
            <a:off x="8130209" y="2638593"/>
            <a:ext cx="3379304" cy="1722783"/>
          </a:xfrm>
          <a:prstGeom prst="rightArrowCallout">
            <a:avLst>
              <a:gd name="adj1" fmla="val 21923"/>
              <a:gd name="adj2" fmla="val 18846"/>
              <a:gd name="adj3" fmla="val 16539"/>
              <a:gd name="adj4" fmla="val 81593"/>
            </a:avLst>
          </a:prstGeom>
          <a:solidFill>
            <a:schemeClr val="bg1"/>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Thất vọng, hụt hẫng, không tin vào sự thật đó.</a:t>
            </a:r>
            <a:endParaRPr lang="en-US" sz="2400" dirty="0">
              <a:solidFill>
                <a:schemeClr val="tx1"/>
              </a:solidFill>
              <a:latin typeface="Arial" panose="020B0604020202020204" pitchFamily="34" charset="0"/>
              <a:cs typeface="Arial" panose="020B0604020202020204" pitchFamily="34" charset="0"/>
            </a:endParaRPr>
          </a:p>
        </p:txBody>
      </p:sp>
      <p:sp>
        <p:nvSpPr>
          <p:cNvPr id="8" name="Callout: Right Arrow 7">
            <a:extLst>
              <a:ext uri="{FF2B5EF4-FFF2-40B4-BE49-F238E27FC236}">
                <a16:creationId xmlns:a16="http://schemas.microsoft.com/office/drawing/2014/main" id="{D87EA165-3293-09E3-2FC3-30DC535D2ADC}"/>
              </a:ext>
            </a:extLst>
          </p:cNvPr>
          <p:cNvSpPr/>
          <p:nvPr/>
        </p:nvSpPr>
        <p:spPr>
          <a:xfrm flipH="1">
            <a:off x="4562062" y="2638593"/>
            <a:ext cx="3379304" cy="1722783"/>
          </a:xfrm>
          <a:prstGeom prst="rightArrowCallout">
            <a:avLst>
              <a:gd name="adj1" fmla="val 21923"/>
              <a:gd name="adj2" fmla="val 18846"/>
              <a:gd name="adj3" fmla="val 16539"/>
              <a:gd name="adj4" fmla="val 81593"/>
            </a:avLst>
          </a:prstGeom>
          <a:solidFill>
            <a:schemeClr val="bg1"/>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Trở về nhà buồn bã, không dám đi đâu nhiều ngày.</a:t>
            </a:r>
            <a:endParaRPr lang="en-US" sz="2400" dirty="0">
              <a:solidFill>
                <a:schemeClr val="tx1"/>
              </a:solidFill>
              <a:latin typeface="Arial" panose="020B0604020202020204" pitchFamily="34" charset="0"/>
              <a:cs typeface="Arial" panose="020B0604020202020204" pitchFamily="34" charset="0"/>
            </a:endParaRPr>
          </a:p>
        </p:txBody>
      </p:sp>
      <p:sp>
        <p:nvSpPr>
          <p:cNvPr id="9" name="Callout: Down Arrow 8">
            <a:extLst>
              <a:ext uri="{FF2B5EF4-FFF2-40B4-BE49-F238E27FC236}">
                <a16:creationId xmlns:a16="http://schemas.microsoft.com/office/drawing/2014/main" id="{E2D9FFB5-071B-2878-3800-646D79246922}"/>
              </a:ext>
            </a:extLst>
          </p:cNvPr>
          <p:cNvSpPr/>
          <p:nvPr/>
        </p:nvSpPr>
        <p:spPr>
          <a:xfrm>
            <a:off x="457201" y="2615402"/>
            <a:ext cx="3703981" cy="2294528"/>
          </a:xfrm>
          <a:prstGeom prst="downArrowCallout">
            <a:avLst>
              <a:gd name="adj1" fmla="val 14485"/>
              <a:gd name="adj2" fmla="val 16795"/>
              <a:gd name="adj3" fmla="val 14744"/>
              <a:gd name="adj4" fmla="val 75951"/>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Nghe tin cải chính: làng không theo Tây mà vẫn chiến đấu. </a:t>
            </a:r>
            <a:endParaRPr lang="en-US" sz="2400" dirty="0">
              <a:solidFill>
                <a:schemeClr val="tx1"/>
              </a:solidFill>
              <a:latin typeface="Arial" panose="020B0604020202020204" pitchFamily="34" charset="0"/>
              <a:cs typeface="Arial" panose="020B0604020202020204" pitchFamily="34" charset="0"/>
            </a:endParaRPr>
          </a:p>
        </p:txBody>
      </p:sp>
      <p:sp>
        <p:nvSpPr>
          <p:cNvPr id="10" name="Callout: Right Arrow 9">
            <a:extLst>
              <a:ext uri="{FF2B5EF4-FFF2-40B4-BE49-F238E27FC236}">
                <a16:creationId xmlns:a16="http://schemas.microsoft.com/office/drawing/2014/main" id="{63217106-3D3B-A18B-C88F-1DB7BB86B3E4}"/>
              </a:ext>
            </a:extLst>
          </p:cNvPr>
          <p:cNvSpPr/>
          <p:nvPr/>
        </p:nvSpPr>
        <p:spPr>
          <a:xfrm>
            <a:off x="457202" y="4996069"/>
            <a:ext cx="3889512" cy="1722783"/>
          </a:xfrm>
          <a:prstGeom prst="rightArrowCallout">
            <a:avLst>
              <a:gd name="adj1" fmla="val 21923"/>
              <a:gd name="adj2" fmla="val 18846"/>
              <a:gd name="adj3" fmla="val 16539"/>
              <a:gd name="adj4" fmla="val 81593"/>
            </a:avLst>
          </a:prstGeom>
          <a:solidFill>
            <a:schemeClr val="bg1"/>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Ông Hai vui vẻ trở lại, khoe với mọi người làng bị Tây đốt sạch.</a:t>
            </a:r>
            <a:endParaRPr lang="en-US" sz="2400" dirty="0">
              <a:solidFill>
                <a:schemeClr val="tx1"/>
              </a:solidFill>
              <a:latin typeface="Arial" panose="020B0604020202020204" pitchFamily="34" charset="0"/>
              <a:cs typeface="Arial" panose="020B0604020202020204" pitchFamily="34" charset="0"/>
            </a:endParaRPr>
          </a:p>
        </p:txBody>
      </p:sp>
      <p:sp>
        <p:nvSpPr>
          <p:cNvPr id="11" name="Callout: Right Arrow 10">
            <a:extLst>
              <a:ext uri="{FF2B5EF4-FFF2-40B4-BE49-F238E27FC236}">
                <a16:creationId xmlns:a16="http://schemas.microsoft.com/office/drawing/2014/main" id="{CF1A66B9-6AE2-BD3B-6128-0E118A9F323E}"/>
              </a:ext>
            </a:extLst>
          </p:cNvPr>
          <p:cNvSpPr/>
          <p:nvPr/>
        </p:nvSpPr>
        <p:spPr>
          <a:xfrm>
            <a:off x="4562062" y="4996068"/>
            <a:ext cx="3054627" cy="1722783"/>
          </a:xfrm>
          <a:prstGeom prst="rightArrowCallout">
            <a:avLst>
              <a:gd name="adj1" fmla="val 21923"/>
              <a:gd name="adj2" fmla="val 18846"/>
              <a:gd name="adj3" fmla="val 16539"/>
              <a:gd name="adj4" fmla="val 81593"/>
            </a:avLst>
          </a:prstGeom>
          <a:solidFill>
            <a:schemeClr val="bg1"/>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Tài sản mất nhưng ông vẫn vui vẻ.</a:t>
            </a:r>
            <a:endParaRPr lang="en-US" sz="2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FE3A6AC-9D9E-2F94-D7F5-B3FAEEB378EF}"/>
              </a:ext>
            </a:extLst>
          </p:cNvPr>
          <p:cNvSpPr/>
          <p:nvPr/>
        </p:nvSpPr>
        <p:spPr>
          <a:xfrm>
            <a:off x="7941366" y="4909930"/>
            <a:ext cx="3568147" cy="1722783"/>
          </a:xfrm>
          <a:prstGeom prst="rect">
            <a:avLst/>
          </a:prstGeom>
          <a:solidFill>
            <a:schemeClr val="bg1"/>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Ông Hai: trân trọng sự hy sinh của làng.</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7846252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0" grpId="0" animBg="1"/>
      <p:bldP spid="11"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ÀNG | KIM LÂN | VĂN HỌC HỌC ĐƯỜNG | HẺM RADIO | TRẠM DỪNG 1080 - YouTube">
            <a:extLst>
              <a:ext uri="{FF2B5EF4-FFF2-40B4-BE49-F238E27FC236}">
                <a16:creationId xmlns:a16="http://schemas.microsoft.com/office/drawing/2014/main" id="{F8A7FC88-CCA1-A8DE-F8D0-79371CCD0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686" y="1855083"/>
            <a:ext cx="5636589" cy="3170582"/>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3">
            <a:extLst>
              <a:ext uri="{FF2B5EF4-FFF2-40B4-BE49-F238E27FC236}">
                <a16:creationId xmlns:a16="http://schemas.microsoft.com/office/drawing/2014/main" id="{CBB5583B-3295-71EF-CDC6-12F6338D5283}"/>
              </a:ext>
            </a:extLst>
          </p:cNvPr>
          <p:cNvSpPr/>
          <p:nvPr/>
        </p:nvSpPr>
        <p:spPr>
          <a:xfrm>
            <a:off x="805292" y="467140"/>
            <a:ext cx="3090848" cy="1563757"/>
          </a:xfrm>
          <a:prstGeom prst="wedgeRectCallout">
            <a:avLst>
              <a:gd name="adj1" fmla="val 71932"/>
              <a:gd name="adj2" fmla="val 82855"/>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r>
              <a:rPr lang="vi-VN" sz="2400" b="1" dirty="0">
                <a:latin typeface="Arial" panose="020B0604020202020204" pitchFamily="34" charset="0"/>
                <a:cs typeface="Arial" panose="020B0604020202020204" pitchFamily="34" charset="0"/>
              </a:rPr>
              <a:t>Ngôi kể:</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Ngôi thứ 3.</a:t>
            </a:r>
          </a:p>
        </p:txBody>
      </p:sp>
      <p:sp>
        <p:nvSpPr>
          <p:cNvPr id="5" name="Speech Bubble: Rectangle 4">
            <a:extLst>
              <a:ext uri="{FF2B5EF4-FFF2-40B4-BE49-F238E27FC236}">
                <a16:creationId xmlns:a16="http://schemas.microsoft.com/office/drawing/2014/main" id="{B4ED1A65-027B-DBF9-3BE0-F0412408846D}"/>
              </a:ext>
            </a:extLst>
          </p:cNvPr>
          <p:cNvSpPr/>
          <p:nvPr/>
        </p:nvSpPr>
        <p:spPr>
          <a:xfrm>
            <a:off x="7941587" y="4734337"/>
            <a:ext cx="3090848" cy="1563757"/>
          </a:xfrm>
          <a:prstGeom prst="wedgeRectCallout">
            <a:avLst>
              <a:gd name="adj1" fmla="val -92710"/>
              <a:gd name="adj2" fmla="val -68840"/>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r>
              <a:rPr lang="vi-VN" sz="2400" b="1" dirty="0">
                <a:latin typeface="Arial" panose="020B0604020202020204" pitchFamily="34" charset="0"/>
                <a:cs typeface="Arial" panose="020B0604020202020204" pitchFamily="34" charset="0"/>
              </a:rPr>
              <a:t>Điểm nhìn:</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Nhân vật ông Hai.</a:t>
            </a:r>
          </a:p>
        </p:txBody>
      </p:sp>
      <p:sp>
        <p:nvSpPr>
          <p:cNvPr id="6" name="Freeform 5">
            <a:extLst>
              <a:ext uri="{FF2B5EF4-FFF2-40B4-BE49-F238E27FC236}">
                <a16:creationId xmlns:a16="http://schemas.microsoft.com/office/drawing/2014/main" id="{D073A86E-52B6-9691-B39B-716978A112C6}"/>
              </a:ext>
            </a:extLst>
          </p:cNvPr>
          <p:cNvSpPr/>
          <p:nvPr/>
        </p:nvSpPr>
        <p:spPr>
          <a:xfrm flipH="1" flipV="1">
            <a:off x="7865165" y="-11272"/>
            <a:ext cx="4439268" cy="2484141"/>
          </a:xfrm>
          <a:custGeom>
            <a:avLst/>
            <a:gdLst/>
            <a:ahLst/>
            <a:cxnLst/>
            <a:rect l="l" t="t" r="r" b="b"/>
            <a:pathLst>
              <a:path w="6658902" h="3726211">
                <a:moveTo>
                  <a:pt x="6658902" y="3726211"/>
                </a:moveTo>
                <a:lnTo>
                  <a:pt x="0" y="3726211"/>
                </a:lnTo>
                <a:lnTo>
                  <a:pt x="0" y="0"/>
                </a:lnTo>
                <a:lnTo>
                  <a:pt x="6658902" y="0"/>
                </a:lnTo>
                <a:lnTo>
                  <a:pt x="6658902" y="3726211"/>
                </a:lnTo>
                <a:close/>
              </a:path>
            </a:pathLst>
          </a:custGeom>
          <a:blipFill>
            <a:blip r:embed="rId3"/>
            <a:stretch>
              <a:fillRect/>
            </a:stretch>
          </a:blipFill>
        </p:spPr>
        <p:txBody>
          <a:bodyPr/>
          <a:lstStyle/>
          <a:p>
            <a:endParaRPr lang="en-US" sz="1200"/>
          </a:p>
        </p:txBody>
      </p:sp>
      <p:sp>
        <p:nvSpPr>
          <p:cNvPr id="7" name="Freeform 13">
            <a:extLst>
              <a:ext uri="{FF2B5EF4-FFF2-40B4-BE49-F238E27FC236}">
                <a16:creationId xmlns:a16="http://schemas.microsoft.com/office/drawing/2014/main" id="{D399BC81-91B4-402A-055E-05BEF80BD10C}"/>
              </a:ext>
            </a:extLst>
          </p:cNvPr>
          <p:cNvSpPr/>
          <p:nvPr/>
        </p:nvSpPr>
        <p:spPr>
          <a:xfrm flipH="1" flipV="1">
            <a:off x="8658751" y="-683790"/>
            <a:ext cx="1369577" cy="2392273"/>
          </a:xfrm>
          <a:custGeom>
            <a:avLst/>
            <a:gdLst/>
            <a:ahLst/>
            <a:cxnLst/>
            <a:rect l="l" t="t" r="r" b="b"/>
            <a:pathLst>
              <a:path w="2054365" h="3588410">
                <a:moveTo>
                  <a:pt x="2054364" y="3588410"/>
                </a:moveTo>
                <a:lnTo>
                  <a:pt x="0" y="3588410"/>
                </a:lnTo>
                <a:lnTo>
                  <a:pt x="0" y="0"/>
                </a:lnTo>
                <a:lnTo>
                  <a:pt x="2054364" y="0"/>
                </a:lnTo>
                <a:lnTo>
                  <a:pt x="2054364" y="358841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7">
            <a:extLst>
              <a:ext uri="{FF2B5EF4-FFF2-40B4-BE49-F238E27FC236}">
                <a16:creationId xmlns:a16="http://schemas.microsoft.com/office/drawing/2014/main" id="{B0D2C5A9-16F1-E098-92B7-70CAA60CF0E8}"/>
              </a:ext>
            </a:extLst>
          </p:cNvPr>
          <p:cNvSpPr/>
          <p:nvPr/>
        </p:nvSpPr>
        <p:spPr>
          <a:xfrm flipH="1" flipV="1">
            <a:off x="10216329" y="-1301605"/>
            <a:ext cx="2167617" cy="4371413"/>
          </a:xfrm>
          <a:custGeom>
            <a:avLst/>
            <a:gdLst/>
            <a:ahLst/>
            <a:cxnLst/>
            <a:rect l="l" t="t" r="r" b="b"/>
            <a:pathLst>
              <a:path w="3251426" h="6557119">
                <a:moveTo>
                  <a:pt x="3251427" y="6557119"/>
                </a:moveTo>
                <a:lnTo>
                  <a:pt x="0" y="6557119"/>
                </a:lnTo>
                <a:lnTo>
                  <a:pt x="0" y="0"/>
                </a:lnTo>
                <a:lnTo>
                  <a:pt x="3251427" y="0"/>
                </a:lnTo>
                <a:lnTo>
                  <a:pt x="3251427" y="655711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1" name="Freeform 8">
            <a:extLst>
              <a:ext uri="{FF2B5EF4-FFF2-40B4-BE49-F238E27FC236}">
                <a16:creationId xmlns:a16="http://schemas.microsoft.com/office/drawing/2014/main" id="{A000B2D7-98C8-81D6-03A6-DDEEC133DE2D}"/>
              </a:ext>
            </a:extLst>
          </p:cNvPr>
          <p:cNvSpPr/>
          <p:nvPr/>
        </p:nvSpPr>
        <p:spPr>
          <a:xfrm rot="3575071">
            <a:off x="-1266946" y="4825910"/>
            <a:ext cx="3472902" cy="3129899"/>
          </a:xfrm>
          <a:custGeom>
            <a:avLst/>
            <a:gdLst/>
            <a:ahLst/>
            <a:cxnLst/>
            <a:rect l="l" t="t" r="r" b="b"/>
            <a:pathLst>
              <a:path w="5209353" h="4694849">
                <a:moveTo>
                  <a:pt x="0" y="0"/>
                </a:moveTo>
                <a:lnTo>
                  <a:pt x="5209352" y="0"/>
                </a:lnTo>
                <a:lnTo>
                  <a:pt x="5209352" y="4694848"/>
                </a:lnTo>
                <a:lnTo>
                  <a:pt x="0" y="46948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2" name="Freeform 10">
            <a:extLst>
              <a:ext uri="{FF2B5EF4-FFF2-40B4-BE49-F238E27FC236}">
                <a16:creationId xmlns:a16="http://schemas.microsoft.com/office/drawing/2014/main" id="{2442C090-F527-6CD6-9191-02B844C28441}"/>
              </a:ext>
            </a:extLst>
          </p:cNvPr>
          <p:cNvSpPr/>
          <p:nvPr/>
        </p:nvSpPr>
        <p:spPr>
          <a:xfrm rot="3575071">
            <a:off x="542475" y="5390994"/>
            <a:ext cx="1859909" cy="2185706"/>
          </a:xfrm>
          <a:custGeom>
            <a:avLst/>
            <a:gdLst/>
            <a:ahLst/>
            <a:cxnLst/>
            <a:rect l="l" t="t" r="r" b="b"/>
            <a:pathLst>
              <a:path w="2789863" h="3278559">
                <a:moveTo>
                  <a:pt x="0" y="0"/>
                </a:moveTo>
                <a:lnTo>
                  <a:pt x="2789863" y="0"/>
                </a:lnTo>
                <a:lnTo>
                  <a:pt x="2789863" y="3278560"/>
                </a:lnTo>
                <a:lnTo>
                  <a:pt x="0" y="32785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3" name="Freeform 14">
            <a:extLst>
              <a:ext uri="{FF2B5EF4-FFF2-40B4-BE49-F238E27FC236}">
                <a16:creationId xmlns:a16="http://schemas.microsoft.com/office/drawing/2014/main" id="{DFAB0741-A79B-A33C-E64B-C18B655FBF96}"/>
              </a:ext>
            </a:extLst>
          </p:cNvPr>
          <p:cNvSpPr/>
          <p:nvPr/>
        </p:nvSpPr>
        <p:spPr>
          <a:xfrm rot="1425483">
            <a:off x="279830" y="4433691"/>
            <a:ext cx="1062367" cy="2743200"/>
          </a:xfrm>
          <a:custGeom>
            <a:avLst/>
            <a:gdLst/>
            <a:ahLst/>
            <a:cxnLst/>
            <a:rect l="l" t="t" r="r" b="b"/>
            <a:pathLst>
              <a:path w="1593550" h="4114800">
                <a:moveTo>
                  <a:pt x="0" y="0"/>
                </a:moveTo>
                <a:lnTo>
                  <a:pt x="1593550" y="0"/>
                </a:lnTo>
                <a:lnTo>
                  <a:pt x="1593550"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Tree>
    <p:extLst>
      <p:ext uri="{BB962C8B-B14F-4D97-AF65-F5344CB8AC3E}">
        <p14:creationId xmlns:p14="http://schemas.microsoft.com/office/powerpoint/2010/main" val="117447639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42E796-D531-CACB-CC3F-1EF7ABE3AA38}"/>
              </a:ext>
            </a:extLst>
          </p:cNvPr>
          <p:cNvSpPr/>
          <p:nvPr/>
        </p:nvSpPr>
        <p:spPr>
          <a:xfrm>
            <a:off x="3985203" y="609598"/>
            <a:ext cx="3983055" cy="728869"/>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b. Tình huống truyện</a:t>
            </a:r>
            <a:endParaRPr lang="en-US" sz="28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D20C951-3778-682D-77B8-D83FD5E5C860}"/>
              </a:ext>
            </a:extLst>
          </p:cNvPr>
          <p:cNvSpPr/>
          <p:nvPr/>
        </p:nvSpPr>
        <p:spPr>
          <a:xfrm>
            <a:off x="1232453" y="2093777"/>
            <a:ext cx="3723859" cy="1268189"/>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Ông Hai vốn rất yêu, tự hào về làng chợ Dầu.</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a:extLst>
              <a:ext uri="{FF2B5EF4-FFF2-40B4-BE49-F238E27FC236}">
                <a16:creationId xmlns:a16="http://schemas.microsoft.com/office/drawing/2014/main" id="{9BA72908-8F43-FA37-1D41-2F03556BB1D5}"/>
              </a:ext>
            </a:extLst>
          </p:cNvPr>
          <p:cNvSpPr/>
          <p:nvPr/>
        </p:nvSpPr>
        <p:spPr>
          <a:xfrm>
            <a:off x="7033980" y="2093777"/>
            <a:ext cx="3723859" cy="1268189"/>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C</a:t>
            </a: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hính ông lại nghe được tin làng mình theo giặc.</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ight Brace 4">
            <a:extLst>
              <a:ext uri="{FF2B5EF4-FFF2-40B4-BE49-F238E27FC236}">
                <a16:creationId xmlns:a16="http://schemas.microsoft.com/office/drawing/2014/main" id="{BBB35627-E414-8C0D-5744-81791AFFBA21}"/>
              </a:ext>
            </a:extLst>
          </p:cNvPr>
          <p:cNvSpPr/>
          <p:nvPr/>
        </p:nvSpPr>
        <p:spPr>
          <a:xfrm rot="5400000">
            <a:off x="5657295" y="321801"/>
            <a:ext cx="621242" cy="7547118"/>
          </a:xfrm>
          <a:prstGeom prst="rightBrace">
            <a:avLst>
              <a:gd name="adj1" fmla="val 40001"/>
              <a:gd name="adj2" fmla="val 49824"/>
            </a:avLst>
          </a:prstGeom>
          <a:ln w="28575"/>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 name="Arrow: Down 5">
            <a:extLst>
              <a:ext uri="{FF2B5EF4-FFF2-40B4-BE49-F238E27FC236}">
                <a16:creationId xmlns:a16="http://schemas.microsoft.com/office/drawing/2014/main" id="{6278FE8F-1F74-8730-FB9A-088920E2A846}"/>
              </a:ext>
            </a:extLst>
          </p:cNvPr>
          <p:cNvSpPr/>
          <p:nvPr/>
        </p:nvSpPr>
        <p:spPr>
          <a:xfrm rot="16200000">
            <a:off x="5684524" y="2198355"/>
            <a:ext cx="621244" cy="1082127"/>
          </a:xfrm>
          <a:prstGeom prst="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9C4F4F-15E3-E420-FE39-3DE010C72EA1}"/>
              </a:ext>
            </a:extLst>
          </p:cNvPr>
          <p:cNvSpPr/>
          <p:nvPr/>
        </p:nvSpPr>
        <p:spPr>
          <a:xfrm>
            <a:off x="1841489" y="4991798"/>
            <a:ext cx="8509022" cy="802931"/>
          </a:xfrm>
          <a:prstGeom prst="rect">
            <a:avLst/>
          </a:prstGeom>
          <a:solidFill>
            <a:schemeClr val="accent2">
              <a:lumMod val="20000"/>
              <a:lumOff val="80000"/>
            </a:schemeClr>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Tình huống bất ngờ, éo le, có nghĩa thử thách.</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Freeform 5">
            <a:extLst>
              <a:ext uri="{FF2B5EF4-FFF2-40B4-BE49-F238E27FC236}">
                <a16:creationId xmlns:a16="http://schemas.microsoft.com/office/drawing/2014/main" id="{8F928D09-C31F-140D-9F4D-696FED764D50}"/>
              </a:ext>
            </a:extLst>
          </p:cNvPr>
          <p:cNvSpPr/>
          <p:nvPr/>
        </p:nvSpPr>
        <p:spPr>
          <a:xfrm flipH="1" flipV="1">
            <a:off x="7865165" y="-11272"/>
            <a:ext cx="4439268" cy="2484141"/>
          </a:xfrm>
          <a:custGeom>
            <a:avLst/>
            <a:gdLst/>
            <a:ahLst/>
            <a:cxnLst/>
            <a:rect l="l" t="t" r="r" b="b"/>
            <a:pathLst>
              <a:path w="6658902" h="3726211">
                <a:moveTo>
                  <a:pt x="6658902" y="3726211"/>
                </a:moveTo>
                <a:lnTo>
                  <a:pt x="0" y="3726211"/>
                </a:lnTo>
                <a:lnTo>
                  <a:pt x="0" y="0"/>
                </a:lnTo>
                <a:lnTo>
                  <a:pt x="6658902" y="0"/>
                </a:lnTo>
                <a:lnTo>
                  <a:pt x="6658902" y="3726211"/>
                </a:lnTo>
                <a:close/>
              </a:path>
            </a:pathLst>
          </a:custGeom>
          <a:blipFill>
            <a:blip r:embed="rId2"/>
            <a:stretch>
              <a:fillRect/>
            </a:stretch>
          </a:blipFill>
        </p:spPr>
        <p:txBody>
          <a:bodyPr/>
          <a:lstStyle/>
          <a:p>
            <a:endParaRPr lang="en-US" sz="1200"/>
          </a:p>
        </p:txBody>
      </p:sp>
      <p:sp>
        <p:nvSpPr>
          <p:cNvPr id="9" name="Freeform 13">
            <a:extLst>
              <a:ext uri="{FF2B5EF4-FFF2-40B4-BE49-F238E27FC236}">
                <a16:creationId xmlns:a16="http://schemas.microsoft.com/office/drawing/2014/main" id="{01E2A0CC-5206-C622-9B6D-888E6E49C740}"/>
              </a:ext>
            </a:extLst>
          </p:cNvPr>
          <p:cNvSpPr/>
          <p:nvPr/>
        </p:nvSpPr>
        <p:spPr>
          <a:xfrm flipH="1" flipV="1">
            <a:off x="8658751" y="-683790"/>
            <a:ext cx="1369577" cy="2392273"/>
          </a:xfrm>
          <a:custGeom>
            <a:avLst/>
            <a:gdLst/>
            <a:ahLst/>
            <a:cxnLst/>
            <a:rect l="l" t="t" r="r" b="b"/>
            <a:pathLst>
              <a:path w="2054365" h="3588410">
                <a:moveTo>
                  <a:pt x="2054364" y="3588410"/>
                </a:moveTo>
                <a:lnTo>
                  <a:pt x="0" y="3588410"/>
                </a:lnTo>
                <a:lnTo>
                  <a:pt x="0" y="0"/>
                </a:lnTo>
                <a:lnTo>
                  <a:pt x="2054364" y="0"/>
                </a:lnTo>
                <a:lnTo>
                  <a:pt x="2054364" y="358841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0" name="Freeform 7">
            <a:extLst>
              <a:ext uri="{FF2B5EF4-FFF2-40B4-BE49-F238E27FC236}">
                <a16:creationId xmlns:a16="http://schemas.microsoft.com/office/drawing/2014/main" id="{C710D835-9CD9-122B-73EB-C1FE28CB6163}"/>
              </a:ext>
            </a:extLst>
          </p:cNvPr>
          <p:cNvSpPr/>
          <p:nvPr/>
        </p:nvSpPr>
        <p:spPr>
          <a:xfrm flipH="1" flipV="1">
            <a:off x="10216329" y="-1301605"/>
            <a:ext cx="2167617" cy="4371413"/>
          </a:xfrm>
          <a:custGeom>
            <a:avLst/>
            <a:gdLst/>
            <a:ahLst/>
            <a:cxnLst/>
            <a:rect l="l" t="t" r="r" b="b"/>
            <a:pathLst>
              <a:path w="3251426" h="6557119">
                <a:moveTo>
                  <a:pt x="3251427" y="6557119"/>
                </a:moveTo>
                <a:lnTo>
                  <a:pt x="0" y="6557119"/>
                </a:lnTo>
                <a:lnTo>
                  <a:pt x="0" y="0"/>
                </a:lnTo>
                <a:lnTo>
                  <a:pt x="3251427" y="0"/>
                </a:lnTo>
                <a:lnTo>
                  <a:pt x="3251427" y="655711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1" name="Freeform 4">
            <a:extLst>
              <a:ext uri="{FF2B5EF4-FFF2-40B4-BE49-F238E27FC236}">
                <a16:creationId xmlns:a16="http://schemas.microsoft.com/office/drawing/2014/main" id="{33470ABE-ABE9-08F1-C9B7-DC5ADA3B0F9D}"/>
              </a:ext>
            </a:extLst>
          </p:cNvPr>
          <p:cNvSpPr/>
          <p:nvPr/>
        </p:nvSpPr>
        <p:spPr>
          <a:xfrm>
            <a:off x="-454065" y="5140680"/>
            <a:ext cx="4439268" cy="2484141"/>
          </a:xfrm>
          <a:custGeom>
            <a:avLst/>
            <a:gdLst/>
            <a:ahLst/>
            <a:cxnLst/>
            <a:rect l="l" t="t" r="r" b="b"/>
            <a:pathLst>
              <a:path w="6658902" h="3726211">
                <a:moveTo>
                  <a:pt x="0" y="0"/>
                </a:moveTo>
                <a:lnTo>
                  <a:pt x="6658902" y="0"/>
                </a:lnTo>
                <a:lnTo>
                  <a:pt x="6658902" y="3726211"/>
                </a:lnTo>
                <a:lnTo>
                  <a:pt x="0" y="3726211"/>
                </a:lnTo>
                <a:lnTo>
                  <a:pt x="0" y="0"/>
                </a:lnTo>
                <a:close/>
              </a:path>
            </a:pathLst>
          </a:custGeom>
          <a:blipFill>
            <a:blip r:embed="rId2"/>
            <a:stretch>
              <a:fillRect/>
            </a:stretch>
          </a:blipFill>
        </p:spPr>
        <p:txBody>
          <a:bodyPr/>
          <a:lstStyle/>
          <a:p>
            <a:endParaRPr lang="en-US" sz="1200" dirty="0"/>
          </a:p>
        </p:txBody>
      </p:sp>
      <p:sp>
        <p:nvSpPr>
          <p:cNvPr id="12" name="Freeform 6">
            <a:extLst>
              <a:ext uri="{FF2B5EF4-FFF2-40B4-BE49-F238E27FC236}">
                <a16:creationId xmlns:a16="http://schemas.microsoft.com/office/drawing/2014/main" id="{BDF7C2BC-4BA8-88C1-927A-C63B41F3AF45}"/>
              </a:ext>
            </a:extLst>
          </p:cNvPr>
          <p:cNvSpPr/>
          <p:nvPr/>
        </p:nvSpPr>
        <p:spPr>
          <a:xfrm>
            <a:off x="-733456" y="3361966"/>
            <a:ext cx="2167617" cy="4371413"/>
          </a:xfrm>
          <a:custGeom>
            <a:avLst/>
            <a:gdLst/>
            <a:ahLst/>
            <a:cxnLst/>
            <a:rect l="l" t="t" r="r" b="b"/>
            <a:pathLst>
              <a:path w="3251426" h="6557119">
                <a:moveTo>
                  <a:pt x="0" y="0"/>
                </a:moveTo>
                <a:lnTo>
                  <a:pt x="3251426" y="0"/>
                </a:lnTo>
                <a:lnTo>
                  <a:pt x="3251426" y="6557119"/>
                </a:lnTo>
                <a:lnTo>
                  <a:pt x="0" y="65571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Tree>
    <p:extLst>
      <p:ext uri="{BB962C8B-B14F-4D97-AF65-F5344CB8AC3E}">
        <p14:creationId xmlns:p14="http://schemas.microsoft.com/office/powerpoint/2010/main" val="117991344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ân tích Tinh thần yêu nước của nhân dân ta (7 mẫu) - Văn 7">
            <a:extLst>
              <a:ext uri="{FF2B5EF4-FFF2-40B4-BE49-F238E27FC236}">
                <a16:creationId xmlns:a16="http://schemas.microsoft.com/office/drawing/2014/main" id="{A250551B-A02A-81D1-5494-7F97CC701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7" y="496473"/>
            <a:ext cx="5622302" cy="2947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90A62F85-70F1-982A-7235-DA61483B3617}"/>
              </a:ext>
            </a:extLst>
          </p:cNvPr>
          <p:cNvSpPr/>
          <p:nvPr/>
        </p:nvSpPr>
        <p:spPr>
          <a:xfrm>
            <a:off x="7547213" y="463439"/>
            <a:ext cx="3957080" cy="1384140"/>
          </a:xfrm>
          <a:prstGeom prst="wedgeRectCallout">
            <a:avLst>
              <a:gd name="adj1" fmla="val -95182"/>
              <a:gd name="adj2" fmla="val -8461"/>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vi-VN" sz="2400" dirty="0">
                <a:latin typeface="Arial" panose="020B0604020202020204" pitchFamily="34" charset="0"/>
                <a:cs typeface="Arial" panose="020B0604020202020204" pitchFamily="34" charset="0"/>
              </a:rPr>
              <a:t>“Dân ta có một lòng nồng nàn yêu nước”. </a:t>
            </a:r>
            <a:endParaRPr lang="en-US" sz="2400" dirty="0">
              <a:latin typeface="Arial" panose="020B0604020202020204" pitchFamily="34" charset="0"/>
              <a:cs typeface="Arial" panose="020B0604020202020204" pitchFamily="34" charset="0"/>
            </a:endParaRPr>
          </a:p>
        </p:txBody>
      </p:sp>
      <p:sp>
        <p:nvSpPr>
          <p:cNvPr id="6" name="Freeform 4">
            <a:extLst>
              <a:ext uri="{FF2B5EF4-FFF2-40B4-BE49-F238E27FC236}">
                <a16:creationId xmlns:a16="http://schemas.microsoft.com/office/drawing/2014/main" id="{799A5F2D-8479-22CD-CFC9-35A4F39B42F3}"/>
              </a:ext>
            </a:extLst>
          </p:cNvPr>
          <p:cNvSpPr/>
          <p:nvPr/>
        </p:nvSpPr>
        <p:spPr>
          <a:xfrm>
            <a:off x="-940410" y="4996171"/>
            <a:ext cx="4439268" cy="2484141"/>
          </a:xfrm>
          <a:custGeom>
            <a:avLst/>
            <a:gdLst/>
            <a:ahLst/>
            <a:cxnLst/>
            <a:rect l="l" t="t" r="r" b="b"/>
            <a:pathLst>
              <a:path w="6658902" h="3726211">
                <a:moveTo>
                  <a:pt x="0" y="0"/>
                </a:moveTo>
                <a:lnTo>
                  <a:pt x="6658902" y="0"/>
                </a:lnTo>
                <a:lnTo>
                  <a:pt x="6658902" y="3726211"/>
                </a:lnTo>
                <a:lnTo>
                  <a:pt x="0" y="3726211"/>
                </a:lnTo>
                <a:lnTo>
                  <a:pt x="0" y="0"/>
                </a:lnTo>
                <a:close/>
              </a:path>
            </a:pathLst>
          </a:custGeom>
          <a:blipFill>
            <a:blip r:embed="rId3"/>
            <a:stretch>
              <a:fillRect/>
            </a:stretch>
          </a:blipFill>
        </p:spPr>
        <p:txBody>
          <a:bodyPr/>
          <a:lstStyle/>
          <a:p>
            <a:endParaRPr lang="en-US" sz="1200" dirty="0"/>
          </a:p>
        </p:txBody>
      </p:sp>
      <p:sp>
        <p:nvSpPr>
          <p:cNvPr id="7" name="Freeform 5">
            <a:extLst>
              <a:ext uri="{FF2B5EF4-FFF2-40B4-BE49-F238E27FC236}">
                <a16:creationId xmlns:a16="http://schemas.microsoft.com/office/drawing/2014/main" id="{55DB931D-E266-E1A8-A22B-6077B96BD3F2}"/>
              </a:ext>
            </a:extLst>
          </p:cNvPr>
          <p:cNvSpPr/>
          <p:nvPr/>
        </p:nvSpPr>
        <p:spPr>
          <a:xfrm flipH="1" flipV="1">
            <a:off x="8547498" y="-1075036"/>
            <a:ext cx="4439268" cy="2484141"/>
          </a:xfrm>
          <a:custGeom>
            <a:avLst/>
            <a:gdLst/>
            <a:ahLst/>
            <a:cxnLst/>
            <a:rect l="l" t="t" r="r" b="b"/>
            <a:pathLst>
              <a:path w="6658902" h="3726211">
                <a:moveTo>
                  <a:pt x="6658902" y="3726211"/>
                </a:moveTo>
                <a:lnTo>
                  <a:pt x="0" y="3726211"/>
                </a:lnTo>
                <a:lnTo>
                  <a:pt x="0" y="0"/>
                </a:lnTo>
                <a:lnTo>
                  <a:pt x="6658902" y="0"/>
                </a:lnTo>
                <a:lnTo>
                  <a:pt x="6658902" y="3726211"/>
                </a:lnTo>
                <a:close/>
              </a:path>
            </a:pathLst>
          </a:custGeom>
          <a:blipFill>
            <a:blip r:embed="rId3"/>
            <a:stretch>
              <a:fillRect/>
            </a:stretch>
          </a:blipFill>
        </p:spPr>
        <p:txBody>
          <a:bodyPr/>
          <a:lstStyle/>
          <a:p>
            <a:endParaRPr lang="en-US" sz="1200"/>
          </a:p>
        </p:txBody>
      </p:sp>
      <p:sp>
        <p:nvSpPr>
          <p:cNvPr id="9" name="Arrow: Down 8">
            <a:extLst>
              <a:ext uri="{FF2B5EF4-FFF2-40B4-BE49-F238E27FC236}">
                <a16:creationId xmlns:a16="http://schemas.microsoft.com/office/drawing/2014/main" id="{6448160D-AF82-BB3B-4E5B-8A577D7384D4}"/>
              </a:ext>
            </a:extLst>
          </p:cNvPr>
          <p:cNvSpPr/>
          <p:nvPr/>
        </p:nvSpPr>
        <p:spPr>
          <a:xfrm rot="16200000">
            <a:off x="6700405" y="2244602"/>
            <a:ext cx="456412" cy="929888"/>
          </a:xfrm>
          <a:prstGeom prst="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7912AC9-8337-D47A-FE65-6581816DC5E1}"/>
              </a:ext>
            </a:extLst>
          </p:cNvPr>
          <p:cNvSpPr/>
          <p:nvPr/>
        </p:nvSpPr>
        <p:spPr>
          <a:xfrm>
            <a:off x="590144" y="3961501"/>
            <a:ext cx="11011711" cy="2484141"/>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cs typeface="Arial" panose="020B0604020202020204" pitchFamily="34" charset="0"/>
              </a:rPr>
              <a:t>Tình yêu nước là tình cảm yêu thương, gắn bó sâu nặng và tinh thần, trách nhiệm bảo vệ, dựng xây đất nước của con người.</a:t>
            </a:r>
          </a:p>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cs typeface="Arial" panose="020B0604020202020204" pitchFamily="34" charset="0"/>
              </a:rPr>
              <a:t>Lòng yêu nước tồn tại trong tất cả con người Việt Nam như một lẽ dĩ nhiên, thể hiện sự tự tôn, tự hào dân tộc</a:t>
            </a:r>
            <a:endParaRPr lang="en-US" sz="2400" dirty="0">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5ACE761-0FB9-C19B-ADC9-62D2795F5091}"/>
              </a:ext>
            </a:extLst>
          </p:cNvPr>
          <p:cNvSpPr txBox="1"/>
          <p:nvPr/>
        </p:nvSpPr>
        <p:spPr>
          <a:xfrm>
            <a:off x="7897410" y="2122622"/>
            <a:ext cx="3957080" cy="1131848"/>
          </a:xfrm>
          <a:prstGeom prst="rect">
            <a:avLst/>
          </a:prstGeom>
          <a:noFill/>
        </p:spPr>
        <p:txBody>
          <a:bodyPr wrap="square" rtlCol="0">
            <a:spAutoFit/>
          </a:bodyPr>
          <a:lstStyle/>
          <a:p>
            <a:pPr>
              <a:lnSpc>
                <a:spcPct val="150000"/>
              </a:lnSpc>
            </a:pPr>
            <a:r>
              <a:rPr lang="vi-VN" sz="2400" dirty="0">
                <a:latin typeface="Arial" panose="020B0604020202020204" pitchFamily="34" charset="0"/>
                <a:cs typeface="Arial" panose="020B0604020202020204" pitchFamily="34" charset="0"/>
              </a:rPr>
              <a:t>Lời khẳng định đầy tự hào của chủ tịch Hồ Chí Minh.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988869"/>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evron 5"/>
          <p:cNvSpPr/>
          <p:nvPr/>
        </p:nvSpPr>
        <p:spPr>
          <a:xfrm rot="5400000">
            <a:off x="329108" y="1819521"/>
            <a:ext cx="1636293" cy="962525"/>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150000"/>
              </a:lnSpc>
            </a:pPr>
            <a:r>
              <a:rPr lang="en-US" sz="2400" b="1" dirty="0">
                <a:solidFill>
                  <a:schemeClr val="bg1"/>
                </a:solidFill>
                <a:latin typeface="Arial" panose="020B0604020202020204" pitchFamily="34" charset="0"/>
                <a:cs typeface="Arial" panose="020B0604020202020204" pitchFamily="34" charset="0"/>
              </a:rPr>
              <a:t>1</a:t>
            </a:r>
          </a:p>
        </p:txBody>
      </p:sp>
      <p:sp>
        <p:nvSpPr>
          <p:cNvPr id="7" name="Chevron 6"/>
          <p:cNvSpPr/>
          <p:nvPr/>
        </p:nvSpPr>
        <p:spPr>
          <a:xfrm rot="5400000">
            <a:off x="329109" y="3472748"/>
            <a:ext cx="1636293" cy="962525"/>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150000"/>
              </a:lnSpc>
            </a:pPr>
            <a:r>
              <a:rPr lang="en-US" sz="2400" b="1" dirty="0">
                <a:solidFill>
                  <a:schemeClr val="bg1"/>
                </a:solidFill>
                <a:latin typeface="Arial" panose="020B0604020202020204" pitchFamily="34" charset="0"/>
                <a:cs typeface="Arial" panose="020B0604020202020204" pitchFamily="34" charset="0"/>
              </a:rPr>
              <a:t>2</a:t>
            </a:r>
          </a:p>
        </p:txBody>
      </p:sp>
      <p:sp>
        <p:nvSpPr>
          <p:cNvPr id="8" name="Chevron 7"/>
          <p:cNvSpPr/>
          <p:nvPr/>
        </p:nvSpPr>
        <p:spPr>
          <a:xfrm rot="5400000">
            <a:off x="336753" y="5224580"/>
            <a:ext cx="1636293" cy="962525"/>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150000"/>
              </a:lnSpc>
            </a:pPr>
            <a:r>
              <a:rPr lang="en-US" sz="2400" b="1" dirty="0">
                <a:solidFill>
                  <a:schemeClr val="bg1"/>
                </a:solidFill>
                <a:latin typeface="Arial" panose="020B0604020202020204" pitchFamily="34" charset="0"/>
                <a:cs typeface="Arial" panose="020B0604020202020204" pitchFamily="34" charset="0"/>
              </a:rPr>
              <a:t>3</a:t>
            </a:r>
          </a:p>
        </p:txBody>
      </p:sp>
      <p:sp>
        <p:nvSpPr>
          <p:cNvPr id="9" name="Rounded Rectangle 8"/>
          <p:cNvSpPr/>
          <p:nvPr/>
        </p:nvSpPr>
        <p:spPr>
          <a:xfrm>
            <a:off x="1614995" y="1495894"/>
            <a:ext cx="9660485" cy="1138989"/>
          </a:xfrm>
          <a:prstGeom prst="roundRect">
            <a:avLst>
              <a:gd name="adj" fmla="val 0"/>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cs typeface="Arial" panose="020B0604020202020204" pitchFamily="34" charset="0"/>
              </a:rPr>
              <a:t>Bộc lộ sâu sắc tình yêu làng, yêu nước của ông Hai.</a:t>
            </a:r>
          </a:p>
        </p:txBody>
      </p:sp>
      <p:sp>
        <p:nvSpPr>
          <p:cNvPr id="10" name="Rounded Rectangle 9"/>
          <p:cNvSpPr/>
          <p:nvPr/>
        </p:nvSpPr>
        <p:spPr>
          <a:xfrm>
            <a:off x="1636162" y="3135532"/>
            <a:ext cx="9660486" cy="1138989"/>
          </a:xfrm>
          <a:prstGeom prst="roundRect">
            <a:avLst>
              <a:gd name="adj" fmla="val 0"/>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cs typeface="Arial" panose="020B0604020202020204" pitchFamily="34" charset="0"/>
              </a:rPr>
              <a:t>Tạo nút thắt cho câu chuyện.</a:t>
            </a:r>
          </a:p>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cs typeface="Arial" panose="020B0604020202020204" pitchFamily="34" charset="0"/>
              </a:rPr>
              <a:t>Đặt nhân vật vào tình huống thử thách, bộc lộ chiều sâu tâm trạng.</a:t>
            </a:r>
          </a:p>
        </p:txBody>
      </p:sp>
      <p:sp>
        <p:nvSpPr>
          <p:cNvPr id="11" name="Rounded Rectangle 10"/>
          <p:cNvSpPr/>
          <p:nvPr/>
        </p:nvSpPr>
        <p:spPr>
          <a:xfrm>
            <a:off x="1636162" y="4887696"/>
            <a:ext cx="9660486" cy="1138989"/>
          </a:xfrm>
          <a:prstGeom prst="roundRect">
            <a:avLst>
              <a:gd name="adj" fmla="val 0"/>
            </a:avLst>
          </a:prstGeom>
          <a:solidFill>
            <a:schemeClr val="accent4">
              <a:lumMod val="20000"/>
              <a:lumOff val="8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cs typeface="Arial" panose="020B0604020202020204" pitchFamily="34" charset="0"/>
              </a:rPr>
              <a:t>Khắn họa chủ đề của tác phẩm: lòng yêu nước, tinh thần kháng chiến lớn rộng bao trùm lên tình yêu làng.</a:t>
            </a:r>
          </a:p>
        </p:txBody>
      </p:sp>
      <p:sp>
        <p:nvSpPr>
          <p:cNvPr id="12" name="Rounded Rectangle 11"/>
          <p:cNvSpPr/>
          <p:nvPr/>
        </p:nvSpPr>
        <p:spPr>
          <a:xfrm>
            <a:off x="4830242" y="385762"/>
            <a:ext cx="3028950" cy="648809"/>
          </a:xfrm>
          <a:prstGeom prst="roundRect">
            <a:avLst>
              <a:gd name="adj" fmla="val 28464"/>
            </a:avLst>
          </a:prstGeom>
          <a:solidFill>
            <a:schemeClr val="accent2">
              <a:lumMod val="5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Arial" panose="020B0604020202020204" pitchFamily="34" charset="0"/>
                <a:cs typeface="Arial" panose="020B0604020202020204" pitchFamily="34" charset="0"/>
              </a:rPr>
              <a:t>Ý nghĩa</a:t>
            </a:r>
          </a:p>
        </p:txBody>
      </p:sp>
    </p:spTree>
    <p:extLst>
      <p:ext uri="{BB962C8B-B14F-4D97-AF65-F5344CB8AC3E}">
        <p14:creationId xmlns:p14="http://schemas.microsoft.com/office/powerpoint/2010/main" val="398275084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Effect transition="in" filter="wipe(left)">
                                      <p:cBhvr>
                                        <p:cTn id="19" dur="500"/>
                                        <p:tgtEl>
                                          <p:spTgt spid="9">
                                            <p:bg/>
                                          </p:spTgt>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bg/>
                                          </p:spTgt>
                                        </p:tgtEl>
                                        <p:attrNameLst>
                                          <p:attrName>style.visibility</p:attrName>
                                        </p:attrNameLst>
                                      </p:cBhvr>
                                      <p:to>
                                        <p:strVal val="visible"/>
                                      </p:to>
                                    </p:set>
                                    <p:animEffect transition="in" filter="wipe(left)">
                                      <p:cBhvr>
                                        <p:cTn id="33" dur="500"/>
                                        <p:tgtEl>
                                          <p:spTgt spid="10">
                                            <p:bg/>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left)">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wipe(left)">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bg/>
                                          </p:spTgt>
                                        </p:tgtEl>
                                        <p:attrNameLst>
                                          <p:attrName>style.visibility</p:attrName>
                                        </p:attrNameLst>
                                      </p:cBhvr>
                                      <p:to>
                                        <p:strVal val="visible"/>
                                      </p:to>
                                    </p:set>
                                    <p:animEffect transition="in" filter="wipe(left)">
                                      <p:cBhvr>
                                        <p:cTn id="52" dur="500"/>
                                        <p:tgtEl>
                                          <p:spTgt spid="11">
                                            <p:bg/>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Effect transition="in" filter="wipe(left)">
                                      <p:cBhvr>
                                        <p:cTn id="5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uiExpand="1" build="p" animBg="1"/>
      <p:bldP spid="10" grpId="0" uiExpand="1" build="p" animBg="1"/>
      <p:bldP spid="11" grpId="0" uiExpand="1" build="p"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2FE98E2-BBC4-3E8E-C599-DE4845C78276}"/>
              </a:ext>
            </a:extLst>
          </p:cNvPr>
          <p:cNvSpPr/>
          <p:nvPr/>
        </p:nvSpPr>
        <p:spPr>
          <a:xfrm>
            <a:off x="4347360" y="423860"/>
            <a:ext cx="3082141" cy="728869"/>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c. Nhan đề</a:t>
            </a:r>
            <a:endParaRPr lang="en-US" sz="28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4BC052D-757B-F2A3-3DDE-5FB0A937B70B}"/>
              </a:ext>
            </a:extLst>
          </p:cNvPr>
          <p:cNvSpPr/>
          <p:nvPr/>
        </p:nvSpPr>
        <p:spPr>
          <a:xfrm>
            <a:off x="762649" y="1736579"/>
            <a:ext cx="3584711" cy="1268189"/>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Danh từ chung có sức khái quát.</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a:extLst>
              <a:ext uri="{FF2B5EF4-FFF2-40B4-BE49-F238E27FC236}">
                <a16:creationId xmlns:a16="http://schemas.microsoft.com/office/drawing/2014/main" id="{EA5561FE-7D1D-A189-F9F1-A5C99F2D3944}"/>
              </a:ext>
            </a:extLst>
          </p:cNvPr>
          <p:cNvSpPr/>
          <p:nvPr/>
        </p:nvSpPr>
        <p:spPr>
          <a:xfrm>
            <a:off x="7844641" y="1736579"/>
            <a:ext cx="3584711" cy="1268189"/>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i="1" dirty="0">
                <a:solidFill>
                  <a:srgbClr val="C00000"/>
                </a:solidFill>
                <a:latin typeface="Arial" panose="020B0604020202020204" pitchFamily="34" charset="0"/>
                <a:ea typeface="Times New Roman" panose="02020603050405020304" pitchFamily="18" charset="0"/>
                <a:cs typeface="Arial" panose="020B0604020202020204" pitchFamily="34" charset="0"/>
              </a:rPr>
              <a:t>Làng Chợ Dầu: </a:t>
            </a: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danh từ riêng, cụ thể ngôi làng.</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Oval 5">
            <a:extLst>
              <a:ext uri="{FF2B5EF4-FFF2-40B4-BE49-F238E27FC236}">
                <a16:creationId xmlns:a16="http://schemas.microsoft.com/office/drawing/2014/main" id="{1FD449CE-36A6-0E0E-8DFE-8AD0822263A7}"/>
              </a:ext>
            </a:extLst>
          </p:cNvPr>
          <p:cNvSpPr/>
          <p:nvPr/>
        </p:nvSpPr>
        <p:spPr>
          <a:xfrm>
            <a:off x="5355276" y="1906328"/>
            <a:ext cx="1528762" cy="928687"/>
          </a:xfrm>
          <a:prstGeom prst="ellipse">
            <a:avLst/>
          </a:prstGeom>
          <a:solidFill>
            <a:schemeClr val="accent2">
              <a:lumMod val="20000"/>
              <a:lumOff val="8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Arial" panose="020B0604020202020204" pitchFamily="34" charset="0"/>
                <a:cs typeface="Arial" panose="020B0604020202020204" pitchFamily="34" charset="0"/>
              </a:rPr>
              <a:t>“Làng”</a:t>
            </a:r>
            <a:endParaRPr lang="en-US" sz="2400" dirty="0">
              <a:solidFill>
                <a:schemeClr val="tx1"/>
              </a:solidFill>
              <a:latin typeface="Arial" panose="020B0604020202020204" pitchFamily="34" charset="0"/>
              <a:cs typeface="Arial" panose="020B0604020202020204" pitchFamily="34" charset="0"/>
            </a:endParaRPr>
          </a:p>
        </p:txBody>
      </p:sp>
      <p:pic>
        <p:nvPicPr>
          <p:cNvPr id="9" name="Graphic 8" descr="Arrow Right with solid fill">
            <a:extLst>
              <a:ext uri="{FF2B5EF4-FFF2-40B4-BE49-F238E27FC236}">
                <a16:creationId xmlns:a16="http://schemas.microsoft.com/office/drawing/2014/main" id="{728C45E2-A5EB-03B8-4AD8-9630E8D5B5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74529" y="2062264"/>
            <a:ext cx="616816" cy="616816"/>
          </a:xfrm>
          <a:prstGeom prst="rect">
            <a:avLst/>
          </a:prstGeom>
        </p:spPr>
      </p:pic>
      <p:pic>
        <p:nvPicPr>
          <p:cNvPr id="10" name="Graphic 9" descr="Arrow Right with solid fill">
            <a:extLst>
              <a:ext uri="{FF2B5EF4-FFF2-40B4-BE49-F238E27FC236}">
                <a16:creationId xmlns:a16="http://schemas.microsoft.com/office/drawing/2014/main" id="{FECAB061-8961-B977-23FF-2CD5AEF08C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553926" y="2062264"/>
            <a:ext cx="663545" cy="616816"/>
          </a:xfrm>
          <a:prstGeom prst="rect">
            <a:avLst/>
          </a:prstGeom>
        </p:spPr>
      </p:pic>
      <p:sp>
        <p:nvSpPr>
          <p:cNvPr id="11" name="Right Brace 10">
            <a:extLst>
              <a:ext uri="{FF2B5EF4-FFF2-40B4-BE49-F238E27FC236}">
                <a16:creationId xmlns:a16="http://schemas.microsoft.com/office/drawing/2014/main" id="{21E69693-C4CE-6272-87E0-6B531BF1DC99}"/>
              </a:ext>
            </a:extLst>
          </p:cNvPr>
          <p:cNvSpPr/>
          <p:nvPr/>
        </p:nvSpPr>
        <p:spPr>
          <a:xfrm rot="5400000">
            <a:off x="5577809" y="-148619"/>
            <a:ext cx="621242" cy="7547118"/>
          </a:xfrm>
          <a:prstGeom prst="rightBrace">
            <a:avLst>
              <a:gd name="adj1" fmla="val 40001"/>
              <a:gd name="adj2" fmla="val 49824"/>
            </a:avLst>
          </a:prstGeom>
          <a:ln w="28575"/>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D0CFA51D-62DD-E363-D1BA-532FC1FBC2E1}"/>
              </a:ext>
            </a:extLst>
          </p:cNvPr>
          <p:cNvSpPr/>
          <p:nvPr/>
        </p:nvSpPr>
        <p:spPr>
          <a:xfrm>
            <a:off x="1299363" y="4367943"/>
            <a:ext cx="9593273" cy="1839001"/>
          </a:xfrm>
          <a:prstGeom prst="rect">
            <a:avLst/>
          </a:prstGeom>
          <a:solidFill>
            <a:schemeClr val="accent2">
              <a:lumMod val="20000"/>
              <a:lumOff val="80000"/>
            </a:schemeClr>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Có sức khái quát, ý nghĩa bao trùm:</a:t>
            </a:r>
          </a:p>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Tình yêu nước của những người nông dân ở bất cứ ngôi làng nào.</a:t>
            </a:r>
          </a:p>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Phong trào kháng chiến có trên khắp các ngôi làng. </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0107160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90E1773A-9ED6-D000-21EC-A18EB765673D}"/>
              </a:ext>
            </a:extLst>
          </p:cNvPr>
          <p:cNvSpPr/>
          <p:nvPr/>
        </p:nvSpPr>
        <p:spPr>
          <a:xfrm>
            <a:off x="-217392" y="213994"/>
            <a:ext cx="7217051" cy="677271"/>
          </a:xfrm>
          <a:prstGeom prst="homePlate">
            <a:avLst/>
          </a:prstGeom>
          <a:solidFill>
            <a:schemeClr val="accent2">
              <a:lumMod val="50000"/>
            </a:schemeClr>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latin typeface="Arial" panose="020B0604020202020204" pitchFamily="34" charset="0"/>
                <a:cs typeface="Arial" panose="020B0604020202020204" pitchFamily="34" charset="0"/>
              </a:rPr>
              <a:t>2. Nhân vật trong văn bản </a:t>
            </a:r>
            <a:r>
              <a:rPr lang="vi-VN" sz="3200" b="1" i="1" dirty="0">
                <a:latin typeface="Arial" panose="020B0604020202020204" pitchFamily="34" charset="0"/>
                <a:cs typeface="Arial" panose="020B0604020202020204" pitchFamily="34" charset="0"/>
              </a:rPr>
              <a:t>Làng</a:t>
            </a:r>
            <a:endParaRPr lang="en-US" sz="3200" b="1" i="1" dirty="0">
              <a:latin typeface="Arial" panose="020B0604020202020204" pitchFamily="34" charset="0"/>
              <a:cs typeface="Arial" panose="020B0604020202020204" pitchFamily="34" charset="0"/>
            </a:endParaRPr>
          </a:p>
        </p:txBody>
      </p:sp>
      <p:sp>
        <p:nvSpPr>
          <p:cNvPr id="4" name="Freeform 7">
            <a:extLst>
              <a:ext uri="{FF2B5EF4-FFF2-40B4-BE49-F238E27FC236}">
                <a16:creationId xmlns:a16="http://schemas.microsoft.com/office/drawing/2014/main" id="{66A89B45-F5FC-D43C-344D-9FE9DAC705DC}"/>
              </a:ext>
            </a:extLst>
          </p:cNvPr>
          <p:cNvSpPr/>
          <p:nvPr/>
        </p:nvSpPr>
        <p:spPr>
          <a:xfrm>
            <a:off x="754296" y="2264611"/>
            <a:ext cx="4195763" cy="4593389"/>
          </a:xfrm>
          <a:custGeom>
            <a:avLst/>
            <a:gdLst/>
            <a:ahLst/>
            <a:cxnLst/>
            <a:rect l="l" t="t" r="r" b="b"/>
            <a:pathLst>
              <a:path w="3238741" h="3296428">
                <a:moveTo>
                  <a:pt x="0" y="0"/>
                </a:moveTo>
                <a:lnTo>
                  <a:pt x="3238741" y="0"/>
                </a:lnTo>
                <a:lnTo>
                  <a:pt x="3238741" y="3296428"/>
                </a:lnTo>
                <a:lnTo>
                  <a:pt x="0" y="3296428"/>
                </a:lnTo>
                <a:lnTo>
                  <a:pt x="0" y="0"/>
                </a:lnTo>
                <a:close/>
              </a:path>
            </a:pathLst>
          </a:custGeom>
          <a:blipFill>
            <a:blip r:embed="rId2"/>
            <a:stretch>
              <a:fillRect/>
            </a:stretch>
          </a:blipFill>
        </p:spPr>
        <p:txBody>
          <a:bodyPr/>
          <a:lstStyle/>
          <a:p>
            <a:endParaRPr lang="en-US" dirty="0"/>
          </a:p>
        </p:txBody>
      </p:sp>
      <p:grpSp>
        <p:nvGrpSpPr>
          <p:cNvPr id="5" name="Group 4">
            <a:extLst>
              <a:ext uri="{FF2B5EF4-FFF2-40B4-BE49-F238E27FC236}">
                <a16:creationId xmlns:a16="http://schemas.microsoft.com/office/drawing/2014/main" id="{FB3E9DBB-89AA-40D0-DEA7-1394D018F9E8}"/>
              </a:ext>
            </a:extLst>
          </p:cNvPr>
          <p:cNvGrpSpPr/>
          <p:nvPr/>
        </p:nvGrpSpPr>
        <p:grpSpPr>
          <a:xfrm>
            <a:off x="754296" y="1311298"/>
            <a:ext cx="4332053" cy="953312"/>
            <a:chOff x="6096000" y="787942"/>
            <a:chExt cx="5713379" cy="1587707"/>
          </a:xfrm>
        </p:grpSpPr>
        <p:sp>
          <p:nvSpPr>
            <p:cNvPr id="6" name="Freeform 15">
              <a:extLst>
                <a:ext uri="{FF2B5EF4-FFF2-40B4-BE49-F238E27FC236}">
                  <a16:creationId xmlns:a16="http://schemas.microsoft.com/office/drawing/2014/main" id="{0BE12387-5D6B-55BF-77F3-BD4EBCFF7A95}"/>
                </a:ext>
              </a:extLst>
            </p:cNvPr>
            <p:cNvSpPr/>
            <p:nvPr/>
          </p:nvSpPr>
          <p:spPr>
            <a:xfrm>
              <a:off x="6096000" y="787942"/>
              <a:ext cx="5713379" cy="1587707"/>
            </a:xfrm>
            <a:custGeom>
              <a:avLst/>
              <a:gdLst/>
              <a:ahLst/>
              <a:cxnLst/>
              <a:rect l="l" t="t" r="r" b="b"/>
              <a:pathLst>
                <a:path w="2257915" h="803441">
                  <a:moveTo>
                    <a:pt x="0" y="0"/>
                  </a:moveTo>
                  <a:lnTo>
                    <a:pt x="2257915" y="0"/>
                  </a:lnTo>
                  <a:lnTo>
                    <a:pt x="2257915" y="803442"/>
                  </a:lnTo>
                  <a:lnTo>
                    <a:pt x="0" y="8034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C85E3A4B-6C33-A063-E0C4-3A8532595FB5}"/>
                </a:ext>
              </a:extLst>
            </p:cNvPr>
            <p:cNvSpPr txBox="1"/>
            <p:nvPr/>
          </p:nvSpPr>
          <p:spPr>
            <a:xfrm>
              <a:off x="6585625" y="1129022"/>
              <a:ext cx="4734128" cy="871404"/>
            </a:xfrm>
            <a:prstGeom prst="rect">
              <a:avLst/>
            </a:prstGeom>
            <a:noFill/>
          </p:spPr>
          <p:txBody>
            <a:bodyPr wrap="square" rtlCol="0">
              <a:spAutoFit/>
            </a:bodyPr>
            <a:lstStyle/>
            <a:p>
              <a:pPr algn="ctr"/>
              <a:r>
                <a:rPr lang="vi-VN" sz="2800" b="1" dirty="0">
                  <a:latin typeface="Arial" panose="020B0604020202020204" pitchFamily="34" charset="0"/>
                  <a:cs typeface="Arial" panose="020B0604020202020204" pitchFamily="34" charset="0"/>
                </a:rPr>
                <a:t>Thảo luận nhóm </a:t>
              </a:r>
              <a:endParaRPr lang="en-US" sz="2800" b="1" dirty="0">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431F6CCB-4B0B-BE1F-B182-B286BC930288}"/>
              </a:ext>
            </a:extLst>
          </p:cNvPr>
          <p:cNvSpPr txBox="1"/>
          <p:nvPr/>
        </p:nvSpPr>
        <p:spPr>
          <a:xfrm>
            <a:off x="5682979" y="2403533"/>
            <a:ext cx="5916363" cy="390183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Chia các nhóm: 5 – 6 HS.</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Mỗi HS viết ra 2 ý kiến trong 2 phút.</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Sau đó chuyển tiếp sang bạn bên cạnh.</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Sau khi thu thập hết ý kiến, nhóm trưởng tổ chức cho nhóm thảo luận về các ý kiến đó đúng hay sai.</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Chốt đáp án và trình bày kết quả.</a:t>
            </a:r>
          </a:p>
        </p:txBody>
      </p:sp>
      <p:pic>
        <p:nvPicPr>
          <p:cNvPr id="10" name="Picture 13">
            <a:extLst>
              <a:ext uri="{FF2B5EF4-FFF2-40B4-BE49-F238E27FC236}">
                <a16:creationId xmlns:a16="http://schemas.microsoft.com/office/drawing/2014/main" id="{E64199C7-5323-AD18-593E-A6A2D0956C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414511" y="388439"/>
            <a:ext cx="2184831" cy="2255309"/>
          </a:xfrm>
          <a:prstGeom prst="rect">
            <a:avLst/>
          </a:prstGeom>
        </p:spPr>
      </p:pic>
    </p:spTree>
    <p:extLst>
      <p:ext uri="{BB962C8B-B14F-4D97-AF65-F5344CB8AC3E}">
        <p14:creationId xmlns:p14="http://schemas.microsoft.com/office/powerpoint/2010/main" val="31193603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37130095-F978-25D5-2523-30B170D7222A}"/>
              </a:ext>
            </a:extLst>
          </p:cNvPr>
          <p:cNvSpPr/>
          <p:nvPr/>
        </p:nvSpPr>
        <p:spPr>
          <a:xfrm>
            <a:off x="666228" y="528638"/>
            <a:ext cx="4520134" cy="6100761"/>
          </a:xfrm>
          <a:custGeom>
            <a:avLst/>
            <a:gdLst/>
            <a:ahLst/>
            <a:cxnLst/>
            <a:rect l="l" t="t" r="r" b="b"/>
            <a:pathLst>
              <a:path w="2119703" h="3055428">
                <a:moveTo>
                  <a:pt x="0" y="0"/>
                </a:moveTo>
                <a:lnTo>
                  <a:pt x="2119703" y="0"/>
                </a:lnTo>
                <a:lnTo>
                  <a:pt x="2119703" y="3055428"/>
                </a:lnTo>
                <a:lnTo>
                  <a:pt x="0" y="3055428"/>
                </a:lnTo>
                <a:lnTo>
                  <a:pt x="0" y="0"/>
                </a:lnTo>
                <a:close/>
              </a:path>
            </a:pathLst>
          </a:custGeom>
          <a:blipFill>
            <a:blip r:embed="rId2"/>
            <a:stretch>
              <a:fillRect/>
            </a:stretch>
          </a:blipFill>
        </p:spPr>
        <p:txBody>
          <a:bodyPr/>
          <a:lstStyle/>
          <a:p>
            <a:endParaRPr lang="en-US"/>
          </a:p>
        </p:txBody>
      </p:sp>
      <p:sp>
        <p:nvSpPr>
          <p:cNvPr id="3" name="Rectangle 2">
            <a:extLst>
              <a:ext uri="{FF2B5EF4-FFF2-40B4-BE49-F238E27FC236}">
                <a16:creationId xmlns:a16="http://schemas.microsoft.com/office/drawing/2014/main" id="{2B5607A5-A1EF-E851-39DD-3D996499DA95}"/>
              </a:ext>
            </a:extLst>
          </p:cNvPr>
          <p:cNvSpPr/>
          <p:nvPr/>
        </p:nvSpPr>
        <p:spPr>
          <a:xfrm>
            <a:off x="5400675" y="875432"/>
            <a:ext cx="6010797" cy="5407171"/>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Xác định nhân vật chính của truyện.</a:t>
            </a:r>
          </a:p>
          <a:p>
            <a:pPr marL="342900" indent="-342900" algn="just">
              <a:lnSpc>
                <a:spcPct val="150000"/>
              </a:lnSpc>
              <a:buFont typeface="Arial" panose="020B0604020202020204" pitchFamily="34" charset="0"/>
              <a:buChar char="•"/>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 thành Phiếu học tập: Tìm các chi tiết thể hiện diễn biến tâm trạng của nhân vật ông Hai trong truyện. Qua đó, hãy nêu nhận xét của em về nhân vật ông Hai và nghệ thuật miêu tả nội tâm nhân vật của nhà văn Kim Lân.</a:t>
            </a:r>
          </a:p>
          <a:p>
            <a:pPr marL="342900" indent="-342900" algn="just">
              <a:lnSpc>
                <a:spcPct val="150000"/>
              </a:lnSpc>
              <a:buFont typeface="Arial" panose="020B0604020202020204" pitchFamily="34" charset="0"/>
              <a:buChar char="•"/>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Em có nhận xét gì về ngôn ngữ của các nhân vật trong truyện? </a:t>
            </a:r>
          </a:p>
        </p:txBody>
      </p:sp>
    </p:spTree>
    <p:extLst>
      <p:ext uri="{BB962C8B-B14F-4D97-AF65-F5344CB8AC3E}">
        <p14:creationId xmlns:p14="http://schemas.microsoft.com/office/powerpoint/2010/main" val="98151697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B0AAA2-0818-592B-544D-366258584C9F}"/>
              </a:ext>
            </a:extLst>
          </p:cNvPr>
          <p:cNvGrpSpPr/>
          <p:nvPr/>
        </p:nvGrpSpPr>
        <p:grpSpPr>
          <a:xfrm>
            <a:off x="3944565" y="137960"/>
            <a:ext cx="4332053" cy="953312"/>
            <a:chOff x="6096000" y="787942"/>
            <a:chExt cx="5713379" cy="1587707"/>
          </a:xfrm>
        </p:grpSpPr>
        <p:sp>
          <p:nvSpPr>
            <p:cNvPr id="3" name="Freeform 15">
              <a:extLst>
                <a:ext uri="{FF2B5EF4-FFF2-40B4-BE49-F238E27FC236}">
                  <a16:creationId xmlns:a16="http://schemas.microsoft.com/office/drawing/2014/main" id="{84807737-9627-0483-02B5-104BB8C8E06E}"/>
                </a:ext>
              </a:extLst>
            </p:cNvPr>
            <p:cNvSpPr/>
            <p:nvPr/>
          </p:nvSpPr>
          <p:spPr>
            <a:xfrm>
              <a:off x="6096000" y="787942"/>
              <a:ext cx="5713379" cy="1587707"/>
            </a:xfrm>
            <a:custGeom>
              <a:avLst/>
              <a:gdLst/>
              <a:ahLst/>
              <a:cxnLst/>
              <a:rect l="l" t="t" r="r" b="b"/>
              <a:pathLst>
                <a:path w="2257915" h="803441">
                  <a:moveTo>
                    <a:pt x="0" y="0"/>
                  </a:moveTo>
                  <a:lnTo>
                    <a:pt x="2257915" y="0"/>
                  </a:lnTo>
                  <a:lnTo>
                    <a:pt x="2257915" y="803442"/>
                  </a:lnTo>
                  <a:lnTo>
                    <a:pt x="0" y="803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BF938000-5A46-2583-F045-561113B00958}"/>
                </a:ext>
              </a:extLst>
            </p:cNvPr>
            <p:cNvSpPr txBox="1"/>
            <p:nvPr/>
          </p:nvSpPr>
          <p:spPr>
            <a:xfrm>
              <a:off x="6585625" y="1129022"/>
              <a:ext cx="4734128" cy="871404"/>
            </a:xfrm>
            <a:prstGeom prst="rect">
              <a:avLst/>
            </a:prstGeom>
            <a:noFill/>
          </p:spPr>
          <p:txBody>
            <a:bodyPr wrap="square" rtlCol="0">
              <a:spAutoFit/>
            </a:bodyPr>
            <a:lstStyle/>
            <a:p>
              <a:pPr algn="ctr"/>
              <a:r>
                <a:rPr lang="vi-VN" sz="2800" b="1" dirty="0">
                  <a:latin typeface="Arial" panose="020B0604020202020204" pitchFamily="34" charset="0"/>
                  <a:cs typeface="Arial" panose="020B0604020202020204" pitchFamily="34" charset="0"/>
                </a:rPr>
                <a:t>Phiếu học tập</a:t>
              </a:r>
              <a:endParaRPr lang="en-US" sz="2800" b="1" dirty="0">
                <a:latin typeface="Arial" panose="020B0604020202020204" pitchFamily="34" charset="0"/>
                <a:cs typeface="Arial" panose="020B0604020202020204" pitchFamily="34" charset="0"/>
              </a:endParaRPr>
            </a:p>
          </p:txBody>
        </p:sp>
      </p:grpSp>
      <p:graphicFrame>
        <p:nvGraphicFramePr>
          <p:cNvPr id="5" name="Table 4">
            <a:extLst>
              <a:ext uri="{FF2B5EF4-FFF2-40B4-BE49-F238E27FC236}">
                <a16:creationId xmlns:a16="http://schemas.microsoft.com/office/drawing/2014/main" id="{E13E8CAC-4F3A-096A-D399-DE2A4D1C2A46}"/>
              </a:ext>
            </a:extLst>
          </p:cNvPr>
          <p:cNvGraphicFramePr>
            <a:graphicFrameLocks noGrp="1"/>
          </p:cNvGraphicFramePr>
          <p:nvPr>
            <p:extLst>
              <p:ext uri="{D42A27DB-BD31-4B8C-83A1-F6EECF244321}">
                <p14:modId xmlns:p14="http://schemas.microsoft.com/office/powerpoint/2010/main" val="64066814"/>
              </p:ext>
            </p:extLst>
          </p:nvPr>
        </p:nvGraphicFramePr>
        <p:xfrm>
          <a:off x="275618" y="1208155"/>
          <a:ext cx="11669949" cy="5395005"/>
        </p:xfrm>
        <a:graphic>
          <a:graphicData uri="http://schemas.openxmlformats.org/drawingml/2006/table">
            <a:tbl>
              <a:tblPr firstRow="1" bandRow="1">
                <a:tableStyleId>{5C22544A-7EE6-4342-B048-85BDC9FD1C3A}</a:tableStyleId>
              </a:tblPr>
              <a:tblGrid>
                <a:gridCol w="3889983">
                  <a:extLst>
                    <a:ext uri="{9D8B030D-6E8A-4147-A177-3AD203B41FA5}">
                      <a16:colId xmlns:a16="http://schemas.microsoft.com/office/drawing/2014/main" val="4088040005"/>
                    </a:ext>
                  </a:extLst>
                </a:gridCol>
                <a:gridCol w="2877225">
                  <a:extLst>
                    <a:ext uri="{9D8B030D-6E8A-4147-A177-3AD203B41FA5}">
                      <a16:colId xmlns:a16="http://schemas.microsoft.com/office/drawing/2014/main" val="2355865217"/>
                    </a:ext>
                  </a:extLst>
                </a:gridCol>
                <a:gridCol w="4902741">
                  <a:extLst>
                    <a:ext uri="{9D8B030D-6E8A-4147-A177-3AD203B41FA5}">
                      <a16:colId xmlns:a16="http://schemas.microsoft.com/office/drawing/2014/main" val="2423347810"/>
                    </a:ext>
                  </a:extLst>
                </a:gridCol>
              </a:tblGrid>
              <a:tr h="599445">
                <a:tc gridSpan="3">
                  <a:txBody>
                    <a:bodyPr/>
                    <a:lstStyle/>
                    <a:p>
                      <a:pPr algn="ctr">
                        <a:lnSpc>
                          <a:spcPct val="100000"/>
                        </a:lnSpc>
                      </a:pPr>
                      <a:r>
                        <a:rPr lang="vi-VN" sz="2400" dirty="0">
                          <a:latin typeface="Arial" panose="020B0604020202020204" pitchFamily="34" charset="0"/>
                          <a:cs typeface="Arial" panose="020B0604020202020204" pitchFamily="34" charset="0"/>
                        </a:rPr>
                        <a:t>NHÂN VẬT ÔNG HAI</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49249863"/>
                  </a:ext>
                </a:extLst>
              </a:tr>
              <a:tr h="599445">
                <a:tc gridSpan="2">
                  <a:txBody>
                    <a:bodyPr/>
                    <a:lstStyle/>
                    <a:p>
                      <a:pPr algn="ctr">
                        <a:lnSpc>
                          <a:spcPct val="150000"/>
                        </a:lnSpc>
                      </a:pPr>
                      <a:r>
                        <a:rPr lang="vi-VN" sz="2400" dirty="0">
                          <a:latin typeface="Arial" panose="020B0604020202020204" pitchFamily="34" charset="0"/>
                          <a:cs typeface="Arial" panose="020B0604020202020204" pitchFamily="34" charset="0"/>
                        </a:rPr>
                        <a:t>Sự việc</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a:txBody>
                    <a:bodyPr/>
                    <a:lstStyle/>
                    <a:p>
                      <a:pPr algn="ctr">
                        <a:lnSpc>
                          <a:spcPct val="150000"/>
                        </a:lnSpc>
                      </a:pPr>
                      <a:r>
                        <a:rPr lang="vi-VN" sz="2400" dirty="0">
                          <a:latin typeface="Arial" panose="020B0604020202020204" pitchFamily="34" charset="0"/>
                          <a:cs typeface="Arial" panose="020B0604020202020204" pitchFamily="34" charset="0"/>
                        </a:rPr>
                        <a:t>Diễn biến tâm trạng</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305003"/>
                  </a:ext>
                </a:extLst>
              </a:tr>
              <a:tr h="599445">
                <a:tc rowSpan="3">
                  <a:txBody>
                    <a:bodyPr/>
                    <a:lstStyle/>
                    <a:p>
                      <a:pPr>
                        <a:lnSpc>
                          <a:spcPct val="150000"/>
                        </a:lnSpc>
                      </a:pPr>
                      <a:r>
                        <a:rPr lang="vi-VN" sz="2400" dirty="0">
                          <a:latin typeface="Arial" panose="020B0604020202020204" pitchFamily="34" charset="0"/>
                          <a:cs typeface="Arial" panose="020B0604020202020204" pitchFamily="34" charset="0"/>
                        </a:rPr>
                        <a:t>Khi nghe tin làng theo giặc</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vi-VN" sz="2400" dirty="0">
                          <a:latin typeface="Arial" panose="020B0604020202020204" pitchFamily="34" charset="0"/>
                          <a:cs typeface="Arial" panose="020B0604020202020204" pitchFamily="34" charset="0"/>
                        </a:rPr>
                        <a:t>Khi mới nghe tin</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9198244"/>
                  </a:ext>
                </a:extLst>
              </a:tr>
              <a:tr h="599445">
                <a:tc vMerge="1">
                  <a:txBody>
                    <a:bodyPr/>
                    <a:lstStyle/>
                    <a:p>
                      <a:endParaRPr lang="en-US" dirty="0"/>
                    </a:p>
                  </a:txBody>
                  <a:tcPr/>
                </a:tc>
                <a:tc>
                  <a:txBody>
                    <a:bodyPr/>
                    <a:lstStyle/>
                    <a:p>
                      <a:pPr>
                        <a:lnSpc>
                          <a:spcPct val="150000"/>
                        </a:lnSpc>
                      </a:pPr>
                      <a:r>
                        <a:rPr lang="vi-VN" sz="2400" dirty="0">
                          <a:latin typeface="Arial" panose="020B0604020202020204" pitchFamily="34" charset="0"/>
                          <a:cs typeface="Arial" panose="020B0604020202020204" pitchFamily="34" charset="0"/>
                        </a:rPr>
                        <a:t>Vừa về đến nhà</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3372231"/>
                  </a:ext>
                </a:extLst>
              </a:tr>
              <a:tr h="599445">
                <a:tc vMerge="1">
                  <a:txBody>
                    <a:bodyPr/>
                    <a:lstStyle/>
                    <a:p>
                      <a:endParaRPr lang="en-US" dirty="0"/>
                    </a:p>
                  </a:txBody>
                  <a:tcPr/>
                </a:tc>
                <a:tc>
                  <a:txBody>
                    <a:bodyPr/>
                    <a:lstStyle/>
                    <a:p>
                      <a:pPr>
                        <a:lnSpc>
                          <a:spcPct val="150000"/>
                        </a:lnSpc>
                      </a:pPr>
                      <a:r>
                        <a:rPr lang="vi-VN" sz="2400" dirty="0">
                          <a:latin typeface="Arial" panose="020B0604020202020204" pitchFamily="34" charset="0"/>
                          <a:cs typeface="Arial" panose="020B0604020202020204" pitchFamily="34" charset="0"/>
                        </a:rPr>
                        <a:t>Những ngày ở nhà</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2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760889"/>
                  </a:ext>
                </a:extLst>
              </a:tr>
              <a:tr h="599445">
                <a:tc gridSpan="2">
                  <a:txBody>
                    <a:bodyPr/>
                    <a:lstStyle/>
                    <a:p>
                      <a:pPr>
                        <a:lnSpc>
                          <a:spcPct val="150000"/>
                        </a:lnSpc>
                      </a:pPr>
                      <a:r>
                        <a:rPr lang="vi-VN" sz="2400" dirty="0">
                          <a:latin typeface="Arial" panose="020B0604020202020204" pitchFamily="34" charset="0"/>
                          <a:cs typeface="Arial" panose="020B0604020202020204" pitchFamily="34" charset="0"/>
                        </a:rPr>
                        <a:t>Khi trò chuyện với đứa con út</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a:txBody>
                    <a:bodyPr/>
                    <a:lstStyle/>
                    <a:p>
                      <a:pPr>
                        <a:lnSpc>
                          <a:spcPct val="150000"/>
                        </a:lnSpc>
                      </a:pP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972303"/>
                  </a:ext>
                </a:extLst>
              </a:tr>
              <a:tr h="599445">
                <a:tc gridSpan="2">
                  <a:txBody>
                    <a:bodyPr/>
                    <a:lstStyle/>
                    <a:p>
                      <a:pPr>
                        <a:lnSpc>
                          <a:spcPct val="150000"/>
                        </a:lnSpc>
                      </a:pPr>
                      <a:r>
                        <a:rPr lang="vi-VN" sz="2400" dirty="0">
                          <a:latin typeface="Arial" panose="020B0604020202020204" pitchFamily="34" charset="0"/>
                          <a:cs typeface="Arial" panose="020B0604020202020204" pitchFamily="34" charset="0"/>
                        </a:rPr>
                        <a:t>Khi nghe cải chính</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a:txBody>
                    <a:bodyPr/>
                    <a:lstStyle/>
                    <a:p>
                      <a:pPr>
                        <a:lnSpc>
                          <a:spcPct val="150000"/>
                        </a:lnSpc>
                      </a:pP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7439712"/>
                  </a:ext>
                </a:extLst>
              </a:tr>
              <a:tr h="599445">
                <a:tc gridSpan="3">
                  <a:txBody>
                    <a:bodyPr/>
                    <a:lstStyle/>
                    <a:p>
                      <a:pPr>
                        <a:lnSpc>
                          <a:spcPct val="150000"/>
                        </a:lnSpc>
                      </a:pPr>
                      <a:r>
                        <a:rPr lang="vi-VN" sz="2400" dirty="0">
                          <a:latin typeface="Arial" panose="020B0604020202020204" pitchFamily="34" charset="0"/>
                          <a:cs typeface="Arial" panose="020B0604020202020204" pitchFamily="34" charset="0"/>
                        </a:rPr>
                        <a:t>Nhận xét nhân vật:.........................................................................................................</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17637194"/>
                  </a:ext>
                </a:extLst>
              </a:tr>
              <a:tr h="599445">
                <a:tc gridSpan="3">
                  <a:txBody>
                    <a:bodyPr/>
                    <a:lstStyle/>
                    <a:p>
                      <a:pPr>
                        <a:lnSpc>
                          <a:spcPct val="150000"/>
                        </a:lnSpc>
                      </a:pPr>
                      <a:r>
                        <a:rPr lang="vi-VN" sz="2400" dirty="0">
                          <a:latin typeface="Arial" panose="020B0604020202020204" pitchFamily="34" charset="0"/>
                          <a:cs typeface="Arial" panose="020B0604020202020204" pitchFamily="34" charset="0"/>
                        </a:rPr>
                        <a:t>Nhận xét nghệ thuật miêu tả tâm lí nhân vật:................................................................</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41071893"/>
                  </a:ext>
                </a:extLst>
              </a:tr>
            </a:tbl>
          </a:graphicData>
        </a:graphic>
      </p:graphicFrame>
    </p:spTree>
    <p:extLst>
      <p:ext uri="{BB962C8B-B14F-4D97-AF65-F5344CB8AC3E}">
        <p14:creationId xmlns:p14="http://schemas.microsoft.com/office/powerpoint/2010/main" val="1840454152"/>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80B791-6CBE-E057-1D82-72D335198C04}"/>
              </a:ext>
            </a:extLst>
          </p:cNvPr>
          <p:cNvSpPr/>
          <p:nvPr/>
        </p:nvSpPr>
        <p:spPr>
          <a:xfrm>
            <a:off x="4927153" y="2608975"/>
            <a:ext cx="1907478" cy="1385486"/>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dirty="0">
                <a:latin typeface="Arial" panose="020B0604020202020204" pitchFamily="34" charset="0"/>
                <a:cs typeface="Arial" panose="020B0604020202020204" pitchFamily="34" charset="0"/>
              </a:rPr>
              <a:t>a. Xuất thân</a:t>
            </a:r>
            <a:endParaRPr lang="en-US" sz="28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49AD6C3-EF56-5E2C-D39C-36DD2042E5C8}"/>
              </a:ext>
            </a:extLst>
          </p:cNvPr>
          <p:cNvSpPr/>
          <p:nvPr/>
        </p:nvSpPr>
        <p:spPr>
          <a:xfrm>
            <a:off x="3644629" y="527492"/>
            <a:ext cx="4521844" cy="73281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 vật chính: Ông Hai</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Arrow: Down 3">
            <a:extLst>
              <a:ext uri="{FF2B5EF4-FFF2-40B4-BE49-F238E27FC236}">
                <a16:creationId xmlns:a16="http://schemas.microsoft.com/office/drawing/2014/main" id="{65F19102-0712-EE76-5EBA-F7D1414ACBA5}"/>
              </a:ext>
            </a:extLst>
          </p:cNvPr>
          <p:cNvSpPr/>
          <p:nvPr/>
        </p:nvSpPr>
        <p:spPr>
          <a:xfrm rot="10800000">
            <a:off x="5530267" y="1688886"/>
            <a:ext cx="732816" cy="939544"/>
          </a:xfrm>
          <a:prstGeom prst="downArrow">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BABAA507-7DCE-9C48-3AED-3936259C154D}"/>
              </a:ext>
            </a:extLst>
          </p:cNvPr>
          <p:cNvSpPr/>
          <p:nvPr/>
        </p:nvSpPr>
        <p:spPr>
          <a:xfrm rot="5400000">
            <a:off x="4156281" y="2831946"/>
            <a:ext cx="732816" cy="939544"/>
          </a:xfrm>
          <a:prstGeom prst="downArrow">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55443FED-A92B-CB7B-6C70-DAC98646DF99}"/>
              </a:ext>
            </a:extLst>
          </p:cNvPr>
          <p:cNvSpPr/>
          <p:nvPr/>
        </p:nvSpPr>
        <p:spPr>
          <a:xfrm rot="16200000">
            <a:off x="6898441" y="2831946"/>
            <a:ext cx="732816" cy="939544"/>
          </a:xfrm>
          <a:prstGeom prst="downArrow">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81FC15C-FF1A-A830-AA7C-ECE46C80A52F}"/>
              </a:ext>
            </a:extLst>
          </p:cNvPr>
          <p:cNvSpPr/>
          <p:nvPr/>
        </p:nvSpPr>
        <p:spPr>
          <a:xfrm>
            <a:off x="5530267" y="3994461"/>
            <a:ext cx="732816" cy="939544"/>
          </a:xfrm>
          <a:prstGeom prst="downArrow">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11AC31-7390-7BDD-5701-D79C775C0352}"/>
              </a:ext>
            </a:extLst>
          </p:cNvPr>
          <p:cNvSpPr/>
          <p:nvPr/>
        </p:nvSpPr>
        <p:spPr>
          <a:xfrm>
            <a:off x="3644629" y="5226254"/>
            <a:ext cx="4521844" cy="116047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Nhờ cách mạng, ông lão được sống một cuộc đời mới.</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BAD6F1B4-C18C-8D7F-6D02-18F245B0A2EB}"/>
              </a:ext>
            </a:extLst>
          </p:cNvPr>
          <p:cNvSpPr/>
          <p:nvPr/>
        </p:nvSpPr>
        <p:spPr>
          <a:xfrm>
            <a:off x="577154" y="2095444"/>
            <a:ext cx="2885873" cy="2564139"/>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Một người lao động nghèo, từng trải qua quãng đời cơ cực, lầm than.</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95FAD30D-4517-5AD8-5030-64D662AF4D3A}"/>
              </a:ext>
            </a:extLst>
          </p:cNvPr>
          <p:cNvSpPr/>
          <p:nvPr/>
        </p:nvSpPr>
        <p:spPr>
          <a:xfrm>
            <a:off x="8280910" y="2158657"/>
            <a:ext cx="3333936" cy="2564139"/>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Kháng chiến bùng nổ, gia đình ông Hai đi tản cư kháng chiến, sống tha hương.</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236779"/>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08211" y="3480452"/>
            <a:ext cx="1895787" cy="851317"/>
          </a:xfrm>
          <a:prstGeom prst="roundRect">
            <a:avLst>
              <a:gd name="adj" fmla="val 50000"/>
            </a:avLst>
          </a:prstGeom>
          <a:solidFill>
            <a:schemeClr val="accent2">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Arial" panose="020B0604020202020204" pitchFamily="34" charset="0"/>
                <a:cs typeface="Arial" panose="020B0604020202020204" pitchFamily="34" charset="0"/>
              </a:rPr>
              <a:t>Sự việc</a:t>
            </a:r>
          </a:p>
        </p:txBody>
      </p:sp>
      <p:cxnSp>
        <p:nvCxnSpPr>
          <p:cNvPr id="9" name="Straight Connector 8"/>
          <p:cNvCxnSpPr>
            <a:cxnSpLocks/>
            <a:stCxn id="5" idx="3"/>
          </p:cNvCxnSpPr>
          <p:nvPr/>
        </p:nvCxnSpPr>
        <p:spPr>
          <a:xfrm flipV="1">
            <a:off x="2803998" y="2610869"/>
            <a:ext cx="853047" cy="1295242"/>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flipV="1">
            <a:off x="3657045" y="2610868"/>
            <a:ext cx="2261155" cy="11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a:stCxn id="5" idx="3"/>
          </p:cNvCxnSpPr>
          <p:nvPr/>
        </p:nvCxnSpPr>
        <p:spPr>
          <a:xfrm>
            <a:off x="2803998" y="3906111"/>
            <a:ext cx="1029967" cy="2255301"/>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4630163" y="4769863"/>
            <a:ext cx="5960015" cy="7904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5" idx="3"/>
          </p:cNvCxnSpPr>
          <p:nvPr/>
        </p:nvCxnSpPr>
        <p:spPr>
          <a:xfrm>
            <a:off x="2803998" y="3906111"/>
            <a:ext cx="1826165" cy="94127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V="1">
            <a:off x="3833965" y="6141499"/>
            <a:ext cx="6756213" cy="19913"/>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918200" y="1855201"/>
            <a:ext cx="239742" cy="747336"/>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a:off x="6157942" y="1855201"/>
            <a:ext cx="4432236"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a:off x="5918200" y="2617518"/>
            <a:ext cx="4671978"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918200" y="2617519"/>
            <a:ext cx="272015" cy="762319"/>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a:off x="6190215" y="3379838"/>
            <a:ext cx="4399963"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626926" y="1456424"/>
            <a:ext cx="2291274" cy="1131848"/>
          </a:xfrm>
          <a:prstGeom prst="rect">
            <a:avLst/>
          </a:prstGeom>
          <a:noFill/>
        </p:spPr>
        <p:txBody>
          <a:bodyPr wrap="square" rtlCol="0">
            <a:spAutoFit/>
          </a:bodyPr>
          <a:lstStyle/>
          <a:p>
            <a:pPr algn="ctr">
              <a:lnSpc>
                <a:spcPct val="150000"/>
              </a:lnSpc>
            </a:pPr>
            <a:r>
              <a:rPr lang="vi-VN" sz="2400" dirty="0">
                <a:latin typeface="Arial" panose="020B0604020202020204" pitchFamily="34" charset="0"/>
                <a:cs typeface="Arial" panose="020B0604020202020204" pitchFamily="34" charset="0"/>
              </a:rPr>
              <a:t>Khi nghe tin làng theo giặc.</a:t>
            </a:r>
            <a:endParaRPr lang="en-US" sz="2400" dirty="0">
              <a:latin typeface="Arial" panose="020B0604020202020204" pitchFamily="34" charset="0"/>
              <a:cs typeface="Arial" panose="020B0604020202020204" pitchFamily="34" charset="0"/>
            </a:endParaRPr>
          </a:p>
        </p:txBody>
      </p:sp>
      <p:sp>
        <p:nvSpPr>
          <p:cNvPr id="61" name="TextBox 60"/>
          <p:cNvSpPr txBox="1"/>
          <p:nvPr/>
        </p:nvSpPr>
        <p:spPr>
          <a:xfrm>
            <a:off x="4025097" y="4162599"/>
            <a:ext cx="5577751" cy="461665"/>
          </a:xfrm>
          <a:prstGeom prst="rect">
            <a:avLst/>
          </a:prstGeom>
          <a:noFill/>
        </p:spPr>
        <p:txBody>
          <a:bodyPr wrap="square" rtlCol="0">
            <a:spAutoFit/>
          </a:bodyPr>
          <a:lstStyle/>
          <a:p>
            <a:pPr algn="ctr"/>
            <a:r>
              <a:rPr lang="vi-VN" sz="2400" dirty="0">
                <a:latin typeface="Arial" panose="020B0604020202020204" pitchFamily="34" charset="0"/>
                <a:cs typeface="Arial" panose="020B0604020202020204" pitchFamily="34" charset="0"/>
              </a:rPr>
              <a:t>Khi trò chuyện với đứa con út.</a:t>
            </a:r>
            <a:endParaRPr lang="en-US" sz="2400" dirty="0">
              <a:latin typeface="Arial" panose="020B0604020202020204" pitchFamily="34" charset="0"/>
              <a:cs typeface="Arial" panose="020B0604020202020204" pitchFamily="34" charset="0"/>
            </a:endParaRPr>
          </a:p>
        </p:txBody>
      </p:sp>
      <p:sp>
        <p:nvSpPr>
          <p:cNvPr id="62" name="TextBox 61"/>
          <p:cNvSpPr txBox="1"/>
          <p:nvPr/>
        </p:nvSpPr>
        <p:spPr>
          <a:xfrm>
            <a:off x="4025097" y="5494837"/>
            <a:ext cx="7347753" cy="461665"/>
          </a:xfrm>
          <a:prstGeom prst="rect">
            <a:avLst/>
          </a:prstGeom>
          <a:noFill/>
        </p:spPr>
        <p:txBody>
          <a:bodyPr wrap="square" rtlCol="0">
            <a:spAutoFit/>
          </a:bodyPr>
          <a:lstStyle/>
          <a:p>
            <a:pPr algn="ctr"/>
            <a:r>
              <a:rPr lang="vi-VN" sz="2400" dirty="0">
                <a:latin typeface="Arial" panose="020B0604020202020204" pitchFamily="34" charset="0"/>
                <a:cs typeface="Arial" panose="020B0604020202020204" pitchFamily="34" charset="0"/>
              </a:rPr>
              <a:t>Khi nghe tin làng Chợ Dầu theo giặc được cải chính.</a:t>
            </a:r>
            <a:endParaRPr lang="en-US" sz="2400" dirty="0">
              <a:latin typeface="Arial" panose="020B0604020202020204" pitchFamily="34" charset="0"/>
              <a:cs typeface="Arial" panose="020B0604020202020204" pitchFamily="34" charset="0"/>
            </a:endParaRPr>
          </a:p>
        </p:txBody>
      </p:sp>
      <p:sp>
        <p:nvSpPr>
          <p:cNvPr id="63" name="TextBox 62"/>
          <p:cNvSpPr txBox="1"/>
          <p:nvPr/>
        </p:nvSpPr>
        <p:spPr>
          <a:xfrm>
            <a:off x="7043262" y="1363164"/>
            <a:ext cx="2559586" cy="461665"/>
          </a:xfrm>
          <a:prstGeom prst="rect">
            <a:avLst/>
          </a:prstGeom>
          <a:noFill/>
        </p:spPr>
        <p:txBody>
          <a:bodyPr wrap="square" rtlCol="0">
            <a:spAutoFit/>
          </a:bodyPr>
          <a:lstStyle/>
          <a:p>
            <a:pPr algn="just"/>
            <a:r>
              <a:rPr lang="vi-VN" sz="2400" dirty="0">
                <a:latin typeface="Arial" panose="020B0604020202020204" pitchFamily="34" charset="0"/>
                <a:cs typeface="Arial" panose="020B0604020202020204" pitchFamily="34" charset="0"/>
              </a:rPr>
              <a:t>Khi mới nghe tin</a:t>
            </a:r>
            <a:endParaRPr lang="en-US" sz="2400" dirty="0">
              <a:latin typeface="Arial" panose="020B0604020202020204" pitchFamily="34" charset="0"/>
              <a:cs typeface="Arial" panose="020B0604020202020204" pitchFamily="34" charset="0"/>
            </a:endParaRPr>
          </a:p>
        </p:txBody>
      </p:sp>
      <p:sp>
        <p:nvSpPr>
          <p:cNvPr id="64" name="TextBox 63"/>
          <p:cNvSpPr txBox="1"/>
          <p:nvPr/>
        </p:nvSpPr>
        <p:spPr>
          <a:xfrm>
            <a:off x="7029859" y="2105073"/>
            <a:ext cx="2572989" cy="461665"/>
          </a:xfrm>
          <a:prstGeom prst="rect">
            <a:avLst/>
          </a:prstGeom>
          <a:noFill/>
        </p:spPr>
        <p:txBody>
          <a:bodyPr wrap="square" rtlCol="0">
            <a:spAutoFit/>
          </a:bodyPr>
          <a:lstStyle/>
          <a:p>
            <a:pPr algn="just"/>
            <a:r>
              <a:rPr lang="vi-VN" sz="2400" dirty="0">
                <a:latin typeface="Arial" panose="020B0604020202020204" pitchFamily="34" charset="0"/>
                <a:cs typeface="Arial" panose="020B0604020202020204" pitchFamily="34" charset="0"/>
              </a:rPr>
              <a:t>Vừa về đến nhà</a:t>
            </a:r>
            <a:endParaRPr lang="en-US" sz="2400" dirty="0">
              <a:latin typeface="Arial" panose="020B0604020202020204" pitchFamily="34" charset="0"/>
              <a:cs typeface="Arial" panose="020B0604020202020204" pitchFamily="34" charset="0"/>
            </a:endParaRPr>
          </a:p>
        </p:txBody>
      </p:sp>
      <p:sp>
        <p:nvSpPr>
          <p:cNvPr id="65" name="TextBox 64"/>
          <p:cNvSpPr txBox="1"/>
          <p:nvPr/>
        </p:nvSpPr>
        <p:spPr>
          <a:xfrm>
            <a:off x="7043262" y="2902784"/>
            <a:ext cx="3343751" cy="461665"/>
          </a:xfrm>
          <a:prstGeom prst="rect">
            <a:avLst/>
          </a:prstGeom>
          <a:noFill/>
        </p:spPr>
        <p:txBody>
          <a:bodyPr wrap="square" rtlCol="0">
            <a:spAutoFit/>
          </a:bodyPr>
          <a:lstStyle/>
          <a:p>
            <a:pPr algn="just"/>
            <a:r>
              <a:rPr lang="vi-VN" sz="2400" dirty="0">
                <a:latin typeface="Arial" panose="020B0604020202020204" pitchFamily="34" charset="0"/>
                <a:cs typeface="Arial" panose="020B0604020202020204" pitchFamily="34" charset="0"/>
              </a:rPr>
              <a:t>Suốt mấy ngày ở nhà</a:t>
            </a:r>
            <a:endParaRPr lang="en-US" sz="2400"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4F75F2F2-5377-02A4-7D10-77DDD850C3D9}"/>
              </a:ext>
            </a:extLst>
          </p:cNvPr>
          <p:cNvSpPr/>
          <p:nvPr/>
        </p:nvSpPr>
        <p:spPr>
          <a:xfrm>
            <a:off x="1601821" y="157058"/>
            <a:ext cx="8988357" cy="820025"/>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b. Diễn biến tâm trạng nhân vật ông Hai</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05800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randombar(horizontal)">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randombar(horizontal)">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randombar(horizontal)">
                                      <p:cBhvr>
                                        <p:cTn id="52" dur="500"/>
                                        <p:tgtEl>
                                          <p:spTgt spid="6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left)">
                                      <p:cBhvr>
                                        <p:cTn id="65" dur="500"/>
                                        <p:tgtEl>
                                          <p:spTgt spid="6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left)">
                                      <p:cBhvr>
                                        <p:cTn id="74" dur="500"/>
                                        <p:tgtEl>
                                          <p:spTgt spid="25"/>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0" grpId="0"/>
      <p:bldP spid="61" grpId="0"/>
      <p:bldP spid="62" grpId="0"/>
      <p:bldP spid="63" grpId="0"/>
      <p:bldP spid="64" grpId="0"/>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ECED481-7470-A126-7461-243479F6ECAA}"/>
              </a:ext>
            </a:extLst>
          </p:cNvPr>
          <p:cNvSpPr/>
          <p:nvPr/>
        </p:nvSpPr>
        <p:spPr>
          <a:xfrm>
            <a:off x="4280470" y="464343"/>
            <a:ext cx="3631060" cy="614363"/>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latin typeface="Arial" panose="020B0604020202020204" pitchFamily="34" charset="0"/>
                <a:cs typeface="Arial" panose="020B0604020202020204" pitchFamily="34" charset="0"/>
              </a:rPr>
              <a:t>Khi mới nghe tin</a:t>
            </a:r>
            <a:endParaRPr lang="en-US" sz="2400" b="1" dirty="0">
              <a:latin typeface="Arial" panose="020B0604020202020204" pitchFamily="34" charset="0"/>
              <a:cs typeface="Arial" panose="020B0604020202020204" pitchFamily="34" charset="0"/>
            </a:endParaRPr>
          </a:p>
        </p:txBody>
      </p:sp>
      <p:pic>
        <p:nvPicPr>
          <p:cNvPr id="12290" name="Picture 2" descr="Phân tích nhân vật ông Hai hay nhất (Sơ đồ tư duy + 25 mẫu) - Văn 9">
            <a:extLst>
              <a:ext uri="{FF2B5EF4-FFF2-40B4-BE49-F238E27FC236}">
                <a16:creationId xmlns:a16="http://schemas.microsoft.com/office/drawing/2014/main" id="{234C0145-2247-B410-09D5-DDED553914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6572"/>
          <a:stretch/>
        </p:blipFill>
        <p:spPr bwMode="auto">
          <a:xfrm>
            <a:off x="494791" y="1692271"/>
            <a:ext cx="3341382" cy="4033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5CC2DB9F-A9AC-DDB8-22D9-F450029BB242}"/>
              </a:ext>
            </a:extLst>
          </p:cNvPr>
          <p:cNvSpPr/>
          <p:nvPr/>
        </p:nvSpPr>
        <p:spPr>
          <a:xfrm>
            <a:off x="4372053" y="1608968"/>
            <a:ext cx="7325156" cy="1269686"/>
          </a:xfrm>
          <a:prstGeom prst="wedgeRectCallout">
            <a:avLst>
              <a:gd name="adj1" fmla="val -62401"/>
              <a:gd name="adj2" fmla="val -1144"/>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r>
              <a:rPr lang="vi-VN" sz="2400" i="1" dirty="0">
                <a:latin typeface="Arial" panose="020B0604020202020204" pitchFamily="34" charset="0"/>
                <a:cs typeface="Arial" panose="020B0604020202020204" pitchFamily="34" charset="0"/>
              </a:rPr>
              <a:t>“Cổ ông lão nghẹn ắng hẳn lại, da mặt tê rân ... lúc sau ông mới rặn è è, nuốt một cái gì vướng ở cổ…”.</a:t>
            </a:r>
          </a:p>
        </p:txBody>
      </p:sp>
      <p:sp>
        <p:nvSpPr>
          <p:cNvPr id="5" name="Speech Bubble: Rectangle 4">
            <a:extLst>
              <a:ext uri="{FF2B5EF4-FFF2-40B4-BE49-F238E27FC236}">
                <a16:creationId xmlns:a16="http://schemas.microsoft.com/office/drawing/2014/main" id="{E7A36CBC-ED30-907F-B19A-6BAA5D176FD5}"/>
              </a:ext>
            </a:extLst>
          </p:cNvPr>
          <p:cNvSpPr/>
          <p:nvPr/>
        </p:nvSpPr>
        <p:spPr>
          <a:xfrm>
            <a:off x="4372053" y="3148960"/>
            <a:ext cx="3626417" cy="1694503"/>
          </a:xfrm>
          <a:prstGeom prst="wedgeRectCallout">
            <a:avLst>
              <a:gd name="adj1" fmla="val -76190"/>
              <a:gd name="adj2" fmla="val -20537"/>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r>
              <a:rPr lang="vi-VN" sz="2400" dirty="0">
                <a:latin typeface="Arial" panose="020B0604020202020204" pitchFamily="34" charset="0"/>
                <a:cs typeface="Arial" panose="020B0604020202020204" pitchFamily="34" charset="0"/>
              </a:rPr>
              <a:t>Ông lão vờ đứng lảng rồi ra về: </a:t>
            </a:r>
          </a:p>
          <a:p>
            <a:pPr marL="342900" indent="-342900" algn="just">
              <a:lnSpc>
                <a:spcPct val="150000"/>
              </a:lnSpc>
              <a:buFont typeface="Arial" panose="020B0604020202020204" pitchFamily="34" charset="0"/>
              <a:buChar char="•"/>
            </a:pPr>
            <a:r>
              <a:rPr lang="vi-VN" sz="2400" i="1" dirty="0">
                <a:latin typeface="Arial" panose="020B0604020202020204" pitchFamily="34" charset="0"/>
                <a:cs typeface="Arial" panose="020B0604020202020204" pitchFamily="34" charset="0"/>
              </a:rPr>
              <a:t>“cúi gằm xuống mà đi” </a:t>
            </a:r>
          </a:p>
        </p:txBody>
      </p:sp>
      <p:pic>
        <p:nvPicPr>
          <p:cNvPr id="6" name="Graphic 5" descr="Arrow Right with solid fill">
            <a:extLst>
              <a:ext uri="{FF2B5EF4-FFF2-40B4-BE49-F238E27FC236}">
                <a16:creationId xmlns:a16="http://schemas.microsoft.com/office/drawing/2014/main" id="{A09EBA17-67E4-91E7-3235-69851CF46D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1780" y="3560393"/>
            <a:ext cx="837907" cy="837907"/>
          </a:xfrm>
          <a:prstGeom prst="rect">
            <a:avLst/>
          </a:prstGeom>
        </p:spPr>
      </p:pic>
      <p:sp>
        <p:nvSpPr>
          <p:cNvPr id="8" name="Rectangle 7">
            <a:extLst>
              <a:ext uri="{FF2B5EF4-FFF2-40B4-BE49-F238E27FC236}">
                <a16:creationId xmlns:a16="http://schemas.microsoft.com/office/drawing/2014/main" id="{1EFF2E42-1D29-0E4F-8227-0088A7977D24}"/>
              </a:ext>
            </a:extLst>
          </p:cNvPr>
          <p:cNvSpPr/>
          <p:nvPr/>
        </p:nvSpPr>
        <p:spPr>
          <a:xfrm>
            <a:off x="9111172" y="3148960"/>
            <a:ext cx="2586037" cy="179451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G</a:t>
            </a: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iả vờ bình thản, thực chất che giấu tâm trạng. </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48069EFC-E01A-8C2A-758A-F32ECFD60071}"/>
              </a:ext>
            </a:extLst>
          </p:cNvPr>
          <p:cNvSpPr/>
          <p:nvPr/>
        </p:nvSpPr>
        <p:spPr>
          <a:xfrm>
            <a:off x="5539119" y="5249032"/>
            <a:ext cx="5591973" cy="1269685"/>
          </a:xfrm>
          <a:prstGeom prst="rect">
            <a:avLst/>
          </a:prstGeom>
          <a:solidFill>
            <a:schemeClr val="accent2">
              <a:lumMod val="20000"/>
              <a:lumOff val="80000"/>
            </a:schemeClr>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Niềm tự hào về làng Dầu bấy lâu bỗng sụp đổ, ông Hai sững sờ đau đớn. </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Arrow: Curved Right 9">
            <a:extLst>
              <a:ext uri="{FF2B5EF4-FFF2-40B4-BE49-F238E27FC236}">
                <a16:creationId xmlns:a16="http://schemas.microsoft.com/office/drawing/2014/main" id="{85A58F4E-3D66-CA88-F250-639E99662340}"/>
              </a:ext>
            </a:extLst>
          </p:cNvPr>
          <p:cNvSpPr/>
          <p:nvPr/>
        </p:nvSpPr>
        <p:spPr>
          <a:xfrm>
            <a:off x="4280470" y="5249032"/>
            <a:ext cx="793881" cy="954156"/>
          </a:xfrm>
          <a:prstGeom prst="curvedRightArrow">
            <a:avLst>
              <a:gd name="adj1" fmla="val 25000"/>
              <a:gd name="adj2" fmla="val 60094"/>
              <a:gd name="adj3" fmla="val 25000"/>
            </a:avLst>
          </a:prstGeom>
          <a:solidFill>
            <a:schemeClr val="accent2">
              <a:lumMod val="75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35322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fade">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E4B647-B9E3-B2C0-AEA4-BE3D1281C935}"/>
              </a:ext>
            </a:extLst>
          </p:cNvPr>
          <p:cNvSpPr/>
          <p:nvPr/>
        </p:nvSpPr>
        <p:spPr>
          <a:xfrm>
            <a:off x="751457" y="428626"/>
            <a:ext cx="1748856" cy="1157288"/>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b="1" dirty="0">
                <a:latin typeface="Arial" panose="020B0604020202020204" pitchFamily="34" charset="0"/>
                <a:cs typeface="Arial" panose="020B0604020202020204" pitchFamily="34" charset="0"/>
              </a:rPr>
              <a:t>Vừa về đến nhà</a:t>
            </a:r>
            <a:endParaRPr lang="en-US" sz="24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4FDE4C1-2413-E197-51A0-E70FA8DE65CB}"/>
              </a:ext>
            </a:extLst>
          </p:cNvPr>
          <p:cNvSpPr/>
          <p:nvPr/>
        </p:nvSpPr>
        <p:spPr>
          <a:xfrm>
            <a:off x="3451733" y="486609"/>
            <a:ext cx="7849678" cy="1099305"/>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a:t>
            </a: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ủi thân, khổ tâm và thương lũ con, nghĩ đến cảnh chúng bị hắt hủi.</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a:extLst>
              <a:ext uri="{FF2B5EF4-FFF2-40B4-BE49-F238E27FC236}">
                <a16:creationId xmlns:a16="http://schemas.microsoft.com/office/drawing/2014/main" id="{89C00905-D641-4EB1-85C0-DD3E20F012A2}"/>
              </a:ext>
            </a:extLst>
          </p:cNvPr>
          <p:cNvSpPr/>
          <p:nvPr/>
        </p:nvSpPr>
        <p:spPr>
          <a:xfrm>
            <a:off x="3451733" y="2282950"/>
            <a:ext cx="2368042" cy="1646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i="1" dirty="0">
                <a:solidFill>
                  <a:schemeClr val="tx1"/>
                </a:solidFill>
                <a:latin typeface="Arial" panose="020B0604020202020204" pitchFamily="34" charset="0"/>
                <a:ea typeface="Times New Roman" panose="02020603050405020304" pitchFamily="18" charset="0"/>
                <a:cs typeface="Arial" panose="020B0604020202020204" pitchFamily="34" charset="0"/>
              </a:rPr>
              <a:t>Nước mắt ông lão cứ dàn ra.</a:t>
            </a:r>
            <a:endParaRPr lang="en-U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D52E7A51-9769-D983-1F92-6E23B24832F3}"/>
              </a:ext>
            </a:extLst>
          </p:cNvPr>
          <p:cNvSpPr/>
          <p:nvPr/>
        </p:nvSpPr>
        <p:spPr>
          <a:xfrm>
            <a:off x="6372227" y="2282950"/>
            <a:ext cx="4929184" cy="1646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i="1" dirty="0">
                <a:solidFill>
                  <a:schemeClr val="tx1"/>
                </a:solidFill>
                <a:latin typeface="Arial" panose="020B0604020202020204" pitchFamily="34" charset="0"/>
                <a:ea typeface="Times New Roman" panose="02020603050405020304" pitchFamily="18" charset="0"/>
                <a:cs typeface="Arial" panose="020B0604020202020204" pitchFamily="34" charset="0"/>
              </a:rPr>
              <a:t>Ông căm giận dân làng, nắm chặt hai tay mà rít lên: “Chúng bay ăn miếng ... nhục nhã thế này”. </a:t>
            </a:r>
            <a:endParaRPr lang="en-U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78A5923B-6FED-61C4-48BA-86015C753674}"/>
              </a:ext>
            </a:extLst>
          </p:cNvPr>
          <p:cNvCxnSpPr>
            <a:stCxn id="3" idx="2"/>
            <a:endCxn id="4" idx="0"/>
          </p:cNvCxnSpPr>
          <p:nvPr/>
        </p:nvCxnSpPr>
        <p:spPr>
          <a:xfrm flipH="1">
            <a:off x="4635754" y="1585914"/>
            <a:ext cx="2740818" cy="697036"/>
          </a:xfrm>
          <a:prstGeom prst="straightConnector1">
            <a:avLst/>
          </a:prstGeom>
          <a:ln w="28575">
            <a:solidFill>
              <a:schemeClr val="accent2">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843130BC-7585-84C1-134A-2922E83F8C50}"/>
              </a:ext>
            </a:extLst>
          </p:cNvPr>
          <p:cNvCxnSpPr>
            <a:cxnSpLocks/>
            <a:stCxn id="3" idx="2"/>
            <a:endCxn id="5" idx="0"/>
          </p:cNvCxnSpPr>
          <p:nvPr/>
        </p:nvCxnSpPr>
        <p:spPr>
          <a:xfrm>
            <a:off x="7376572" y="1585914"/>
            <a:ext cx="1460247" cy="697036"/>
          </a:xfrm>
          <a:prstGeom prst="straightConnector1">
            <a:avLst/>
          </a:prstGeom>
          <a:ln w="28575">
            <a:solidFill>
              <a:schemeClr val="accent2">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11" name="Rectangle 10">
            <a:extLst>
              <a:ext uri="{FF2B5EF4-FFF2-40B4-BE49-F238E27FC236}">
                <a16:creationId xmlns:a16="http://schemas.microsoft.com/office/drawing/2014/main" id="{8AC7E127-B4EB-6DAD-7540-8FED1B6591E1}"/>
              </a:ext>
            </a:extLst>
          </p:cNvPr>
          <p:cNvSpPr/>
          <p:nvPr/>
        </p:nvSpPr>
        <p:spPr>
          <a:xfrm>
            <a:off x="531238" y="2905542"/>
            <a:ext cx="2626299" cy="3465849"/>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Trấn tĩnh, ông không tin nhưng rồi cay đắng nghĩ </a:t>
            </a:r>
            <a:r>
              <a:rPr lang="vi-VN" sz="2400" i="1" dirty="0">
                <a:solidFill>
                  <a:schemeClr val="tx1"/>
                </a:solidFill>
                <a:latin typeface="Arial" panose="020B0604020202020204" pitchFamily="34" charset="0"/>
                <a:ea typeface="Times New Roman" panose="02020603050405020304" pitchFamily="18" charset="0"/>
                <a:cs typeface="Arial" panose="020B0604020202020204" pitchFamily="34" charset="0"/>
              </a:rPr>
              <a:t>“ai người ta hơi đâu bịa tạc ra”.</a:t>
            </a:r>
            <a:endParaRPr lang="en-U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a:extLst>
              <a:ext uri="{FF2B5EF4-FFF2-40B4-BE49-F238E27FC236}">
                <a16:creationId xmlns:a16="http://schemas.microsoft.com/office/drawing/2014/main" id="{A662E8CC-BD1B-6F3E-2A49-DFB77F577B76}"/>
              </a:ext>
            </a:extLst>
          </p:cNvPr>
          <p:cNvSpPr/>
          <p:nvPr/>
        </p:nvSpPr>
        <p:spPr>
          <a:xfrm>
            <a:off x="4180712" y="4603625"/>
            <a:ext cx="3044427" cy="1766931"/>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Lo lắng cho bản thân, gia đình và bà con trong làng.</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Rectangle 14">
            <a:extLst>
              <a:ext uri="{FF2B5EF4-FFF2-40B4-BE49-F238E27FC236}">
                <a16:creationId xmlns:a16="http://schemas.microsoft.com/office/drawing/2014/main" id="{5DD11676-7688-463C-3A23-2D3393E5E145}"/>
              </a:ext>
            </a:extLst>
          </p:cNvPr>
          <p:cNvSpPr/>
          <p:nvPr/>
        </p:nvSpPr>
        <p:spPr>
          <a:xfrm>
            <a:off x="8415338" y="4574219"/>
            <a:ext cx="2886074" cy="176693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Cáu gắt vô cớ với vợ, trằn trọc không ngủ được.</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Arrow: Down 15">
            <a:extLst>
              <a:ext uri="{FF2B5EF4-FFF2-40B4-BE49-F238E27FC236}">
                <a16:creationId xmlns:a16="http://schemas.microsoft.com/office/drawing/2014/main" id="{E1F24CB6-AA17-1EF1-7D70-1112619A53BB}"/>
              </a:ext>
            </a:extLst>
          </p:cNvPr>
          <p:cNvSpPr/>
          <p:nvPr/>
        </p:nvSpPr>
        <p:spPr>
          <a:xfrm rot="16200000">
            <a:off x="2798390" y="682119"/>
            <a:ext cx="452551" cy="650301"/>
          </a:xfrm>
          <a:prstGeom prst="downArrow">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7AEDE5EA-2EEF-906A-A025-E3B82C608DA1}"/>
              </a:ext>
            </a:extLst>
          </p:cNvPr>
          <p:cNvSpPr/>
          <p:nvPr/>
        </p:nvSpPr>
        <p:spPr>
          <a:xfrm>
            <a:off x="1399609" y="1840696"/>
            <a:ext cx="452551" cy="884507"/>
          </a:xfrm>
          <a:prstGeom prst="downArrow">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8AAEC514-14BF-AB4D-AB83-6D4DD3BEC68D}"/>
              </a:ext>
            </a:extLst>
          </p:cNvPr>
          <p:cNvSpPr/>
          <p:nvPr/>
        </p:nvSpPr>
        <p:spPr>
          <a:xfrm rot="16200000">
            <a:off x="3456586" y="5132533"/>
            <a:ext cx="452551" cy="650301"/>
          </a:xfrm>
          <a:prstGeom prst="downArrow">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6AC107CC-AF96-3C28-2590-3B6343867C90}"/>
              </a:ext>
            </a:extLst>
          </p:cNvPr>
          <p:cNvSpPr/>
          <p:nvPr/>
        </p:nvSpPr>
        <p:spPr>
          <a:xfrm rot="16200000">
            <a:off x="7555269" y="5132533"/>
            <a:ext cx="452551" cy="650301"/>
          </a:xfrm>
          <a:prstGeom prst="downArrow">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24860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1" grpId="0" animBg="1"/>
      <p:bldP spid="12" grpId="0" animBg="1"/>
      <p:bldP spid="15" grpId="0" animBg="1"/>
      <p:bldP spid="16" grpId="0" animBg="1"/>
      <p:bldP spid="17" grpId="0" animBg="1"/>
      <p:bldP spid="18"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526B5B8-20E4-0BD0-6C9A-52213F661D1D}"/>
              </a:ext>
            </a:extLst>
          </p:cNvPr>
          <p:cNvSpPr/>
          <p:nvPr/>
        </p:nvSpPr>
        <p:spPr>
          <a:xfrm>
            <a:off x="4280470" y="464343"/>
            <a:ext cx="3631060" cy="614363"/>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latin typeface="Arial" panose="020B0604020202020204" pitchFamily="34" charset="0"/>
                <a:cs typeface="Arial" panose="020B0604020202020204" pitchFamily="34" charset="0"/>
              </a:rPr>
              <a:t>Suốt mấy ngày ở nhà</a:t>
            </a:r>
            <a:endParaRPr lang="en-US" sz="24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9C009E6-EE64-062B-F1E8-2ED31ADD56EC}"/>
              </a:ext>
            </a:extLst>
          </p:cNvPr>
          <p:cNvSpPr/>
          <p:nvPr/>
        </p:nvSpPr>
        <p:spPr>
          <a:xfrm>
            <a:off x="471705" y="1655180"/>
            <a:ext cx="2991930" cy="1646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Chẳng dám đi đâu, chỉ ru rú ở xó nhà, mặc cảm nặng nề.</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4E661E08-4C64-6E73-8EB9-C5FB12956A2F}"/>
              </a:ext>
            </a:extLst>
          </p:cNvPr>
          <p:cNvCxnSpPr>
            <a:cxnSpLocks/>
            <a:stCxn id="2" idx="2"/>
            <a:endCxn id="3" idx="0"/>
          </p:cNvCxnSpPr>
          <p:nvPr/>
        </p:nvCxnSpPr>
        <p:spPr>
          <a:xfrm flipH="1">
            <a:off x="1967670" y="1078706"/>
            <a:ext cx="4128330" cy="576474"/>
          </a:xfrm>
          <a:prstGeom prst="straightConnector1">
            <a:avLst/>
          </a:prstGeom>
          <a:ln w="28575">
            <a:solidFill>
              <a:schemeClr val="accent2">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A67F9798-AAA8-75F6-0CD8-A7F44E0D15EF}"/>
              </a:ext>
            </a:extLst>
          </p:cNvPr>
          <p:cNvCxnSpPr>
            <a:cxnSpLocks/>
            <a:stCxn id="2" idx="2"/>
          </p:cNvCxnSpPr>
          <p:nvPr/>
        </p:nvCxnSpPr>
        <p:spPr>
          <a:xfrm flipH="1">
            <a:off x="6085931" y="1078706"/>
            <a:ext cx="10069" cy="576474"/>
          </a:xfrm>
          <a:prstGeom prst="straightConnector1">
            <a:avLst/>
          </a:prstGeom>
          <a:ln w="28575">
            <a:solidFill>
              <a:schemeClr val="accent2">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63C1EFC2-2DA7-0364-A678-1EDB6D5EEA90}"/>
              </a:ext>
            </a:extLst>
          </p:cNvPr>
          <p:cNvSpPr/>
          <p:nvPr/>
        </p:nvSpPr>
        <p:spPr>
          <a:xfrm>
            <a:off x="4589966" y="1655180"/>
            <a:ext cx="2991930" cy="1646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 ám, bế tắc khi mụ chủ nhà ngỏ ý không cho ở.</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Rectangle 16">
            <a:extLst>
              <a:ext uri="{FF2B5EF4-FFF2-40B4-BE49-F238E27FC236}">
                <a16:creationId xmlns:a16="http://schemas.microsoft.com/office/drawing/2014/main" id="{D250089A-B225-ACFA-AD07-285CD03A1532}"/>
              </a:ext>
            </a:extLst>
          </p:cNvPr>
          <p:cNvSpPr/>
          <p:nvPr/>
        </p:nvSpPr>
        <p:spPr>
          <a:xfrm>
            <a:off x="8757153" y="1655180"/>
            <a:ext cx="2991930" cy="1646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Xung đột nội tâm gay gắt: </a:t>
            </a:r>
            <a:r>
              <a:rPr lang="vi-VN"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“Hay là trở về làng?”.</a:t>
            </a:r>
            <a:endParaRPr lang="en-US" sz="24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a:extLst>
              <a:ext uri="{FF2B5EF4-FFF2-40B4-BE49-F238E27FC236}">
                <a16:creationId xmlns:a16="http://schemas.microsoft.com/office/drawing/2014/main" id="{A0D90E88-CCD2-1981-8B9D-0412FBDAC1F7}"/>
              </a:ext>
            </a:extLst>
          </p:cNvPr>
          <p:cNvSpPr/>
          <p:nvPr/>
        </p:nvSpPr>
        <p:spPr>
          <a:xfrm>
            <a:off x="1087546" y="3929063"/>
            <a:ext cx="8601075" cy="2464594"/>
          </a:xfrm>
          <a:prstGeom prst="rect">
            <a:avLst/>
          </a:prstGeom>
          <a:solidFill>
            <a:schemeClr val="accent2">
              <a:lumMod val="20000"/>
              <a:lumOff val="80000"/>
            </a:schemeClr>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Ý nghĩ thoáng qua lập tức bị gạt đi vì:</a:t>
            </a:r>
          </a:p>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Về làng là từ bỏ kháng chiến, bỏ cụ Hồ.</a:t>
            </a:r>
          </a:p>
          <a:p>
            <a:pPr marL="342900" indent="-342900" algn="just">
              <a:lnSpc>
                <a:spcPct val="150000"/>
              </a:lnSpc>
              <a:buFont typeface="Arial" panose="020B0604020202020204" pitchFamily="34" charset="0"/>
              <a:buChar char="•"/>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Đau đớn quyết định: </a:t>
            </a:r>
            <a:r>
              <a:rPr lang="vi-VN" sz="24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“làng thì yêu thật nhưng làng theo Tây mất rồi thì phải thù”.</a:t>
            </a:r>
            <a:endParaRPr lang="en-US" sz="24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E96F7E9A-0372-5D73-8041-76CBE1535E25}"/>
              </a:ext>
            </a:extLst>
          </p:cNvPr>
          <p:cNvCxnSpPr>
            <a:cxnSpLocks/>
          </p:cNvCxnSpPr>
          <p:nvPr/>
        </p:nvCxnSpPr>
        <p:spPr>
          <a:xfrm>
            <a:off x="6096000" y="1078706"/>
            <a:ext cx="4305300" cy="576474"/>
          </a:xfrm>
          <a:prstGeom prst="straightConnector1">
            <a:avLst/>
          </a:prstGeom>
          <a:ln w="28575">
            <a:solidFill>
              <a:schemeClr val="accent2">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20" name="Arrow: Bent-Up 19">
            <a:extLst>
              <a:ext uri="{FF2B5EF4-FFF2-40B4-BE49-F238E27FC236}">
                <a16:creationId xmlns:a16="http://schemas.microsoft.com/office/drawing/2014/main" id="{A9E70EEF-1421-20B8-4A96-E7B0F9B336BA}"/>
              </a:ext>
            </a:extLst>
          </p:cNvPr>
          <p:cNvSpPr/>
          <p:nvPr/>
        </p:nvSpPr>
        <p:spPr>
          <a:xfrm rot="16200000" flipH="1">
            <a:off x="9241416" y="3916257"/>
            <a:ext cx="2319769" cy="1406306"/>
          </a:xfrm>
          <a:prstGeom prst="bentUpArrow">
            <a:avLst>
              <a:gd name="adj1" fmla="val 13787"/>
              <a:gd name="adj2" fmla="val 17391"/>
              <a:gd name="adj3" fmla="val 17792"/>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1275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7"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272671" y="4824616"/>
            <a:ext cx="4439268" cy="2484141"/>
          </a:xfrm>
          <a:custGeom>
            <a:avLst/>
            <a:gdLst/>
            <a:ahLst/>
            <a:cxnLst/>
            <a:rect l="l" t="t" r="r" b="b"/>
            <a:pathLst>
              <a:path w="6658902" h="3726211">
                <a:moveTo>
                  <a:pt x="0" y="0"/>
                </a:moveTo>
                <a:lnTo>
                  <a:pt x="6658902" y="0"/>
                </a:lnTo>
                <a:lnTo>
                  <a:pt x="6658902" y="3726211"/>
                </a:lnTo>
                <a:lnTo>
                  <a:pt x="0" y="3726211"/>
                </a:lnTo>
                <a:lnTo>
                  <a:pt x="0" y="0"/>
                </a:lnTo>
                <a:close/>
              </a:path>
            </a:pathLst>
          </a:custGeom>
          <a:blipFill>
            <a:blip r:embed="rId2"/>
            <a:stretch>
              <a:fillRect/>
            </a:stretch>
          </a:blipFill>
        </p:spPr>
        <p:txBody>
          <a:bodyPr/>
          <a:lstStyle/>
          <a:p>
            <a:endParaRPr lang="en-US" sz="1200" dirty="0"/>
          </a:p>
        </p:txBody>
      </p:sp>
      <p:sp>
        <p:nvSpPr>
          <p:cNvPr id="5" name="Freeform 5"/>
          <p:cNvSpPr/>
          <p:nvPr/>
        </p:nvSpPr>
        <p:spPr>
          <a:xfrm flipH="1" flipV="1">
            <a:off x="8707136" y="23722"/>
            <a:ext cx="4439268" cy="2484141"/>
          </a:xfrm>
          <a:custGeom>
            <a:avLst/>
            <a:gdLst/>
            <a:ahLst/>
            <a:cxnLst/>
            <a:rect l="l" t="t" r="r" b="b"/>
            <a:pathLst>
              <a:path w="6658902" h="3726211">
                <a:moveTo>
                  <a:pt x="6658902" y="3726211"/>
                </a:moveTo>
                <a:lnTo>
                  <a:pt x="0" y="3726211"/>
                </a:lnTo>
                <a:lnTo>
                  <a:pt x="0" y="0"/>
                </a:lnTo>
                <a:lnTo>
                  <a:pt x="6658902" y="0"/>
                </a:lnTo>
                <a:lnTo>
                  <a:pt x="6658902" y="3726211"/>
                </a:lnTo>
                <a:close/>
              </a:path>
            </a:pathLst>
          </a:custGeom>
          <a:blipFill>
            <a:blip r:embed="rId2"/>
            <a:stretch>
              <a:fillRect/>
            </a:stretch>
          </a:blipFill>
        </p:spPr>
        <p:txBody>
          <a:bodyPr/>
          <a:lstStyle/>
          <a:p>
            <a:endParaRPr lang="en-US" sz="1200"/>
          </a:p>
        </p:txBody>
      </p:sp>
      <p:sp>
        <p:nvSpPr>
          <p:cNvPr id="6" name="Freeform 6"/>
          <p:cNvSpPr/>
          <p:nvPr/>
        </p:nvSpPr>
        <p:spPr>
          <a:xfrm>
            <a:off x="-629087" y="3168251"/>
            <a:ext cx="2167617" cy="4371413"/>
          </a:xfrm>
          <a:custGeom>
            <a:avLst/>
            <a:gdLst/>
            <a:ahLst/>
            <a:cxnLst/>
            <a:rect l="l" t="t" r="r" b="b"/>
            <a:pathLst>
              <a:path w="3251426" h="6557119">
                <a:moveTo>
                  <a:pt x="0" y="0"/>
                </a:moveTo>
                <a:lnTo>
                  <a:pt x="3251426" y="0"/>
                </a:lnTo>
                <a:lnTo>
                  <a:pt x="3251426" y="6557119"/>
                </a:lnTo>
                <a:lnTo>
                  <a:pt x="0" y="65571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7" name="Freeform 7"/>
          <p:cNvSpPr/>
          <p:nvPr/>
        </p:nvSpPr>
        <p:spPr>
          <a:xfrm flipH="1" flipV="1">
            <a:off x="10843500" y="-1844944"/>
            <a:ext cx="2167617" cy="4371413"/>
          </a:xfrm>
          <a:custGeom>
            <a:avLst/>
            <a:gdLst/>
            <a:ahLst/>
            <a:cxnLst/>
            <a:rect l="l" t="t" r="r" b="b"/>
            <a:pathLst>
              <a:path w="3251426" h="6557119">
                <a:moveTo>
                  <a:pt x="3251427" y="6557119"/>
                </a:moveTo>
                <a:lnTo>
                  <a:pt x="0" y="6557119"/>
                </a:lnTo>
                <a:lnTo>
                  <a:pt x="0" y="0"/>
                </a:lnTo>
                <a:lnTo>
                  <a:pt x="3251427" y="0"/>
                </a:lnTo>
                <a:lnTo>
                  <a:pt x="3251427" y="655711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8" name="Freeform 8"/>
          <p:cNvSpPr/>
          <p:nvPr/>
        </p:nvSpPr>
        <p:spPr>
          <a:xfrm>
            <a:off x="10777283" y="4825153"/>
            <a:ext cx="3472902" cy="3129899"/>
          </a:xfrm>
          <a:custGeom>
            <a:avLst/>
            <a:gdLst/>
            <a:ahLst/>
            <a:cxnLst/>
            <a:rect l="l" t="t" r="r" b="b"/>
            <a:pathLst>
              <a:path w="5209353" h="4694849">
                <a:moveTo>
                  <a:pt x="0" y="0"/>
                </a:moveTo>
                <a:lnTo>
                  <a:pt x="5209352" y="0"/>
                </a:lnTo>
                <a:lnTo>
                  <a:pt x="5209352" y="4694848"/>
                </a:lnTo>
                <a:lnTo>
                  <a:pt x="0" y="46948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9" name="Freeform 9"/>
          <p:cNvSpPr/>
          <p:nvPr/>
        </p:nvSpPr>
        <p:spPr>
          <a:xfrm flipH="1" flipV="1">
            <a:off x="-1580429" y="-1287901"/>
            <a:ext cx="3850308" cy="3470031"/>
          </a:xfrm>
          <a:custGeom>
            <a:avLst/>
            <a:gdLst/>
            <a:ahLst/>
            <a:cxnLst/>
            <a:rect l="l" t="t" r="r" b="b"/>
            <a:pathLst>
              <a:path w="5775462" h="5205046">
                <a:moveTo>
                  <a:pt x="5775462" y="5205046"/>
                </a:moveTo>
                <a:lnTo>
                  <a:pt x="0" y="5205046"/>
                </a:lnTo>
                <a:lnTo>
                  <a:pt x="0" y="0"/>
                </a:lnTo>
                <a:lnTo>
                  <a:pt x="5775462" y="0"/>
                </a:lnTo>
                <a:lnTo>
                  <a:pt x="5775462" y="5205046"/>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0" name="Freeform 10"/>
          <p:cNvSpPr/>
          <p:nvPr/>
        </p:nvSpPr>
        <p:spPr>
          <a:xfrm>
            <a:off x="9994784" y="5220820"/>
            <a:ext cx="1859909" cy="2185706"/>
          </a:xfrm>
          <a:custGeom>
            <a:avLst/>
            <a:gdLst/>
            <a:ahLst/>
            <a:cxnLst/>
            <a:rect l="l" t="t" r="r" b="b"/>
            <a:pathLst>
              <a:path w="2789863" h="3278559">
                <a:moveTo>
                  <a:pt x="0" y="0"/>
                </a:moveTo>
                <a:lnTo>
                  <a:pt x="2789863" y="0"/>
                </a:lnTo>
                <a:lnTo>
                  <a:pt x="2789863" y="3278560"/>
                </a:lnTo>
                <a:lnTo>
                  <a:pt x="0" y="32785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1" name="Freeform 11"/>
          <p:cNvSpPr/>
          <p:nvPr/>
        </p:nvSpPr>
        <p:spPr>
          <a:xfrm flipH="1" flipV="1">
            <a:off x="873537" y="-1019809"/>
            <a:ext cx="1859909" cy="2185706"/>
          </a:xfrm>
          <a:custGeom>
            <a:avLst/>
            <a:gdLst/>
            <a:ahLst/>
            <a:cxnLst/>
            <a:rect l="l" t="t" r="r" b="b"/>
            <a:pathLst>
              <a:path w="2789863" h="3278559">
                <a:moveTo>
                  <a:pt x="2789864" y="3278560"/>
                </a:moveTo>
                <a:lnTo>
                  <a:pt x="0" y="3278560"/>
                </a:lnTo>
                <a:lnTo>
                  <a:pt x="0" y="0"/>
                </a:lnTo>
                <a:lnTo>
                  <a:pt x="2789864" y="0"/>
                </a:lnTo>
                <a:lnTo>
                  <a:pt x="2789864" y="3278560"/>
                </a:lnTo>
                <a:close/>
              </a:path>
            </a:pathLst>
          </a:custGeom>
          <a:blipFill>
            <a:blip r:embed="rId8">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2" name="Freeform 12"/>
          <p:cNvSpPr/>
          <p:nvPr/>
        </p:nvSpPr>
        <p:spPr>
          <a:xfrm rot="1155161">
            <a:off x="1699831" y="5117537"/>
            <a:ext cx="1369577" cy="2392273"/>
          </a:xfrm>
          <a:custGeom>
            <a:avLst/>
            <a:gdLst/>
            <a:ahLst/>
            <a:cxnLst/>
            <a:rect l="l" t="t" r="r" b="b"/>
            <a:pathLst>
              <a:path w="2054365" h="3588410">
                <a:moveTo>
                  <a:pt x="0" y="0"/>
                </a:moveTo>
                <a:lnTo>
                  <a:pt x="2054365" y="0"/>
                </a:lnTo>
                <a:lnTo>
                  <a:pt x="2054365" y="3588409"/>
                </a:lnTo>
                <a:lnTo>
                  <a:pt x="0" y="35884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3" name="Freeform 13"/>
          <p:cNvSpPr/>
          <p:nvPr/>
        </p:nvSpPr>
        <p:spPr>
          <a:xfrm flipH="1" flipV="1">
            <a:off x="10023424" y="-626229"/>
            <a:ext cx="1369577" cy="2392273"/>
          </a:xfrm>
          <a:custGeom>
            <a:avLst/>
            <a:gdLst/>
            <a:ahLst/>
            <a:cxnLst/>
            <a:rect l="l" t="t" r="r" b="b"/>
            <a:pathLst>
              <a:path w="2054365" h="3588410">
                <a:moveTo>
                  <a:pt x="2054364" y="3588410"/>
                </a:moveTo>
                <a:lnTo>
                  <a:pt x="0" y="3588410"/>
                </a:lnTo>
                <a:lnTo>
                  <a:pt x="0" y="0"/>
                </a:lnTo>
                <a:lnTo>
                  <a:pt x="2054364" y="0"/>
                </a:lnTo>
                <a:lnTo>
                  <a:pt x="2054364" y="358841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4" name="Freeform 14"/>
          <p:cNvSpPr/>
          <p:nvPr/>
        </p:nvSpPr>
        <p:spPr>
          <a:xfrm>
            <a:off x="11343929" y="4114800"/>
            <a:ext cx="1062367" cy="2743200"/>
          </a:xfrm>
          <a:custGeom>
            <a:avLst/>
            <a:gdLst/>
            <a:ahLst/>
            <a:cxnLst/>
            <a:rect l="l" t="t" r="r" b="b"/>
            <a:pathLst>
              <a:path w="1593550" h="4114800">
                <a:moveTo>
                  <a:pt x="0" y="0"/>
                </a:moveTo>
                <a:lnTo>
                  <a:pt x="1593550" y="0"/>
                </a:lnTo>
                <a:lnTo>
                  <a:pt x="1593550"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15" name="Freeform 15"/>
          <p:cNvSpPr/>
          <p:nvPr/>
        </p:nvSpPr>
        <p:spPr>
          <a:xfrm flipH="1" flipV="1">
            <a:off x="159365" y="-431425"/>
            <a:ext cx="1062367" cy="2743200"/>
          </a:xfrm>
          <a:custGeom>
            <a:avLst/>
            <a:gdLst/>
            <a:ahLst/>
            <a:cxnLst/>
            <a:rect l="l" t="t" r="r" b="b"/>
            <a:pathLst>
              <a:path w="1593550" h="4114800">
                <a:moveTo>
                  <a:pt x="1593550" y="4114800"/>
                </a:moveTo>
                <a:lnTo>
                  <a:pt x="0" y="4114800"/>
                </a:lnTo>
                <a:lnTo>
                  <a:pt x="0" y="0"/>
                </a:lnTo>
                <a:lnTo>
                  <a:pt x="1593550" y="0"/>
                </a:lnTo>
                <a:lnTo>
                  <a:pt x="1593550" y="411480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16" name="Google Shape;78;p16">
            <a:extLst>
              <a:ext uri="{FF2B5EF4-FFF2-40B4-BE49-F238E27FC236}">
                <a16:creationId xmlns:a16="http://schemas.microsoft.com/office/drawing/2014/main" id="{005A6DCF-5028-2BAC-D930-05DB79760FDC}"/>
              </a:ext>
            </a:extLst>
          </p:cNvPr>
          <p:cNvSpPr txBox="1"/>
          <p:nvPr/>
        </p:nvSpPr>
        <p:spPr>
          <a:xfrm>
            <a:off x="2884531" y="1236976"/>
            <a:ext cx="6890787" cy="945154"/>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 sz="4000" b="1" dirty="0">
                <a:solidFill>
                  <a:schemeClr val="accent5">
                    <a:lumMod val="50000"/>
                  </a:schemeClr>
                </a:solidFill>
                <a:latin typeface="Arial" panose="020B0604020202020204" pitchFamily="34" charset="0"/>
                <a:cs typeface="Arial" panose="020B0604020202020204" pitchFamily="34" charset="0"/>
              </a:rPr>
              <a:t>BÀI </a:t>
            </a:r>
            <a:r>
              <a:rPr lang="vi-VN" sz="4000" b="1" dirty="0">
                <a:solidFill>
                  <a:schemeClr val="accent5">
                    <a:lumMod val="50000"/>
                  </a:schemeClr>
                </a:solidFill>
                <a:latin typeface="Arial" panose="020B0604020202020204" pitchFamily="34" charset="0"/>
                <a:cs typeface="Arial" panose="020B0604020202020204" pitchFamily="34" charset="0"/>
              </a:rPr>
              <a:t>4</a:t>
            </a:r>
            <a:r>
              <a:rPr lang="vi" sz="4000" b="1" dirty="0">
                <a:solidFill>
                  <a:schemeClr val="accent5">
                    <a:lumMod val="50000"/>
                  </a:schemeClr>
                </a:solidFill>
                <a:latin typeface="Arial" panose="020B0604020202020204" pitchFamily="34" charset="0"/>
                <a:cs typeface="Arial" panose="020B0604020202020204" pitchFamily="34" charset="0"/>
              </a:rPr>
              <a:t>: </a:t>
            </a:r>
            <a:r>
              <a:rPr lang="vi-VN" sz="4000" b="1" dirty="0">
                <a:solidFill>
                  <a:schemeClr val="accent5">
                    <a:lumMod val="50000"/>
                  </a:schemeClr>
                </a:solidFill>
                <a:latin typeface="Arial" panose="020B0604020202020204" pitchFamily="34" charset="0"/>
                <a:cs typeface="Arial" panose="020B0604020202020204" pitchFamily="34" charset="0"/>
              </a:rPr>
              <a:t>TRUYỆN NGẮN</a:t>
            </a:r>
            <a:endParaRPr sz="4000" b="1" dirty="0">
              <a:solidFill>
                <a:schemeClr val="accent5">
                  <a:lumMod val="50000"/>
                </a:schemeClr>
              </a:solidFill>
              <a:latin typeface="Arial" panose="020B0604020202020204" pitchFamily="34" charset="0"/>
              <a:cs typeface="Arial" panose="020B0604020202020204" pitchFamily="34" charset="0"/>
            </a:endParaRPr>
          </a:p>
        </p:txBody>
      </p:sp>
      <p:sp>
        <p:nvSpPr>
          <p:cNvPr id="18" name="Google Shape;79;p16">
            <a:extLst>
              <a:ext uri="{FF2B5EF4-FFF2-40B4-BE49-F238E27FC236}">
                <a16:creationId xmlns:a16="http://schemas.microsoft.com/office/drawing/2014/main" id="{6B985CAB-466A-DF94-2CD7-5825A9DA127B}"/>
              </a:ext>
            </a:extLst>
          </p:cNvPr>
          <p:cNvSpPr/>
          <p:nvPr/>
        </p:nvSpPr>
        <p:spPr>
          <a:xfrm>
            <a:off x="5098392" y="2564694"/>
            <a:ext cx="2602066" cy="730169"/>
          </a:xfrm>
          <a:prstGeom prst="rect">
            <a:avLst/>
          </a:prstGeom>
          <a:solidFill>
            <a:schemeClr val="accent2">
              <a:lumMod val="50000"/>
            </a:schemeClr>
          </a:solidFill>
          <a:ln w="19050">
            <a:solidFill>
              <a:schemeClr val="accent2">
                <a:lumMod val="50000"/>
              </a:schemeClr>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vi" sz="3600" dirty="0">
                <a:solidFill>
                  <a:schemeClr val="bg1"/>
                </a:solidFill>
                <a:latin typeface="Arial" panose="020B0604020202020204" pitchFamily="34" charset="0"/>
                <a:cs typeface="Arial" panose="020B0604020202020204" pitchFamily="34" charset="0"/>
              </a:rPr>
              <a:t>Văn bản </a:t>
            </a:r>
            <a:r>
              <a:rPr lang="vi-VN" sz="3600" dirty="0">
                <a:solidFill>
                  <a:schemeClr val="bg1"/>
                </a:solidFill>
                <a:latin typeface="Arial" panose="020B0604020202020204" pitchFamily="34" charset="0"/>
                <a:cs typeface="Arial" panose="020B0604020202020204" pitchFamily="34" charset="0"/>
              </a:rPr>
              <a:t>1</a:t>
            </a:r>
            <a:endParaRPr sz="3600" dirty="0">
              <a:solidFill>
                <a:schemeClr val="bg1"/>
              </a:solidFill>
              <a:latin typeface="Arial" panose="020B0604020202020204" pitchFamily="34" charset="0"/>
              <a:cs typeface="Arial" panose="020B0604020202020204" pitchFamily="34" charset="0"/>
            </a:endParaRPr>
          </a:p>
        </p:txBody>
      </p:sp>
      <p:sp>
        <p:nvSpPr>
          <p:cNvPr id="19" name="Google Shape;80;p16">
            <a:extLst>
              <a:ext uri="{FF2B5EF4-FFF2-40B4-BE49-F238E27FC236}">
                <a16:creationId xmlns:a16="http://schemas.microsoft.com/office/drawing/2014/main" id="{6F4D00C1-3F43-5DAB-DE3A-28F8BB506C4B}"/>
              </a:ext>
            </a:extLst>
          </p:cNvPr>
          <p:cNvSpPr txBox="1"/>
          <p:nvPr/>
        </p:nvSpPr>
        <p:spPr>
          <a:xfrm>
            <a:off x="4726666" y="4114800"/>
            <a:ext cx="3472902" cy="1162455"/>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7200" b="1" dirty="0">
                <a:ln w="0"/>
                <a:solidFill>
                  <a:srgbClr val="C00000"/>
                </a:solidFill>
                <a:latin typeface="Arial" panose="020B0604020202020204" pitchFamily="34" charset="0"/>
                <a:cs typeface="Arial" panose="020B0604020202020204" pitchFamily="34" charset="0"/>
              </a:rPr>
              <a:t>LÀNG</a:t>
            </a:r>
          </a:p>
        </p:txBody>
      </p:sp>
    </p:spTree>
    <p:extLst>
      <p:ext uri="{BB962C8B-B14F-4D97-AF65-F5344CB8AC3E}">
        <p14:creationId xmlns:p14="http://schemas.microsoft.com/office/powerpoint/2010/main" val="3535058455"/>
      </p:ext>
    </p:extLst>
  </p:cSld>
  <p:clrMapOvr>
    <a:masterClrMapping/>
  </p:clrMapOvr>
  <p:transition spd="med">
    <p:pull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9C3681-F012-6EFA-695B-8FAB80D153A6}"/>
              </a:ext>
            </a:extLst>
          </p:cNvPr>
          <p:cNvSpPr/>
          <p:nvPr/>
        </p:nvSpPr>
        <p:spPr>
          <a:xfrm>
            <a:off x="2947479" y="321468"/>
            <a:ext cx="6297042" cy="550070"/>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latin typeface="Arial" panose="020B0604020202020204" pitchFamily="34" charset="0"/>
                <a:cs typeface="Arial" panose="020B0604020202020204" pitchFamily="34" charset="0"/>
              </a:rPr>
              <a:t>Khi trò chuyện với đứa con út</a:t>
            </a:r>
            <a:endParaRPr lang="en-US" sz="24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0CF37E7-EFFE-2C80-BEA9-EBF2614EAEA5}"/>
              </a:ext>
            </a:extLst>
          </p:cNvPr>
          <p:cNvSpPr/>
          <p:nvPr/>
        </p:nvSpPr>
        <p:spPr>
          <a:xfrm>
            <a:off x="514567" y="1526592"/>
            <a:ext cx="4514633" cy="117374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Khẳng định tình yêu làng Chợ Dầu luôn ăn sâu trong lòng.</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a:extLst>
              <a:ext uri="{FF2B5EF4-FFF2-40B4-BE49-F238E27FC236}">
                <a16:creationId xmlns:a16="http://schemas.microsoft.com/office/drawing/2014/main" id="{85480E63-5B18-26AE-B1EF-28161B5D7414}"/>
              </a:ext>
            </a:extLst>
          </p:cNvPr>
          <p:cNvSpPr/>
          <p:nvPr/>
        </p:nvSpPr>
        <p:spPr>
          <a:xfrm>
            <a:off x="6987204" y="1526592"/>
            <a:ext cx="4514633" cy="117374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Khẳng định niềm tin và biết ơn cụ Hồ. </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23A77A54-9DE5-7CC8-45E1-C22A5AF083C6}"/>
              </a:ext>
            </a:extLst>
          </p:cNvPr>
          <p:cNvSpPr/>
          <p:nvPr/>
        </p:nvSpPr>
        <p:spPr>
          <a:xfrm>
            <a:off x="919224" y="3113589"/>
            <a:ext cx="3705318" cy="1715585"/>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Nhắc nhở đứa con ghi nhớ về quê hương, nguồn gốc của mình.</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0440F667-754B-F869-0B9D-A0C0DEA256F4}"/>
              </a:ext>
            </a:extLst>
          </p:cNvPr>
          <p:cNvSpPr/>
          <p:nvPr/>
        </p:nvSpPr>
        <p:spPr>
          <a:xfrm>
            <a:off x="5871963" y="3113587"/>
            <a:ext cx="2643387" cy="1715585"/>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Kháng chiến đem lại cuộc sống ấm no, tự do.</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472C848B-9BBB-C155-FA2C-DB278F0F5724}"/>
              </a:ext>
            </a:extLst>
          </p:cNvPr>
          <p:cNvSpPr/>
          <p:nvPr/>
        </p:nvSpPr>
        <p:spPr>
          <a:xfrm>
            <a:off x="9244520" y="3113587"/>
            <a:ext cx="2643387" cy="1715585"/>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Bộc lộ sự trung thành với cách mạng.</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a:extLst>
              <a:ext uri="{FF2B5EF4-FFF2-40B4-BE49-F238E27FC236}">
                <a16:creationId xmlns:a16="http://schemas.microsoft.com/office/drawing/2014/main" id="{0EEB960B-B1C7-D049-5337-0AFFB2B9AF6A}"/>
              </a:ext>
            </a:extLst>
          </p:cNvPr>
          <p:cNvSpPr/>
          <p:nvPr/>
        </p:nvSpPr>
        <p:spPr>
          <a:xfrm>
            <a:off x="1674657" y="5229684"/>
            <a:ext cx="10142429" cy="1275470"/>
          </a:xfrm>
          <a:prstGeom prst="rect">
            <a:avLst/>
          </a:prstGeom>
          <a:solidFill>
            <a:schemeClr val="accent2">
              <a:lumMod val="20000"/>
              <a:lumOff val="80000"/>
            </a:schemeClr>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Đoạn văn đối thoại mang tính chất độc thoại.</a:t>
            </a:r>
          </a:p>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Nói với con như để ngỏ lòng mình, để vơi bớt đau đớn trong lòng.</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79006D19-51CF-EF41-0F5D-93D009CDA7EE}"/>
              </a:ext>
            </a:extLst>
          </p:cNvPr>
          <p:cNvCxnSpPr>
            <a:cxnSpLocks/>
            <a:stCxn id="2" idx="2"/>
            <a:endCxn id="3" idx="0"/>
          </p:cNvCxnSpPr>
          <p:nvPr/>
        </p:nvCxnSpPr>
        <p:spPr>
          <a:xfrm flipH="1">
            <a:off x="2771884" y="871538"/>
            <a:ext cx="3324116" cy="655054"/>
          </a:xfrm>
          <a:prstGeom prst="straightConnector1">
            <a:avLst/>
          </a:prstGeom>
          <a:ln w="28575">
            <a:solidFill>
              <a:schemeClr val="accent2">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C4AFA917-2315-8E11-EFC6-FB645DFF4136}"/>
              </a:ext>
            </a:extLst>
          </p:cNvPr>
          <p:cNvCxnSpPr>
            <a:cxnSpLocks/>
            <a:stCxn id="2" idx="2"/>
            <a:endCxn id="4" idx="0"/>
          </p:cNvCxnSpPr>
          <p:nvPr/>
        </p:nvCxnSpPr>
        <p:spPr>
          <a:xfrm>
            <a:off x="6096000" y="871538"/>
            <a:ext cx="3148521" cy="655054"/>
          </a:xfrm>
          <a:prstGeom prst="straightConnector1">
            <a:avLst/>
          </a:prstGeom>
          <a:ln w="28575">
            <a:solidFill>
              <a:schemeClr val="accent2">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AE18C62B-DE49-24E2-42D8-C79834A8232C}"/>
              </a:ext>
            </a:extLst>
          </p:cNvPr>
          <p:cNvCxnSpPr>
            <a:cxnSpLocks/>
            <a:stCxn id="3" idx="2"/>
            <a:endCxn id="5" idx="0"/>
          </p:cNvCxnSpPr>
          <p:nvPr/>
        </p:nvCxnSpPr>
        <p:spPr>
          <a:xfrm flipH="1">
            <a:off x="2771883" y="2700338"/>
            <a:ext cx="1" cy="413251"/>
          </a:xfrm>
          <a:prstGeom prst="straightConnector1">
            <a:avLst/>
          </a:prstGeom>
          <a:ln w="28575">
            <a:solidFill>
              <a:schemeClr val="accent2">
                <a:lumMod val="50000"/>
              </a:schemeClr>
            </a:solidFill>
            <a:headEnd type="oval" w="med" len="med"/>
            <a:tailEnd type="oval" w="med" len="med"/>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DA758D1D-BFD6-0BA1-5F72-E359CB2DA2D4}"/>
              </a:ext>
            </a:extLst>
          </p:cNvPr>
          <p:cNvCxnSpPr>
            <a:cxnSpLocks/>
            <a:stCxn id="4" idx="2"/>
            <a:endCxn id="6" idx="0"/>
          </p:cNvCxnSpPr>
          <p:nvPr/>
        </p:nvCxnSpPr>
        <p:spPr>
          <a:xfrm flipH="1">
            <a:off x="7193657" y="2700338"/>
            <a:ext cx="2050864" cy="413249"/>
          </a:xfrm>
          <a:prstGeom prst="straightConnector1">
            <a:avLst/>
          </a:prstGeom>
          <a:ln w="28575">
            <a:solidFill>
              <a:schemeClr val="accent2">
                <a:lumMod val="50000"/>
              </a:schemeClr>
            </a:solidFill>
            <a:headEnd type="oval" w="med" len="med"/>
            <a:tailEnd type="oval" w="med" len="med"/>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40694DAD-AA08-FE1F-37B2-F3AA01F0325D}"/>
              </a:ext>
            </a:extLst>
          </p:cNvPr>
          <p:cNvCxnSpPr>
            <a:cxnSpLocks/>
            <a:stCxn id="4" idx="2"/>
            <a:endCxn id="7" idx="0"/>
          </p:cNvCxnSpPr>
          <p:nvPr/>
        </p:nvCxnSpPr>
        <p:spPr>
          <a:xfrm>
            <a:off x="9244521" y="2700338"/>
            <a:ext cx="1321693" cy="413249"/>
          </a:xfrm>
          <a:prstGeom prst="straightConnector1">
            <a:avLst/>
          </a:prstGeom>
          <a:ln w="28575">
            <a:solidFill>
              <a:schemeClr val="accent2">
                <a:lumMod val="50000"/>
              </a:schemeClr>
            </a:solidFill>
            <a:headEnd type="oval" w="med" len="med"/>
            <a:tailEnd type="oval" w="med" len="med"/>
          </a:ln>
        </p:spPr>
        <p:style>
          <a:lnRef idx="2">
            <a:schemeClr val="dk1"/>
          </a:lnRef>
          <a:fillRef idx="0">
            <a:schemeClr val="dk1"/>
          </a:fillRef>
          <a:effectRef idx="1">
            <a:schemeClr val="dk1"/>
          </a:effectRef>
          <a:fontRef idx="minor">
            <a:schemeClr val="tx1"/>
          </a:fontRef>
        </p:style>
      </p:cxnSp>
      <p:sp>
        <p:nvSpPr>
          <p:cNvPr id="24" name="Freeform 2">
            <a:extLst>
              <a:ext uri="{FF2B5EF4-FFF2-40B4-BE49-F238E27FC236}">
                <a16:creationId xmlns:a16="http://schemas.microsoft.com/office/drawing/2014/main" id="{A1400399-D9A5-FBE3-D8B0-0A7A3393D371}"/>
              </a:ext>
            </a:extLst>
          </p:cNvPr>
          <p:cNvSpPr/>
          <p:nvPr/>
        </p:nvSpPr>
        <p:spPr>
          <a:xfrm>
            <a:off x="374914" y="5590756"/>
            <a:ext cx="969636" cy="684352"/>
          </a:xfrm>
          <a:custGeom>
            <a:avLst/>
            <a:gdLst/>
            <a:ahLst/>
            <a:cxnLst/>
            <a:rect l="l" t="t" r="r" b="b"/>
            <a:pathLst>
              <a:path w="2694335" h="2056676">
                <a:moveTo>
                  <a:pt x="0" y="0"/>
                </a:moveTo>
                <a:lnTo>
                  <a:pt x="2694335" y="0"/>
                </a:lnTo>
                <a:lnTo>
                  <a:pt x="2694335" y="2056676"/>
                </a:lnTo>
                <a:lnTo>
                  <a:pt x="0" y="205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2580783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up)">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up)">
                                      <p:cBhvr>
                                        <p:cTn id="48" dur="500"/>
                                        <p:tgtEl>
                                          <p:spTgt spid="21"/>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up)">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0-#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989098E-FD33-C673-F7A1-0205C59650B0}"/>
              </a:ext>
            </a:extLst>
          </p:cNvPr>
          <p:cNvSpPr/>
          <p:nvPr/>
        </p:nvSpPr>
        <p:spPr>
          <a:xfrm>
            <a:off x="350766" y="2769608"/>
            <a:ext cx="2171954" cy="1378744"/>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b="1">
                <a:latin typeface="Arial" panose="020B0604020202020204" pitchFamily="34" charset="0"/>
                <a:cs typeface="Arial" panose="020B0604020202020204" pitchFamily="34" charset="0"/>
              </a:rPr>
              <a:t>Khi nghe tin cải chính</a:t>
            </a:r>
            <a:endParaRPr lang="en-US" sz="2400" b="1"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0A10CE42-3FAD-2D16-CE50-2D6493837BCE}"/>
              </a:ext>
            </a:extLst>
          </p:cNvPr>
          <p:cNvCxnSpPr>
            <a:cxnSpLocks/>
            <a:stCxn id="2" idx="3"/>
          </p:cNvCxnSpPr>
          <p:nvPr/>
        </p:nvCxnSpPr>
        <p:spPr>
          <a:xfrm flipV="1">
            <a:off x="2522720" y="967895"/>
            <a:ext cx="563380" cy="2491085"/>
          </a:xfrm>
          <a:prstGeom prst="line">
            <a:avLst/>
          </a:prstGeom>
          <a:ln w="28575">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F6C3B8BC-F0A5-786A-07DE-63B0AF433CCC}"/>
              </a:ext>
            </a:extLst>
          </p:cNvPr>
          <p:cNvCxnSpPr>
            <a:cxnSpLocks/>
            <a:endCxn id="8" idx="1"/>
          </p:cNvCxnSpPr>
          <p:nvPr/>
        </p:nvCxnSpPr>
        <p:spPr>
          <a:xfrm>
            <a:off x="3070406" y="967895"/>
            <a:ext cx="1085850" cy="0"/>
          </a:xfrm>
          <a:prstGeom prst="line">
            <a:avLst/>
          </a:prstGeom>
          <a:ln w="28575">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6F2D55CC-6B56-5260-A93E-4B5C826F6295}"/>
              </a:ext>
            </a:extLst>
          </p:cNvPr>
          <p:cNvSpPr/>
          <p:nvPr/>
        </p:nvSpPr>
        <p:spPr>
          <a:xfrm>
            <a:off x="4156256" y="433900"/>
            <a:ext cx="1671637" cy="106799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Như được hồi sinh.</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4C34F4F-080E-6D19-F29C-586B1C8D0C31}"/>
              </a:ext>
            </a:extLst>
          </p:cNvPr>
          <p:cNvSpPr/>
          <p:nvPr/>
        </p:nvSpPr>
        <p:spPr>
          <a:xfrm>
            <a:off x="6913746" y="348472"/>
            <a:ext cx="4814888" cy="1238845"/>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Cái mặt buồn thiu mọi ngày bỗng tươi vui rạng rỡ,... đỏ hấp háy…</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25146684-21B8-5A7F-CF50-702FCED255CA}"/>
              </a:ext>
            </a:extLst>
          </p:cNvPr>
          <p:cNvSpPr/>
          <p:nvPr/>
        </p:nvSpPr>
        <p:spPr>
          <a:xfrm>
            <a:off x="6913746" y="2146315"/>
            <a:ext cx="4814888" cy="623293"/>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latin typeface="Arial" panose="020B0604020202020204" pitchFamily="34" charset="0"/>
                <a:ea typeface="Times New Roman" panose="02020603050405020304" pitchFamily="18" charset="0"/>
                <a:cs typeface="Arial" panose="020B0604020202020204" pitchFamily="34" charset="0"/>
              </a:rPr>
              <a:t>Vui vẻ chia quà cho các con.</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A5F7E8BE-48A7-87C1-CE36-014D78EA5EBC}"/>
              </a:ext>
            </a:extLst>
          </p:cNvPr>
          <p:cNvCxnSpPr>
            <a:cxnSpLocks/>
            <a:stCxn id="2" idx="3"/>
          </p:cNvCxnSpPr>
          <p:nvPr/>
        </p:nvCxnSpPr>
        <p:spPr>
          <a:xfrm>
            <a:off x="2522720" y="3458980"/>
            <a:ext cx="547688" cy="1943100"/>
          </a:xfrm>
          <a:prstGeom prst="line">
            <a:avLst/>
          </a:prstGeom>
          <a:ln w="28575">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A44B206-D48E-2ECF-5996-E2F3B287597C}"/>
              </a:ext>
            </a:extLst>
          </p:cNvPr>
          <p:cNvCxnSpPr>
            <a:cxnSpLocks/>
          </p:cNvCxnSpPr>
          <p:nvPr/>
        </p:nvCxnSpPr>
        <p:spPr>
          <a:xfrm>
            <a:off x="3070408" y="5402080"/>
            <a:ext cx="1085850" cy="0"/>
          </a:xfrm>
          <a:prstGeom prst="line">
            <a:avLst/>
          </a:prstGeom>
          <a:ln w="28575">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7F95271F-D58B-5BB3-4F5C-DA6599CC251E}"/>
              </a:ext>
            </a:extLst>
          </p:cNvPr>
          <p:cNvSpPr/>
          <p:nvPr/>
        </p:nvSpPr>
        <p:spPr>
          <a:xfrm>
            <a:off x="4156257" y="4868085"/>
            <a:ext cx="1671637" cy="106799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Khoe với mọi người.</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Rectangle 18">
            <a:extLst>
              <a:ext uri="{FF2B5EF4-FFF2-40B4-BE49-F238E27FC236}">
                <a16:creationId xmlns:a16="http://schemas.microsoft.com/office/drawing/2014/main" id="{6A8EAD72-3EA6-9263-7E11-074DE56EF14A}"/>
              </a:ext>
            </a:extLst>
          </p:cNvPr>
          <p:cNvSpPr/>
          <p:nvPr/>
        </p:nvSpPr>
        <p:spPr>
          <a:xfrm>
            <a:off x="6913746" y="3470133"/>
            <a:ext cx="4814888" cy="623293"/>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Tin làng theo Tây được cải chính.</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a:extLst>
              <a:ext uri="{FF2B5EF4-FFF2-40B4-BE49-F238E27FC236}">
                <a16:creationId xmlns:a16="http://schemas.microsoft.com/office/drawing/2014/main" id="{8918882C-7B82-DA20-D92D-EB04736A8817}"/>
              </a:ext>
            </a:extLst>
          </p:cNvPr>
          <p:cNvSpPr/>
          <p:nvPr/>
        </p:nvSpPr>
        <p:spPr>
          <a:xfrm>
            <a:off x="6913746" y="4656446"/>
            <a:ext cx="4814888" cy="623293"/>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Làng ông, nhà ông bị Tây đốt.</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Rectangle 20">
            <a:extLst>
              <a:ext uri="{FF2B5EF4-FFF2-40B4-BE49-F238E27FC236}">
                <a16:creationId xmlns:a16="http://schemas.microsoft.com/office/drawing/2014/main" id="{1891EECE-DC7F-298E-9E29-20B487B6B4A5}"/>
              </a:ext>
            </a:extLst>
          </p:cNvPr>
          <p:cNvSpPr/>
          <p:nvPr/>
        </p:nvSpPr>
        <p:spPr>
          <a:xfrm>
            <a:off x="6913746" y="5684557"/>
            <a:ext cx="4814888" cy="884931"/>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Sang bên bác Thứ kể chuyện làng mình chống giặc.</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22" name="Straight Connector 21">
            <a:extLst>
              <a:ext uri="{FF2B5EF4-FFF2-40B4-BE49-F238E27FC236}">
                <a16:creationId xmlns:a16="http://schemas.microsoft.com/office/drawing/2014/main" id="{C3B0CA73-BA0A-C755-6B86-6D3BEB6C1B67}"/>
              </a:ext>
            </a:extLst>
          </p:cNvPr>
          <p:cNvCxnSpPr>
            <a:cxnSpLocks/>
            <a:stCxn id="8" idx="3"/>
            <a:endCxn id="10" idx="1"/>
          </p:cNvCxnSpPr>
          <p:nvPr/>
        </p:nvCxnSpPr>
        <p:spPr>
          <a:xfrm>
            <a:off x="5827893" y="967895"/>
            <a:ext cx="1085853" cy="0"/>
          </a:xfrm>
          <a:prstGeom prst="line">
            <a:avLst/>
          </a:prstGeom>
          <a:ln w="28575">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Connector: Elbow 27">
            <a:extLst>
              <a:ext uri="{FF2B5EF4-FFF2-40B4-BE49-F238E27FC236}">
                <a16:creationId xmlns:a16="http://schemas.microsoft.com/office/drawing/2014/main" id="{01DB5479-D536-EBEC-795D-3528E35D8D52}"/>
              </a:ext>
            </a:extLst>
          </p:cNvPr>
          <p:cNvCxnSpPr>
            <a:stCxn id="8" idx="2"/>
            <a:endCxn id="11" idx="1"/>
          </p:cNvCxnSpPr>
          <p:nvPr/>
        </p:nvCxnSpPr>
        <p:spPr>
          <a:xfrm rot="16200000" flipH="1">
            <a:off x="5474874" y="1019090"/>
            <a:ext cx="956072" cy="1921671"/>
          </a:xfrm>
          <a:prstGeom prst="bentConnector2">
            <a:avLst/>
          </a:prstGeom>
          <a:ln w="28575">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EBD2F519-FD0C-AF8B-7576-0EDCEDE3845E}"/>
              </a:ext>
            </a:extLst>
          </p:cNvPr>
          <p:cNvCxnSpPr>
            <a:cxnSpLocks/>
            <a:stCxn id="17" idx="0"/>
            <a:endCxn id="19" idx="1"/>
          </p:cNvCxnSpPr>
          <p:nvPr/>
        </p:nvCxnSpPr>
        <p:spPr>
          <a:xfrm rot="5400000" flipH="1" flipV="1">
            <a:off x="5409759" y="3364098"/>
            <a:ext cx="1086305" cy="1921670"/>
          </a:xfrm>
          <a:prstGeom prst="bentConnector2">
            <a:avLst/>
          </a:prstGeom>
          <a:ln w="28575">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604A86C3-3AC1-832A-4655-D1BB00A34F95}"/>
              </a:ext>
            </a:extLst>
          </p:cNvPr>
          <p:cNvCxnSpPr>
            <a:cxnSpLocks/>
            <a:stCxn id="17" idx="3"/>
            <a:endCxn id="20" idx="1"/>
          </p:cNvCxnSpPr>
          <p:nvPr/>
        </p:nvCxnSpPr>
        <p:spPr>
          <a:xfrm flipV="1">
            <a:off x="5827894" y="4968093"/>
            <a:ext cx="1085852" cy="433987"/>
          </a:xfrm>
          <a:prstGeom prst="bentConnector3">
            <a:avLst>
              <a:gd name="adj1" fmla="val 50000"/>
            </a:avLst>
          </a:prstGeom>
          <a:ln w="28575">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EB236C18-F2EB-3FC2-5C5B-5D881E4760BE}"/>
              </a:ext>
            </a:extLst>
          </p:cNvPr>
          <p:cNvCxnSpPr>
            <a:cxnSpLocks/>
            <a:stCxn id="17" idx="2"/>
            <a:endCxn id="21" idx="1"/>
          </p:cNvCxnSpPr>
          <p:nvPr/>
        </p:nvCxnSpPr>
        <p:spPr>
          <a:xfrm rot="16200000" flipH="1">
            <a:off x="5857437" y="5070714"/>
            <a:ext cx="190948" cy="1921670"/>
          </a:xfrm>
          <a:prstGeom prst="bentConnector2">
            <a:avLst/>
          </a:prstGeom>
          <a:ln w="28575">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7458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up)">
                                      <p:cBhvr>
                                        <p:cTn id="74" dur="500"/>
                                        <p:tgtEl>
                                          <p:spTgt spid="35"/>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P spid="17" grpId="0" animBg="1"/>
      <p:bldP spid="19" grpId="0" animBg="1"/>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hân tích nhân vật ông Hai hay nhất (Sơ đồ tư duy + 25 mẫu) - Văn 9">
            <a:extLst>
              <a:ext uri="{FF2B5EF4-FFF2-40B4-BE49-F238E27FC236}">
                <a16:creationId xmlns:a16="http://schemas.microsoft.com/office/drawing/2014/main" id="{AA7BEE0A-45D0-2E6C-06E0-2ACB7FD2E3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6572"/>
          <a:stretch/>
        </p:blipFill>
        <p:spPr bwMode="auto">
          <a:xfrm>
            <a:off x="749626" y="1362488"/>
            <a:ext cx="4223093" cy="5098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581EB428-7FC4-49AB-664C-6102D816ED8C}"/>
              </a:ext>
            </a:extLst>
          </p:cNvPr>
          <p:cNvSpPr/>
          <p:nvPr/>
        </p:nvSpPr>
        <p:spPr>
          <a:xfrm>
            <a:off x="2947479" y="321468"/>
            <a:ext cx="6297042" cy="550070"/>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latin typeface="Arial" panose="020B0604020202020204" pitchFamily="34" charset="0"/>
                <a:cs typeface="Arial" panose="020B0604020202020204" pitchFamily="34" charset="0"/>
              </a:rPr>
              <a:t>Nhận xét nhân vật ông Hai</a:t>
            </a:r>
            <a:endParaRPr lang="en-US" sz="2400" b="1" dirty="0">
              <a:latin typeface="Arial" panose="020B0604020202020204" pitchFamily="34" charset="0"/>
              <a:cs typeface="Arial" panose="020B0604020202020204" pitchFamily="34" charset="0"/>
            </a:endParaRPr>
          </a:p>
        </p:txBody>
      </p:sp>
      <p:sp>
        <p:nvSpPr>
          <p:cNvPr id="4" name="Speech Bubble: Rectangle 3">
            <a:extLst>
              <a:ext uri="{FF2B5EF4-FFF2-40B4-BE49-F238E27FC236}">
                <a16:creationId xmlns:a16="http://schemas.microsoft.com/office/drawing/2014/main" id="{200CAC22-AF6B-1372-1DEC-071FB38F6244}"/>
              </a:ext>
            </a:extLst>
          </p:cNvPr>
          <p:cNvSpPr/>
          <p:nvPr/>
        </p:nvSpPr>
        <p:spPr>
          <a:xfrm>
            <a:off x="5531373" y="1357683"/>
            <a:ext cx="5940986" cy="1314114"/>
          </a:xfrm>
          <a:prstGeom prst="wedgeRectCallout">
            <a:avLst>
              <a:gd name="adj1" fmla="val -62401"/>
              <a:gd name="adj2" fmla="val -1144"/>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r>
              <a:rPr lang="vi-VN" sz="2400" dirty="0">
                <a:latin typeface="Arial" panose="020B0604020202020204" pitchFamily="34" charset="0"/>
                <a:cs typeface="Arial" panose="020B0604020202020204" pitchFamily="34" charset="0"/>
              </a:rPr>
              <a:t>Là người có tấm lòng ngay thẳng, trung thực, coi danh dự lớn hơn tài sản vật chất.</a:t>
            </a:r>
          </a:p>
        </p:txBody>
      </p:sp>
      <p:sp>
        <p:nvSpPr>
          <p:cNvPr id="5" name="Speech Bubble: Rectangle 4">
            <a:extLst>
              <a:ext uri="{FF2B5EF4-FFF2-40B4-BE49-F238E27FC236}">
                <a16:creationId xmlns:a16="http://schemas.microsoft.com/office/drawing/2014/main" id="{E2450F95-E175-3C4F-2CB6-CB15D8C62050}"/>
              </a:ext>
            </a:extLst>
          </p:cNvPr>
          <p:cNvSpPr/>
          <p:nvPr/>
        </p:nvSpPr>
        <p:spPr>
          <a:xfrm>
            <a:off x="5531373" y="3056556"/>
            <a:ext cx="5940986" cy="1314114"/>
          </a:xfrm>
          <a:prstGeom prst="wedgeRectCallout">
            <a:avLst>
              <a:gd name="adj1" fmla="val -62401"/>
              <a:gd name="adj2" fmla="val -1144"/>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r>
              <a:rPr lang="vi-VN" sz="2400" dirty="0">
                <a:latin typeface="Arial" panose="020B0604020202020204" pitchFamily="34" charset="0"/>
                <a:cs typeface="Arial" panose="020B0604020202020204" pitchFamily="34" charset="0"/>
              </a:rPr>
              <a:t>Khoe tin cải chính: Chứng minh, khẳng định bản thân, làng không phải Việt gian.</a:t>
            </a:r>
          </a:p>
        </p:txBody>
      </p:sp>
      <p:sp>
        <p:nvSpPr>
          <p:cNvPr id="6" name="Speech Bubble: Rectangle 5">
            <a:extLst>
              <a:ext uri="{FF2B5EF4-FFF2-40B4-BE49-F238E27FC236}">
                <a16:creationId xmlns:a16="http://schemas.microsoft.com/office/drawing/2014/main" id="{036538D8-B6BF-66E9-F4E1-BEBBE66EA117}"/>
              </a:ext>
            </a:extLst>
          </p:cNvPr>
          <p:cNvSpPr/>
          <p:nvPr/>
        </p:nvSpPr>
        <p:spPr>
          <a:xfrm>
            <a:off x="5531373" y="4782685"/>
            <a:ext cx="5940986" cy="1693887"/>
          </a:xfrm>
          <a:prstGeom prst="wedgeRectCallout">
            <a:avLst>
              <a:gd name="adj1" fmla="val -62401"/>
              <a:gd name="adj2" fmla="val -1144"/>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r>
              <a:rPr lang="vi-VN" sz="2400" dirty="0">
                <a:latin typeface="Arial" panose="020B0604020202020204" pitchFamily="34" charset="0"/>
                <a:cs typeface="Arial" panose="020B0604020202020204" pitchFamily="34" charset="0"/>
              </a:rPr>
              <a:t>Bộc lộ tình yêu nước, ý thức cách mạng của người nông dân trong kháng chiến chống Pháp.</a:t>
            </a:r>
          </a:p>
        </p:txBody>
      </p:sp>
    </p:spTree>
    <p:extLst>
      <p:ext uri="{BB962C8B-B14F-4D97-AF65-F5344CB8AC3E}">
        <p14:creationId xmlns:p14="http://schemas.microsoft.com/office/powerpoint/2010/main" val="3091862905"/>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9F7E255-1A7C-37A9-6F2E-E744AFB96C09}"/>
              </a:ext>
            </a:extLst>
          </p:cNvPr>
          <p:cNvSpPr/>
          <p:nvPr/>
        </p:nvSpPr>
        <p:spPr>
          <a:xfrm>
            <a:off x="2947479" y="276497"/>
            <a:ext cx="6297042" cy="550070"/>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latin typeface="Arial" panose="020B0604020202020204" pitchFamily="34" charset="0"/>
                <a:cs typeface="Arial" panose="020B0604020202020204" pitchFamily="34" charset="0"/>
              </a:rPr>
              <a:t>Nghệ thuật miêu tả tâm lí nhân vật</a:t>
            </a:r>
            <a:endParaRPr lang="en-US" sz="24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7247927-0EA6-C9DF-3D1D-5F0854A62B82}"/>
              </a:ext>
            </a:extLst>
          </p:cNvPr>
          <p:cNvSpPr/>
          <p:nvPr/>
        </p:nvSpPr>
        <p:spPr>
          <a:xfrm>
            <a:off x="690162" y="1571561"/>
            <a:ext cx="4514633" cy="2430811"/>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Khẳng định nét chuyển biến mới trong đời sống tâm lí nhân vật người nông dân thời kì đầu kháng chiến:</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a:extLst>
              <a:ext uri="{FF2B5EF4-FFF2-40B4-BE49-F238E27FC236}">
                <a16:creationId xmlns:a16="http://schemas.microsoft.com/office/drawing/2014/main" id="{3356D9F7-C213-CB34-91ED-B78F91B4B36C}"/>
              </a:ext>
            </a:extLst>
          </p:cNvPr>
          <p:cNvSpPr/>
          <p:nvPr/>
        </p:nvSpPr>
        <p:spPr>
          <a:xfrm>
            <a:off x="7371952" y="1322915"/>
            <a:ext cx="4129886" cy="115046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Yêu làng, yêu nước, có tinh thần cách mạng.</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9A1ABB40-D4AA-4EA1-1CDE-3657D2F94A0E}"/>
              </a:ext>
            </a:extLst>
          </p:cNvPr>
          <p:cNvSpPr/>
          <p:nvPr/>
        </p:nvSpPr>
        <p:spPr>
          <a:xfrm>
            <a:off x="7371952" y="3234162"/>
            <a:ext cx="4129886" cy="115046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B</a:t>
            </a: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iết gắn vận mệnh của mình với vận mệnh toàn dân tộc.</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93CBC8D7-0789-0C13-80FA-5967BA1F16A2}"/>
              </a:ext>
            </a:extLst>
          </p:cNvPr>
          <p:cNvSpPr/>
          <p:nvPr/>
        </p:nvSpPr>
        <p:spPr>
          <a:xfrm>
            <a:off x="2947479" y="5078337"/>
            <a:ext cx="7620587" cy="1275470"/>
          </a:xfrm>
          <a:prstGeom prst="rect">
            <a:avLst/>
          </a:prstGeom>
          <a:solidFill>
            <a:schemeClr val="accent2">
              <a:lumMod val="20000"/>
              <a:lumOff val="80000"/>
            </a:schemeClr>
          </a:solid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Tình yêu nước đã rộng lớn, bao trùm, chi phối mọi thứ tình cảm khác trong nhân vật ông Hai.</a:t>
            </a:r>
          </a:p>
        </p:txBody>
      </p:sp>
      <p:sp>
        <p:nvSpPr>
          <p:cNvPr id="7" name="Freeform 2">
            <a:extLst>
              <a:ext uri="{FF2B5EF4-FFF2-40B4-BE49-F238E27FC236}">
                <a16:creationId xmlns:a16="http://schemas.microsoft.com/office/drawing/2014/main" id="{A5A105BC-3472-E4BE-4A78-9F40785C2B6F}"/>
              </a:ext>
            </a:extLst>
          </p:cNvPr>
          <p:cNvSpPr/>
          <p:nvPr/>
        </p:nvSpPr>
        <p:spPr>
          <a:xfrm>
            <a:off x="886781" y="5286439"/>
            <a:ext cx="1474305" cy="716434"/>
          </a:xfrm>
          <a:custGeom>
            <a:avLst/>
            <a:gdLst/>
            <a:ahLst/>
            <a:cxnLst/>
            <a:rect l="l" t="t" r="r" b="b"/>
            <a:pathLst>
              <a:path w="2694335" h="2056676">
                <a:moveTo>
                  <a:pt x="0" y="0"/>
                </a:moveTo>
                <a:lnTo>
                  <a:pt x="2694335" y="0"/>
                </a:lnTo>
                <a:lnTo>
                  <a:pt x="2694335" y="2056676"/>
                </a:lnTo>
                <a:lnTo>
                  <a:pt x="0" y="205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cxnSp>
        <p:nvCxnSpPr>
          <p:cNvPr id="12" name="Connector: Curved 11">
            <a:extLst>
              <a:ext uri="{FF2B5EF4-FFF2-40B4-BE49-F238E27FC236}">
                <a16:creationId xmlns:a16="http://schemas.microsoft.com/office/drawing/2014/main" id="{E82B8F25-B7F3-AEDC-AC13-747B17D28122}"/>
              </a:ext>
            </a:extLst>
          </p:cNvPr>
          <p:cNvCxnSpPr>
            <a:stCxn id="3" idx="3"/>
            <a:endCxn id="4" idx="1"/>
          </p:cNvCxnSpPr>
          <p:nvPr/>
        </p:nvCxnSpPr>
        <p:spPr>
          <a:xfrm flipV="1">
            <a:off x="5204795" y="1898146"/>
            <a:ext cx="2167157" cy="888821"/>
          </a:xfrm>
          <a:prstGeom prst="curvedConnector3">
            <a:avLst/>
          </a:prstGeom>
          <a:ln w="28575">
            <a:solidFill>
              <a:schemeClr val="accent2">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3" name="Connector: Curved 12">
            <a:extLst>
              <a:ext uri="{FF2B5EF4-FFF2-40B4-BE49-F238E27FC236}">
                <a16:creationId xmlns:a16="http://schemas.microsoft.com/office/drawing/2014/main" id="{514258BD-839D-AA1E-2B3E-6D4D0B9C7632}"/>
              </a:ext>
            </a:extLst>
          </p:cNvPr>
          <p:cNvCxnSpPr>
            <a:cxnSpLocks/>
            <a:stCxn id="3" idx="3"/>
            <a:endCxn id="5" idx="1"/>
          </p:cNvCxnSpPr>
          <p:nvPr/>
        </p:nvCxnSpPr>
        <p:spPr>
          <a:xfrm>
            <a:off x="5204795" y="2786967"/>
            <a:ext cx="2167157" cy="1022426"/>
          </a:xfrm>
          <a:prstGeom prst="curvedConnector3">
            <a:avLst/>
          </a:prstGeom>
          <a:ln w="28575">
            <a:solidFill>
              <a:schemeClr val="accent2">
                <a:lumMod val="50000"/>
              </a:schemeClr>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61677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0072810" y="0"/>
            <a:ext cx="9471684" cy="8567927"/>
          </a:xfrm>
          <a:custGeom>
            <a:avLst/>
            <a:gdLst/>
            <a:ahLst/>
            <a:cxnLst/>
            <a:rect l="l" t="t" r="r" b="b"/>
            <a:pathLst>
              <a:path w="14207526" h="12851891">
                <a:moveTo>
                  <a:pt x="14207526" y="12851891"/>
                </a:moveTo>
                <a:lnTo>
                  <a:pt x="0" y="12851891"/>
                </a:lnTo>
                <a:lnTo>
                  <a:pt x="0" y="0"/>
                </a:lnTo>
                <a:lnTo>
                  <a:pt x="14207526" y="0"/>
                </a:lnTo>
                <a:lnTo>
                  <a:pt x="14207526" y="12851891"/>
                </a:lnTo>
                <a:close/>
              </a:path>
            </a:pathLst>
          </a:custGeom>
          <a:blipFill>
            <a:blip r:embed="rId2">
              <a:alphaModFix amt="30000"/>
            </a:blip>
            <a:stretch>
              <a:fillRect/>
            </a:stretch>
          </a:blipFill>
        </p:spPr>
        <p:txBody>
          <a:bodyPr/>
          <a:lstStyle/>
          <a:p>
            <a:endParaRPr lang="en-US" sz="1200"/>
          </a:p>
        </p:txBody>
      </p:sp>
      <p:sp>
        <p:nvSpPr>
          <p:cNvPr id="3" name="Freeform 3"/>
          <p:cNvSpPr/>
          <p:nvPr/>
        </p:nvSpPr>
        <p:spPr>
          <a:xfrm>
            <a:off x="-2669241" y="319698"/>
            <a:ext cx="9471684" cy="8567927"/>
          </a:xfrm>
          <a:custGeom>
            <a:avLst/>
            <a:gdLst/>
            <a:ahLst/>
            <a:cxnLst/>
            <a:rect l="l" t="t" r="r" b="b"/>
            <a:pathLst>
              <a:path w="14207526" h="12851891">
                <a:moveTo>
                  <a:pt x="0" y="0"/>
                </a:moveTo>
                <a:lnTo>
                  <a:pt x="14207525" y="0"/>
                </a:lnTo>
                <a:lnTo>
                  <a:pt x="14207525" y="12851891"/>
                </a:lnTo>
                <a:lnTo>
                  <a:pt x="0" y="12851891"/>
                </a:lnTo>
                <a:lnTo>
                  <a:pt x="0" y="0"/>
                </a:lnTo>
                <a:close/>
              </a:path>
            </a:pathLst>
          </a:custGeom>
          <a:blipFill>
            <a:blip r:embed="rId2">
              <a:alphaModFix amt="30000"/>
            </a:blip>
            <a:stretch>
              <a:fillRect/>
            </a:stretch>
          </a:blipFill>
        </p:spPr>
        <p:txBody>
          <a:bodyPr/>
          <a:lstStyle/>
          <a:p>
            <a:endParaRPr lang="en-US" sz="1200" dirty="0"/>
          </a:p>
        </p:txBody>
      </p:sp>
      <p:sp>
        <p:nvSpPr>
          <p:cNvPr id="4" name="Freeform 4"/>
          <p:cNvSpPr/>
          <p:nvPr/>
        </p:nvSpPr>
        <p:spPr>
          <a:xfrm>
            <a:off x="-252164" y="4388680"/>
            <a:ext cx="4439268" cy="2484141"/>
          </a:xfrm>
          <a:custGeom>
            <a:avLst/>
            <a:gdLst/>
            <a:ahLst/>
            <a:cxnLst/>
            <a:rect l="l" t="t" r="r" b="b"/>
            <a:pathLst>
              <a:path w="6658902" h="3726211">
                <a:moveTo>
                  <a:pt x="0" y="0"/>
                </a:moveTo>
                <a:lnTo>
                  <a:pt x="6658902" y="0"/>
                </a:lnTo>
                <a:lnTo>
                  <a:pt x="6658902" y="3726211"/>
                </a:lnTo>
                <a:lnTo>
                  <a:pt x="0" y="3726211"/>
                </a:lnTo>
                <a:lnTo>
                  <a:pt x="0" y="0"/>
                </a:lnTo>
                <a:close/>
              </a:path>
            </a:pathLst>
          </a:custGeom>
          <a:blipFill>
            <a:blip r:embed="rId3"/>
            <a:stretch>
              <a:fillRect/>
            </a:stretch>
          </a:blipFill>
        </p:spPr>
        <p:txBody>
          <a:bodyPr/>
          <a:lstStyle/>
          <a:p>
            <a:endParaRPr lang="en-US" sz="1200" dirty="0"/>
          </a:p>
        </p:txBody>
      </p:sp>
      <p:sp>
        <p:nvSpPr>
          <p:cNvPr id="5" name="Freeform 5"/>
          <p:cNvSpPr/>
          <p:nvPr/>
        </p:nvSpPr>
        <p:spPr>
          <a:xfrm flipH="1" flipV="1">
            <a:off x="7691464" y="51195"/>
            <a:ext cx="4439268" cy="2484141"/>
          </a:xfrm>
          <a:custGeom>
            <a:avLst/>
            <a:gdLst/>
            <a:ahLst/>
            <a:cxnLst/>
            <a:rect l="l" t="t" r="r" b="b"/>
            <a:pathLst>
              <a:path w="6658902" h="3726211">
                <a:moveTo>
                  <a:pt x="6658902" y="3726211"/>
                </a:moveTo>
                <a:lnTo>
                  <a:pt x="0" y="3726211"/>
                </a:lnTo>
                <a:lnTo>
                  <a:pt x="0" y="0"/>
                </a:lnTo>
                <a:lnTo>
                  <a:pt x="6658902" y="0"/>
                </a:lnTo>
                <a:lnTo>
                  <a:pt x="6658902" y="3726211"/>
                </a:lnTo>
                <a:close/>
              </a:path>
            </a:pathLst>
          </a:custGeom>
          <a:blipFill>
            <a:blip r:embed="rId3"/>
            <a:stretch>
              <a:fillRect/>
            </a:stretch>
          </a:blipFill>
        </p:spPr>
        <p:txBody>
          <a:bodyPr/>
          <a:lstStyle/>
          <a:p>
            <a:endParaRPr lang="en-US" sz="1200"/>
          </a:p>
        </p:txBody>
      </p:sp>
      <p:sp>
        <p:nvSpPr>
          <p:cNvPr id="6" name="Freeform 6"/>
          <p:cNvSpPr/>
          <p:nvPr/>
        </p:nvSpPr>
        <p:spPr>
          <a:xfrm>
            <a:off x="-1092457" y="4129391"/>
            <a:ext cx="2167617" cy="4371413"/>
          </a:xfrm>
          <a:custGeom>
            <a:avLst/>
            <a:gdLst/>
            <a:ahLst/>
            <a:cxnLst/>
            <a:rect l="l" t="t" r="r" b="b"/>
            <a:pathLst>
              <a:path w="3251426" h="6557119">
                <a:moveTo>
                  <a:pt x="0" y="0"/>
                </a:moveTo>
                <a:lnTo>
                  <a:pt x="3251426" y="0"/>
                </a:lnTo>
                <a:lnTo>
                  <a:pt x="3251426" y="6557119"/>
                </a:lnTo>
                <a:lnTo>
                  <a:pt x="0" y="65571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p:cNvSpPr/>
          <p:nvPr/>
        </p:nvSpPr>
        <p:spPr>
          <a:xfrm flipH="1" flipV="1">
            <a:off x="10843500" y="-1844944"/>
            <a:ext cx="2167617" cy="4371413"/>
          </a:xfrm>
          <a:custGeom>
            <a:avLst/>
            <a:gdLst/>
            <a:ahLst/>
            <a:cxnLst/>
            <a:rect l="l" t="t" r="r" b="b"/>
            <a:pathLst>
              <a:path w="3251426" h="6557119">
                <a:moveTo>
                  <a:pt x="3251427" y="6557119"/>
                </a:moveTo>
                <a:lnTo>
                  <a:pt x="0" y="6557119"/>
                </a:lnTo>
                <a:lnTo>
                  <a:pt x="0" y="0"/>
                </a:lnTo>
                <a:lnTo>
                  <a:pt x="3251427" y="0"/>
                </a:lnTo>
                <a:lnTo>
                  <a:pt x="3251427" y="655711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p:cNvSpPr/>
          <p:nvPr/>
        </p:nvSpPr>
        <p:spPr>
          <a:xfrm>
            <a:off x="9459435" y="4728042"/>
            <a:ext cx="3472902" cy="3129899"/>
          </a:xfrm>
          <a:custGeom>
            <a:avLst/>
            <a:gdLst/>
            <a:ahLst/>
            <a:cxnLst/>
            <a:rect l="l" t="t" r="r" b="b"/>
            <a:pathLst>
              <a:path w="5209353" h="4694849">
                <a:moveTo>
                  <a:pt x="0" y="0"/>
                </a:moveTo>
                <a:lnTo>
                  <a:pt x="5209352" y="0"/>
                </a:lnTo>
                <a:lnTo>
                  <a:pt x="5209352" y="4694848"/>
                </a:lnTo>
                <a:lnTo>
                  <a:pt x="0" y="4694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9" name="Freeform 9"/>
          <p:cNvSpPr/>
          <p:nvPr/>
        </p:nvSpPr>
        <p:spPr>
          <a:xfrm flipH="1" flipV="1">
            <a:off x="-1211780" y="-1375131"/>
            <a:ext cx="3850308" cy="3470031"/>
          </a:xfrm>
          <a:custGeom>
            <a:avLst/>
            <a:gdLst/>
            <a:ahLst/>
            <a:cxnLst/>
            <a:rect l="l" t="t" r="r" b="b"/>
            <a:pathLst>
              <a:path w="5775462" h="5205046">
                <a:moveTo>
                  <a:pt x="5775462" y="5205046"/>
                </a:moveTo>
                <a:lnTo>
                  <a:pt x="0" y="5205046"/>
                </a:lnTo>
                <a:lnTo>
                  <a:pt x="0" y="0"/>
                </a:lnTo>
                <a:lnTo>
                  <a:pt x="5775462" y="0"/>
                </a:lnTo>
                <a:lnTo>
                  <a:pt x="5775462" y="5205046"/>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0" name="Freeform 10"/>
          <p:cNvSpPr/>
          <p:nvPr/>
        </p:nvSpPr>
        <p:spPr>
          <a:xfrm>
            <a:off x="9066861" y="5543717"/>
            <a:ext cx="1859909" cy="2185706"/>
          </a:xfrm>
          <a:custGeom>
            <a:avLst/>
            <a:gdLst/>
            <a:ahLst/>
            <a:cxnLst/>
            <a:rect l="l" t="t" r="r" b="b"/>
            <a:pathLst>
              <a:path w="2789863" h="3278559">
                <a:moveTo>
                  <a:pt x="0" y="0"/>
                </a:moveTo>
                <a:lnTo>
                  <a:pt x="2789863" y="0"/>
                </a:lnTo>
                <a:lnTo>
                  <a:pt x="2789863" y="3278560"/>
                </a:lnTo>
                <a:lnTo>
                  <a:pt x="0" y="32785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1" name="Freeform 11"/>
          <p:cNvSpPr/>
          <p:nvPr/>
        </p:nvSpPr>
        <p:spPr>
          <a:xfrm flipH="1" flipV="1">
            <a:off x="1613890" y="-617607"/>
            <a:ext cx="1859909" cy="2185706"/>
          </a:xfrm>
          <a:custGeom>
            <a:avLst/>
            <a:gdLst/>
            <a:ahLst/>
            <a:cxnLst/>
            <a:rect l="l" t="t" r="r" b="b"/>
            <a:pathLst>
              <a:path w="2789863" h="3278559">
                <a:moveTo>
                  <a:pt x="2789864" y="3278560"/>
                </a:moveTo>
                <a:lnTo>
                  <a:pt x="0" y="3278560"/>
                </a:lnTo>
                <a:lnTo>
                  <a:pt x="0" y="0"/>
                </a:lnTo>
                <a:lnTo>
                  <a:pt x="2789864" y="0"/>
                </a:lnTo>
                <a:lnTo>
                  <a:pt x="2789864" y="3278560"/>
                </a:lnTo>
                <a:close/>
              </a:path>
            </a:pathLst>
          </a:custGeom>
          <a:blipFill>
            <a:blip r:embed="rId9">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2" name="Freeform 12"/>
          <p:cNvSpPr/>
          <p:nvPr/>
        </p:nvSpPr>
        <p:spPr>
          <a:xfrm rot="1155161">
            <a:off x="2104223" y="5057213"/>
            <a:ext cx="1369577" cy="2392273"/>
          </a:xfrm>
          <a:custGeom>
            <a:avLst/>
            <a:gdLst/>
            <a:ahLst/>
            <a:cxnLst/>
            <a:rect l="l" t="t" r="r" b="b"/>
            <a:pathLst>
              <a:path w="2054365" h="3588410">
                <a:moveTo>
                  <a:pt x="0" y="0"/>
                </a:moveTo>
                <a:lnTo>
                  <a:pt x="2054365" y="0"/>
                </a:lnTo>
                <a:lnTo>
                  <a:pt x="2054365" y="3588409"/>
                </a:lnTo>
                <a:lnTo>
                  <a:pt x="0" y="35884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3" name="Freeform 13"/>
          <p:cNvSpPr/>
          <p:nvPr/>
        </p:nvSpPr>
        <p:spPr>
          <a:xfrm flipH="1" flipV="1">
            <a:off x="8408628" y="-510337"/>
            <a:ext cx="1369577" cy="2392273"/>
          </a:xfrm>
          <a:custGeom>
            <a:avLst/>
            <a:gdLst/>
            <a:ahLst/>
            <a:cxnLst/>
            <a:rect l="l" t="t" r="r" b="b"/>
            <a:pathLst>
              <a:path w="2054365" h="3588410">
                <a:moveTo>
                  <a:pt x="2054364" y="3588410"/>
                </a:moveTo>
                <a:lnTo>
                  <a:pt x="0" y="3588410"/>
                </a:lnTo>
                <a:lnTo>
                  <a:pt x="0" y="0"/>
                </a:lnTo>
                <a:lnTo>
                  <a:pt x="2054364" y="0"/>
                </a:lnTo>
                <a:lnTo>
                  <a:pt x="2054364" y="358841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4" name="Freeform 14"/>
          <p:cNvSpPr/>
          <p:nvPr/>
        </p:nvSpPr>
        <p:spPr>
          <a:xfrm>
            <a:off x="10751569" y="4114800"/>
            <a:ext cx="1062367" cy="2743200"/>
          </a:xfrm>
          <a:custGeom>
            <a:avLst/>
            <a:gdLst/>
            <a:ahLst/>
            <a:cxnLst/>
            <a:rect l="l" t="t" r="r" b="b"/>
            <a:pathLst>
              <a:path w="1593550" h="4114800">
                <a:moveTo>
                  <a:pt x="0" y="0"/>
                </a:moveTo>
                <a:lnTo>
                  <a:pt x="1593550" y="0"/>
                </a:lnTo>
                <a:lnTo>
                  <a:pt x="1593550"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sp>
        <p:nvSpPr>
          <p:cNvPr id="15" name="Freeform 15"/>
          <p:cNvSpPr/>
          <p:nvPr/>
        </p:nvSpPr>
        <p:spPr>
          <a:xfrm flipH="1" flipV="1">
            <a:off x="551523" y="-273879"/>
            <a:ext cx="1062367" cy="2743200"/>
          </a:xfrm>
          <a:custGeom>
            <a:avLst/>
            <a:gdLst/>
            <a:ahLst/>
            <a:cxnLst/>
            <a:rect l="l" t="t" r="r" b="b"/>
            <a:pathLst>
              <a:path w="1593550" h="4114800">
                <a:moveTo>
                  <a:pt x="1593550" y="4114800"/>
                </a:moveTo>
                <a:lnTo>
                  <a:pt x="0" y="4114800"/>
                </a:lnTo>
                <a:lnTo>
                  <a:pt x="0" y="0"/>
                </a:lnTo>
                <a:lnTo>
                  <a:pt x="1593550" y="0"/>
                </a:lnTo>
                <a:lnTo>
                  <a:pt x="1593550" y="411480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grpSp>
        <p:nvGrpSpPr>
          <p:cNvPr id="16" name="Group 15">
            <a:extLst>
              <a:ext uri="{FF2B5EF4-FFF2-40B4-BE49-F238E27FC236}">
                <a16:creationId xmlns:a16="http://schemas.microsoft.com/office/drawing/2014/main" id="{3223C3BE-94A5-0DD2-10B2-4729525A6C5B}"/>
              </a:ext>
            </a:extLst>
          </p:cNvPr>
          <p:cNvGrpSpPr/>
          <p:nvPr/>
        </p:nvGrpSpPr>
        <p:grpSpPr>
          <a:xfrm>
            <a:off x="4127144" y="2904011"/>
            <a:ext cx="4657628" cy="1049403"/>
            <a:chOff x="346772" y="1373816"/>
            <a:chExt cx="4657628" cy="1033392"/>
          </a:xfrm>
        </p:grpSpPr>
        <p:sp>
          <p:nvSpPr>
            <p:cNvPr id="18" name="Rectangle 17">
              <a:extLst>
                <a:ext uri="{FF2B5EF4-FFF2-40B4-BE49-F238E27FC236}">
                  <a16:creationId xmlns:a16="http://schemas.microsoft.com/office/drawing/2014/main" id="{63594EB4-BB04-05E4-52AF-F0642BA2689F}"/>
                </a:ext>
              </a:extLst>
            </p:cNvPr>
            <p:cNvSpPr/>
            <p:nvPr/>
          </p:nvSpPr>
          <p:spPr>
            <a:xfrm>
              <a:off x="346772" y="1533523"/>
              <a:ext cx="989448" cy="733365"/>
            </a:xfrm>
            <a:prstGeom prst="rect">
              <a:avLst/>
            </a:prstGeom>
            <a:solidFill>
              <a:schemeClr val="accent2">
                <a:lumMod val="50000"/>
              </a:schemeClr>
            </a:solidFill>
            <a:ln>
              <a:solidFill>
                <a:schemeClr val="accent2">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vi-VN" sz="5400" dirty="0">
                  <a:solidFill>
                    <a:schemeClr val="bg1"/>
                  </a:solidFill>
                  <a:latin typeface="Arial" panose="020B0604020202020204" pitchFamily="34" charset="0"/>
                  <a:cs typeface="Arial" panose="020B0604020202020204" pitchFamily="34" charset="0"/>
                </a:rPr>
                <a:t>IV</a:t>
              </a:r>
              <a:endParaRPr lang="en-US" sz="5400" dirty="0">
                <a:solidFill>
                  <a:schemeClr val="bg1"/>
                </a:solidFill>
                <a:latin typeface="Arial" panose="020B0604020202020204" pitchFamily="34" charset="0"/>
                <a:cs typeface="Arial" panose="020B0604020202020204" pitchFamily="34" charset="0"/>
              </a:endParaRPr>
            </a:p>
          </p:txBody>
        </p:sp>
        <p:sp>
          <p:nvSpPr>
            <p:cNvPr id="19" name="Google Shape;78;p16">
              <a:extLst>
                <a:ext uri="{FF2B5EF4-FFF2-40B4-BE49-F238E27FC236}">
                  <a16:creationId xmlns:a16="http://schemas.microsoft.com/office/drawing/2014/main" id="{337782AF-CAA0-03BA-6F37-411B881AE3FD}"/>
                </a:ext>
              </a:extLst>
            </p:cNvPr>
            <p:cNvSpPr txBox="1"/>
            <p:nvPr/>
          </p:nvSpPr>
          <p:spPr>
            <a:xfrm>
              <a:off x="1484937" y="1373816"/>
              <a:ext cx="3519463" cy="1033392"/>
            </a:xfrm>
            <a:prstGeom prst="rect">
              <a:avLst/>
            </a:prstGeom>
            <a:noFill/>
            <a:ln>
              <a:noFill/>
            </a:ln>
          </p:spPr>
          <p:txBody>
            <a:bodyPr spcFirstLastPara="1" wrap="square" lIns="91425" tIns="91425" rIns="91425" bIns="91425" anchor="ctr" anchorCtr="0">
              <a:noAutofit/>
            </a:bodyPr>
            <a:lstStyle/>
            <a:p>
              <a:pPr lvl="0" algn="just" rtl="0">
                <a:lnSpc>
                  <a:spcPct val="150000"/>
                </a:lnSpc>
                <a:spcBef>
                  <a:spcPts val="0"/>
                </a:spcBef>
                <a:spcAft>
                  <a:spcPts val="0"/>
                </a:spcAft>
              </a:pPr>
              <a:r>
                <a:rPr lang="vi-VN" sz="4800" b="1" dirty="0">
                  <a:latin typeface="Arial" panose="020B0604020202020204" pitchFamily="34" charset="0"/>
                  <a:cs typeface="Arial" panose="020B0604020202020204" pitchFamily="34" charset="0"/>
                </a:rPr>
                <a:t>TỔNG KẾT</a:t>
              </a:r>
            </a:p>
          </p:txBody>
        </p:sp>
      </p:grpSp>
    </p:spTree>
    <p:extLst>
      <p:ext uri="{BB962C8B-B14F-4D97-AF65-F5344CB8AC3E}">
        <p14:creationId xmlns:p14="http://schemas.microsoft.com/office/powerpoint/2010/main" val="719874554"/>
      </p:ext>
    </p:extLst>
  </p:cSld>
  <p:clrMapOvr>
    <a:masterClrMapping/>
  </p:clrMapOvr>
  <p:transition spd="med">
    <p:pull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5A272520-4EB5-4CF8-24DC-7CE914F571DA}"/>
              </a:ext>
            </a:extLst>
          </p:cNvPr>
          <p:cNvSpPr/>
          <p:nvPr/>
        </p:nvSpPr>
        <p:spPr>
          <a:xfrm>
            <a:off x="821371" y="749286"/>
            <a:ext cx="10549258" cy="5359425"/>
          </a:xfrm>
          <a:custGeom>
            <a:avLst/>
            <a:gdLst/>
            <a:ahLst/>
            <a:cxnLst/>
            <a:rect l="l" t="t" r="r" b="b"/>
            <a:pathLst>
              <a:path w="5960234" h="2346842">
                <a:moveTo>
                  <a:pt x="0" y="0"/>
                </a:moveTo>
                <a:lnTo>
                  <a:pt x="5960234" y="0"/>
                </a:lnTo>
                <a:lnTo>
                  <a:pt x="5960234" y="2346842"/>
                </a:lnTo>
                <a:lnTo>
                  <a:pt x="0" y="2346842"/>
                </a:lnTo>
                <a:lnTo>
                  <a:pt x="0" y="0"/>
                </a:lnTo>
                <a:close/>
              </a:path>
            </a:pathLst>
          </a:custGeom>
          <a:blipFill>
            <a:blip r:embed="rId2"/>
            <a:stretch>
              <a:fillRect/>
            </a:stretch>
          </a:blipFill>
        </p:spPr>
        <p:txBody>
          <a:bodyPr/>
          <a:lstStyle/>
          <a:p>
            <a:endParaRPr lang="en-US" dirty="0"/>
          </a:p>
        </p:txBody>
      </p:sp>
      <p:pic>
        <p:nvPicPr>
          <p:cNvPr id="3" name="Picture 6">
            <a:extLst>
              <a:ext uri="{FF2B5EF4-FFF2-40B4-BE49-F238E27FC236}">
                <a16:creationId xmlns:a16="http://schemas.microsoft.com/office/drawing/2014/main" id="{A5C6F3A7-C2E9-BC38-0EA7-3F92B56FBC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36231" y="1762235"/>
            <a:ext cx="2352912" cy="3333525"/>
          </a:xfrm>
          <a:prstGeom prst="rect">
            <a:avLst/>
          </a:prstGeom>
        </p:spPr>
      </p:pic>
      <p:sp>
        <p:nvSpPr>
          <p:cNvPr id="4" name="TextBox 3">
            <a:extLst>
              <a:ext uri="{FF2B5EF4-FFF2-40B4-BE49-F238E27FC236}">
                <a16:creationId xmlns:a16="http://schemas.microsoft.com/office/drawing/2014/main" id="{0785A8AB-BDC6-D3D8-4A9F-74D44617181E}"/>
              </a:ext>
            </a:extLst>
          </p:cNvPr>
          <p:cNvSpPr txBox="1"/>
          <p:nvPr/>
        </p:nvSpPr>
        <p:spPr>
          <a:xfrm>
            <a:off x="5726926" y="2676633"/>
            <a:ext cx="3536995" cy="1951496"/>
          </a:xfrm>
          <a:prstGeom prst="rect">
            <a:avLst/>
          </a:prstGeom>
          <a:noFill/>
        </p:spPr>
        <p:txBody>
          <a:bodyPr wrap="square" rtlCol="0">
            <a:spAutoFit/>
          </a:bodyPr>
          <a:lstStyle/>
          <a:p>
            <a:pPr algn="just">
              <a:lnSpc>
                <a:spcPct val="150000"/>
              </a:lnSpc>
            </a:pPr>
            <a:r>
              <a:rPr lang="vi-VN" sz="2800" dirty="0">
                <a:latin typeface="Arial" panose="020B0604020202020204" pitchFamily="34" charset="0"/>
                <a:cs typeface="Arial" panose="020B0604020202020204" pitchFamily="34" charset="0"/>
              </a:rPr>
              <a:t>Tổng kết giá trị nội dung và nghệ thuật của văn bản “Làng”</a:t>
            </a:r>
          </a:p>
        </p:txBody>
      </p:sp>
    </p:spTree>
    <p:extLst>
      <p:ext uri="{BB962C8B-B14F-4D97-AF65-F5344CB8AC3E}">
        <p14:creationId xmlns:p14="http://schemas.microsoft.com/office/powerpoint/2010/main" val="361504147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Alternate Process 8"/>
          <p:cNvSpPr/>
          <p:nvPr/>
        </p:nvSpPr>
        <p:spPr>
          <a:xfrm>
            <a:off x="3003030" y="424356"/>
            <a:ext cx="2690813" cy="715387"/>
          </a:xfrm>
          <a:prstGeom prst="flowChartAlternateProcess">
            <a:avLst/>
          </a:prstGeom>
          <a:solidFill>
            <a:schemeClr val="accent2">
              <a:lumMod val="5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bg1"/>
                </a:solidFill>
                <a:latin typeface="Arial" panose="020B0604020202020204" pitchFamily="34" charset="0"/>
                <a:cs typeface="Arial" panose="020B0604020202020204" pitchFamily="34" charset="0"/>
              </a:rPr>
              <a:t>Tổng kết</a:t>
            </a:r>
            <a:endParaRPr lang="en-US" sz="3200" b="1" dirty="0">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886EC60E-DC63-E1BC-3464-E0ABC78BC25F}"/>
              </a:ext>
            </a:extLst>
          </p:cNvPr>
          <p:cNvSpPr/>
          <p:nvPr/>
        </p:nvSpPr>
        <p:spPr>
          <a:xfrm>
            <a:off x="1212966" y="2348690"/>
            <a:ext cx="1641845" cy="708285"/>
          </a:xfrm>
          <a:prstGeom prst="rect">
            <a:avLst/>
          </a:prstGeom>
          <a:solidFill>
            <a:schemeClr val="accent2">
              <a:lumMod val="20000"/>
              <a:lumOff val="80000"/>
            </a:schemeClr>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effectLst/>
                <a:latin typeface="Arial" panose="020B0604020202020204" pitchFamily="34" charset="0"/>
                <a:ea typeface="Times New Roman" panose="02020603050405020304" pitchFamily="18" charset="0"/>
                <a:cs typeface="Arial" panose="020B0604020202020204" pitchFamily="34" charset="0"/>
              </a:rPr>
              <a:t>Nội dung</a:t>
            </a:r>
            <a:endPar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8" name="Rectangle 27">
            <a:extLst>
              <a:ext uri="{FF2B5EF4-FFF2-40B4-BE49-F238E27FC236}">
                <a16:creationId xmlns:a16="http://schemas.microsoft.com/office/drawing/2014/main" id="{8B60C8F0-96A0-077F-4B97-70E41B71BBF0}"/>
              </a:ext>
            </a:extLst>
          </p:cNvPr>
          <p:cNvSpPr/>
          <p:nvPr/>
        </p:nvSpPr>
        <p:spPr>
          <a:xfrm>
            <a:off x="4901783" y="1949170"/>
            <a:ext cx="2038741" cy="708285"/>
          </a:xfrm>
          <a:prstGeom prst="rect">
            <a:avLst/>
          </a:prstGeom>
          <a:solidFill>
            <a:schemeClr val="accent2">
              <a:lumMod val="20000"/>
              <a:lumOff val="80000"/>
            </a:schemeClr>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Nghệ thuật</a:t>
            </a:r>
            <a:endPar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a:extLst>
              <a:ext uri="{FF2B5EF4-FFF2-40B4-BE49-F238E27FC236}">
                <a16:creationId xmlns:a16="http://schemas.microsoft.com/office/drawing/2014/main" id="{4513154E-83E3-7967-194B-1080D6280893}"/>
              </a:ext>
            </a:extLst>
          </p:cNvPr>
          <p:cNvSpPr/>
          <p:nvPr/>
        </p:nvSpPr>
        <p:spPr>
          <a:xfrm>
            <a:off x="7150309" y="459872"/>
            <a:ext cx="4242216" cy="115046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Sáng tạo tình huống truyện có tính căng thẳng, thử thách.</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0" name="Rectangle 29">
            <a:extLst>
              <a:ext uri="{FF2B5EF4-FFF2-40B4-BE49-F238E27FC236}">
                <a16:creationId xmlns:a16="http://schemas.microsoft.com/office/drawing/2014/main" id="{4574E0B1-B4FE-0107-2A32-20CEA70ECE7A}"/>
              </a:ext>
            </a:extLst>
          </p:cNvPr>
          <p:cNvSpPr/>
          <p:nvPr/>
        </p:nvSpPr>
        <p:spPr>
          <a:xfrm>
            <a:off x="7150309" y="3253867"/>
            <a:ext cx="4242216" cy="575231"/>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Xây dựng cốt truyện tâm lí.</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Rectangle 30">
            <a:extLst>
              <a:ext uri="{FF2B5EF4-FFF2-40B4-BE49-F238E27FC236}">
                <a16:creationId xmlns:a16="http://schemas.microsoft.com/office/drawing/2014/main" id="{6EB55FDE-1660-623A-D85A-894B501E6D52}"/>
              </a:ext>
            </a:extLst>
          </p:cNvPr>
          <p:cNvSpPr/>
          <p:nvPr/>
        </p:nvSpPr>
        <p:spPr>
          <a:xfrm>
            <a:off x="7150309" y="4026861"/>
            <a:ext cx="4242216" cy="115046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Nghệ thuật miêu tả tâm lí nhân vật sâu sắc, tinh tế.</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2" name="Rectangle 31">
            <a:extLst>
              <a:ext uri="{FF2B5EF4-FFF2-40B4-BE49-F238E27FC236}">
                <a16:creationId xmlns:a16="http://schemas.microsoft.com/office/drawing/2014/main" id="{2E058751-E64F-2E07-A6DE-69BE963435FC}"/>
              </a:ext>
            </a:extLst>
          </p:cNvPr>
          <p:cNvSpPr/>
          <p:nvPr/>
        </p:nvSpPr>
        <p:spPr>
          <a:xfrm>
            <a:off x="7150309" y="5459577"/>
            <a:ext cx="4242216" cy="115046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Ngôn ngữ sinh động, đậm chất khẩu ngữ, gần gũi.</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3" name="Rectangle 32">
            <a:extLst>
              <a:ext uri="{FF2B5EF4-FFF2-40B4-BE49-F238E27FC236}">
                <a16:creationId xmlns:a16="http://schemas.microsoft.com/office/drawing/2014/main" id="{F1BB870D-958F-774C-FAB5-780F6FF01885}"/>
              </a:ext>
            </a:extLst>
          </p:cNvPr>
          <p:cNvSpPr/>
          <p:nvPr/>
        </p:nvSpPr>
        <p:spPr>
          <a:xfrm>
            <a:off x="688481" y="3672233"/>
            <a:ext cx="2690813" cy="2595939"/>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Tình yêu làng quê thống nhất với lòng yêu nước ở nhân vật ông Hai.</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37" name="Straight Connector 36">
            <a:extLst>
              <a:ext uri="{FF2B5EF4-FFF2-40B4-BE49-F238E27FC236}">
                <a16:creationId xmlns:a16="http://schemas.microsoft.com/office/drawing/2014/main" id="{4EBF195D-4946-7F3C-10A9-26D24B29B268}"/>
              </a:ext>
            </a:extLst>
          </p:cNvPr>
          <p:cNvCxnSpPr>
            <a:cxnSpLocks/>
            <a:stCxn id="9" idx="2"/>
          </p:cNvCxnSpPr>
          <p:nvPr/>
        </p:nvCxnSpPr>
        <p:spPr>
          <a:xfrm>
            <a:off x="4348437" y="1139743"/>
            <a:ext cx="0" cy="1579645"/>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C068B37-F13B-56B6-FBC6-994AE98743A0}"/>
              </a:ext>
            </a:extLst>
          </p:cNvPr>
          <p:cNvCxnSpPr>
            <a:cxnSpLocks/>
            <a:stCxn id="27" idx="3"/>
          </p:cNvCxnSpPr>
          <p:nvPr/>
        </p:nvCxnSpPr>
        <p:spPr>
          <a:xfrm>
            <a:off x="2854811" y="2702833"/>
            <a:ext cx="1512402" cy="0"/>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2BC43A0-706D-9098-25B9-1D6BE38A33B8}"/>
              </a:ext>
            </a:extLst>
          </p:cNvPr>
          <p:cNvCxnSpPr>
            <a:cxnSpLocks/>
            <a:endCxn id="28" idx="1"/>
          </p:cNvCxnSpPr>
          <p:nvPr/>
        </p:nvCxnSpPr>
        <p:spPr>
          <a:xfrm>
            <a:off x="4348436" y="2303312"/>
            <a:ext cx="553347" cy="1"/>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057B106-E71F-167D-65BB-8D579C834539}"/>
              </a:ext>
            </a:extLst>
          </p:cNvPr>
          <p:cNvCxnSpPr>
            <a:cxnSpLocks/>
            <a:stCxn id="33" idx="0"/>
            <a:endCxn id="27" idx="2"/>
          </p:cNvCxnSpPr>
          <p:nvPr/>
        </p:nvCxnSpPr>
        <p:spPr>
          <a:xfrm flipV="1">
            <a:off x="2033888" y="3056975"/>
            <a:ext cx="1" cy="615258"/>
          </a:xfrm>
          <a:prstGeom prst="line">
            <a:avLst/>
          </a:prstGeom>
          <a:ln w="38100">
            <a:solidFill>
              <a:schemeClr val="accent2">
                <a:lumMod val="50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Connector: Elbow 56">
            <a:extLst>
              <a:ext uri="{FF2B5EF4-FFF2-40B4-BE49-F238E27FC236}">
                <a16:creationId xmlns:a16="http://schemas.microsoft.com/office/drawing/2014/main" id="{78BE077F-62D6-655C-4D7E-AE9966E6292A}"/>
              </a:ext>
            </a:extLst>
          </p:cNvPr>
          <p:cNvCxnSpPr>
            <a:stCxn id="28" idx="0"/>
            <a:endCxn id="29" idx="1"/>
          </p:cNvCxnSpPr>
          <p:nvPr/>
        </p:nvCxnSpPr>
        <p:spPr>
          <a:xfrm rot="5400000" flipH="1" flipV="1">
            <a:off x="6078698" y="877560"/>
            <a:ext cx="914067" cy="1229155"/>
          </a:xfrm>
          <a:prstGeom prst="bentConnector2">
            <a:avLst/>
          </a:prstGeom>
          <a:ln w="381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D8B904C-6C0E-8CF9-B71D-AC2596FA0568}"/>
              </a:ext>
            </a:extLst>
          </p:cNvPr>
          <p:cNvCxnSpPr>
            <a:cxnSpLocks/>
            <a:stCxn id="28" idx="2"/>
          </p:cNvCxnSpPr>
          <p:nvPr/>
        </p:nvCxnSpPr>
        <p:spPr>
          <a:xfrm flipH="1">
            <a:off x="5921153" y="2657455"/>
            <a:ext cx="1" cy="915478"/>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B24336DC-BDE6-D699-F851-511FE2FF8311}"/>
              </a:ext>
            </a:extLst>
          </p:cNvPr>
          <p:cNvCxnSpPr>
            <a:cxnSpLocks/>
            <a:endCxn id="30" idx="1"/>
          </p:cNvCxnSpPr>
          <p:nvPr/>
        </p:nvCxnSpPr>
        <p:spPr>
          <a:xfrm>
            <a:off x="5921153" y="3541482"/>
            <a:ext cx="1229156" cy="1"/>
          </a:xfrm>
          <a:prstGeom prst="line">
            <a:avLst/>
          </a:prstGeom>
          <a:ln w="38100">
            <a:solidFill>
              <a:schemeClr val="accent2">
                <a:lumMod val="5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97217CEB-11B2-D482-B359-1CF130A8C0BE}"/>
              </a:ext>
            </a:extLst>
          </p:cNvPr>
          <p:cNvCxnSpPr>
            <a:cxnSpLocks/>
          </p:cNvCxnSpPr>
          <p:nvPr/>
        </p:nvCxnSpPr>
        <p:spPr>
          <a:xfrm flipH="1">
            <a:off x="5921153" y="3572933"/>
            <a:ext cx="1" cy="1060609"/>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74C7BC5D-B0B1-A400-FD6E-A6EC2AA49BC6}"/>
              </a:ext>
            </a:extLst>
          </p:cNvPr>
          <p:cNvCxnSpPr>
            <a:cxnSpLocks/>
            <a:endCxn id="31" idx="1"/>
          </p:cNvCxnSpPr>
          <p:nvPr/>
        </p:nvCxnSpPr>
        <p:spPr>
          <a:xfrm>
            <a:off x="5921153" y="4602092"/>
            <a:ext cx="1229156" cy="0"/>
          </a:xfrm>
          <a:prstGeom prst="line">
            <a:avLst/>
          </a:prstGeom>
          <a:ln w="38100">
            <a:solidFill>
              <a:schemeClr val="accent2">
                <a:lumMod val="5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18EF4EA9-725B-81D7-A9B8-1CB757DFD76F}"/>
              </a:ext>
            </a:extLst>
          </p:cNvPr>
          <p:cNvCxnSpPr>
            <a:cxnSpLocks/>
            <a:endCxn id="32" idx="1"/>
          </p:cNvCxnSpPr>
          <p:nvPr/>
        </p:nvCxnSpPr>
        <p:spPr>
          <a:xfrm>
            <a:off x="5921152" y="6034808"/>
            <a:ext cx="1229157" cy="0"/>
          </a:xfrm>
          <a:prstGeom prst="line">
            <a:avLst/>
          </a:prstGeom>
          <a:ln w="38100">
            <a:solidFill>
              <a:schemeClr val="accent2">
                <a:lumMod val="5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77B614AB-B0B1-28AB-3DA4-9472D7A4C23D}"/>
              </a:ext>
            </a:extLst>
          </p:cNvPr>
          <p:cNvCxnSpPr>
            <a:cxnSpLocks/>
          </p:cNvCxnSpPr>
          <p:nvPr/>
        </p:nvCxnSpPr>
        <p:spPr>
          <a:xfrm flipH="1">
            <a:off x="5921152" y="4570642"/>
            <a:ext cx="1" cy="1483025"/>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0088892"/>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right)">
                                      <p:cBhvr>
                                        <p:cTn id="16" dur="500"/>
                                        <p:tgtEl>
                                          <p:spTgt spid="39"/>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righ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up)">
                                      <p:cBhvr>
                                        <p:cTn id="25" dur="500"/>
                                        <p:tgtEl>
                                          <p:spTgt spid="52"/>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left)">
                                      <p:cBhvr>
                                        <p:cTn id="34" dur="500"/>
                                        <p:tgtEl>
                                          <p:spTgt spid="49"/>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down)">
                                      <p:cBhvr>
                                        <p:cTn id="43" dur="500"/>
                                        <p:tgtEl>
                                          <p:spTgt spid="57"/>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500"/>
                                        <p:tgtEl>
                                          <p:spTgt spid="58"/>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left)">
                                      <p:cBhvr>
                                        <p:cTn id="56" dur="500"/>
                                        <p:tgtEl>
                                          <p:spTgt spid="63"/>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wipe(up)">
                                      <p:cBhvr>
                                        <p:cTn id="65" dur="500"/>
                                        <p:tgtEl>
                                          <p:spTgt spid="67"/>
                                        </p:tgtEl>
                                      </p:cBhvr>
                                    </p:animEffec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wipe(up)">
                                      <p:cBhvr>
                                        <p:cTn id="78" dur="500"/>
                                        <p:tgtEl>
                                          <p:spTgt spid="75"/>
                                        </p:tgtEl>
                                      </p:cBhvr>
                                    </p:animEffect>
                                  </p:childTnLst>
                                </p:cTn>
                              </p:par>
                            </p:childTnLst>
                          </p:cTn>
                        </p:par>
                        <p:par>
                          <p:cTn id="79" fill="hold">
                            <p:stCondLst>
                              <p:cond delay="500"/>
                            </p:stCondLst>
                            <p:childTnLst>
                              <p:par>
                                <p:cTn id="80" presetID="22" presetClass="entr" presetSubtype="8"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left)">
                                      <p:cBhvr>
                                        <p:cTn id="82" dur="500"/>
                                        <p:tgtEl>
                                          <p:spTgt spid="72"/>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animBg="1"/>
      <p:bldP spid="28" grpId="0" animBg="1"/>
      <p:bldP spid="29" grpId="0" animBg="1"/>
      <p:bldP spid="30" grpId="0" animBg="1"/>
      <p:bldP spid="31" grpId="0" animBg="1"/>
      <p:bldP spid="32" grpId="0" animBg="1"/>
      <p:bldP spid="3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9F9AE2-7791-5202-1E94-AC131B243C56}"/>
              </a:ext>
            </a:extLst>
          </p:cNvPr>
          <p:cNvSpPr txBox="1"/>
          <p:nvPr/>
        </p:nvSpPr>
        <p:spPr>
          <a:xfrm>
            <a:off x="6253484" y="1456441"/>
            <a:ext cx="5445349" cy="739754"/>
          </a:xfrm>
          <a:prstGeom prst="rect">
            <a:avLst/>
          </a:prstGeom>
          <a:noFill/>
        </p:spPr>
        <p:txBody>
          <a:bodyPr wrap="square" rtlCol="0">
            <a:spAutoFit/>
          </a:bodyPr>
          <a:lstStyle/>
          <a:p>
            <a:pPr algn="just">
              <a:lnSpc>
                <a:spcPct val="150000"/>
              </a:lnSpc>
            </a:pPr>
            <a:r>
              <a:rPr lang="vi-VN" sz="3200" dirty="0">
                <a:latin typeface="Arial" panose="020B0604020202020204" pitchFamily="34" charset="0"/>
                <a:cs typeface="Arial" panose="020B0604020202020204" pitchFamily="34" charset="0"/>
              </a:rPr>
              <a:t>Trả lời câu hỏi trắc nghiệm</a:t>
            </a:r>
            <a:endParaRPr lang="en-US" sz="32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DA50C4F-6EFA-F5B9-B6D8-9C45F9863BA8}"/>
              </a:ext>
            </a:extLst>
          </p:cNvPr>
          <p:cNvGrpSpPr/>
          <p:nvPr/>
        </p:nvGrpSpPr>
        <p:grpSpPr>
          <a:xfrm>
            <a:off x="540105" y="4481737"/>
            <a:ext cx="5713379" cy="1587707"/>
            <a:chOff x="6096000" y="787942"/>
            <a:chExt cx="5713379" cy="1587707"/>
          </a:xfrm>
        </p:grpSpPr>
        <p:sp>
          <p:nvSpPr>
            <p:cNvPr id="7" name="Freeform 15">
              <a:extLst>
                <a:ext uri="{FF2B5EF4-FFF2-40B4-BE49-F238E27FC236}">
                  <a16:creationId xmlns:a16="http://schemas.microsoft.com/office/drawing/2014/main" id="{9AAFED65-746B-8497-C68B-D60D36F1FA60}"/>
                </a:ext>
              </a:extLst>
            </p:cNvPr>
            <p:cNvSpPr/>
            <p:nvPr/>
          </p:nvSpPr>
          <p:spPr>
            <a:xfrm>
              <a:off x="6096000" y="787942"/>
              <a:ext cx="5713379" cy="1587707"/>
            </a:xfrm>
            <a:custGeom>
              <a:avLst/>
              <a:gdLst/>
              <a:ahLst/>
              <a:cxnLst/>
              <a:rect l="l" t="t" r="r" b="b"/>
              <a:pathLst>
                <a:path w="2257915" h="803441">
                  <a:moveTo>
                    <a:pt x="0" y="0"/>
                  </a:moveTo>
                  <a:lnTo>
                    <a:pt x="2257915" y="0"/>
                  </a:lnTo>
                  <a:lnTo>
                    <a:pt x="2257915" y="803442"/>
                  </a:lnTo>
                  <a:lnTo>
                    <a:pt x="0" y="803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594F744-9F2E-E4BD-3820-BCE069AA4A93}"/>
                </a:ext>
              </a:extLst>
            </p:cNvPr>
            <p:cNvSpPr txBox="1"/>
            <p:nvPr/>
          </p:nvSpPr>
          <p:spPr>
            <a:xfrm>
              <a:off x="6585625" y="1258629"/>
              <a:ext cx="4734128" cy="646331"/>
            </a:xfrm>
            <a:prstGeom prst="rect">
              <a:avLst/>
            </a:prstGeom>
            <a:noFill/>
          </p:spPr>
          <p:txBody>
            <a:bodyPr wrap="square" rtlCol="0">
              <a:spAutoFit/>
            </a:bodyPr>
            <a:lstStyle/>
            <a:p>
              <a:pPr algn="ctr"/>
              <a:r>
                <a:rPr lang="vi-VN" sz="3600" b="1" dirty="0">
                  <a:latin typeface="Arial" panose="020B0604020202020204" pitchFamily="34" charset="0"/>
                  <a:cs typeface="Arial" panose="020B0604020202020204" pitchFamily="34" charset="0"/>
                </a:rPr>
                <a:t>Nhiệm vụ 1</a:t>
              </a:r>
              <a:endParaRPr lang="en-US" sz="3600" b="1" dirty="0">
                <a:latin typeface="Arial" panose="020B0604020202020204" pitchFamily="34" charset="0"/>
                <a:cs typeface="Arial" panose="020B0604020202020204" pitchFamily="34" charset="0"/>
              </a:endParaRPr>
            </a:p>
          </p:txBody>
        </p:sp>
      </p:grpSp>
      <p:pic>
        <p:nvPicPr>
          <p:cNvPr id="9" name="Picture 12">
            <a:extLst>
              <a:ext uri="{FF2B5EF4-FFF2-40B4-BE49-F238E27FC236}">
                <a16:creationId xmlns:a16="http://schemas.microsoft.com/office/drawing/2014/main" id="{C64A474B-BD00-5D6D-A131-8B673F9697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498734" y="2605250"/>
            <a:ext cx="4796576" cy="3464194"/>
          </a:xfrm>
          <a:prstGeom prst="rect">
            <a:avLst/>
          </a:prstGeom>
        </p:spPr>
      </p:pic>
      <p:grpSp>
        <p:nvGrpSpPr>
          <p:cNvPr id="10" name="Group 9">
            <a:extLst>
              <a:ext uri="{FF2B5EF4-FFF2-40B4-BE49-F238E27FC236}">
                <a16:creationId xmlns:a16="http://schemas.microsoft.com/office/drawing/2014/main" id="{295F4B74-0C91-0916-A8AB-2D17A0207D61}"/>
              </a:ext>
            </a:extLst>
          </p:cNvPr>
          <p:cNvGrpSpPr/>
          <p:nvPr/>
        </p:nvGrpSpPr>
        <p:grpSpPr>
          <a:xfrm>
            <a:off x="1378041" y="464098"/>
            <a:ext cx="3666454" cy="3464194"/>
            <a:chOff x="991119" y="681599"/>
            <a:chExt cx="5104881" cy="5494802"/>
          </a:xfrm>
        </p:grpSpPr>
        <p:sp>
          <p:nvSpPr>
            <p:cNvPr id="11" name="Freeform 11">
              <a:extLst>
                <a:ext uri="{FF2B5EF4-FFF2-40B4-BE49-F238E27FC236}">
                  <a16:creationId xmlns:a16="http://schemas.microsoft.com/office/drawing/2014/main" id="{C4AF458D-173D-8BA6-961D-41713A450B1D}"/>
                </a:ext>
              </a:extLst>
            </p:cNvPr>
            <p:cNvSpPr/>
            <p:nvPr/>
          </p:nvSpPr>
          <p:spPr>
            <a:xfrm>
              <a:off x="991119" y="681599"/>
              <a:ext cx="5104881" cy="5494802"/>
            </a:xfrm>
            <a:custGeom>
              <a:avLst/>
              <a:gdLst/>
              <a:ahLst/>
              <a:cxnLst/>
              <a:rect l="l" t="t" r="r" b="b"/>
              <a:pathLst>
                <a:path w="4046220" h="4114800">
                  <a:moveTo>
                    <a:pt x="0" y="0"/>
                  </a:moveTo>
                  <a:lnTo>
                    <a:pt x="4046220" y="0"/>
                  </a:lnTo>
                  <a:lnTo>
                    <a:pt x="404622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0F1FF0B-C742-09C3-15E3-B49D0DF12754}"/>
                </a:ext>
              </a:extLst>
            </p:cNvPr>
            <p:cNvSpPr txBox="1"/>
            <p:nvPr/>
          </p:nvSpPr>
          <p:spPr>
            <a:xfrm>
              <a:off x="1176495" y="4377447"/>
              <a:ext cx="4734128" cy="1122828"/>
            </a:xfrm>
            <a:prstGeom prst="rect">
              <a:avLst/>
            </a:prstGeom>
            <a:noFill/>
          </p:spPr>
          <p:txBody>
            <a:bodyPr wrap="square" rtlCol="0">
              <a:spAutoFit/>
            </a:bodyPr>
            <a:lstStyle/>
            <a:p>
              <a:pPr algn="ctr"/>
              <a:r>
                <a:rPr lang="vi-VN" sz="4000" b="1" dirty="0">
                  <a:latin typeface="Arial" panose="020B0604020202020204" pitchFamily="34" charset="0"/>
                  <a:cs typeface="Arial" panose="020B0604020202020204" pitchFamily="34" charset="0"/>
                </a:rPr>
                <a:t>LUYỆN TẬP</a:t>
              </a:r>
              <a:endParaRPr lang="en-US" sz="4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6050688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B35D8AA-AA90-D369-2F42-843DEFB1BB67}"/>
              </a:ext>
            </a:extLst>
          </p:cNvPr>
          <p:cNvSpPr/>
          <p:nvPr/>
        </p:nvSpPr>
        <p:spPr>
          <a:xfrm>
            <a:off x="532191" y="279400"/>
            <a:ext cx="11127618" cy="1473200"/>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b="1" dirty="0">
                <a:solidFill>
                  <a:schemeClr val="bg1"/>
                </a:solidFill>
                <a:latin typeface="Arial" panose="020B0604020202020204" pitchFamily="34" charset="0"/>
                <a:cs typeface="Arial" panose="020B0604020202020204" pitchFamily="34" charset="0"/>
              </a:rPr>
              <a:t>Câu 1: </a:t>
            </a:r>
            <a:r>
              <a:rPr lang="vi-VN" sz="2800" dirty="0">
                <a:solidFill>
                  <a:schemeClr val="bg1"/>
                </a:solidFill>
                <a:latin typeface="Arial" panose="020B0604020202020204" pitchFamily="34" charset="0"/>
                <a:cs typeface="Arial" panose="020B0604020202020204" pitchFamily="34" charset="0"/>
              </a:rPr>
              <a:t>Ngôn ngữ của văn bản </a:t>
            </a:r>
            <a:r>
              <a:rPr lang="vi-VN" sz="2800" i="1" dirty="0">
                <a:solidFill>
                  <a:schemeClr val="bg1"/>
                </a:solidFill>
                <a:latin typeface="Arial" panose="020B0604020202020204" pitchFamily="34" charset="0"/>
                <a:cs typeface="Arial" panose="020B0604020202020204" pitchFamily="34" charset="0"/>
              </a:rPr>
              <a:t>Làng</a:t>
            </a:r>
            <a:r>
              <a:rPr lang="vi-VN" sz="2800" dirty="0">
                <a:solidFill>
                  <a:schemeClr val="bg1"/>
                </a:solidFill>
                <a:latin typeface="Arial" panose="020B0604020202020204" pitchFamily="34" charset="0"/>
                <a:cs typeface="Arial" panose="020B0604020202020204" pitchFamily="34" charset="0"/>
              </a:rPr>
              <a:t> có đặc điểm gì?</a:t>
            </a:r>
            <a:endParaRPr lang="en-US" sz="28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87499E2-BFD2-E727-A4BD-DA26908977A3}"/>
              </a:ext>
            </a:extLst>
          </p:cNvPr>
          <p:cNvSpPr/>
          <p:nvPr/>
        </p:nvSpPr>
        <p:spPr>
          <a:xfrm>
            <a:off x="6205737" y="2099733"/>
            <a:ext cx="5292357" cy="2031999"/>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B. Đậm chất nông thôn, nhuần nhuỵ mà đặc sắc, gợi cảm.</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1E0FBEF-6ADE-4386-3CD9-D770B8D9E71C}"/>
              </a:ext>
            </a:extLst>
          </p:cNvPr>
          <p:cNvSpPr/>
          <p:nvPr/>
        </p:nvSpPr>
        <p:spPr>
          <a:xfrm>
            <a:off x="6205738" y="4504268"/>
            <a:ext cx="5292356" cy="1955800"/>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D. Sử dụng nhiều yếu tố hoang đường, kì ảo, tăng màu sắc huyền bí.</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7859937-4E79-DE67-40E4-112C11EB656C}"/>
              </a:ext>
            </a:extLst>
          </p:cNvPr>
          <p:cNvSpPr/>
          <p:nvPr/>
        </p:nvSpPr>
        <p:spPr>
          <a:xfrm>
            <a:off x="532191" y="2099733"/>
            <a:ext cx="5454072" cy="2031999"/>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a:solidFill>
                  <a:schemeClr val="tx1"/>
                </a:solidFill>
                <a:latin typeface="Arial" panose="020B0604020202020204" pitchFamily="34" charset="0"/>
                <a:cs typeface="Arial" panose="020B0604020202020204" pitchFamily="34" charset="0"/>
              </a:rPr>
              <a:t>A. </a:t>
            </a:r>
            <a:r>
              <a:rPr lang="en-US" sz="2400" dirty="0" err="1">
                <a:solidFill>
                  <a:schemeClr val="tx1"/>
                </a:solidFill>
                <a:latin typeface="Arial" panose="020B0604020202020204" pitchFamily="34" charset="0"/>
                <a:cs typeface="Arial" panose="020B0604020202020204" pitchFamily="34" charset="0"/>
              </a:rPr>
              <a:t>Trau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chuốt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học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tế</a:t>
            </a:r>
            <a:r>
              <a:rPr lang="en-US" sz="2400" dirty="0">
                <a:solidFill>
                  <a:schemeClr val="tx1"/>
                </a:solidFill>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D9B10E70-D66D-8097-6539-06C2071D708A}"/>
              </a:ext>
            </a:extLst>
          </p:cNvPr>
          <p:cNvSpPr/>
          <p:nvPr/>
        </p:nvSpPr>
        <p:spPr>
          <a:xfrm>
            <a:off x="532191" y="4529668"/>
            <a:ext cx="5454070" cy="1930400"/>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a:solidFill>
                  <a:schemeClr val="tx1"/>
                </a:solidFill>
                <a:latin typeface="Arial" panose="020B0604020202020204" pitchFamily="34" charset="0"/>
                <a:cs typeface="Arial" panose="020B0604020202020204" pitchFamily="34" charset="0"/>
              </a:rPr>
              <a:t>C. </a:t>
            </a:r>
            <a:r>
              <a:rPr lang="en-US" sz="2400" dirty="0" err="1">
                <a:solidFill>
                  <a:schemeClr val="tx1"/>
                </a:solidFill>
                <a:latin typeface="Arial" panose="020B0604020202020204" pitchFamily="34" charset="0"/>
                <a:cs typeface="Arial" panose="020B0604020202020204" pitchFamily="34" charset="0"/>
              </a:rPr>
              <a:t>Sử</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nhiều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điển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tích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điển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cố</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màu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sắc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điển</a:t>
            </a:r>
            <a:r>
              <a:rPr lang="en-US" sz="24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056485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3"/>
                                        </p:tgtEl>
                                        <p:attrNameLst>
                                          <p:attrName>fillcolor</p:attrName>
                                        </p:attrNameLst>
                                      </p:cBhvr>
                                      <p:to>
                                        <a:srgbClr val="FFFF00"/>
                                      </p:to>
                                    </p:animClr>
                                    <p:set>
                                      <p:cBhvr>
                                        <p:cTn id="28" dur="500" fill="hold"/>
                                        <p:tgtEl>
                                          <p:spTgt spid="3"/>
                                        </p:tgtEl>
                                        <p:attrNameLst>
                                          <p:attrName>fill.type</p:attrName>
                                        </p:attrNameLst>
                                      </p:cBhvr>
                                      <p:to>
                                        <p:strVal val="solid"/>
                                      </p:to>
                                    </p:set>
                                    <p:set>
                                      <p:cBhvr>
                                        <p:cTn id="29" dur="5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4"/>
                                        </p:tgtEl>
                                        <p:attrNameLst>
                                          <p:attrName>fillcolor</p:attrName>
                                        </p:attrNameLst>
                                      </p:cBhvr>
                                      <p:to>
                                        <a:srgbClr val="FF0000"/>
                                      </p:to>
                                    </p:animClr>
                                    <p:set>
                                      <p:cBhvr>
                                        <p:cTn id="35" dur="500" fill="hold"/>
                                        <p:tgtEl>
                                          <p:spTgt spid="4"/>
                                        </p:tgtEl>
                                        <p:attrNameLst>
                                          <p:attrName>fill.type</p:attrName>
                                        </p:attrNameLst>
                                      </p:cBhvr>
                                      <p:to>
                                        <p:strVal val="solid"/>
                                      </p:to>
                                    </p:set>
                                    <p:set>
                                      <p:cBhvr>
                                        <p:cTn id="36"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5"/>
                                        </p:tgtEl>
                                        <p:attrNameLst>
                                          <p:attrName>fillcolor</p:attrName>
                                        </p:attrNameLst>
                                      </p:cBhvr>
                                      <p:to>
                                        <a:srgbClr val="FF0000"/>
                                      </p:to>
                                    </p:animClr>
                                    <p:set>
                                      <p:cBhvr>
                                        <p:cTn id="42" dur="500" fill="hold"/>
                                        <p:tgtEl>
                                          <p:spTgt spid="5"/>
                                        </p:tgtEl>
                                        <p:attrNameLst>
                                          <p:attrName>fill.type</p:attrName>
                                        </p:attrNameLst>
                                      </p:cBhvr>
                                      <p:to>
                                        <p:strVal val="solid"/>
                                      </p:to>
                                    </p:set>
                                    <p:set>
                                      <p:cBhvr>
                                        <p:cTn id="43"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6"/>
                                        </p:tgtEl>
                                        <p:attrNameLst>
                                          <p:attrName>fillcolor</p:attrName>
                                        </p:attrNameLst>
                                      </p:cBhvr>
                                      <p:to>
                                        <a:srgbClr val="FF0000"/>
                                      </p:to>
                                    </p:animClr>
                                    <p:set>
                                      <p:cBhvr>
                                        <p:cTn id="49" dur="500" fill="hold"/>
                                        <p:tgtEl>
                                          <p:spTgt spid="6"/>
                                        </p:tgtEl>
                                        <p:attrNameLst>
                                          <p:attrName>fill.type</p:attrName>
                                        </p:attrNameLst>
                                      </p:cBhvr>
                                      <p:to>
                                        <p:strVal val="solid"/>
                                      </p:to>
                                    </p:set>
                                    <p:set>
                                      <p:cBhvr>
                                        <p:cTn id="50"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4" grpId="0" animBg="1"/>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B35D8AA-AA90-D369-2F42-843DEFB1BB67}"/>
              </a:ext>
            </a:extLst>
          </p:cNvPr>
          <p:cNvSpPr/>
          <p:nvPr/>
        </p:nvSpPr>
        <p:spPr>
          <a:xfrm>
            <a:off x="856033" y="279400"/>
            <a:ext cx="10077855" cy="1473200"/>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b="1" dirty="0">
                <a:solidFill>
                  <a:schemeClr val="bg1"/>
                </a:solidFill>
                <a:latin typeface="Arial" panose="020B0604020202020204" pitchFamily="34" charset="0"/>
                <a:cs typeface="Arial" panose="020B0604020202020204" pitchFamily="34" charset="0"/>
              </a:rPr>
              <a:t>Câu 2: </a:t>
            </a:r>
            <a:r>
              <a:rPr lang="vi-VN" sz="2800" dirty="0">
                <a:solidFill>
                  <a:schemeClr val="bg1"/>
                </a:solidFill>
                <a:latin typeface="Arial" panose="020B0604020202020204" pitchFamily="34" charset="0"/>
                <a:cs typeface="Arial" panose="020B0604020202020204" pitchFamily="34" charset="0"/>
              </a:rPr>
              <a:t>Đâu là nhận xét </a:t>
            </a:r>
            <a:r>
              <a:rPr lang="vi-VN" sz="2800" b="1" i="1" u="sng" dirty="0">
                <a:solidFill>
                  <a:schemeClr val="bg1"/>
                </a:solidFill>
                <a:latin typeface="Arial" panose="020B0604020202020204" pitchFamily="34" charset="0"/>
                <a:cs typeface="Arial" panose="020B0604020202020204" pitchFamily="34" charset="0"/>
              </a:rPr>
              <a:t>không</a:t>
            </a:r>
            <a:r>
              <a:rPr lang="vi-VN" sz="2800" dirty="0">
                <a:solidFill>
                  <a:schemeClr val="bg1"/>
                </a:solidFill>
                <a:latin typeface="Arial" panose="020B0604020202020204" pitchFamily="34" charset="0"/>
                <a:cs typeface="Arial" panose="020B0604020202020204" pitchFamily="34" charset="0"/>
              </a:rPr>
              <a:t> đúng về tài năng nghệ thuật của Kim Lân?</a:t>
            </a:r>
            <a:endParaRPr lang="en-US" sz="28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87499E2-BFD2-E727-A4BD-DA26908977A3}"/>
              </a:ext>
            </a:extLst>
          </p:cNvPr>
          <p:cNvSpPr/>
          <p:nvPr/>
        </p:nvSpPr>
        <p:spPr>
          <a:xfrm>
            <a:off x="399040" y="4845727"/>
            <a:ext cx="11393918" cy="679854"/>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C. Sử dụng nhiều lời dẫn gián tiếp, tăng sự phong phú trong diễn đạt.</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1E0FBEF-6ADE-4386-3CD9-D770B8D9E71C}"/>
              </a:ext>
            </a:extLst>
          </p:cNvPr>
          <p:cNvSpPr/>
          <p:nvPr/>
        </p:nvSpPr>
        <p:spPr>
          <a:xfrm>
            <a:off x="399039" y="5791922"/>
            <a:ext cx="11393917" cy="679855"/>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D. Ngôn ngữ mang đậm tính khẩu ngữ và lời ăn tiếng nói của người nông dân.</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7859937-4E79-DE67-40E4-112C11EB656C}"/>
              </a:ext>
            </a:extLst>
          </p:cNvPr>
          <p:cNvSpPr/>
          <p:nvPr/>
        </p:nvSpPr>
        <p:spPr>
          <a:xfrm>
            <a:off x="399040" y="2169942"/>
            <a:ext cx="11393920" cy="565645"/>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A. </a:t>
            </a:r>
            <a:r>
              <a:rPr lang="en-US" sz="2400" dirty="0" err="1">
                <a:solidFill>
                  <a:schemeClr val="tx1"/>
                </a:solidFill>
                <a:latin typeface="Arial" panose="020B0604020202020204" pitchFamily="34" charset="0"/>
                <a:cs typeface="Arial" panose="020B0604020202020204" pitchFamily="34" charset="0"/>
              </a:rPr>
              <a:t>Đặt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nhân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vật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tình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huống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thử</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thách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trong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để</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bộc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lộ</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chiều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sâu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tâm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trạng</a:t>
            </a:r>
            <a:r>
              <a:rPr lang="en-US" sz="2400" dirty="0">
                <a:solidFill>
                  <a:schemeClr val="tx1"/>
                </a:solidFill>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D9B10E70-D66D-8097-6539-06C2071D708A}"/>
              </a:ext>
            </a:extLst>
          </p:cNvPr>
          <p:cNvSpPr/>
          <p:nvPr/>
        </p:nvSpPr>
        <p:spPr>
          <a:xfrm>
            <a:off x="399040" y="2922486"/>
            <a:ext cx="11393919" cy="1736342"/>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B. Miêu tả rất cụ thể, gợi cảm các diễn biến nội tâm qua các ý nghĩ, hành vi, ngôn ngữ, đặc biệt, diễn tả rất đúng và đã gây ấn tượng mạnh mẽ về sự ám ảnh, day dứt trong tâm trạng nhân vật ông Hai.</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19592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3"/>
                                        </p:tgtEl>
                                        <p:attrNameLst>
                                          <p:attrName>fillcolor</p:attrName>
                                        </p:attrNameLst>
                                      </p:cBhvr>
                                      <p:to>
                                        <a:srgbClr val="FFFF00"/>
                                      </p:to>
                                    </p:animClr>
                                    <p:set>
                                      <p:cBhvr>
                                        <p:cTn id="28" dur="500" fill="hold"/>
                                        <p:tgtEl>
                                          <p:spTgt spid="3"/>
                                        </p:tgtEl>
                                        <p:attrNameLst>
                                          <p:attrName>fill.type</p:attrName>
                                        </p:attrNameLst>
                                      </p:cBhvr>
                                      <p:to>
                                        <p:strVal val="solid"/>
                                      </p:to>
                                    </p:set>
                                    <p:set>
                                      <p:cBhvr>
                                        <p:cTn id="29" dur="5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4"/>
                                        </p:tgtEl>
                                        <p:attrNameLst>
                                          <p:attrName>fillcolor</p:attrName>
                                        </p:attrNameLst>
                                      </p:cBhvr>
                                      <p:to>
                                        <a:srgbClr val="FF0000"/>
                                      </p:to>
                                    </p:animClr>
                                    <p:set>
                                      <p:cBhvr>
                                        <p:cTn id="35" dur="500" fill="hold"/>
                                        <p:tgtEl>
                                          <p:spTgt spid="4"/>
                                        </p:tgtEl>
                                        <p:attrNameLst>
                                          <p:attrName>fill.type</p:attrName>
                                        </p:attrNameLst>
                                      </p:cBhvr>
                                      <p:to>
                                        <p:strVal val="solid"/>
                                      </p:to>
                                    </p:set>
                                    <p:set>
                                      <p:cBhvr>
                                        <p:cTn id="36"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5"/>
                                        </p:tgtEl>
                                        <p:attrNameLst>
                                          <p:attrName>fillcolor</p:attrName>
                                        </p:attrNameLst>
                                      </p:cBhvr>
                                      <p:to>
                                        <a:srgbClr val="FF0000"/>
                                      </p:to>
                                    </p:animClr>
                                    <p:set>
                                      <p:cBhvr>
                                        <p:cTn id="42" dur="500" fill="hold"/>
                                        <p:tgtEl>
                                          <p:spTgt spid="5"/>
                                        </p:tgtEl>
                                        <p:attrNameLst>
                                          <p:attrName>fill.type</p:attrName>
                                        </p:attrNameLst>
                                      </p:cBhvr>
                                      <p:to>
                                        <p:strVal val="solid"/>
                                      </p:to>
                                    </p:set>
                                    <p:set>
                                      <p:cBhvr>
                                        <p:cTn id="43"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6"/>
                                        </p:tgtEl>
                                        <p:attrNameLst>
                                          <p:attrName>fillcolor</p:attrName>
                                        </p:attrNameLst>
                                      </p:cBhvr>
                                      <p:to>
                                        <a:srgbClr val="FF0000"/>
                                      </p:to>
                                    </p:animClr>
                                    <p:set>
                                      <p:cBhvr>
                                        <p:cTn id="49" dur="500" fill="hold"/>
                                        <p:tgtEl>
                                          <p:spTgt spid="6"/>
                                        </p:tgtEl>
                                        <p:attrNameLst>
                                          <p:attrName>fill.type</p:attrName>
                                        </p:attrNameLst>
                                      </p:cBhvr>
                                      <p:to>
                                        <p:strVal val="solid"/>
                                      </p:to>
                                    </p:set>
                                    <p:set>
                                      <p:cBhvr>
                                        <p:cTn id="50"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F7470D-4647-E96B-87D4-236620ADD3AF}"/>
              </a:ext>
            </a:extLst>
          </p:cNvPr>
          <p:cNvGrpSpPr/>
          <p:nvPr/>
        </p:nvGrpSpPr>
        <p:grpSpPr>
          <a:xfrm>
            <a:off x="3282276" y="237716"/>
            <a:ext cx="5713379" cy="1225239"/>
            <a:chOff x="6096000" y="787942"/>
            <a:chExt cx="5713379" cy="1587707"/>
          </a:xfrm>
        </p:grpSpPr>
        <p:sp>
          <p:nvSpPr>
            <p:cNvPr id="3" name="Freeform 15">
              <a:extLst>
                <a:ext uri="{FF2B5EF4-FFF2-40B4-BE49-F238E27FC236}">
                  <a16:creationId xmlns:a16="http://schemas.microsoft.com/office/drawing/2014/main" id="{35E94238-2F47-2CA2-B8D8-2FE07EC38D53}"/>
                </a:ext>
              </a:extLst>
            </p:cNvPr>
            <p:cNvSpPr/>
            <p:nvPr/>
          </p:nvSpPr>
          <p:spPr>
            <a:xfrm>
              <a:off x="6096000" y="787942"/>
              <a:ext cx="5713379" cy="1587707"/>
            </a:xfrm>
            <a:custGeom>
              <a:avLst/>
              <a:gdLst/>
              <a:ahLst/>
              <a:cxnLst/>
              <a:rect l="l" t="t" r="r" b="b"/>
              <a:pathLst>
                <a:path w="2257915" h="803441">
                  <a:moveTo>
                    <a:pt x="0" y="0"/>
                  </a:moveTo>
                  <a:lnTo>
                    <a:pt x="2257915" y="0"/>
                  </a:lnTo>
                  <a:lnTo>
                    <a:pt x="2257915" y="803442"/>
                  </a:lnTo>
                  <a:lnTo>
                    <a:pt x="0" y="803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4C9FBE0-1480-2F1C-4DC9-9F738E80C6EB}"/>
                </a:ext>
              </a:extLst>
            </p:cNvPr>
            <p:cNvSpPr txBox="1"/>
            <p:nvPr/>
          </p:nvSpPr>
          <p:spPr>
            <a:xfrm>
              <a:off x="6340812" y="1227852"/>
              <a:ext cx="5223754" cy="917303"/>
            </a:xfrm>
            <a:prstGeom prst="rect">
              <a:avLst/>
            </a:prstGeom>
            <a:noFill/>
          </p:spPr>
          <p:txBody>
            <a:bodyPr wrap="square" rtlCol="0">
              <a:spAutoFit/>
            </a:bodyPr>
            <a:lstStyle/>
            <a:p>
              <a:pPr algn="ctr"/>
              <a:r>
                <a:rPr lang="vi-VN" sz="4000" b="1" dirty="0">
                  <a:latin typeface="Arial" panose="020B0604020202020204" pitchFamily="34" charset="0"/>
                  <a:cs typeface="Arial" panose="020B0604020202020204" pitchFamily="34" charset="0"/>
                </a:rPr>
                <a:t>NỘI DUNG BÀI HỌC</a:t>
              </a:r>
              <a:endParaRPr lang="en-US" sz="4000" b="1" dirty="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8B9BDA26-5424-BC01-D92F-D5F0731B65E9}"/>
              </a:ext>
            </a:extLst>
          </p:cNvPr>
          <p:cNvGrpSpPr/>
          <p:nvPr/>
        </p:nvGrpSpPr>
        <p:grpSpPr>
          <a:xfrm>
            <a:off x="880773" y="1462954"/>
            <a:ext cx="5516793" cy="2746627"/>
            <a:chOff x="1498060" y="1536504"/>
            <a:chExt cx="5516793" cy="2704721"/>
          </a:xfrm>
        </p:grpSpPr>
        <p:sp>
          <p:nvSpPr>
            <p:cNvPr id="6" name="Rectangle 5">
              <a:extLst>
                <a:ext uri="{FF2B5EF4-FFF2-40B4-BE49-F238E27FC236}">
                  <a16:creationId xmlns:a16="http://schemas.microsoft.com/office/drawing/2014/main" id="{0B0FC711-97AB-3D0E-74AC-BC07CF127AE9}"/>
                </a:ext>
              </a:extLst>
            </p:cNvPr>
            <p:cNvSpPr/>
            <p:nvPr/>
          </p:nvSpPr>
          <p:spPr>
            <a:xfrm>
              <a:off x="1498060" y="1805184"/>
              <a:ext cx="583659" cy="395022"/>
            </a:xfrm>
            <a:prstGeom prst="rect">
              <a:avLst/>
            </a:prstGeom>
            <a:solidFill>
              <a:schemeClr val="accent2">
                <a:lumMod val="50000"/>
              </a:schemeClr>
            </a:solidFill>
            <a:ln>
              <a:solidFill>
                <a:schemeClr val="accent2">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vi-VN" sz="3200" dirty="0">
                  <a:solidFill>
                    <a:schemeClr val="bg1"/>
                  </a:solidFill>
                  <a:latin typeface="Arial" panose="020B0604020202020204" pitchFamily="34" charset="0"/>
                  <a:cs typeface="Arial" panose="020B0604020202020204" pitchFamily="34" charset="0"/>
                </a:rPr>
                <a:t>I</a:t>
              </a:r>
              <a:endParaRPr lang="en-US" sz="3200" dirty="0">
                <a:solidFill>
                  <a:schemeClr val="bg1"/>
                </a:solidFill>
                <a:latin typeface="Arial" panose="020B0604020202020204" pitchFamily="34" charset="0"/>
                <a:cs typeface="Arial" panose="020B0604020202020204" pitchFamily="34" charset="0"/>
              </a:endParaRPr>
            </a:p>
          </p:txBody>
        </p:sp>
        <p:sp>
          <p:nvSpPr>
            <p:cNvPr id="7" name="Google Shape;78;p16">
              <a:extLst>
                <a:ext uri="{FF2B5EF4-FFF2-40B4-BE49-F238E27FC236}">
                  <a16:creationId xmlns:a16="http://schemas.microsoft.com/office/drawing/2014/main" id="{03A8D0EB-74B3-31CC-8132-D0DE8B487DAF}"/>
                </a:ext>
              </a:extLst>
            </p:cNvPr>
            <p:cNvSpPr txBox="1"/>
            <p:nvPr/>
          </p:nvSpPr>
          <p:spPr>
            <a:xfrm>
              <a:off x="2215068" y="1536504"/>
              <a:ext cx="4799785" cy="2704721"/>
            </a:xfrm>
            <a:prstGeom prst="rect">
              <a:avLst/>
            </a:prstGeom>
            <a:noFill/>
            <a:ln>
              <a:noFill/>
            </a:ln>
          </p:spPr>
          <p:txBody>
            <a:bodyPr spcFirstLastPara="1" wrap="square" lIns="91425" tIns="91425" rIns="91425" bIns="91425" anchor="ctr" anchorCtr="0">
              <a:noAutofit/>
            </a:bodyPr>
            <a:lstStyle/>
            <a:p>
              <a:pPr lvl="0" algn="just" rtl="0">
                <a:lnSpc>
                  <a:spcPct val="150000"/>
                </a:lnSpc>
                <a:spcBef>
                  <a:spcPts val="0"/>
                </a:spcBef>
                <a:spcAft>
                  <a:spcPts val="0"/>
                </a:spcAft>
              </a:pPr>
              <a:r>
                <a:rPr lang="vi-VN" sz="2800" b="1" dirty="0">
                  <a:latin typeface="Arial" panose="020B0604020202020204" pitchFamily="34" charset="0"/>
                  <a:cs typeface="Arial" panose="020B0604020202020204" pitchFamily="34" charset="0"/>
                </a:rPr>
                <a:t>KIẾN THỨC NGỮ VĂN</a:t>
              </a:r>
            </a:p>
            <a:p>
              <a:pPr marL="514350" lvl="0" indent="-514350" algn="just" rtl="0">
                <a:lnSpc>
                  <a:spcPct val="150000"/>
                </a:lnSpc>
                <a:spcBef>
                  <a:spcPts val="0"/>
                </a:spcBef>
                <a:spcAft>
                  <a:spcPts val="0"/>
                </a:spcAft>
                <a:buFont typeface="+mj-lt"/>
                <a:buAutoNum type="arabicPeriod"/>
              </a:pPr>
              <a:r>
                <a:rPr lang="vi-VN" sz="2800" dirty="0">
                  <a:latin typeface="Arial" panose="020B0604020202020204" pitchFamily="34" charset="0"/>
                  <a:cs typeface="Arial" panose="020B0604020202020204" pitchFamily="34" charset="0"/>
                </a:rPr>
                <a:t>Nội dung và hình thức.</a:t>
              </a:r>
            </a:p>
            <a:p>
              <a:pPr marL="514350" lvl="0" indent="-514350" algn="just" rtl="0">
                <a:lnSpc>
                  <a:spcPct val="150000"/>
                </a:lnSpc>
                <a:spcBef>
                  <a:spcPts val="0"/>
                </a:spcBef>
                <a:spcAft>
                  <a:spcPts val="0"/>
                </a:spcAft>
                <a:buFont typeface="+mj-lt"/>
                <a:buAutoNum type="arabicPeriod"/>
              </a:pPr>
              <a:r>
                <a:rPr lang="vi-VN" sz="2800" dirty="0">
                  <a:latin typeface="Arial" panose="020B0604020202020204" pitchFamily="34" charset="0"/>
                  <a:cs typeface="Arial" panose="020B0604020202020204" pitchFamily="34" charset="0"/>
                </a:rPr>
                <a:t>Người đọc và bối cảnh tiếp nhận.</a:t>
              </a:r>
            </a:p>
          </p:txBody>
        </p:sp>
      </p:grpSp>
      <p:grpSp>
        <p:nvGrpSpPr>
          <p:cNvPr id="8" name="Group 7">
            <a:extLst>
              <a:ext uri="{FF2B5EF4-FFF2-40B4-BE49-F238E27FC236}">
                <a16:creationId xmlns:a16="http://schemas.microsoft.com/office/drawing/2014/main" id="{972F2C83-284A-A5CD-9802-F4F6213AA565}"/>
              </a:ext>
            </a:extLst>
          </p:cNvPr>
          <p:cNvGrpSpPr/>
          <p:nvPr/>
        </p:nvGrpSpPr>
        <p:grpSpPr>
          <a:xfrm>
            <a:off x="6608329" y="1565059"/>
            <a:ext cx="4932738" cy="2556881"/>
            <a:chOff x="1245143" y="1934532"/>
            <a:chExt cx="4932738" cy="2517870"/>
          </a:xfrm>
        </p:grpSpPr>
        <p:sp>
          <p:nvSpPr>
            <p:cNvPr id="9" name="Rectangle 8">
              <a:extLst>
                <a:ext uri="{FF2B5EF4-FFF2-40B4-BE49-F238E27FC236}">
                  <a16:creationId xmlns:a16="http://schemas.microsoft.com/office/drawing/2014/main" id="{BE5B831B-20E7-C522-E948-4ED53680A411}"/>
                </a:ext>
              </a:extLst>
            </p:cNvPr>
            <p:cNvSpPr/>
            <p:nvPr/>
          </p:nvSpPr>
          <p:spPr>
            <a:xfrm>
              <a:off x="1245143" y="2111720"/>
              <a:ext cx="658238" cy="410434"/>
            </a:xfrm>
            <a:prstGeom prst="rect">
              <a:avLst/>
            </a:prstGeom>
            <a:solidFill>
              <a:schemeClr val="accent2">
                <a:lumMod val="50000"/>
              </a:schemeClr>
            </a:solidFill>
            <a:ln>
              <a:solidFill>
                <a:schemeClr val="accent2">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vi-VN" sz="3200" dirty="0">
                  <a:solidFill>
                    <a:schemeClr val="bg1"/>
                  </a:solidFill>
                  <a:latin typeface="Arial" panose="020B0604020202020204" pitchFamily="34" charset="0"/>
                  <a:cs typeface="Arial" panose="020B0604020202020204" pitchFamily="34" charset="0"/>
                </a:rPr>
                <a:t>III</a:t>
              </a:r>
              <a:endParaRPr lang="en-US" sz="3200" dirty="0">
                <a:solidFill>
                  <a:schemeClr val="bg1"/>
                </a:solidFill>
                <a:latin typeface="Arial" panose="020B0604020202020204" pitchFamily="34" charset="0"/>
                <a:cs typeface="Arial" panose="020B0604020202020204" pitchFamily="34" charset="0"/>
              </a:endParaRPr>
            </a:p>
          </p:txBody>
        </p:sp>
        <p:sp>
          <p:nvSpPr>
            <p:cNvPr id="10" name="Google Shape;78;p16">
              <a:extLst>
                <a:ext uri="{FF2B5EF4-FFF2-40B4-BE49-F238E27FC236}">
                  <a16:creationId xmlns:a16="http://schemas.microsoft.com/office/drawing/2014/main" id="{4854FB2D-1568-7F2A-897C-112425BC9CB5}"/>
                </a:ext>
              </a:extLst>
            </p:cNvPr>
            <p:cNvSpPr txBox="1"/>
            <p:nvPr/>
          </p:nvSpPr>
          <p:spPr>
            <a:xfrm>
              <a:off x="1903381" y="1934532"/>
              <a:ext cx="4274500" cy="2517870"/>
            </a:xfrm>
            <a:prstGeom prst="rect">
              <a:avLst/>
            </a:prstGeom>
            <a:noFill/>
            <a:ln>
              <a:noFill/>
            </a:ln>
          </p:spPr>
          <p:txBody>
            <a:bodyPr spcFirstLastPara="1" wrap="square" lIns="91425" tIns="91425" rIns="91425" bIns="91425" anchor="ctr" anchorCtr="0">
              <a:noAutofit/>
            </a:bodyPr>
            <a:lstStyle/>
            <a:p>
              <a:pPr lvl="0" algn="just" rtl="0">
                <a:lnSpc>
                  <a:spcPct val="150000"/>
                </a:lnSpc>
                <a:spcBef>
                  <a:spcPts val="0"/>
                </a:spcBef>
                <a:spcAft>
                  <a:spcPts val="0"/>
                </a:spcAft>
              </a:pPr>
              <a:r>
                <a:rPr lang="vi-VN" sz="2800" b="1" dirty="0">
                  <a:latin typeface="Arial" panose="020B0604020202020204" pitchFamily="34" charset="0"/>
                  <a:cs typeface="Arial" panose="020B0604020202020204" pitchFamily="34" charset="0"/>
                </a:rPr>
                <a:t>TÌM HIỂU CHI TIẾT</a:t>
              </a:r>
            </a:p>
            <a:p>
              <a:pPr marL="514350" lvl="0" indent="-514350" algn="just" rtl="0">
                <a:lnSpc>
                  <a:spcPct val="150000"/>
                </a:lnSpc>
                <a:spcBef>
                  <a:spcPts val="0"/>
                </a:spcBef>
                <a:spcAft>
                  <a:spcPts val="0"/>
                </a:spcAft>
                <a:buFont typeface="+mj-lt"/>
                <a:buAutoNum type="arabicPeriod"/>
              </a:pPr>
              <a:r>
                <a:rPr lang="vi-VN" sz="2800" dirty="0">
                  <a:latin typeface="Arial" panose="020B0604020202020204" pitchFamily="34" charset="0"/>
                  <a:cs typeface="Arial" panose="020B0604020202020204" pitchFamily="34" charset="0"/>
                </a:rPr>
                <a:t>Cốt truyện, tình huống truyện, nhan đề.</a:t>
              </a:r>
            </a:p>
            <a:p>
              <a:pPr marL="514350" lvl="0" indent="-514350" algn="just" rtl="0">
                <a:lnSpc>
                  <a:spcPct val="150000"/>
                </a:lnSpc>
                <a:spcBef>
                  <a:spcPts val="0"/>
                </a:spcBef>
                <a:spcAft>
                  <a:spcPts val="0"/>
                </a:spcAft>
                <a:buFont typeface="+mj-lt"/>
                <a:buAutoNum type="arabicPeriod"/>
              </a:pPr>
              <a:r>
                <a:rPr lang="vi-VN" sz="2800" dirty="0">
                  <a:latin typeface="Arial" panose="020B0604020202020204" pitchFamily="34" charset="0"/>
                  <a:cs typeface="Arial" panose="020B0604020202020204" pitchFamily="34" charset="0"/>
                </a:rPr>
                <a:t>Nhân vật.</a:t>
              </a:r>
            </a:p>
          </p:txBody>
        </p:sp>
      </p:grpSp>
      <p:grpSp>
        <p:nvGrpSpPr>
          <p:cNvPr id="11" name="Group 10">
            <a:extLst>
              <a:ext uri="{FF2B5EF4-FFF2-40B4-BE49-F238E27FC236}">
                <a16:creationId xmlns:a16="http://schemas.microsoft.com/office/drawing/2014/main" id="{9F909C4E-4177-920A-0285-7471229ACFEC}"/>
              </a:ext>
            </a:extLst>
          </p:cNvPr>
          <p:cNvGrpSpPr/>
          <p:nvPr/>
        </p:nvGrpSpPr>
        <p:grpSpPr>
          <a:xfrm>
            <a:off x="808212" y="4251922"/>
            <a:ext cx="3990772" cy="2431918"/>
            <a:chOff x="1158009" y="1402416"/>
            <a:chExt cx="3990772" cy="2394814"/>
          </a:xfrm>
        </p:grpSpPr>
        <p:sp>
          <p:nvSpPr>
            <p:cNvPr id="12" name="Rectangle 11">
              <a:extLst>
                <a:ext uri="{FF2B5EF4-FFF2-40B4-BE49-F238E27FC236}">
                  <a16:creationId xmlns:a16="http://schemas.microsoft.com/office/drawing/2014/main" id="{83BAC032-1618-FC7E-A439-E04A6D3B431E}"/>
                </a:ext>
              </a:extLst>
            </p:cNvPr>
            <p:cNvSpPr/>
            <p:nvPr/>
          </p:nvSpPr>
          <p:spPr>
            <a:xfrm>
              <a:off x="1158009" y="1471203"/>
              <a:ext cx="658238" cy="410434"/>
            </a:xfrm>
            <a:prstGeom prst="rect">
              <a:avLst/>
            </a:prstGeom>
            <a:solidFill>
              <a:schemeClr val="accent2">
                <a:lumMod val="50000"/>
              </a:schemeClr>
            </a:solidFill>
            <a:ln>
              <a:solidFill>
                <a:schemeClr val="accent2">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vi-VN" sz="3200" dirty="0">
                  <a:solidFill>
                    <a:schemeClr val="bg1"/>
                  </a:solidFill>
                  <a:latin typeface="Arial" panose="020B0604020202020204" pitchFamily="34" charset="0"/>
                  <a:cs typeface="Arial" panose="020B0604020202020204" pitchFamily="34" charset="0"/>
                </a:rPr>
                <a:t>II</a:t>
              </a:r>
              <a:endParaRPr lang="en-US" sz="3200" dirty="0">
                <a:solidFill>
                  <a:schemeClr val="bg1"/>
                </a:solidFill>
                <a:latin typeface="Arial" panose="020B0604020202020204" pitchFamily="34" charset="0"/>
                <a:cs typeface="Arial" panose="020B0604020202020204" pitchFamily="34" charset="0"/>
              </a:endParaRPr>
            </a:p>
          </p:txBody>
        </p:sp>
        <p:sp>
          <p:nvSpPr>
            <p:cNvPr id="13" name="Google Shape;78;p16">
              <a:extLst>
                <a:ext uri="{FF2B5EF4-FFF2-40B4-BE49-F238E27FC236}">
                  <a16:creationId xmlns:a16="http://schemas.microsoft.com/office/drawing/2014/main" id="{EF8EDCBB-6296-D0B0-D112-597ED7970240}"/>
                </a:ext>
              </a:extLst>
            </p:cNvPr>
            <p:cNvSpPr txBox="1"/>
            <p:nvPr/>
          </p:nvSpPr>
          <p:spPr>
            <a:xfrm>
              <a:off x="1926494" y="1402416"/>
              <a:ext cx="3222287" cy="2394814"/>
            </a:xfrm>
            <a:prstGeom prst="rect">
              <a:avLst/>
            </a:prstGeom>
            <a:noFill/>
            <a:ln>
              <a:noFill/>
            </a:ln>
          </p:spPr>
          <p:txBody>
            <a:bodyPr spcFirstLastPara="1" wrap="square" lIns="91425" tIns="91425" rIns="91425" bIns="91425" anchor="ctr" anchorCtr="0">
              <a:noAutofit/>
            </a:bodyPr>
            <a:lstStyle/>
            <a:p>
              <a:pPr lvl="0" algn="just" rtl="0">
                <a:lnSpc>
                  <a:spcPct val="150000"/>
                </a:lnSpc>
                <a:spcBef>
                  <a:spcPts val="0"/>
                </a:spcBef>
                <a:spcAft>
                  <a:spcPts val="0"/>
                </a:spcAft>
              </a:pPr>
              <a:r>
                <a:rPr lang="vi-VN" sz="2800" b="1" dirty="0">
                  <a:latin typeface="Arial" panose="020B0604020202020204" pitchFamily="34" charset="0"/>
                  <a:cs typeface="Arial" panose="020B0604020202020204" pitchFamily="34" charset="0"/>
                </a:rPr>
                <a:t>TÌM HIỂU CHUNG</a:t>
              </a:r>
            </a:p>
            <a:p>
              <a:pPr marL="514350" lvl="0" indent="-514350" algn="just" rtl="0">
                <a:lnSpc>
                  <a:spcPct val="150000"/>
                </a:lnSpc>
                <a:spcBef>
                  <a:spcPts val="0"/>
                </a:spcBef>
                <a:spcAft>
                  <a:spcPts val="0"/>
                </a:spcAft>
                <a:buFont typeface="+mj-lt"/>
                <a:buAutoNum type="arabicPeriod"/>
              </a:pPr>
              <a:r>
                <a:rPr lang="vi-VN" sz="2800" dirty="0">
                  <a:latin typeface="Arial" panose="020B0604020202020204" pitchFamily="34" charset="0"/>
                  <a:cs typeface="Arial" panose="020B0604020202020204" pitchFamily="34" charset="0"/>
                </a:rPr>
                <a:t>Đọc văn bản</a:t>
              </a:r>
            </a:p>
            <a:p>
              <a:pPr marL="514350" lvl="0" indent="-514350" algn="just" rtl="0">
                <a:lnSpc>
                  <a:spcPct val="150000"/>
                </a:lnSpc>
                <a:spcBef>
                  <a:spcPts val="0"/>
                </a:spcBef>
                <a:spcAft>
                  <a:spcPts val="0"/>
                </a:spcAft>
                <a:buFont typeface="+mj-lt"/>
                <a:buAutoNum type="arabicPeriod"/>
              </a:pPr>
              <a:r>
                <a:rPr lang="vi-VN" sz="2800" dirty="0">
                  <a:latin typeface="Arial" panose="020B0604020202020204" pitchFamily="34" charset="0"/>
                  <a:cs typeface="Arial" panose="020B0604020202020204" pitchFamily="34" charset="0"/>
                </a:rPr>
                <a:t>Tác giả</a:t>
              </a:r>
            </a:p>
            <a:p>
              <a:pPr marL="514350" lvl="0" indent="-514350" algn="just" rtl="0">
                <a:lnSpc>
                  <a:spcPct val="150000"/>
                </a:lnSpc>
                <a:spcBef>
                  <a:spcPts val="0"/>
                </a:spcBef>
                <a:spcAft>
                  <a:spcPts val="0"/>
                </a:spcAft>
                <a:buFont typeface="+mj-lt"/>
                <a:buAutoNum type="arabicPeriod"/>
              </a:pPr>
              <a:r>
                <a:rPr lang="vi-VN" sz="2800" dirty="0">
                  <a:latin typeface="Arial" panose="020B0604020202020204" pitchFamily="34" charset="0"/>
                  <a:cs typeface="Arial" panose="020B0604020202020204" pitchFamily="34" charset="0"/>
                </a:rPr>
                <a:t>Tác phẩm</a:t>
              </a:r>
            </a:p>
          </p:txBody>
        </p:sp>
      </p:grpSp>
      <p:grpSp>
        <p:nvGrpSpPr>
          <p:cNvPr id="14" name="Group 13">
            <a:extLst>
              <a:ext uri="{FF2B5EF4-FFF2-40B4-BE49-F238E27FC236}">
                <a16:creationId xmlns:a16="http://schemas.microsoft.com/office/drawing/2014/main" id="{DD00147D-A33C-2FD1-0BD7-1CB03BB09F12}"/>
              </a:ext>
            </a:extLst>
          </p:cNvPr>
          <p:cNvGrpSpPr/>
          <p:nvPr/>
        </p:nvGrpSpPr>
        <p:grpSpPr>
          <a:xfrm>
            <a:off x="6608329" y="4403977"/>
            <a:ext cx="3388462" cy="1982504"/>
            <a:chOff x="1419021" y="1723081"/>
            <a:chExt cx="3388462" cy="1952257"/>
          </a:xfrm>
        </p:grpSpPr>
        <p:sp>
          <p:nvSpPr>
            <p:cNvPr id="15" name="Rectangle 14">
              <a:extLst>
                <a:ext uri="{FF2B5EF4-FFF2-40B4-BE49-F238E27FC236}">
                  <a16:creationId xmlns:a16="http://schemas.microsoft.com/office/drawing/2014/main" id="{CBA9C0B3-A15E-CEE9-8556-5581B6CB747E}"/>
                </a:ext>
              </a:extLst>
            </p:cNvPr>
            <p:cNvSpPr/>
            <p:nvPr/>
          </p:nvSpPr>
          <p:spPr>
            <a:xfrm>
              <a:off x="1419021" y="1891584"/>
              <a:ext cx="658238" cy="410434"/>
            </a:xfrm>
            <a:prstGeom prst="rect">
              <a:avLst/>
            </a:prstGeom>
            <a:solidFill>
              <a:schemeClr val="accent2">
                <a:lumMod val="50000"/>
              </a:schemeClr>
            </a:solidFill>
            <a:ln>
              <a:solidFill>
                <a:schemeClr val="accent2">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vi-VN" sz="3200" dirty="0">
                  <a:solidFill>
                    <a:schemeClr val="bg1"/>
                  </a:solidFill>
                  <a:latin typeface="Arial" panose="020B0604020202020204" pitchFamily="34" charset="0"/>
                  <a:cs typeface="Arial" panose="020B0604020202020204" pitchFamily="34" charset="0"/>
                </a:rPr>
                <a:t>IV</a:t>
              </a:r>
              <a:endParaRPr lang="en-US" sz="3200" dirty="0">
                <a:solidFill>
                  <a:schemeClr val="bg1"/>
                </a:solidFill>
                <a:latin typeface="Arial" panose="020B0604020202020204" pitchFamily="34" charset="0"/>
                <a:cs typeface="Arial" panose="020B0604020202020204" pitchFamily="34" charset="0"/>
              </a:endParaRPr>
            </a:p>
          </p:txBody>
        </p:sp>
        <p:sp>
          <p:nvSpPr>
            <p:cNvPr id="16" name="Google Shape;78;p16">
              <a:extLst>
                <a:ext uri="{FF2B5EF4-FFF2-40B4-BE49-F238E27FC236}">
                  <a16:creationId xmlns:a16="http://schemas.microsoft.com/office/drawing/2014/main" id="{5B3E7E58-3731-E1CD-67CB-F2722016D212}"/>
                </a:ext>
              </a:extLst>
            </p:cNvPr>
            <p:cNvSpPr txBox="1"/>
            <p:nvPr/>
          </p:nvSpPr>
          <p:spPr>
            <a:xfrm>
              <a:off x="2186697" y="1723081"/>
              <a:ext cx="2620786" cy="1952257"/>
            </a:xfrm>
            <a:prstGeom prst="rect">
              <a:avLst/>
            </a:prstGeom>
            <a:noFill/>
            <a:ln>
              <a:noFill/>
            </a:ln>
          </p:spPr>
          <p:txBody>
            <a:bodyPr spcFirstLastPara="1" wrap="square" lIns="91425" tIns="91425" rIns="91425" bIns="91425" anchor="ctr" anchorCtr="0">
              <a:noAutofit/>
            </a:bodyPr>
            <a:lstStyle/>
            <a:p>
              <a:pPr lvl="0" algn="just" rtl="0">
                <a:lnSpc>
                  <a:spcPct val="150000"/>
                </a:lnSpc>
                <a:spcBef>
                  <a:spcPts val="0"/>
                </a:spcBef>
                <a:spcAft>
                  <a:spcPts val="0"/>
                </a:spcAft>
              </a:pPr>
              <a:r>
                <a:rPr lang="vi-VN" sz="2800" b="1" dirty="0">
                  <a:latin typeface="Arial" panose="020B0604020202020204" pitchFamily="34" charset="0"/>
                  <a:cs typeface="Arial" panose="020B0604020202020204" pitchFamily="34" charset="0"/>
                </a:rPr>
                <a:t>TỔNG KẾT</a:t>
              </a:r>
            </a:p>
            <a:p>
              <a:pPr marL="514350" lvl="0" indent="-514350" algn="just" rtl="0">
                <a:lnSpc>
                  <a:spcPct val="150000"/>
                </a:lnSpc>
                <a:spcBef>
                  <a:spcPts val="0"/>
                </a:spcBef>
                <a:spcAft>
                  <a:spcPts val="0"/>
                </a:spcAft>
                <a:buFont typeface="+mj-lt"/>
                <a:buAutoNum type="arabicPeriod"/>
              </a:pPr>
              <a:r>
                <a:rPr lang="vi-VN" sz="2800" dirty="0">
                  <a:latin typeface="Arial" panose="020B0604020202020204" pitchFamily="34" charset="0"/>
                  <a:cs typeface="Arial" panose="020B0604020202020204" pitchFamily="34" charset="0"/>
                </a:rPr>
                <a:t>Nội dung</a:t>
              </a:r>
            </a:p>
            <a:p>
              <a:pPr marL="514350" lvl="0" indent="-514350" algn="just" rtl="0">
                <a:lnSpc>
                  <a:spcPct val="150000"/>
                </a:lnSpc>
                <a:spcBef>
                  <a:spcPts val="0"/>
                </a:spcBef>
                <a:spcAft>
                  <a:spcPts val="0"/>
                </a:spcAft>
                <a:buFont typeface="+mj-lt"/>
                <a:buAutoNum type="arabicPeriod"/>
              </a:pPr>
              <a:r>
                <a:rPr lang="vi-VN" sz="2800" dirty="0">
                  <a:latin typeface="Arial" panose="020B0604020202020204" pitchFamily="34" charset="0"/>
                  <a:cs typeface="Arial" panose="020B0604020202020204" pitchFamily="34" charset="0"/>
                </a:rPr>
                <a:t>Nghệ thuật</a:t>
              </a:r>
            </a:p>
          </p:txBody>
        </p:sp>
      </p:grpSp>
    </p:spTree>
    <p:extLst>
      <p:ext uri="{BB962C8B-B14F-4D97-AF65-F5344CB8AC3E}">
        <p14:creationId xmlns:p14="http://schemas.microsoft.com/office/powerpoint/2010/main" val="29790676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B35D8AA-AA90-D369-2F42-843DEFB1BB67}"/>
              </a:ext>
            </a:extLst>
          </p:cNvPr>
          <p:cNvSpPr/>
          <p:nvPr/>
        </p:nvSpPr>
        <p:spPr>
          <a:xfrm>
            <a:off x="856033" y="182125"/>
            <a:ext cx="10077855" cy="1473200"/>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b="1" dirty="0">
                <a:solidFill>
                  <a:schemeClr val="bg1"/>
                </a:solidFill>
                <a:latin typeface="Arial" panose="020B0604020202020204" pitchFamily="34" charset="0"/>
                <a:cs typeface="Arial" panose="020B0604020202020204" pitchFamily="34" charset="0"/>
              </a:rPr>
              <a:t>Câu 3: </a:t>
            </a:r>
            <a:r>
              <a:rPr lang="vi-VN" sz="2800" dirty="0">
                <a:solidFill>
                  <a:schemeClr val="bg1"/>
                </a:solidFill>
                <a:latin typeface="Arial" panose="020B0604020202020204" pitchFamily="34" charset="0"/>
                <a:cs typeface="Arial" panose="020B0604020202020204" pitchFamily="34" charset="0"/>
              </a:rPr>
              <a:t>Đâu là điểm đặc biệt của tình yêu làng, tình yêu nước trong văn bản </a:t>
            </a:r>
            <a:r>
              <a:rPr lang="vi-VN" sz="2800" i="1" dirty="0">
                <a:solidFill>
                  <a:schemeClr val="bg1"/>
                </a:solidFill>
                <a:latin typeface="Arial" panose="020B0604020202020204" pitchFamily="34" charset="0"/>
                <a:cs typeface="Arial" panose="020B0604020202020204" pitchFamily="34" charset="0"/>
              </a:rPr>
              <a:t>Làng</a:t>
            </a:r>
            <a:r>
              <a:rPr lang="vi-VN" sz="2800" dirty="0">
                <a:solidFill>
                  <a:schemeClr val="bg1"/>
                </a:solidFill>
                <a:latin typeface="Arial" panose="020B0604020202020204" pitchFamily="34" charset="0"/>
                <a:cs typeface="Arial" panose="020B0604020202020204" pitchFamily="34" charset="0"/>
              </a:rPr>
              <a:t>?</a:t>
            </a:r>
            <a:endParaRPr lang="en-US" sz="28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87499E2-BFD2-E727-A4BD-DA26908977A3}"/>
              </a:ext>
            </a:extLst>
          </p:cNvPr>
          <p:cNvSpPr/>
          <p:nvPr/>
        </p:nvSpPr>
        <p:spPr>
          <a:xfrm>
            <a:off x="399041" y="5076928"/>
            <a:ext cx="11393918" cy="1547612"/>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D. Tình yêu làng quê phải được đặt trong tình yêu nước, thống nhất với tinh thần kháng chiến khi đất nước đang bị xâm lược và cả dân tộc đang tiến hành cuộc kháng chiến.</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1E0FBEF-6ADE-4386-3CD9-D770B8D9E71C}"/>
              </a:ext>
            </a:extLst>
          </p:cNvPr>
          <p:cNvSpPr/>
          <p:nvPr/>
        </p:nvSpPr>
        <p:spPr>
          <a:xfrm>
            <a:off x="399041" y="3844067"/>
            <a:ext cx="11393917" cy="1065416"/>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C. Tình yêu nước là điều quan trọng nhất, chúng ta có thể từ bỏ tình yêu làng, nhưng không thể tử bỏ đất nước.</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7859937-4E79-DE67-40E4-112C11EB656C}"/>
              </a:ext>
            </a:extLst>
          </p:cNvPr>
          <p:cNvSpPr/>
          <p:nvPr/>
        </p:nvSpPr>
        <p:spPr>
          <a:xfrm>
            <a:off x="399040" y="1839207"/>
            <a:ext cx="11393920" cy="565645"/>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A. Tình yêu làng và tình yêu nước không thể hòa hợp, chỉ có thể chọn một.</a:t>
            </a:r>
            <a:endParaRPr lang="en-US" sz="24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9B10E70-D66D-8097-6539-06C2071D708A}"/>
              </a:ext>
            </a:extLst>
          </p:cNvPr>
          <p:cNvSpPr/>
          <p:nvPr/>
        </p:nvSpPr>
        <p:spPr>
          <a:xfrm>
            <a:off x="399040" y="2611206"/>
            <a:ext cx="11393919" cy="1065416"/>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B. Tình yêu làng không quan trọng bằng tình yêu nước, bởi phải có đất nước mới có làng xã.</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83619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3"/>
                                        </p:tgtEl>
                                        <p:attrNameLst>
                                          <p:attrName>fillcolor</p:attrName>
                                        </p:attrNameLst>
                                      </p:cBhvr>
                                      <p:to>
                                        <a:srgbClr val="FFFF00"/>
                                      </p:to>
                                    </p:animClr>
                                    <p:set>
                                      <p:cBhvr>
                                        <p:cTn id="28" dur="500" fill="hold"/>
                                        <p:tgtEl>
                                          <p:spTgt spid="3"/>
                                        </p:tgtEl>
                                        <p:attrNameLst>
                                          <p:attrName>fill.type</p:attrName>
                                        </p:attrNameLst>
                                      </p:cBhvr>
                                      <p:to>
                                        <p:strVal val="solid"/>
                                      </p:to>
                                    </p:set>
                                    <p:set>
                                      <p:cBhvr>
                                        <p:cTn id="29" dur="5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4"/>
                                        </p:tgtEl>
                                        <p:attrNameLst>
                                          <p:attrName>fillcolor</p:attrName>
                                        </p:attrNameLst>
                                      </p:cBhvr>
                                      <p:to>
                                        <a:srgbClr val="FF0000"/>
                                      </p:to>
                                    </p:animClr>
                                    <p:set>
                                      <p:cBhvr>
                                        <p:cTn id="35" dur="500" fill="hold"/>
                                        <p:tgtEl>
                                          <p:spTgt spid="4"/>
                                        </p:tgtEl>
                                        <p:attrNameLst>
                                          <p:attrName>fill.type</p:attrName>
                                        </p:attrNameLst>
                                      </p:cBhvr>
                                      <p:to>
                                        <p:strVal val="solid"/>
                                      </p:to>
                                    </p:set>
                                    <p:set>
                                      <p:cBhvr>
                                        <p:cTn id="36"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5"/>
                                        </p:tgtEl>
                                        <p:attrNameLst>
                                          <p:attrName>fillcolor</p:attrName>
                                        </p:attrNameLst>
                                      </p:cBhvr>
                                      <p:to>
                                        <a:srgbClr val="FF0000"/>
                                      </p:to>
                                    </p:animClr>
                                    <p:set>
                                      <p:cBhvr>
                                        <p:cTn id="42" dur="500" fill="hold"/>
                                        <p:tgtEl>
                                          <p:spTgt spid="5"/>
                                        </p:tgtEl>
                                        <p:attrNameLst>
                                          <p:attrName>fill.type</p:attrName>
                                        </p:attrNameLst>
                                      </p:cBhvr>
                                      <p:to>
                                        <p:strVal val="solid"/>
                                      </p:to>
                                    </p:set>
                                    <p:set>
                                      <p:cBhvr>
                                        <p:cTn id="43"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6"/>
                                        </p:tgtEl>
                                        <p:attrNameLst>
                                          <p:attrName>fillcolor</p:attrName>
                                        </p:attrNameLst>
                                      </p:cBhvr>
                                      <p:to>
                                        <a:srgbClr val="FF0000"/>
                                      </p:to>
                                    </p:animClr>
                                    <p:set>
                                      <p:cBhvr>
                                        <p:cTn id="49" dur="500" fill="hold"/>
                                        <p:tgtEl>
                                          <p:spTgt spid="6"/>
                                        </p:tgtEl>
                                        <p:attrNameLst>
                                          <p:attrName>fill.type</p:attrName>
                                        </p:attrNameLst>
                                      </p:cBhvr>
                                      <p:to>
                                        <p:strVal val="solid"/>
                                      </p:to>
                                    </p:set>
                                    <p:set>
                                      <p:cBhvr>
                                        <p:cTn id="50"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4" grpId="0" animBg="1"/>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B35D8AA-AA90-D369-2F42-843DEFB1BB67}"/>
              </a:ext>
            </a:extLst>
          </p:cNvPr>
          <p:cNvSpPr/>
          <p:nvPr/>
        </p:nvSpPr>
        <p:spPr>
          <a:xfrm>
            <a:off x="532191" y="279400"/>
            <a:ext cx="11127618" cy="1473200"/>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b="1" dirty="0">
                <a:solidFill>
                  <a:schemeClr val="bg1"/>
                </a:solidFill>
                <a:latin typeface="Arial" panose="020B0604020202020204" pitchFamily="34" charset="0"/>
                <a:cs typeface="Arial" panose="020B0604020202020204" pitchFamily="34" charset="0"/>
              </a:rPr>
              <a:t>Câu 4: </a:t>
            </a:r>
            <a:r>
              <a:rPr lang="vi-VN" sz="2800" dirty="0">
                <a:solidFill>
                  <a:schemeClr val="bg1"/>
                </a:solidFill>
                <a:latin typeface="Arial" panose="020B0604020202020204" pitchFamily="34" charset="0"/>
                <a:cs typeface="Arial" panose="020B0604020202020204" pitchFamily="34" charset="0"/>
              </a:rPr>
              <a:t>Tình yêu làng quê của ông Hai có điều gì khác biệt so với những tác phẩm cùng đề tài?</a:t>
            </a:r>
            <a:endParaRPr lang="en-US" sz="28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87499E2-BFD2-E727-A4BD-DA26908977A3}"/>
              </a:ext>
            </a:extLst>
          </p:cNvPr>
          <p:cNvSpPr/>
          <p:nvPr/>
        </p:nvSpPr>
        <p:spPr>
          <a:xfrm>
            <a:off x="6205737" y="2099733"/>
            <a:ext cx="5454071" cy="2031999"/>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B. Tình yêu làng ở ông Hai đã trở thành niềm say mê, hãnh diện, thành thói quen khoe làng của mình.</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1E0FBEF-6ADE-4386-3CD9-D770B8D9E71C}"/>
              </a:ext>
            </a:extLst>
          </p:cNvPr>
          <p:cNvSpPr/>
          <p:nvPr/>
        </p:nvSpPr>
        <p:spPr>
          <a:xfrm>
            <a:off x="6205738" y="4504268"/>
            <a:ext cx="5454070" cy="1955800"/>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D. Tình yêu làng ở ông Hai đã trở thành một phần hiển nhiên trong tâm hồn, không gì có thể thay thế được.</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7859937-4E79-DE67-40E4-112C11EB656C}"/>
              </a:ext>
            </a:extLst>
          </p:cNvPr>
          <p:cNvSpPr/>
          <p:nvPr/>
        </p:nvSpPr>
        <p:spPr>
          <a:xfrm>
            <a:off x="494146" y="2099733"/>
            <a:ext cx="5036127" cy="2031999"/>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A. Có sự mâu thuẫn giữa tình yêu làng và tình yêu nước.</a:t>
            </a:r>
            <a:endParaRPr lang="en-US" sz="24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9B10E70-D66D-8097-6539-06C2071D708A}"/>
              </a:ext>
            </a:extLst>
          </p:cNvPr>
          <p:cNvSpPr/>
          <p:nvPr/>
        </p:nvSpPr>
        <p:spPr>
          <a:xfrm>
            <a:off x="494146" y="4529668"/>
            <a:ext cx="5036126" cy="1930400"/>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C. Tình yêu làng ở ông Hai đã không chiến thắng tình yêu nước.</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990173"/>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3"/>
                                        </p:tgtEl>
                                        <p:attrNameLst>
                                          <p:attrName>fillcolor</p:attrName>
                                        </p:attrNameLst>
                                      </p:cBhvr>
                                      <p:to>
                                        <a:srgbClr val="FFFF00"/>
                                      </p:to>
                                    </p:animClr>
                                    <p:set>
                                      <p:cBhvr>
                                        <p:cTn id="28" dur="500" fill="hold"/>
                                        <p:tgtEl>
                                          <p:spTgt spid="3"/>
                                        </p:tgtEl>
                                        <p:attrNameLst>
                                          <p:attrName>fill.type</p:attrName>
                                        </p:attrNameLst>
                                      </p:cBhvr>
                                      <p:to>
                                        <p:strVal val="solid"/>
                                      </p:to>
                                    </p:set>
                                    <p:set>
                                      <p:cBhvr>
                                        <p:cTn id="29" dur="5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4"/>
                                        </p:tgtEl>
                                        <p:attrNameLst>
                                          <p:attrName>fillcolor</p:attrName>
                                        </p:attrNameLst>
                                      </p:cBhvr>
                                      <p:to>
                                        <a:srgbClr val="FF0000"/>
                                      </p:to>
                                    </p:animClr>
                                    <p:set>
                                      <p:cBhvr>
                                        <p:cTn id="35" dur="500" fill="hold"/>
                                        <p:tgtEl>
                                          <p:spTgt spid="4"/>
                                        </p:tgtEl>
                                        <p:attrNameLst>
                                          <p:attrName>fill.type</p:attrName>
                                        </p:attrNameLst>
                                      </p:cBhvr>
                                      <p:to>
                                        <p:strVal val="solid"/>
                                      </p:to>
                                    </p:set>
                                    <p:set>
                                      <p:cBhvr>
                                        <p:cTn id="36"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5"/>
                                        </p:tgtEl>
                                        <p:attrNameLst>
                                          <p:attrName>fillcolor</p:attrName>
                                        </p:attrNameLst>
                                      </p:cBhvr>
                                      <p:to>
                                        <a:srgbClr val="FF0000"/>
                                      </p:to>
                                    </p:animClr>
                                    <p:set>
                                      <p:cBhvr>
                                        <p:cTn id="42" dur="500" fill="hold"/>
                                        <p:tgtEl>
                                          <p:spTgt spid="5"/>
                                        </p:tgtEl>
                                        <p:attrNameLst>
                                          <p:attrName>fill.type</p:attrName>
                                        </p:attrNameLst>
                                      </p:cBhvr>
                                      <p:to>
                                        <p:strVal val="solid"/>
                                      </p:to>
                                    </p:set>
                                    <p:set>
                                      <p:cBhvr>
                                        <p:cTn id="43"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6"/>
                                        </p:tgtEl>
                                        <p:attrNameLst>
                                          <p:attrName>fillcolor</p:attrName>
                                        </p:attrNameLst>
                                      </p:cBhvr>
                                      <p:to>
                                        <a:srgbClr val="FF0000"/>
                                      </p:to>
                                    </p:animClr>
                                    <p:set>
                                      <p:cBhvr>
                                        <p:cTn id="49" dur="500" fill="hold"/>
                                        <p:tgtEl>
                                          <p:spTgt spid="6"/>
                                        </p:tgtEl>
                                        <p:attrNameLst>
                                          <p:attrName>fill.type</p:attrName>
                                        </p:attrNameLst>
                                      </p:cBhvr>
                                      <p:to>
                                        <p:strVal val="solid"/>
                                      </p:to>
                                    </p:set>
                                    <p:set>
                                      <p:cBhvr>
                                        <p:cTn id="50"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4" grpId="0" animBg="1"/>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B35D8AA-AA90-D369-2F42-843DEFB1BB67}"/>
              </a:ext>
            </a:extLst>
          </p:cNvPr>
          <p:cNvSpPr/>
          <p:nvPr/>
        </p:nvSpPr>
        <p:spPr>
          <a:xfrm>
            <a:off x="532191" y="279400"/>
            <a:ext cx="11127618" cy="981233"/>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bg1"/>
                </a:solidFill>
                <a:latin typeface="Arial" panose="020B0604020202020204" pitchFamily="34" charset="0"/>
                <a:cs typeface="Arial" panose="020B0604020202020204" pitchFamily="34" charset="0"/>
              </a:rPr>
              <a:t>Câu 5: </a:t>
            </a:r>
            <a:r>
              <a:rPr lang="vi-VN" sz="2800" dirty="0">
                <a:solidFill>
                  <a:schemeClr val="bg1"/>
                </a:solidFill>
                <a:latin typeface="Arial" panose="020B0604020202020204" pitchFamily="34" charset="0"/>
                <a:cs typeface="Arial" panose="020B0604020202020204" pitchFamily="34" charset="0"/>
              </a:rPr>
              <a:t>Việc ông Hai khoe nhà mình bị đốt có ý nghĩa như thế nào?</a:t>
            </a:r>
            <a:endParaRPr lang="en-US" sz="28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87499E2-BFD2-E727-A4BD-DA26908977A3}"/>
              </a:ext>
            </a:extLst>
          </p:cNvPr>
          <p:cNvSpPr/>
          <p:nvPr/>
        </p:nvSpPr>
        <p:spPr>
          <a:xfrm>
            <a:off x="304196" y="1615061"/>
            <a:ext cx="11583607" cy="1291528"/>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A. Minh chứng khẳng định làng ông không theo giặc, một biểu hiện cảm động tình yêu làng, yêu nước, tinh thần hi sinh vì cách mạng của người nông dân Việt Nam. </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1E0FBEF-6ADE-4386-3CD9-D770B8D9E71C}"/>
              </a:ext>
            </a:extLst>
          </p:cNvPr>
          <p:cNvSpPr/>
          <p:nvPr/>
        </p:nvSpPr>
        <p:spPr>
          <a:xfrm>
            <a:off x="304195" y="4910124"/>
            <a:ext cx="11583606" cy="1668475"/>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Arial" panose="020B0604020202020204" pitchFamily="34" charset="0"/>
                <a:cs typeface="Arial" panose="020B0604020202020204" pitchFamily="34" charset="0"/>
              </a:rPr>
              <a:t>D. Thể hiện sự tiếc nuối, bất lực nhưng cũng là một biểu hiện đầy cảm động tình yêu làng, yêu nước, tinh thần hi sinh vì cách mạng của người nông dân Việt Nam.</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7859937-4E79-DE67-40E4-112C11EB656C}"/>
              </a:ext>
            </a:extLst>
          </p:cNvPr>
          <p:cNvSpPr/>
          <p:nvPr/>
        </p:nvSpPr>
        <p:spPr>
          <a:xfrm>
            <a:off x="304196" y="3174639"/>
            <a:ext cx="11583607" cy="599693"/>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 panose="020B0604020202020204" pitchFamily="34" charset="0"/>
                <a:cs typeface="Arial" panose="020B0604020202020204" pitchFamily="34" charset="0"/>
              </a:rPr>
              <a:t>B. Biểu hiện của lòng nhiệt thành cách mạng.</a:t>
            </a:r>
            <a:endParaRPr lang="en-US" sz="24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ADE29F7-CC4D-079D-665F-ACE13FAA2C16}"/>
              </a:ext>
            </a:extLst>
          </p:cNvPr>
          <p:cNvSpPr/>
          <p:nvPr/>
        </p:nvSpPr>
        <p:spPr>
          <a:xfrm>
            <a:off x="304195" y="4042382"/>
            <a:ext cx="11583607" cy="599693"/>
          </a:xfrm>
          <a:prstGeom prst="rect">
            <a:avLst/>
          </a:prstGeom>
          <a:solidFill>
            <a:schemeClr val="bg1"/>
          </a:solid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C. </a:t>
            </a:r>
            <a:r>
              <a:rPr lang="en-US" sz="2400" dirty="0" err="1">
                <a:solidFill>
                  <a:schemeClr val="tx1"/>
                </a:solidFill>
                <a:latin typeface="Arial" panose="020B0604020202020204" pitchFamily="34" charset="0"/>
                <a:cs typeface="Arial" panose="020B0604020202020204" pitchFamily="34" charset="0"/>
              </a:rPr>
              <a:t>Thể</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hiện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sự</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căm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thù</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quân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giặc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đến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tột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cùng</a:t>
            </a:r>
            <a:r>
              <a:rPr lang="en-US" sz="24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6974100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3"/>
                                        </p:tgtEl>
                                        <p:attrNameLst>
                                          <p:attrName>fillcolor</p:attrName>
                                        </p:attrNameLst>
                                      </p:cBhvr>
                                      <p:to>
                                        <a:srgbClr val="FFFF00"/>
                                      </p:to>
                                    </p:animClr>
                                    <p:set>
                                      <p:cBhvr>
                                        <p:cTn id="28" dur="500" fill="hold"/>
                                        <p:tgtEl>
                                          <p:spTgt spid="3"/>
                                        </p:tgtEl>
                                        <p:attrNameLst>
                                          <p:attrName>fill.type</p:attrName>
                                        </p:attrNameLst>
                                      </p:cBhvr>
                                      <p:to>
                                        <p:strVal val="solid"/>
                                      </p:to>
                                    </p:set>
                                    <p:set>
                                      <p:cBhvr>
                                        <p:cTn id="29" dur="5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4"/>
                                        </p:tgtEl>
                                        <p:attrNameLst>
                                          <p:attrName>fillcolor</p:attrName>
                                        </p:attrNameLst>
                                      </p:cBhvr>
                                      <p:to>
                                        <a:srgbClr val="FF0000"/>
                                      </p:to>
                                    </p:animClr>
                                    <p:set>
                                      <p:cBhvr>
                                        <p:cTn id="35" dur="500" fill="hold"/>
                                        <p:tgtEl>
                                          <p:spTgt spid="4"/>
                                        </p:tgtEl>
                                        <p:attrNameLst>
                                          <p:attrName>fill.type</p:attrName>
                                        </p:attrNameLst>
                                      </p:cBhvr>
                                      <p:to>
                                        <p:strVal val="solid"/>
                                      </p:to>
                                    </p:set>
                                    <p:set>
                                      <p:cBhvr>
                                        <p:cTn id="36"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5"/>
                                        </p:tgtEl>
                                        <p:attrNameLst>
                                          <p:attrName>fillcolor</p:attrName>
                                        </p:attrNameLst>
                                      </p:cBhvr>
                                      <p:to>
                                        <a:srgbClr val="FF0000"/>
                                      </p:to>
                                    </p:animClr>
                                    <p:set>
                                      <p:cBhvr>
                                        <p:cTn id="42" dur="500" fill="hold"/>
                                        <p:tgtEl>
                                          <p:spTgt spid="5"/>
                                        </p:tgtEl>
                                        <p:attrNameLst>
                                          <p:attrName>fill.type</p:attrName>
                                        </p:attrNameLst>
                                      </p:cBhvr>
                                      <p:to>
                                        <p:strVal val="solid"/>
                                      </p:to>
                                    </p:set>
                                    <p:set>
                                      <p:cBhvr>
                                        <p:cTn id="43"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10"/>
                                        </p:tgtEl>
                                        <p:attrNameLst>
                                          <p:attrName>fillcolor</p:attrName>
                                        </p:attrNameLst>
                                      </p:cBhvr>
                                      <p:to>
                                        <a:srgbClr val="FF0000"/>
                                      </p:to>
                                    </p:animClr>
                                    <p:set>
                                      <p:cBhvr>
                                        <p:cTn id="49" dur="500" fill="hold"/>
                                        <p:tgtEl>
                                          <p:spTgt spid="10"/>
                                        </p:tgtEl>
                                        <p:attrNameLst>
                                          <p:attrName>fill.type</p:attrName>
                                        </p:attrNameLst>
                                      </p:cBhvr>
                                      <p:to>
                                        <p:strVal val="solid"/>
                                      </p:to>
                                    </p:set>
                                    <p:set>
                                      <p:cBhvr>
                                        <p:cTn id="50"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2" grpId="0" animBg="1"/>
      <p:bldP spid="3" grpId="0" animBg="1"/>
      <p:bldP spid="4" grpId="0" animBg="1"/>
      <p:bldP spid="5"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C4BBABB-3002-1A9B-1C44-19408273CBD9}"/>
              </a:ext>
            </a:extLst>
          </p:cNvPr>
          <p:cNvGrpSpPr/>
          <p:nvPr/>
        </p:nvGrpSpPr>
        <p:grpSpPr>
          <a:xfrm>
            <a:off x="716560" y="426871"/>
            <a:ext cx="3666454" cy="3464194"/>
            <a:chOff x="991119" y="681599"/>
            <a:chExt cx="5104881" cy="5494802"/>
          </a:xfrm>
        </p:grpSpPr>
        <p:sp>
          <p:nvSpPr>
            <p:cNvPr id="3" name="Freeform 11">
              <a:extLst>
                <a:ext uri="{FF2B5EF4-FFF2-40B4-BE49-F238E27FC236}">
                  <a16:creationId xmlns:a16="http://schemas.microsoft.com/office/drawing/2014/main" id="{7DA16EF2-1429-2DE7-9E74-F78E28530BD0}"/>
                </a:ext>
              </a:extLst>
            </p:cNvPr>
            <p:cNvSpPr/>
            <p:nvPr/>
          </p:nvSpPr>
          <p:spPr>
            <a:xfrm>
              <a:off x="991119" y="681599"/>
              <a:ext cx="5104881" cy="5494802"/>
            </a:xfrm>
            <a:custGeom>
              <a:avLst/>
              <a:gdLst/>
              <a:ahLst/>
              <a:cxnLst/>
              <a:rect l="l" t="t" r="r" b="b"/>
              <a:pathLst>
                <a:path w="4046220" h="4114800">
                  <a:moveTo>
                    <a:pt x="0" y="0"/>
                  </a:moveTo>
                  <a:lnTo>
                    <a:pt x="4046220" y="0"/>
                  </a:lnTo>
                  <a:lnTo>
                    <a:pt x="404622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C1F5F15-6C64-B7DF-04E2-C314B23DAA07}"/>
                </a:ext>
              </a:extLst>
            </p:cNvPr>
            <p:cNvSpPr txBox="1"/>
            <p:nvPr/>
          </p:nvSpPr>
          <p:spPr>
            <a:xfrm>
              <a:off x="1176495" y="4377447"/>
              <a:ext cx="4734128" cy="1122828"/>
            </a:xfrm>
            <a:prstGeom prst="rect">
              <a:avLst/>
            </a:prstGeom>
            <a:noFill/>
          </p:spPr>
          <p:txBody>
            <a:bodyPr wrap="square" rtlCol="0">
              <a:spAutoFit/>
            </a:bodyPr>
            <a:lstStyle/>
            <a:p>
              <a:pPr algn="ctr"/>
              <a:r>
                <a:rPr lang="vi-VN" sz="4000" b="1" dirty="0">
                  <a:latin typeface="Arial" panose="020B0604020202020204" pitchFamily="34" charset="0"/>
                  <a:cs typeface="Arial" panose="020B0604020202020204" pitchFamily="34" charset="0"/>
                </a:rPr>
                <a:t>LUYỆN TẬP</a:t>
              </a:r>
              <a:endParaRPr lang="en-US" sz="4000" b="1" dirty="0">
                <a:latin typeface="Arial" panose="020B0604020202020204" pitchFamily="34" charset="0"/>
                <a:cs typeface="Arial" panose="020B0604020202020204" pitchFamily="34" charset="0"/>
              </a:endParaRPr>
            </a:p>
          </p:txBody>
        </p:sp>
      </p:grpSp>
      <p:sp>
        <p:nvSpPr>
          <p:cNvPr id="5" name="TextBox 4">
            <a:extLst>
              <a:ext uri="{FF2B5EF4-FFF2-40B4-BE49-F238E27FC236}">
                <a16:creationId xmlns:a16="http://schemas.microsoft.com/office/drawing/2014/main" id="{EA9F9AE2-7791-5202-1E94-AC131B243C56}"/>
              </a:ext>
            </a:extLst>
          </p:cNvPr>
          <p:cNvSpPr txBox="1"/>
          <p:nvPr/>
        </p:nvSpPr>
        <p:spPr>
          <a:xfrm>
            <a:off x="6096000" y="3269317"/>
            <a:ext cx="5445349" cy="739754"/>
          </a:xfrm>
          <a:prstGeom prst="rect">
            <a:avLst/>
          </a:prstGeom>
          <a:noFill/>
        </p:spPr>
        <p:txBody>
          <a:bodyPr wrap="square" rtlCol="0">
            <a:spAutoFit/>
          </a:bodyPr>
          <a:lstStyle/>
          <a:p>
            <a:pPr algn="ctr">
              <a:lnSpc>
                <a:spcPct val="150000"/>
              </a:lnSpc>
            </a:pPr>
            <a:r>
              <a:rPr lang="vi-VN" sz="3200" dirty="0">
                <a:solidFill>
                  <a:srgbClr val="FF0000"/>
                </a:solidFill>
                <a:latin typeface="Arial" panose="020B0604020202020204" pitchFamily="34" charset="0"/>
                <a:cs typeface="Arial" panose="020B0604020202020204" pitchFamily="34" charset="0"/>
              </a:rPr>
              <a:t>Luyện tập theo văn bản</a:t>
            </a:r>
            <a:endParaRPr lang="en-US" sz="3200" dirty="0">
              <a:solidFill>
                <a:srgbClr val="FF000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DA50C4F-6EFA-F5B9-B6D8-9C45F9863BA8}"/>
              </a:ext>
            </a:extLst>
          </p:cNvPr>
          <p:cNvGrpSpPr/>
          <p:nvPr/>
        </p:nvGrpSpPr>
        <p:grpSpPr>
          <a:xfrm>
            <a:off x="6761800" y="1422677"/>
            <a:ext cx="4580498" cy="1587707"/>
            <a:chOff x="6096000" y="787942"/>
            <a:chExt cx="5713379" cy="1587707"/>
          </a:xfrm>
        </p:grpSpPr>
        <p:sp>
          <p:nvSpPr>
            <p:cNvPr id="7" name="Freeform 15">
              <a:extLst>
                <a:ext uri="{FF2B5EF4-FFF2-40B4-BE49-F238E27FC236}">
                  <a16:creationId xmlns:a16="http://schemas.microsoft.com/office/drawing/2014/main" id="{9AAFED65-746B-8497-C68B-D60D36F1FA60}"/>
                </a:ext>
              </a:extLst>
            </p:cNvPr>
            <p:cNvSpPr/>
            <p:nvPr/>
          </p:nvSpPr>
          <p:spPr>
            <a:xfrm>
              <a:off x="6096000" y="787942"/>
              <a:ext cx="5713379" cy="1587707"/>
            </a:xfrm>
            <a:custGeom>
              <a:avLst/>
              <a:gdLst/>
              <a:ahLst/>
              <a:cxnLst/>
              <a:rect l="l" t="t" r="r" b="b"/>
              <a:pathLst>
                <a:path w="2257915" h="803441">
                  <a:moveTo>
                    <a:pt x="0" y="0"/>
                  </a:moveTo>
                  <a:lnTo>
                    <a:pt x="2257915" y="0"/>
                  </a:lnTo>
                  <a:lnTo>
                    <a:pt x="2257915" y="803442"/>
                  </a:lnTo>
                  <a:lnTo>
                    <a:pt x="0" y="8034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594F744-9F2E-E4BD-3820-BCE069AA4A93}"/>
                </a:ext>
              </a:extLst>
            </p:cNvPr>
            <p:cNvSpPr txBox="1"/>
            <p:nvPr/>
          </p:nvSpPr>
          <p:spPr>
            <a:xfrm>
              <a:off x="6585625" y="1258629"/>
              <a:ext cx="4734128" cy="646331"/>
            </a:xfrm>
            <a:prstGeom prst="rect">
              <a:avLst/>
            </a:prstGeom>
            <a:noFill/>
          </p:spPr>
          <p:txBody>
            <a:bodyPr wrap="square" rtlCol="0">
              <a:spAutoFit/>
            </a:bodyPr>
            <a:lstStyle/>
            <a:p>
              <a:pPr algn="ctr"/>
              <a:r>
                <a:rPr lang="vi-VN" sz="3600" b="1" dirty="0">
                  <a:latin typeface="Arial" panose="020B0604020202020204" pitchFamily="34" charset="0"/>
                  <a:cs typeface="Arial" panose="020B0604020202020204" pitchFamily="34" charset="0"/>
                </a:rPr>
                <a:t>Nhiệm vụ 2</a:t>
              </a:r>
              <a:endParaRPr lang="en-US" sz="3600" b="1" dirty="0">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936C7966-75B7-2924-D0DB-B1A0A5EA73FC}"/>
              </a:ext>
            </a:extLst>
          </p:cNvPr>
          <p:cNvSpPr txBox="1"/>
          <p:nvPr/>
        </p:nvSpPr>
        <p:spPr>
          <a:xfrm>
            <a:off x="849702" y="4247051"/>
            <a:ext cx="10115534" cy="2217082"/>
          </a:xfrm>
          <a:prstGeom prst="rect">
            <a:avLst/>
          </a:prstGeom>
          <a:noFill/>
        </p:spPr>
        <p:txBody>
          <a:bodyPr wrap="square" rtlCol="0">
            <a:spAutoFit/>
          </a:bodyPr>
          <a:lstStyle/>
          <a:p>
            <a:pPr algn="just">
              <a:lnSpc>
                <a:spcPct val="150000"/>
              </a:lnSpc>
            </a:pPr>
            <a:r>
              <a:rPr lang="vi-VN" sz="3200" dirty="0">
                <a:latin typeface="Arial" panose="020B0604020202020204" pitchFamily="34" charset="0"/>
                <a:cs typeface="Arial" panose="020B0604020202020204" pitchFamily="34" charset="0"/>
              </a:rPr>
              <a:t>Trong truyện ngắn “Làng” của Kim Lân, nhân vật ông Hai đã thể hiện tình yêu làng đã gắn liền với yêu nước như thế nào? </a:t>
            </a:r>
            <a:endParaRPr lang="en-US" sz="3200" dirty="0">
              <a:latin typeface="Arial" panose="020B0604020202020204" pitchFamily="34" charset="0"/>
              <a:cs typeface="Arial" panose="020B0604020202020204" pitchFamily="34" charset="0"/>
            </a:endParaRPr>
          </a:p>
        </p:txBody>
      </p:sp>
      <p:pic>
        <p:nvPicPr>
          <p:cNvPr id="11" name="Picture 17">
            <a:extLst>
              <a:ext uri="{FF2B5EF4-FFF2-40B4-BE49-F238E27FC236}">
                <a16:creationId xmlns:a16="http://schemas.microsoft.com/office/drawing/2014/main" id="{63FF9F3B-3FEA-8071-F3BE-0ED095547534}"/>
              </a:ext>
            </a:extLst>
          </p:cNvPr>
          <p:cNvPicPr>
            <a:picLocks noChangeAspect="1"/>
          </p:cNvPicPr>
          <p:nvPr/>
        </p:nvPicPr>
        <p:blipFill>
          <a:blip r:embed="rId6"/>
          <a:srcRect/>
          <a:stretch>
            <a:fillRect/>
          </a:stretch>
        </p:blipFill>
        <p:spPr>
          <a:xfrm>
            <a:off x="4516156" y="1159316"/>
            <a:ext cx="1950022" cy="1872021"/>
          </a:xfrm>
          <a:prstGeom prst="rect">
            <a:avLst/>
          </a:prstGeom>
        </p:spPr>
      </p:pic>
    </p:spTree>
    <p:extLst>
      <p:ext uri="{BB962C8B-B14F-4D97-AF65-F5344CB8AC3E}">
        <p14:creationId xmlns:p14="http://schemas.microsoft.com/office/powerpoint/2010/main" val="9994738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417F81-E025-6591-0D67-467E69005A18}"/>
              </a:ext>
            </a:extLst>
          </p:cNvPr>
          <p:cNvSpPr/>
          <p:nvPr/>
        </p:nvSpPr>
        <p:spPr>
          <a:xfrm>
            <a:off x="424774" y="340468"/>
            <a:ext cx="11342451" cy="6177063"/>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Tình yêu làng của ông Hai:</a:t>
            </a:r>
          </a:p>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Xa làng: luôn khoe về làng – cái làng kháng chiến.</a:t>
            </a:r>
          </a:p>
          <a:p>
            <a:pPr marL="342900" indent="-342900" algn="just">
              <a:lnSpc>
                <a:spcPct val="150000"/>
              </a:lnSpc>
              <a:buFont typeface="Arial" panose="020B0604020202020204" pitchFamily="34" charset="0"/>
              <a:buChar char="•"/>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Khi nghe tin dữ: đấu tranh nội tâm quyết liệt – theo làng hay trung thành với cách mạng.</a:t>
            </a:r>
          </a:p>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Tuyệt vọng khi mụ chủ nhà ngỏ ý không chứa chấp dân của làng Việt gian.</a:t>
            </a:r>
          </a:p>
          <a:p>
            <a:pPr marL="342900" indent="-342900" algn="just">
              <a:lnSpc>
                <a:spcPct val="150000"/>
              </a:lnSpc>
              <a:buFont typeface="Arial" panose="020B0604020202020204" pitchFamily="34" charset="0"/>
              <a:buChar char="•"/>
            </a:pPr>
            <a:r>
              <a:rPr lang="vi-VN" sz="24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“Làng thì yêu thật, nhưng làng theo Tây mất rồi thì phải thù”: </a:t>
            </a: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khẳng định tình yêu làng và trung thành với cách mạng, với cụ Hồ.</a:t>
            </a:r>
          </a:p>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Khi nghe tin cải chính: Vui sướng mua quà bánh cho con và khoe với mọ người làng bị giặc đốt sạch.</a:t>
            </a:r>
          </a:p>
          <a:p>
            <a:pPr marL="342900" indent="-342900" algn="just">
              <a:lnSpc>
                <a:spcPct val="150000"/>
              </a:lnSpc>
              <a:buFont typeface="Wingdings" panose="05000000000000000000" pitchFamily="2" charset="2"/>
              <a:buChar char="Ø"/>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Cách mạng không làm mất đi tình yêu làng truyền thống mà mang đến biểu hiện mới mẻ: yêu cách mạng, yêu lãnh tụ. </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ibbon: Tilted Down 2">
            <a:extLst>
              <a:ext uri="{FF2B5EF4-FFF2-40B4-BE49-F238E27FC236}">
                <a16:creationId xmlns:a16="http://schemas.microsoft.com/office/drawing/2014/main" id="{63B43D4A-22C8-CD5C-F568-DF7E8EC80FB9}"/>
              </a:ext>
            </a:extLst>
          </p:cNvPr>
          <p:cNvSpPr/>
          <p:nvPr/>
        </p:nvSpPr>
        <p:spPr>
          <a:xfrm>
            <a:off x="8404698" y="104574"/>
            <a:ext cx="3203643" cy="578796"/>
          </a:xfrm>
          <a:prstGeom prst="ribbon">
            <a:avLst>
              <a:gd name="adj1" fmla="val 16667"/>
              <a:gd name="adj2" fmla="val 50000"/>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1"/>
                </a:solidFill>
                <a:latin typeface="Arial" panose="020B0604020202020204" pitchFamily="34" charset="0"/>
                <a:cs typeface="Arial" panose="020B0604020202020204" pitchFamily="34" charset="0"/>
              </a:rPr>
              <a:t>Gợi ý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9029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DA50C4F-6EFA-F5B9-B6D8-9C45F9863BA8}"/>
              </a:ext>
            </a:extLst>
          </p:cNvPr>
          <p:cNvGrpSpPr/>
          <p:nvPr/>
        </p:nvGrpSpPr>
        <p:grpSpPr>
          <a:xfrm>
            <a:off x="1515500" y="1005615"/>
            <a:ext cx="4580498" cy="1587707"/>
            <a:chOff x="6096000" y="787942"/>
            <a:chExt cx="5713379" cy="1587707"/>
          </a:xfrm>
        </p:grpSpPr>
        <p:sp>
          <p:nvSpPr>
            <p:cNvPr id="7" name="Freeform 15">
              <a:extLst>
                <a:ext uri="{FF2B5EF4-FFF2-40B4-BE49-F238E27FC236}">
                  <a16:creationId xmlns:a16="http://schemas.microsoft.com/office/drawing/2014/main" id="{9AAFED65-746B-8497-C68B-D60D36F1FA60}"/>
                </a:ext>
              </a:extLst>
            </p:cNvPr>
            <p:cNvSpPr/>
            <p:nvPr/>
          </p:nvSpPr>
          <p:spPr>
            <a:xfrm>
              <a:off x="6096000" y="787942"/>
              <a:ext cx="5713379" cy="1587707"/>
            </a:xfrm>
            <a:custGeom>
              <a:avLst/>
              <a:gdLst/>
              <a:ahLst/>
              <a:cxnLst/>
              <a:rect l="l" t="t" r="r" b="b"/>
              <a:pathLst>
                <a:path w="2257915" h="803441">
                  <a:moveTo>
                    <a:pt x="0" y="0"/>
                  </a:moveTo>
                  <a:lnTo>
                    <a:pt x="2257915" y="0"/>
                  </a:lnTo>
                  <a:lnTo>
                    <a:pt x="2257915" y="803442"/>
                  </a:lnTo>
                  <a:lnTo>
                    <a:pt x="0" y="8034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4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594F744-9F2E-E4BD-3820-BCE069AA4A93}"/>
                </a:ext>
              </a:extLst>
            </p:cNvPr>
            <p:cNvSpPr txBox="1"/>
            <p:nvPr/>
          </p:nvSpPr>
          <p:spPr>
            <a:xfrm>
              <a:off x="6585625" y="1258629"/>
              <a:ext cx="4734127" cy="707886"/>
            </a:xfrm>
            <a:prstGeom prst="rect">
              <a:avLst/>
            </a:prstGeom>
            <a:noFill/>
          </p:spPr>
          <p:txBody>
            <a:bodyPr wrap="square" rtlCol="0">
              <a:spAutoFit/>
            </a:bodyPr>
            <a:lstStyle/>
            <a:p>
              <a:pPr algn="ctr"/>
              <a:r>
                <a:rPr lang="vi-VN" sz="4000" b="1" dirty="0">
                  <a:latin typeface="Arial" panose="020B0604020202020204" pitchFamily="34" charset="0"/>
                  <a:cs typeface="Arial" panose="020B0604020202020204" pitchFamily="34" charset="0"/>
                </a:rPr>
                <a:t>VẬN DỤNG</a:t>
              </a:r>
              <a:endParaRPr lang="en-US" sz="4000" b="1" dirty="0">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936C7966-75B7-2924-D0DB-B1A0A5EA73FC}"/>
              </a:ext>
            </a:extLst>
          </p:cNvPr>
          <p:cNvSpPr txBox="1"/>
          <p:nvPr/>
        </p:nvSpPr>
        <p:spPr>
          <a:xfrm>
            <a:off x="581484" y="3139201"/>
            <a:ext cx="11029029" cy="2955746"/>
          </a:xfrm>
          <a:prstGeom prst="rect">
            <a:avLst/>
          </a:prstGeom>
          <a:noFill/>
        </p:spPr>
        <p:txBody>
          <a:bodyPr wrap="square" rtlCol="0">
            <a:spAutoFit/>
          </a:bodyPr>
          <a:lstStyle/>
          <a:p>
            <a:pPr algn="just">
              <a:lnSpc>
                <a:spcPct val="150000"/>
              </a:lnSpc>
            </a:pPr>
            <a:r>
              <a:rPr lang="vi-VN" sz="3200" dirty="0">
                <a:latin typeface="Arial" panose="020B0604020202020204" pitchFamily="34" charset="0"/>
                <a:cs typeface="Arial" panose="020B0604020202020204" pitchFamily="34" charset="0"/>
              </a:rPr>
              <a:t>Hãy tưởng tượng nếu nhân vật ông Hai trong tác phẩm của Kim Lân sống ở làng Chợ Dầu trong bối cảnh cuộc sống hôm nay thì em nghĩ ông sẽ chia sẻ với mọi người điều gì về làng quê của mình?</a:t>
            </a:r>
            <a:endParaRPr lang="en-US" sz="3200" dirty="0">
              <a:latin typeface="Arial" panose="020B0604020202020204" pitchFamily="34" charset="0"/>
              <a:cs typeface="Arial" panose="020B0604020202020204" pitchFamily="34" charset="0"/>
            </a:endParaRPr>
          </a:p>
        </p:txBody>
      </p:sp>
      <p:pic>
        <p:nvPicPr>
          <p:cNvPr id="11" name="Picture 17">
            <a:extLst>
              <a:ext uri="{FF2B5EF4-FFF2-40B4-BE49-F238E27FC236}">
                <a16:creationId xmlns:a16="http://schemas.microsoft.com/office/drawing/2014/main" id="{63FF9F3B-3FEA-8071-F3BE-0ED095547534}"/>
              </a:ext>
            </a:extLst>
          </p:cNvPr>
          <p:cNvPicPr>
            <a:picLocks noChangeAspect="1"/>
          </p:cNvPicPr>
          <p:nvPr/>
        </p:nvPicPr>
        <p:blipFill>
          <a:blip r:embed="rId5"/>
          <a:srcRect/>
          <a:stretch>
            <a:fillRect/>
          </a:stretch>
        </p:blipFill>
        <p:spPr>
          <a:xfrm>
            <a:off x="7632052" y="1005615"/>
            <a:ext cx="1950022" cy="1872021"/>
          </a:xfrm>
          <a:prstGeom prst="rect">
            <a:avLst/>
          </a:prstGeom>
        </p:spPr>
      </p:pic>
    </p:spTree>
    <p:extLst>
      <p:ext uri="{BB962C8B-B14F-4D97-AF65-F5344CB8AC3E}">
        <p14:creationId xmlns:p14="http://schemas.microsoft.com/office/powerpoint/2010/main" val="301896773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a:extLst>
              <a:ext uri="{FF2B5EF4-FFF2-40B4-BE49-F238E27FC236}">
                <a16:creationId xmlns:a16="http://schemas.microsoft.com/office/drawing/2014/main" id="{C5C6496C-24F4-CF18-916D-D7B5A9FAC509}"/>
              </a:ext>
            </a:extLst>
          </p:cNvPr>
          <p:cNvSpPr/>
          <p:nvPr/>
        </p:nvSpPr>
        <p:spPr>
          <a:xfrm>
            <a:off x="7840493" y="555085"/>
            <a:ext cx="4105073" cy="5962446"/>
          </a:xfrm>
          <a:custGeom>
            <a:avLst/>
            <a:gdLst/>
            <a:ahLst/>
            <a:cxnLst/>
            <a:rect l="l" t="t" r="r" b="b"/>
            <a:pathLst>
              <a:path w="1895154" h="2998266">
                <a:moveTo>
                  <a:pt x="0" y="0"/>
                </a:moveTo>
                <a:lnTo>
                  <a:pt x="1895154" y="0"/>
                </a:lnTo>
                <a:lnTo>
                  <a:pt x="1895154" y="2998266"/>
                </a:lnTo>
                <a:lnTo>
                  <a:pt x="0" y="2998266"/>
                </a:lnTo>
                <a:lnTo>
                  <a:pt x="0" y="0"/>
                </a:lnTo>
                <a:close/>
              </a:path>
            </a:pathLst>
          </a:custGeom>
          <a:blipFill>
            <a:blip r:embed="rId2"/>
            <a:stretch>
              <a:fillRect/>
            </a:stretch>
          </a:blipFill>
        </p:spPr>
        <p:txBody>
          <a:bodyPr/>
          <a:lstStyle/>
          <a:p>
            <a:endParaRPr lang="en-US"/>
          </a:p>
        </p:txBody>
      </p:sp>
      <p:sp>
        <p:nvSpPr>
          <p:cNvPr id="3" name="Rectangle 2">
            <a:extLst>
              <a:ext uri="{FF2B5EF4-FFF2-40B4-BE49-F238E27FC236}">
                <a16:creationId xmlns:a16="http://schemas.microsoft.com/office/drawing/2014/main" id="{EF8DE99E-C00D-ADA2-57F5-0CB69E884FD8}"/>
              </a:ext>
            </a:extLst>
          </p:cNvPr>
          <p:cNvSpPr/>
          <p:nvPr/>
        </p:nvSpPr>
        <p:spPr>
          <a:xfrm>
            <a:off x="619326" y="447777"/>
            <a:ext cx="6948792" cy="6177063"/>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 bối cảnh hiện nay, ông Hai sẽ:</a:t>
            </a:r>
          </a:p>
          <a:p>
            <a:pPr marL="342900" indent="-342900" algn="just">
              <a:lnSpc>
                <a:spcPct val="150000"/>
              </a:lnSpc>
              <a:buFont typeface="Arial" panose="020B0604020202020204" pitchFamily="34" charset="0"/>
              <a:buChar char="•"/>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Chia sẻ với mọi người về sự phát triển hiện đại, sự thay đổi từng ngày của làng quê.</a:t>
            </a:r>
          </a:p>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Cơ sở hạ tầng khang trang.</a:t>
            </a:r>
          </a:p>
          <a:p>
            <a:pPr marL="342900" indent="-342900" algn="just">
              <a:lnSpc>
                <a:spcPct val="150000"/>
              </a:lnSpc>
              <a:buFont typeface="Arial" panose="020B0604020202020204" pitchFamily="34" charset="0"/>
              <a:buChar char="•"/>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 xã được xây dựng mới, rộng rãi, thuận tiện đi lại.</a:t>
            </a:r>
          </a:p>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Chợ quê nhộn nhịp, đông vui.</a:t>
            </a:r>
          </a:p>
          <a:p>
            <a:pPr marL="342900" indent="-342900" algn="just">
              <a:lnSpc>
                <a:spcPct val="150000"/>
              </a:lnSpc>
              <a:buFont typeface="Arial" panose="020B0604020202020204" pitchFamily="34" charset="0"/>
              <a:buChar char="•"/>
            </a:pPr>
            <a:r>
              <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Trường học được sửa chữa, cơ sở vật chất hiện đại.</a:t>
            </a:r>
          </a:p>
          <a:p>
            <a:pPr marL="342900" indent="-342900" algn="just">
              <a:lnSpc>
                <a:spcPct val="150000"/>
              </a:lnSpc>
              <a:buFont typeface="Arial" panose="020B0604020202020204" pitchFamily="34" charset="0"/>
              <a:buChar char="•"/>
            </a:pPr>
            <a:r>
              <a:rPr lang="vi-VN" sz="2400" dirty="0">
                <a:solidFill>
                  <a:schemeClr val="tx1"/>
                </a:solidFill>
                <a:latin typeface="Arial" panose="020B0604020202020204" pitchFamily="34" charset="0"/>
                <a:ea typeface="Times New Roman" panose="02020603050405020304" pitchFamily="18" charset="0"/>
                <a:cs typeface="Arial" panose="020B0604020202020204" pitchFamily="34" charset="0"/>
              </a:rPr>
              <a:t>Ngân hàngm bệnh viên, công viên khang trang, tiện nghi phục vụ đời sống con người.</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9552673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8;p16">
            <a:extLst>
              <a:ext uri="{FF2B5EF4-FFF2-40B4-BE49-F238E27FC236}">
                <a16:creationId xmlns:a16="http://schemas.microsoft.com/office/drawing/2014/main" id="{B00D6D9E-E5A3-A22B-7703-E943D2EE2173}"/>
              </a:ext>
            </a:extLst>
          </p:cNvPr>
          <p:cNvSpPr txBox="1"/>
          <p:nvPr/>
        </p:nvSpPr>
        <p:spPr>
          <a:xfrm>
            <a:off x="7880933" y="286529"/>
            <a:ext cx="3449242" cy="2198847"/>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a:latin typeface="Arial" panose="020B0604020202020204" pitchFamily="34" charset="0"/>
                <a:cs typeface="Arial" panose="020B0604020202020204" pitchFamily="34" charset="0"/>
              </a:rPr>
              <a:t>HƯỚNG DẪN VỀ NHÀ</a:t>
            </a:r>
            <a:endParaRPr sz="40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4141ACC-39C0-EFC0-8511-EBBEAB416C6B}"/>
              </a:ext>
            </a:extLst>
          </p:cNvPr>
          <p:cNvSpPr/>
          <p:nvPr/>
        </p:nvSpPr>
        <p:spPr>
          <a:xfrm>
            <a:off x="466926" y="534510"/>
            <a:ext cx="6515263" cy="1509698"/>
          </a:xfrm>
          <a:prstGeom prst="rect">
            <a:avLst/>
          </a:prstGeom>
          <a:solidFill>
            <a:schemeClr val="accent2">
              <a:lumMod val="20000"/>
              <a:lumOff val="80000"/>
            </a:schemeClr>
          </a:solidFill>
          <a:ln>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3200" b="1" dirty="0">
                <a:solidFill>
                  <a:schemeClr val="tx1"/>
                </a:solidFill>
                <a:latin typeface="Arial" panose="020B0604020202020204" pitchFamily="34" charset="0"/>
                <a:cs typeface="Arial" panose="020B0604020202020204" pitchFamily="34" charset="0"/>
              </a:rPr>
              <a:t>Ôn tập văn bản</a:t>
            </a:r>
          </a:p>
          <a:p>
            <a:pPr algn="ctr">
              <a:lnSpc>
                <a:spcPct val="150000"/>
              </a:lnSpc>
            </a:pPr>
            <a:r>
              <a:rPr lang="vi-VN" sz="3200" dirty="0">
                <a:solidFill>
                  <a:schemeClr val="tx1"/>
                </a:solidFill>
                <a:latin typeface="Arial" panose="020B0604020202020204" pitchFamily="34" charset="0"/>
                <a:cs typeface="Arial" panose="020B0604020202020204" pitchFamily="34" charset="0"/>
              </a:rPr>
              <a:t>Làng</a:t>
            </a:r>
            <a:endParaRPr lang="en-US" sz="32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B3470C1-F439-A998-A2C6-A56EC8B97723}"/>
              </a:ext>
            </a:extLst>
          </p:cNvPr>
          <p:cNvSpPr/>
          <p:nvPr/>
        </p:nvSpPr>
        <p:spPr>
          <a:xfrm>
            <a:off x="2013624" y="2680416"/>
            <a:ext cx="7582211" cy="1591582"/>
          </a:xfrm>
          <a:prstGeom prst="rect">
            <a:avLst/>
          </a:prstGeom>
          <a:solidFill>
            <a:schemeClr val="accent2">
              <a:lumMod val="20000"/>
              <a:lumOff val="80000"/>
            </a:schemeClr>
          </a:solidFill>
          <a:ln>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3200" b="1" dirty="0">
                <a:solidFill>
                  <a:schemeClr val="tx1"/>
                </a:solidFill>
                <a:latin typeface="Arial" panose="020B0604020202020204" pitchFamily="34" charset="0"/>
                <a:cs typeface="Arial" panose="020B0604020202020204" pitchFamily="34" charset="0"/>
              </a:rPr>
              <a:t>Hoàn thành bài tập</a:t>
            </a:r>
          </a:p>
          <a:p>
            <a:pPr algn="ctr">
              <a:lnSpc>
                <a:spcPct val="150000"/>
              </a:lnSpc>
            </a:pPr>
            <a:r>
              <a:rPr lang="vi-VN" sz="3200" dirty="0">
                <a:solidFill>
                  <a:schemeClr val="tx1"/>
                </a:solidFill>
                <a:latin typeface="Arial" panose="020B0604020202020204" pitchFamily="34" charset="0"/>
                <a:cs typeface="Arial" panose="020B0604020202020204" pitchFamily="34" charset="0"/>
              </a:rPr>
              <a:t>Luyện tập, Vận dụng (nếu chưa xong)</a:t>
            </a:r>
            <a:endParaRPr lang="en-US" sz="320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466EE6A-9427-C3AB-3813-5D3EAF1841DB}"/>
              </a:ext>
            </a:extLst>
          </p:cNvPr>
          <p:cNvSpPr/>
          <p:nvPr/>
        </p:nvSpPr>
        <p:spPr>
          <a:xfrm>
            <a:off x="4142863" y="4941420"/>
            <a:ext cx="7582211" cy="1394590"/>
          </a:xfrm>
          <a:prstGeom prst="rect">
            <a:avLst/>
          </a:prstGeom>
          <a:solidFill>
            <a:schemeClr val="accent2">
              <a:lumMod val="20000"/>
              <a:lumOff val="80000"/>
            </a:schemeClr>
          </a:solidFill>
          <a:ln>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3200" b="1" dirty="0">
                <a:solidFill>
                  <a:schemeClr val="tx1"/>
                </a:solidFill>
                <a:latin typeface="Arial" panose="020B0604020202020204" pitchFamily="34" charset="0"/>
                <a:cs typeface="Arial" panose="020B0604020202020204" pitchFamily="34" charset="0"/>
              </a:rPr>
              <a:t>Soạn bài</a:t>
            </a:r>
          </a:p>
          <a:p>
            <a:pPr algn="ctr">
              <a:lnSpc>
                <a:spcPct val="150000"/>
              </a:lnSpc>
            </a:pPr>
            <a:r>
              <a:rPr lang="vi-VN" sz="3200" dirty="0">
                <a:solidFill>
                  <a:schemeClr val="tx1"/>
                </a:solidFill>
                <a:latin typeface="Arial" panose="020B0604020202020204" pitchFamily="34" charset="0"/>
                <a:cs typeface="Arial" panose="020B0604020202020204" pitchFamily="34" charset="0"/>
              </a:rPr>
              <a:t>Ông lão bên chiếc cầu</a:t>
            </a:r>
            <a:endParaRPr lang="en-US" sz="3200" dirty="0">
              <a:solidFill>
                <a:schemeClr val="tx1"/>
              </a:solidFill>
              <a:latin typeface="Arial" panose="020B0604020202020204" pitchFamily="34" charset="0"/>
              <a:cs typeface="Arial" panose="020B0604020202020204" pitchFamily="34" charset="0"/>
            </a:endParaRPr>
          </a:p>
        </p:txBody>
      </p:sp>
      <p:sp>
        <p:nvSpPr>
          <p:cNvPr id="3" name="Freeform 16">
            <a:extLst>
              <a:ext uri="{FF2B5EF4-FFF2-40B4-BE49-F238E27FC236}">
                <a16:creationId xmlns:a16="http://schemas.microsoft.com/office/drawing/2014/main" id="{B9D52430-CB85-5091-0D39-BE1EEF11C258}"/>
              </a:ext>
            </a:extLst>
          </p:cNvPr>
          <p:cNvSpPr/>
          <p:nvPr/>
        </p:nvSpPr>
        <p:spPr>
          <a:xfrm>
            <a:off x="466926" y="4813792"/>
            <a:ext cx="3093397" cy="2044208"/>
          </a:xfrm>
          <a:custGeom>
            <a:avLst/>
            <a:gdLst/>
            <a:ahLst/>
            <a:cxnLst/>
            <a:rect l="l" t="t" r="r" b="b"/>
            <a:pathLst>
              <a:path w="3952474" h="2672860">
                <a:moveTo>
                  <a:pt x="0" y="0"/>
                </a:moveTo>
                <a:lnTo>
                  <a:pt x="3952474" y="0"/>
                </a:lnTo>
                <a:lnTo>
                  <a:pt x="3952474" y="2672861"/>
                </a:lnTo>
                <a:lnTo>
                  <a:pt x="0" y="2672861"/>
                </a:lnTo>
                <a:lnTo>
                  <a:pt x="0" y="0"/>
                </a:lnTo>
                <a:close/>
              </a:path>
            </a:pathLst>
          </a:custGeom>
          <a:blipFill>
            <a:blip r:embed="rId2"/>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52809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211328" y="4791659"/>
            <a:ext cx="4439268" cy="2484141"/>
          </a:xfrm>
          <a:custGeom>
            <a:avLst/>
            <a:gdLst/>
            <a:ahLst/>
            <a:cxnLst/>
            <a:rect l="l" t="t" r="r" b="b"/>
            <a:pathLst>
              <a:path w="6658902" h="3726211">
                <a:moveTo>
                  <a:pt x="0" y="0"/>
                </a:moveTo>
                <a:lnTo>
                  <a:pt x="6658902" y="0"/>
                </a:lnTo>
                <a:lnTo>
                  <a:pt x="6658902" y="3726211"/>
                </a:lnTo>
                <a:lnTo>
                  <a:pt x="0" y="3726211"/>
                </a:lnTo>
                <a:lnTo>
                  <a:pt x="0" y="0"/>
                </a:lnTo>
                <a:close/>
              </a:path>
            </a:pathLst>
          </a:custGeom>
          <a:blipFill>
            <a:blip r:embed="rId2"/>
            <a:stretch>
              <a:fillRect/>
            </a:stretch>
          </a:blipFill>
        </p:spPr>
        <p:txBody>
          <a:bodyPr/>
          <a:lstStyle/>
          <a:p>
            <a:endParaRPr lang="en-US" sz="1200" dirty="0"/>
          </a:p>
        </p:txBody>
      </p:sp>
      <p:sp>
        <p:nvSpPr>
          <p:cNvPr id="5" name="Freeform 5"/>
          <p:cNvSpPr/>
          <p:nvPr/>
        </p:nvSpPr>
        <p:spPr>
          <a:xfrm flipH="1" flipV="1">
            <a:off x="7752732" y="-65877"/>
            <a:ext cx="4439268" cy="2484141"/>
          </a:xfrm>
          <a:custGeom>
            <a:avLst/>
            <a:gdLst/>
            <a:ahLst/>
            <a:cxnLst/>
            <a:rect l="l" t="t" r="r" b="b"/>
            <a:pathLst>
              <a:path w="6658902" h="3726211">
                <a:moveTo>
                  <a:pt x="6658902" y="3726211"/>
                </a:moveTo>
                <a:lnTo>
                  <a:pt x="0" y="3726211"/>
                </a:lnTo>
                <a:lnTo>
                  <a:pt x="0" y="0"/>
                </a:lnTo>
                <a:lnTo>
                  <a:pt x="6658902" y="0"/>
                </a:lnTo>
                <a:lnTo>
                  <a:pt x="6658902" y="3726211"/>
                </a:lnTo>
                <a:close/>
              </a:path>
            </a:pathLst>
          </a:custGeom>
          <a:blipFill>
            <a:blip r:embed="rId2"/>
            <a:stretch>
              <a:fillRect/>
            </a:stretch>
          </a:blipFill>
        </p:spPr>
        <p:txBody>
          <a:bodyPr/>
          <a:lstStyle/>
          <a:p>
            <a:endParaRPr lang="en-US" sz="1200"/>
          </a:p>
        </p:txBody>
      </p:sp>
      <p:sp>
        <p:nvSpPr>
          <p:cNvPr id="6" name="Freeform 6"/>
          <p:cNvSpPr/>
          <p:nvPr/>
        </p:nvSpPr>
        <p:spPr>
          <a:xfrm>
            <a:off x="-557584" y="5414493"/>
            <a:ext cx="2167617" cy="4371413"/>
          </a:xfrm>
          <a:custGeom>
            <a:avLst/>
            <a:gdLst/>
            <a:ahLst/>
            <a:cxnLst/>
            <a:rect l="l" t="t" r="r" b="b"/>
            <a:pathLst>
              <a:path w="3251426" h="6557119">
                <a:moveTo>
                  <a:pt x="0" y="0"/>
                </a:moveTo>
                <a:lnTo>
                  <a:pt x="3251426" y="0"/>
                </a:lnTo>
                <a:lnTo>
                  <a:pt x="3251426" y="6557119"/>
                </a:lnTo>
                <a:lnTo>
                  <a:pt x="0" y="65571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dirty="0"/>
          </a:p>
        </p:txBody>
      </p:sp>
      <p:sp>
        <p:nvSpPr>
          <p:cNvPr id="7" name="Freeform 7"/>
          <p:cNvSpPr/>
          <p:nvPr/>
        </p:nvSpPr>
        <p:spPr>
          <a:xfrm flipH="1" flipV="1">
            <a:off x="10843500" y="-1844944"/>
            <a:ext cx="2167617" cy="4371413"/>
          </a:xfrm>
          <a:custGeom>
            <a:avLst/>
            <a:gdLst/>
            <a:ahLst/>
            <a:cxnLst/>
            <a:rect l="l" t="t" r="r" b="b"/>
            <a:pathLst>
              <a:path w="3251426" h="6557119">
                <a:moveTo>
                  <a:pt x="3251427" y="6557119"/>
                </a:moveTo>
                <a:lnTo>
                  <a:pt x="0" y="6557119"/>
                </a:lnTo>
                <a:lnTo>
                  <a:pt x="0" y="0"/>
                </a:lnTo>
                <a:lnTo>
                  <a:pt x="3251427" y="0"/>
                </a:lnTo>
                <a:lnTo>
                  <a:pt x="3251427" y="655711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8" name="Freeform 8"/>
          <p:cNvSpPr/>
          <p:nvPr/>
        </p:nvSpPr>
        <p:spPr>
          <a:xfrm>
            <a:off x="9972366" y="4898309"/>
            <a:ext cx="3472902" cy="3129899"/>
          </a:xfrm>
          <a:custGeom>
            <a:avLst/>
            <a:gdLst/>
            <a:ahLst/>
            <a:cxnLst/>
            <a:rect l="l" t="t" r="r" b="b"/>
            <a:pathLst>
              <a:path w="5209353" h="4694849">
                <a:moveTo>
                  <a:pt x="0" y="0"/>
                </a:moveTo>
                <a:lnTo>
                  <a:pt x="5209352" y="0"/>
                </a:lnTo>
                <a:lnTo>
                  <a:pt x="5209352" y="4694848"/>
                </a:lnTo>
                <a:lnTo>
                  <a:pt x="0" y="46948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9" name="Freeform 9"/>
          <p:cNvSpPr/>
          <p:nvPr/>
        </p:nvSpPr>
        <p:spPr>
          <a:xfrm flipH="1" flipV="1">
            <a:off x="-1004601" y="-1259770"/>
            <a:ext cx="3850308" cy="3470031"/>
          </a:xfrm>
          <a:custGeom>
            <a:avLst/>
            <a:gdLst/>
            <a:ahLst/>
            <a:cxnLst/>
            <a:rect l="l" t="t" r="r" b="b"/>
            <a:pathLst>
              <a:path w="5775462" h="5205046">
                <a:moveTo>
                  <a:pt x="5775462" y="5205046"/>
                </a:moveTo>
                <a:lnTo>
                  <a:pt x="0" y="5205046"/>
                </a:lnTo>
                <a:lnTo>
                  <a:pt x="0" y="0"/>
                </a:lnTo>
                <a:lnTo>
                  <a:pt x="5775462" y="0"/>
                </a:lnTo>
                <a:lnTo>
                  <a:pt x="5775462" y="5205046"/>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0" name="Freeform 10"/>
          <p:cNvSpPr/>
          <p:nvPr/>
        </p:nvSpPr>
        <p:spPr>
          <a:xfrm>
            <a:off x="9066861" y="5543717"/>
            <a:ext cx="1859909" cy="2185706"/>
          </a:xfrm>
          <a:custGeom>
            <a:avLst/>
            <a:gdLst/>
            <a:ahLst/>
            <a:cxnLst/>
            <a:rect l="l" t="t" r="r" b="b"/>
            <a:pathLst>
              <a:path w="2789863" h="3278559">
                <a:moveTo>
                  <a:pt x="0" y="0"/>
                </a:moveTo>
                <a:lnTo>
                  <a:pt x="2789863" y="0"/>
                </a:lnTo>
                <a:lnTo>
                  <a:pt x="2789863" y="3278560"/>
                </a:lnTo>
                <a:lnTo>
                  <a:pt x="0" y="32785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1" name="Freeform 11"/>
          <p:cNvSpPr/>
          <p:nvPr/>
        </p:nvSpPr>
        <p:spPr>
          <a:xfrm flipH="1" flipV="1">
            <a:off x="1613890" y="-617607"/>
            <a:ext cx="1859909" cy="2185706"/>
          </a:xfrm>
          <a:custGeom>
            <a:avLst/>
            <a:gdLst/>
            <a:ahLst/>
            <a:cxnLst/>
            <a:rect l="l" t="t" r="r" b="b"/>
            <a:pathLst>
              <a:path w="2789863" h="3278559">
                <a:moveTo>
                  <a:pt x="2789864" y="3278560"/>
                </a:moveTo>
                <a:lnTo>
                  <a:pt x="0" y="3278560"/>
                </a:lnTo>
                <a:lnTo>
                  <a:pt x="0" y="0"/>
                </a:lnTo>
                <a:lnTo>
                  <a:pt x="2789864" y="0"/>
                </a:lnTo>
                <a:lnTo>
                  <a:pt x="2789864" y="3278560"/>
                </a:lnTo>
                <a:close/>
              </a:path>
            </a:pathLst>
          </a:custGeom>
          <a:blipFill>
            <a:blip r:embed="rId8">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2" name="Freeform 12"/>
          <p:cNvSpPr/>
          <p:nvPr/>
        </p:nvSpPr>
        <p:spPr>
          <a:xfrm rot="1155161">
            <a:off x="2375986" y="5373421"/>
            <a:ext cx="1369577" cy="2392273"/>
          </a:xfrm>
          <a:custGeom>
            <a:avLst/>
            <a:gdLst/>
            <a:ahLst/>
            <a:cxnLst/>
            <a:rect l="l" t="t" r="r" b="b"/>
            <a:pathLst>
              <a:path w="2054365" h="3588410">
                <a:moveTo>
                  <a:pt x="0" y="0"/>
                </a:moveTo>
                <a:lnTo>
                  <a:pt x="2054365" y="0"/>
                </a:lnTo>
                <a:lnTo>
                  <a:pt x="2054365" y="3588409"/>
                </a:lnTo>
                <a:lnTo>
                  <a:pt x="0" y="35884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3" name="Freeform 13"/>
          <p:cNvSpPr/>
          <p:nvPr/>
        </p:nvSpPr>
        <p:spPr>
          <a:xfrm flipH="1" flipV="1">
            <a:off x="8408628" y="-510337"/>
            <a:ext cx="1369577" cy="2392273"/>
          </a:xfrm>
          <a:custGeom>
            <a:avLst/>
            <a:gdLst/>
            <a:ahLst/>
            <a:cxnLst/>
            <a:rect l="l" t="t" r="r" b="b"/>
            <a:pathLst>
              <a:path w="2054365" h="3588410">
                <a:moveTo>
                  <a:pt x="2054364" y="3588410"/>
                </a:moveTo>
                <a:lnTo>
                  <a:pt x="0" y="3588410"/>
                </a:lnTo>
                <a:lnTo>
                  <a:pt x="0" y="0"/>
                </a:lnTo>
                <a:lnTo>
                  <a:pt x="2054364" y="0"/>
                </a:lnTo>
                <a:lnTo>
                  <a:pt x="2054364" y="358841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4" name="Freeform 14"/>
          <p:cNvSpPr/>
          <p:nvPr/>
        </p:nvSpPr>
        <p:spPr>
          <a:xfrm>
            <a:off x="11404848" y="3890637"/>
            <a:ext cx="1062367" cy="2743200"/>
          </a:xfrm>
          <a:custGeom>
            <a:avLst/>
            <a:gdLst/>
            <a:ahLst/>
            <a:cxnLst/>
            <a:rect l="l" t="t" r="r" b="b"/>
            <a:pathLst>
              <a:path w="1593550" h="4114800">
                <a:moveTo>
                  <a:pt x="0" y="0"/>
                </a:moveTo>
                <a:lnTo>
                  <a:pt x="1593550" y="0"/>
                </a:lnTo>
                <a:lnTo>
                  <a:pt x="1593550"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15" name="Freeform 15"/>
          <p:cNvSpPr/>
          <p:nvPr/>
        </p:nvSpPr>
        <p:spPr>
          <a:xfrm flipH="1" flipV="1">
            <a:off x="551523" y="-273879"/>
            <a:ext cx="1062367" cy="2743200"/>
          </a:xfrm>
          <a:custGeom>
            <a:avLst/>
            <a:gdLst/>
            <a:ahLst/>
            <a:cxnLst/>
            <a:rect l="l" t="t" r="r" b="b"/>
            <a:pathLst>
              <a:path w="1593550" h="4114800">
                <a:moveTo>
                  <a:pt x="1593550" y="4114800"/>
                </a:moveTo>
                <a:lnTo>
                  <a:pt x="0" y="4114800"/>
                </a:lnTo>
                <a:lnTo>
                  <a:pt x="0" y="0"/>
                </a:lnTo>
                <a:lnTo>
                  <a:pt x="1593550" y="0"/>
                </a:lnTo>
                <a:lnTo>
                  <a:pt x="1593550" y="411480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17" name="Google Shape;55;p13">
            <a:extLst>
              <a:ext uri="{FF2B5EF4-FFF2-40B4-BE49-F238E27FC236}">
                <a16:creationId xmlns:a16="http://schemas.microsoft.com/office/drawing/2014/main" id="{A5234835-4E73-4BEF-946A-D35A7DAA2334}"/>
              </a:ext>
            </a:extLst>
          </p:cNvPr>
          <p:cNvSpPr txBox="1"/>
          <p:nvPr/>
        </p:nvSpPr>
        <p:spPr>
          <a:xfrm>
            <a:off x="105145" y="2520663"/>
            <a:ext cx="11611287" cy="2383453"/>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6000" b="1" dirty="0">
                <a:latin typeface="Arial" panose="020B0604020202020204" pitchFamily="34" charset="0"/>
                <a:cs typeface="Arial" panose="020B0604020202020204" pitchFamily="34" charset="0"/>
              </a:rPr>
              <a:t>TẠM BIỆT VÀ HẸN GẶP LẠI CÁC EM VÀO BUỔI HỌC SAU!</a:t>
            </a:r>
            <a:endParaRPr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349994"/>
      </p:ext>
    </p:extLst>
  </p:cSld>
  <p:clrMapOvr>
    <a:masterClrMapping/>
  </p:clrMapOvr>
  <p:transition spd="med">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6348949" y="-510337"/>
            <a:ext cx="9471684" cy="8567927"/>
          </a:xfrm>
          <a:custGeom>
            <a:avLst/>
            <a:gdLst/>
            <a:ahLst/>
            <a:cxnLst/>
            <a:rect l="l" t="t" r="r" b="b"/>
            <a:pathLst>
              <a:path w="14207526" h="12851891">
                <a:moveTo>
                  <a:pt x="14207526" y="12851891"/>
                </a:moveTo>
                <a:lnTo>
                  <a:pt x="0" y="12851891"/>
                </a:lnTo>
                <a:lnTo>
                  <a:pt x="0" y="0"/>
                </a:lnTo>
                <a:lnTo>
                  <a:pt x="14207526" y="0"/>
                </a:lnTo>
                <a:lnTo>
                  <a:pt x="14207526" y="12851891"/>
                </a:lnTo>
                <a:close/>
              </a:path>
            </a:pathLst>
          </a:custGeom>
          <a:blipFill>
            <a:blip r:embed="rId2">
              <a:alphaModFix amt="30000"/>
            </a:blip>
            <a:stretch>
              <a:fillRect/>
            </a:stretch>
          </a:blipFill>
        </p:spPr>
        <p:txBody>
          <a:bodyPr/>
          <a:lstStyle/>
          <a:p>
            <a:endParaRPr lang="en-US" sz="1200"/>
          </a:p>
        </p:txBody>
      </p:sp>
      <p:sp>
        <p:nvSpPr>
          <p:cNvPr id="3" name="Freeform 3"/>
          <p:cNvSpPr/>
          <p:nvPr/>
        </p:nvSpPr>
        <p:spPr>
          <a:xfrm>
            <a:off x="-2669241" y="319698"/>
            <a:ext cx="9471684" cy="8567927"/>
          </a:xfrm>
          <a:custGeom>
            <a:avLst/>
            <a:gdLst/>
            <a:ahLst/>
            <a:cxnLst/>
            <a:rect l="l" t="t" r="r" b="b"/>
            <a:pathLst>
              <a:path w="14207526" h="12851891">
                <a:moveTo>
                  <a:pt x="0" y="0"/>
                </a:moveTo>
                <a:lnTo>
                  <a:pt x="14207525" y="0"/>
                </a:lnTo>
                <a:lnTo>
                  <a:pt x="14207525" y="12851891"/>
                </a:lnTo>
                <a:lnTo>
                  <a:pt x="0" y="12851891"/>
                </a:lnTo>
                <a:lnTo>
                  <a:pt x="0" y="0"/>
                </a:lnTo>
                <a:close/>
              </a:path>
            </a:pathLst>
          </a:custGeom>
          <a:blipFill>
            <a:blip r:embed="rId2">
              <a:alphaModFix amt="30000"/>
            </a:blip>
            <a:stretch>
              <a:fillRect/>
            </a:stretch>
          </a:blipFill>
        </p:spPr>
        <p:txBody>
          <a:bodyPr/>
          <a:lstStyle/>
          <a:p>
            <a:endParaRPr lang="en-US" sz="1200" dirty="0"/>
          </a:p>
        </p:txBody>
      </p:sp>
      <p:sp>
        <p:nvSpPr>
          <p:cNvPr id="4" name="Freeform 4"/>
          <p:cNvSpPr/>
          <p:nvPr/>
        </p:nvSpPr>
        <p:spPr>
          <a:xfrm>
            <a:off x="-252164" y="4388680"/>
            <a:ext cx="4439268" cy="2484141"/>
          </a:xfrm>
          <a:custGeom>
            <a:avLst/>
            <a:gdLst/>
            <a:ahLst/>
            <a:cxnLst/>
            <a:rect l="l" t="t" r="r" b="b"/>
            <a:pathLst>
              <a:path w="6658902" h="3726211">
                <a:moveTo>
                  <a:pt x="0" y="0"/>
                </a:moveTo>
                <a:lnTo>
                  <a:pt x="6658902" y="0"/>
                </a:lnTo>
                <a:lnTo>
                  <a:pt x="6658902" y="3726211"/>
                </a:lnTo>
                <a:lnTo>
                  <a:pt x="0" y="3726211"/>
                </a:lnTo>
                <a:lnTo>
                  <a:pt x="0" y="0"/>
                </a:lnTo>
                <a:close/>
              </a:path>
            </a:pathLst>
          </a:custGeom>
          <a:blipFill>
            <a:blip r:embed="rId3"/>
            <a:stretch>
              <a:fillRect/>
            </a:stretch>
          </a:blipFill>
        </p:spPr>
        <p:txBody>
          <a:bodyPr/>
          <a:lstStyle/>
          <a:p>
            <a:endParaRPr lang="en-US" sz="1200" dirty="0"/>
          </a:p>
        </p:txBody>
      </p:sp>
      <p:sp>
        <p:nvSpPr>
          <p:cNvPr id="5" name="Freeform 5"/>
          <p:cNvSpPr/>
          <p:nvPr/>
        </p:nvSpPr>
        <p:spPr>
          <a:xfrm flipH="1" flipV="1">
            <a:off x="7691464" y="51195"/>
            <a:ext cx="4439268" cy="2484141"/>
          </a:xfrm>
          <a:custGeom>
            <a:avLst/>
            <a:gdLst/>
            <a:ahLst/>
            <a:cxnLst/>
            <a:rect l="l" t="t" r="r" b="b"/>
            <a:pathLst>
              <a:path w="6658902" h="3726211">
                <a:moveTo>
                  <a:pt x="6658902" y="3726211"/>
                </a:moveTo>
                <a:lnTo>
                  <a:pt x="0" y="3726211"/>
                </a:lnTo>
                <a:lnTo>
                  <a:pt x="0" y="0"/>
                </a:lnTo>
                <a:lnTo>
                  <a:pt x="6658902" y="0"/>
                </a:lnTo>
                <a:lnTo>
                  <a:pt x="6658902" y="3726211"/>
                </a:lnTo>
                <a:close/>
              </a:path>
            </a:pathLst>
          </a:custGeom>
          <a:blipFill>
            <a:blip r:embed="rId3"/>
            <a:stretch>
              <a:fillRect/>
            </a:stretch>
          </a:blipFill>
        </p:spPr>
        <p:txBody>
          <a:bodyPr/>
          <a:lstStyle/>
          <a:p>
            <a:endParaRPr lang="en-US" sz="1200"/>
          </a:p>
        </p:txBody>
      </p:sp>
      <p:sp>
        <p:nvSpPr>
          <p:cNvPr id="6" name="Freeform 6"/>
          <p:cNvSpPr/>
          <p:nvPr/>
        </p:nvSpPr>
        <p:spPr>
          <a:xfrm>
            <a:off x="-1092457" y="4129391"/>
            <a:ext cx="2167617" cy="4371413"/>
          </a:xfrm>
          <a:custGeom>
            <a:avLst/>
            <a:gdLst/>
            <a:ahLst/>
            <a:cxnLst/>
            <a:rect l="l" t="t" r="r" b="b"/>
            <a:pathLst>
              <a:path w="3251426" h="6557119">
                <a:moveTo>
                  <a:pt x="0" y="0"/>
                </a:moveTo>
                <a:lnTo>
                  <a:pt x="3251426" y="0"/>
                </a:lnTo>
                <a:lnTo>
                  <a:pt x="3251426" y="6557119"/>
                </a:lnTo>
                <a:lnTo>
                  <a:pt x="0" y="65571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p:cNvSpPr/>
          <p:nvPr/>
        </p:nvSpPr>
        <p:spPr>
          <a:xfrm flipH="1" flipV="1">
            <a:off x="10843500" y="-1844944"/>
            <a:ext cx="2167617" cy="4371413"/>
          </a:xfrm>
          <a:custGeom>
            <a:avLst/>
            <a:gdLst/>
            <a:ahLst/>
            <a:cxnLst/>
            <a:rect l="l" t="t" r="r" b="b"/>
            <a:pathLst>
              <a:path w="3251426" h="6557119">
                <a:moveTo>
                  <a:pt x="3251427" y="6557119"/>
                </a:moveTo>
                <a:lnTo>
                  <a:pt x="0" y="6557119"/>
                </a:lnTo>
                <a:lnTo>
                  <a:pt x="0" y="0"/>
                </a:lnTo>
                <a:lnTo>
                  <a:pt x="3251427" y="0"/>
                </a:lnTo>
                <a:lnTo>
                  <a:pt x="3251427" y="655711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p:cNvSpPr/>
          <p:nvPr/>
        </p:nvSpPr>
        <p:spPr>
          <a:xfrm>
            <a:off x="9972366" y="4898309"/>
            <a:ext cx="3472902" cy="3129899"/>
          </a:xfrm>
          <a:custGeom>
            <a:avLst/>
            <a:gdLst/>
            <a:ahLst/>
            <a:cxnLst/>
            <a:rect l="l" t="t" r="r" b="b"/>
            <a:pathLst>
              <a:path w="5209353" h="4694849">
                <a:moveTo>
                  <a:pt x="0" y="0"/>
                </a:moveTo>
                <a:lnTo>
                  <a:pt x="5209352" y="0"/>
                </a:lnTo>
                <a:lnTo>
                  <a:pt x="5209352" y="4694848"/>
                </a:lnTo>
                <a:lnTo>
                  <a:pt x="0" y="4694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9" name="Freeform 9"/>
          <p:cNvSpPr/>
          <p:nvPr/>
        </p:nvSpPr>
        <p:spPr>
          <a:xfrm flipH="1" flipV="1">
            <a:off x="-1211780" y="-1375131"/>
            <a:ext cx="3850308" cy="3470031"/>
          </a:xfrm>
          <a:custGeom>
            <a:avLst/>
            <a:gdLst/>
            <a:ahLst/>
            <a:cxnLst/>
            <a:rect l="l" t="t" r="r" b="b"/>
            <a:pathLst>
              <a:path w="5775462" h="5205046">
                <a:moveTo>
                  <a:pt x="5775462" y="5205046"/>
                </a:moveTo>
                <a:lnTo>
                  <a:pt x="0" y="5205046"/>
                </a:lnTo>
                <a:lnTo>
                  <a:pt x="0" y="0"/>
                </a:lnTo>
                <a:lnTo>
                  <a:pt x="5775462" y="0"/>
                </a:lnTo>
                <a:lnTo>
                  <a:pt x="5775462" y="5205046"/>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0" name="Freeform 10"/>
          <p:cNvSpPr/>
          <p:nvPr/>
        </p:nvSpPr>
        <p:spPr>
          <a:xfrm>
            <a:off x="9066861" y="5543717"/>
            <a:ext cx="1859909" cy="2185706"/>
          </a:xfrm>
          <a:custGeom>
            <a:avLst/>
            <a:gdLst/>
            <a:ahLst/>
            <a:cxnLst/>
            <a:rect l="l" t="t" r="r" b="b"/>
            <a:pathLst>
              <a:path w="2789863" h="3278559">
                <a:moveTo>
                  <a:pt x="0" y="0"/>
                </a:moveTo>
                <a:lnTo>
                  <a:pt x="2789863" y="0"/>
                </a:lnTo>
                <a:lnTo>
                  <a:pt x="2789863" y="3278560"/>
                </a:lnTo>
                <a:lnTo>
                  <a:pt x="0" y="32785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1" name="Freeform 11"/>
          <p:cNvSpPr/>
          <p:nvPr/>
        </p:nvSpPr>
        <p:spPr>
          <a:xfrm flipH="1" flipV="1">
            <a:off x="1613890" y="-617607"/>
            <a:ext cx="1859909" cy="2185706"/>
          </a:xfrm>
          <a:custGeom>
            <a:avLst/>
            <a:gdLst/>
            <a:ahLst/>
            <a:cxnLst/>
            <a:rect l="l" t="t" r="r" b="b"/>
            <a:pathLst>
              <a:path w="2789863" h="3278559">
                <a:moveTo>
                  <a:pt x="2789864" y="3278560"/>
                </a:moveTo>
                <a:lnTo>
                  <a:pt x="0" y="3278560"/>
                </a:lnTo>
                <a:lnTo>
                  <a:pt x="0" y="0"/>
                </a:lnTo>
                <a:lnTo>
                  <a:pt x="2789864" y="0"/>
                </a:lnTo>
                <a:lnTo>
                  <a:pt x="2789864" y="3278560"/>
                </a:lnTo>
                <a:close/>
              </a:path>
            </a:pathLst>
          </a:custGeom>
          <a:blipFill>
            <a:blip r:embed="rId9">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2" name="Freeform 12"/>
          <p:cNvSpPr/>
          <p:nvPr/>
        </p:nvSpPr>
        <p:spPr>
          <a:xfrm rot="1155161">
            <a:off x="2104223" y="5057213"/>
            <a:ext cx="1369577" cy="2392273"/>
          </a:xfrm>
          <a:custGeom>
            <a:avLst/>
            <a:gdLst/>
            <a:ahLst/>
            <a:cxnLst/>
            <a:rect l="l" t="t" r="r" b="b"/>
            <a:pathLst>
              <a:path w="2054365" h="3588410">
                <a:moveTo>
                  <a:pt x="0" y="0"/>
                </a:moveTo>
                <a:lnTo>
                  <a:pt x="2054365" y="0"/>
                </a:lnTo>
                <a:lnTo>
                  <a:pt x="2054365" y="3588409"/>
                </a:lnTo>
                <a:lnTo>
                  <a:pt x="0" y="35884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3" name="Freeform 13"/>
          <p:cNvSpPr/>
          <p:nvPr/>
        </p:nvSpPr>
        <p:spPr>
          <a:xfrm flipH="1" flipV="1">
            <a:off x="8408628" y="-510337"/>
            <a:ext cx="1369577" cy="2392273"/>
          </a:xfrm>
          <a:custGeom>
            <a:avLst/>
            <a:gdLst/>
            <a:ahLst/>
            <a:cxnLst/>
            <a:rect l="l" t="t" r="r" b="b"/>
            <a:pathLst>
              <a:path w="2054365" h="3588410">
                <a:moveTo>
                  <a:pt x="2054364" y="3588410"/>
                </a:moveTo>
                <a:lnTo>
                  <a:pt x="0" y="3588410"/>
                </a:lnTo>
                <a:lnTo>
                  <a:pt x="0" y="0"/>
                </a:lnTo>
                <a:lnTo>
                  <a:pt x="2054364" y="0"/>
                </a:lnTo>
                <a:lnTo>
                  <a:pt x="2054364" y="358841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4" name="Freeform 14"/>
          <p:cNvSpPr/>
          <p:nvPr/>
        </p:nvSpPr>
        <p:spPr>
          <a:xfrm>
            <a:off x="10751569" y="4114800"/>
            <a:ext cx="1062367" cy="2743200"/>
          </a:xfrm>
          <a:custGeom>
            <a:avLst/>
            <a:gdLst/>
            <a:ahLst/>
            <a:cxnLst/>
            <a:rect l="l" t="t" r="r" b="b"/>
            <a:pathLst>
              <a:path w="1593550" h="4114800">
                <a:moveTo>
                  <a:pt x="0" y="0"/>
                </a:moveTo>
                <a:lnTo>
                  <a:pt x="1593550" y="0"/>
                </a:lnTo>
                <a:lnTo>
                  <a:pt x="1593550"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sp>
        <p:nvSpPr>
          <p:cNvPr id="15" name="Freeform 15"/>
          <p:cNvSpPr/>
          <p:nvPr/>
        </p:nvSpPr>
        <p:spPr>
          <a:xfrm flipH="1" flipV="1">
            <a:off x="551523" y="-273879"/>
            <a:ext cx="1062367" cy="2743200"/>
          </a:xfrm>
          <a:custGeom>
            <a:avLst/>
            <a:gdLst/>
            <a:ahLst/>
            <a:cxnLst/>
            <a:rect l="l" t="t" r="r" b="b"/>
            <a:pathLst>
              <a:path w="1593550" h="4114800">
                <a:moveTo>
                  <a:pt x="1593550" y="4114800"/>
                </a:moveTo>
                <a:lnTo>
                  <a:pt x="0" y="4114800"/>
                </a:lnTo>
                <a:lnTo>
                  <a:pt x="0" y="0"/>
                </a:lnTo>
                <a:lnTo>
                  <a:pt x="1593550" y="0"/>
                </a:lnTo>
                <a:lnTo>
                  <a:pt x="1593550" y="411480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grpSp>
        <p:nvGrpSpPr>
          <p:cNvPr id="16" name="Group 15">
            <a:extLst>
              <a:ext uri="{FF2B5EF4-FFF2-40B4-BE49-F238E27FC236}">
                <a16:creationId xmlns:a16="http://schemas.microsoft.com/office/drawing/2014/main" id="{3223C3BE-94A5-0DD2-10B2-4729525A6C5B}"/>
              </a:ext>
            </a:extLst>
          </p:cNvPr>
          <p:cNvGrpSpPr/>
          <p:nvPr/>
        </p:nvGrpSpPr>
        <p:grpSpPr>
          <a:xfrm>
            <a:off x="2638528" y="2746328"/>
            <a:ext cx="7667157" cy="1049403"/>
            <a:chOff x="557446" y="1373816"/>
            <a:chExt cx="7667157" cy="1033392"/>
          </a:xfrm>
        </p:grpSpPr>
        <p:sp>
          <p:nvSpPr>
            <p:cNvPr id="18" name="Rectangle 17">
              <a:extLst>
                <a:ext uri="{FF2B5EF4-FFF2-40B4-BE49-F238E27FC236}">
                  <a16:creationId xmlns:a16="http://schemas.microsoft.com/office/drawing/2014/main" id="{63594EB4-BB04-05E4-52AF-F0642BA2689F}"/>
                </a:ext>
              </a:extLst>
            </p:cNvPr>
            <p:cNvSpPr/>
            <p:nvPr/>
          </p:nvSpPr>
          <p:spPr>
            <a:xfrm>
              <a:off x="557446" y="1533523"/>
              <a:ext cx="778774" cy="733365"/>
            </a:xfrm>
            <a:prstGeom prst="rect">
              <a:avLst/>
            </a:prstGeom>
            <a:solidFill>
              <a:schemeClr val="accent2">
                <a:lumMod val="50000"/>
              </a:schemeClr>
            </a:solidFill>
            <a:ln>
              <a:solidFill>
                <a:schemeClr val="accent2">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vi-VN" sz="5400" dirty="0">
                  <a:solidFill>
                    <a:schemeClr val="bg1"/>
                  </a:solidFill>
                  <a:latin typeface="Arial" panose="020B0604020202020204" pitchFamily="34" charset="0"/>
                  <a:cs typeface="Arial" panose="020B0604020202020204" pitchFamily="34" charset="0"/>
                </a:rPr>
                <a:t>I</a:t>
              </a:r>
              <a:endParaRPr lang="en-US" sz="5400" dirty="0">
                <a:solidFill>
                  <a:schemeClr val="bg1"/>
                </a:solidFill>
                <a:latin typeface="Arial" panose="020B0604020202020204" pitchFamily="34" charset="0"/>
                <a:cs typeface="Arial" panose="020B0604020202020204" pitchFamily="34" charset="0"/>
              </a:endParaRPr>
            </a:p>
          </p:txBody>
        </p:sp>
        <p:sp>
          <p:nvSpPr>
            <p:cNvPr id="19" name="Google Shape;78;p16">
              <a:extLst>
                <a:ext uri="{FF2B5EF4-FFF2-40B4-BE49-F238E27FC236}">
                  <a16:creationId xmlns:a16="http://schemas.microsoft.com/office/drawing/2014/main" id="{337782AF-CAA0-03BA-6F37-411B881AE3FD}"/>
                </a:ext>
              </a:extLst>
            </p:cNvPr>
            <p:cNvSpPr txBox="1"/>
            <p:nvPr/>
          </p:nvSpPr>
          <p:spPr>
            <a:xfrm>
              <a:off x="1484937" y="1373816"/>
              <a:ext cx="6739666" cy="1033392"/>
            </a:xfrm>
            <a:prstGeom prst="rect">
              <a:avLst/>
            </a:prstGeom>
            <a:noFill/>
            <a:ln>
              <a:noFill/>
            </a:ln>
          </p:spPr>
          <p:txBody>
            <a:bodyPr spcFirstLastPara="1" wrap="square" lIns="91425" tIns="91425" rIns="91425" bIns="91425" anchor="ctr" anchorCtr="0">
              <a:noAutofit/>
            </a:bodyPr>
            <a:lstStyle/>
            <a:p>
              <a:pPr lvl="0" algn="just" rtl="0">
                <a:lnSpc>
                  <a:spcPct val="150000"/>
                </a:lnSpc>
                <a:spcBef>
                  <a:spcPts val="0"/>
                </a:spcBef>
                <a:spcAft>
                  <a:spcPts val="0"/>
                </a:spcAft>
              </a:pPr>
              <a:r>
                <a:rPr lang="vi-VN" sz="4800" b="1" dirty="0">
                  <a:latin typeface="Arial" panose="020B0604020202020204" pitchFamily="34" charset="0"/>
                  <a:cs typeface="Arial" panose="020B0604020202020204" pitchFamily="34" charset="0"/>
                </a:rPr>
                <a:t>KIẾN THỨC NGỮ VĂN</a:t>
              </a:r>
            </a:p>
          </p:txBody>
        </p:sp>
      </p:grpSp>
    </p:spTree>
    <p:extLst>
      <p:ext uri="{BB962C8B-B14F-4D97-AF65-F5344CB8AC3E}">
        <p14:creationId xmlns:p14="http://schemas.microsoft.com/office/powerpoint/2010/main" val="3525519897"/>
      </p:ext>
    </p:extLst>
  </p:cSld>
  <p:clrMapOvr>
    <a:masterClrMapping/>
  </p:clrMapOvr>
  <p:transition spd="med">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56511D3D-B763-C1E3-BCC9-1BD70CF8979A}"/>
              </a:ext>
            </a:extLst>
          </p:cNvPr>
          <p:cNvSpPr/>
          <p:nvPr/>
        </p:nvSpPr>
        <p:spPr>
          <a:xfrm>
            <a:off x="-330740" y="369651"/>
            <a:ext cx="10622604" cy="953311"/>
          </a:xfrm>
          <a:prstGeom prst="homePlate">
            <a:avLst/>
          </a:prstGeom>
          <a:solidFill>
            <a:schemeClr val="accent2">
              <a:lumMod val="50000"/>
            </a:schemeClr>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1. </a:t>
            </a:r>
            <a:r>
              <a:rPr lang="en-US" sz="3200" b="1" dirty="0" err="1">
                <a:latin typeface="Arial" panose="020B0604020202020204" pitchFamily="34" charset="0"/>
                <a:cs typeface="Arial" panose="020B0604020202020204" pitchFamily="34" charset="0"/>
              </a:rPr>
              <a:t>Nội</a:t>
            </a:r>
            <a:r>
              <a:rPr lang="en-US" sz="3200" b="1" dirty="0">
                <a:latin typeface="Arial" panose="020B0604020202020204" pitchFamily="34" charset="0"/>
                <a:cs typeface="Arial" panose="020B0604020202020204" pitchFamily="34" charset="0"/>
              </a:rPr>
              <a:t> dung </a:t>
            </a:r>
            <a:r>
              <a:rPr lang="en-US" sz="3200" b="1" dirty="0" err="1">
                <a:latin typeface="Arial" panose="020B0604020202020204" pitchFamily="34" charset="0"/>
                <a:cs typeface="Arial" panose="020B0604020202020204" pitchFamily="34" charset="0"/>
              </a:rPr>
              <a:t>và</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hình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thức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của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văn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bản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văn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học</a:t>
            </a:r>
            <a:endParaRPr lang="en-US" sz="32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54DD73C-EAD0-15B8-C37E-63F73FB9D05D}"/>
              </a:ext>
            </a:extLst>
          </p:cNvPr>
          <p:cNvSpPr txBox="1"/>
          <p:nvPr/>
        </p:nvSpPr>
        <p:spPr>
          <a:xfrm>
            <a:off x="291830" y="2586512"/>
            <a:ext cx="11284085" cy="390183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Nội dung của văn bản văn học là gì? Vẽ sơ đồ tư duy những yếu tố thuộc về nội dung.</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Hình thức của văn bản văn học là gì? Điền những yếu tố hình thức của văn bản vào bảng.</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Để đọc hiểu văn bản văn học, người đọc cần làm gì? Người đọc có cách cảm nhận, lí giải tác phẩm như thế nào? </a:t>
            </a:r>
          </a:p>
          <a:p>
            <a:pPr marL="342900" indent="-342900"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Bối cảnh tiếp nhận có vai trò như thế nào trong quá trình khám phá tác phẩm?</a:t>
            </a:r>
          </a:p>
        </p:txBody>
      </p:sp>
      <p:grpSp>
        <p:nvGrpSpPr>
          <p:cNvPr id="5" name="Group 4">
            <a:extLst>
              <a:ext uri="{FF2B5EF4-FFF2-40B4-BE49-F238E27FC236}">
                <a16:creationId xmlns:a16="http://schemas.microsoft.com/office/drawing/2014/main" id="{AADB4011-31B5-472D-D266-2A6BD84597FB}"/>
              </a:ext>
            </a:extLst>
          </p:cNvPr>
          <p:cNvGrpSpPr/>
          <p:nvPr/>
        </p:nvGrpSpPr>
        <p:grpSpPr>
          <a:xfrm>
            <a:off x="3929973" y="1646903"/>
            <a:ext cx="4332053" cy="953312"/>
            <a:chOff x="6096000" y="787942"/>
            <a:chExt cx="5713379" cy="1587707"/>
          </a:xfrm>
        </p:grpSpPr>
        <p:sp>
          <p:nvSpPr>
            <p:cNvPr id="6" name="Freeform 15">
              <a:extLst>
                <a:ext uri="{FF2B5EF4-FFF2-40B4-BE49-F238E27FC236}">
                  <a16:creationId xmlns:a16="http://schemas.microsoft.com/office/drawing/2014/main" id="{B2529021-B3E8-BB2E-B9C3-F9A8170A65EF}"/>
                </a:ext>
              </a:extLst>
            </p:cNvPr>
            <p:cNvSpPr/>
            <p:nvPr/>
          </p:nvSpPr>
          <p:spPr>
            <a:xfrm>
              <a:off x="6096000" y="787942"/>
              <a:ext cx="5713379" cy="1587707"/>
            </a:xfrm>
            <a:custGeom>
              <a:avLst/>
              <a:gdLst/>
              <a:ahLst/>
              <a:cxnLst/>
              <a:rect l="l" t="t" r="r" b="b"/>
              <a:pathLst>
                <a:path w="2257915" h="803441">
                  <a:moveTo>
                    <a:pt x="0" y="0"/>
                  </a:moveTo>
                  <a:lnTo>
                    <a:pt x="2257915" y="0"/>
                  </a:lnTo>
                  <a:lnTo>
                    <a:pt x="2257915" y="803442"/>
                  </a:lnTo>
                  <a:lnTo>
                    <a:pt x="0" y="803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7DE884-D4E5-34C6-3B48-40248CBE9279}"/>
                </a:ext>
              </a:extLst>
            </p:cNvPr>
            <p:cNvSpPr txBox="1"/>
            <p:nvPr/>
          </p:nvSpPr>
          <p:spPr>
            <a:xfrm>
              <a:off x="6585625" y="1129022"/>
              <a:ext cx="4734128" cy="871404"/>
            </a:xfrm>
            <a:prstGeom prst="rect">
              <a:avLst/>
            </a:prstGeom>
            <a:noFill/>
          </p:spPr>
          <p:txBody>
            <a:bodyPr wrap="square" rtlCol="0">
              <a:spAutoFit/>
            </a:bodyPr>
            <a:lstStyle/>
            <a:p>
              <a:pPr algn="ctr"/>
              <a:r>
                <a:rPr lang="vi-VN" sz="2800" b="1" dirty="0">
                  <a:latin typeface="Arial" panose="020B0604020202020204" pitchFamily="34" charset="0"/>
                  <a:cs typeface="Arial" panose="020B0604020202020204" pitchFamily="34" charset="0"/>
                </a:rPr>
                <a:t>Thảo luận nhóm đôi</a:t>
              </a:r>
              <a:endParaRPr lang="en-US" sz="2800" b="1" dirty="0">
                <a:latin typeface="Arial" panose="020B0604020202020204" pitchFamily="34" charset="0"/>
                <a:cs typeface="Arial" panose="020B0604020202020204" pitchFamily="34" charset="0"/>
              </a:endParaRPr>
            </a:p>
          </p:txBody>
        </p:sp>
      </p:grpSp>
      <p:sp>
        <p:nvSpPr>
          <p:cNvPr id="8" name="Freeform 18">
            <a:extLst>
              <a:ext uri="{FF2B5EF4-FFF2-40B4-BE49-F238E27FC236}">
                <a16:creationId xmlns:a16="http://schemas.microsoft.com/office/drawing/2014/main" id="{1475EAAB-9D76-6BDA-5C2F-64EA43E4FA35}"/>
              </a:ext>
            </a:extLst>
          </p:cNvPr>
          <p:cNvSpPr/>
          <p:nvPr/>
        </p:nvSpPr>
        <p:spPr>
          <a:xfrm>
            <a:off x="10428956" y="369651"/>
            <a:ext cx="1302601" cy="953311"/>
          </a:xfrm>
          <a:custGeom>
            <a:avLst/>
            <a:gdLst/>
            <a:ahLst/>
            <a:cxnLst/>
            <a:rect l="l" t="t" r="r" b="b"/>
            <a:pathLst>
              <a:path w="2365971" h="1608860">
                <a:moveTo>
                  <a:pt x="0" y="0"/>
                </a:moveTo>
                <a:lnTo>
                  <a:pt x="2365971" y="0"/>
                </a:lnTo>
                <a:lnTo>
                  <a:pt x="2365971" y="1608861"/>
                </a:lnTo>
                <a:lnTo>
                  <a:pt x="0" y="1608861"/>
                </a:lnTo>
                <a:lnTo>
                  <a:pt x="0" y="0"/>
                </a:lnTo>
                <a:close/>
              </a:path>
            </a:pathLst>
          </a:custGeom>
          <a:blipFill>
            <a:blip r:embed="rId4"/>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83612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CB0263D-A882-0FF3-9F33-672D2F1EE6A2}"/>
              </a:ext>
            </a:extLst>
          </p:cNvPr>
          <p:cNvGraphicFramePr>
            <a:graphicFrameLocks noGrp="1"/>
          </p:cNvGraphicFramePr>
          <p:nvPr>
            <p:extLst>
              <p:ext uri="{D42A27DB-BD31-4B8C-83A1-F6EECF244321}">
                <p14:modId xmlns:p14="http://schemas.microsoft.com/office/powerpoint/2010/main" val="3237098009"/>
              </p:ext>
            </p:extLst>
          </p:nvPr>
        </p:nvGraphicFramePr>
        <p:xfrm>
          <a:off x="4591454" y="855852"/>
          <a:ext cx="6599678" cy="5467125"/>
        </p:xfrm>
        <a:graphic>
          <a:graphicData uri="http://schemas.openxmlformats.org/drawingml/2006/table">
            <a:tbl>
              <a:tblPr firstRow="1" bandRow="1">
                <a:tableStyleId>{5C22544A-7EE6-4342-B048-85BDC9FD1C3A}</a:tableStyleId>
              </a:tblPr>
              <a:tblGrid>
                <a:gridCol w="3299839">
                  <a:extLst>
                    <a:ext uri="{9D8B030D-6E8A-4147-A177-3AD203B41FA5}">
                      <a16:colId xmlns:a16="http://schemas.microsoft.com/office/drawing/2014/main" val="3044125567"/>
                    </a:ext>
                  </a:extLst>
                </a:gridCol>
                <a:gridCol w="3299839">
                  <a:extLst>
                    <a:ext uri="{9D8B030D-6E8A-4147-A177-3AD203B41FA5}">
                      <a16:colId xmlns:a16="http://schemas.microsoft.com/office/drawing/2014/main" val="3542406019"/>
                    </a:ext>
                  </a:extLst>
                </a:gridCol>
              </a:tblGrid>
              <a:tr h="1093425">
                <a:tc>
                  <a:txBody>
                    <a:bodyPr/>
                    <a:lstStyle/>
                    <a:p>
                      <a:pPr algn="ctr"/>
                      <a:r>
                        <a:rPr lang="vi-VN" sz="2800" dirty="0">
                          <a:latin typeface="Arial" panose="020B0604020202020204" pitchFamily="34" charset="0"/>
                          <a:cs typeface="Arial" panose="020B0604020202020204" pitchFamily="34" charset="0"/>
                        </a:rPr>
                        <a:t>Thể loại</a:t>
                      </a:r>
                      <a:endParaRPr lang="en-US"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vi-VN" sz="2800" dirty="0">
                          <a:latin typeface="Arial" panose="020B0604020202020204" pitchFamily="34" charset="0"/>
                          <a:cs typeface="Arial" panose="020B0604020202020204" pitchFamily="34" charset="0"/>
                        </a:rPr>
                        <a:t>Yếu tố hình thức</a:t>
                      </a:r>
                      <a:endParaRPr lang="en-US"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683801804"/>
                  </a:ext>
                </a:extLst>
              </a:tr>
              <a:tr h="1093425">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075453"/>
                  </a:ext>
                </a:extLst>
              </a:tr>
              <a:tr h="1093425">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2161700"/>
                  </a:ext>
                </a:extLst>
              </a:tr>
              <a:tr h="109342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4657542"/>
                  </a:ext>
                </a:extLst>
              </a:tr>
              <a:tr h="109342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670437"/>
                  </a:ext>
                </a:extLst>
              </a:tr>
            </a:tbl>
          </a:graphicData>
        </a:graphic>
      </p:graphicFrame>
      <p:sp>
        <p:nvSpPr>
          <p:cNvPr id="3" name="Freeform 7">
            <a:extLst>
              <a:ext uri="{FF2B5EF4-FFF2-40B4-BE49-F238E27FC236}">
                <a16:creationId xmlns:a16="http://schemas.microsoft.com/office/drawing/2014/main" id="{3CE21740-F8B7-8037-7BCF-5518FD3FFC6E}"/>
              </a:ext>
            </a:extLst>
          </p:cNvPr>
          <p:cNvSpPr/>
          <p:nvPr/>
        </p:nvSpPr>
        <p:spPr>
          <a:xfrm>
            <a:off x="764524" y="758574"/>
            <a:ext cx="3593468" cy="5661680"/>
          </a:xfrm>
          <a:custGeom>
            <a:avLst/>
            <a:gdLst/>
            <a:ahLst/>
            <a:cxnLst/>
            <a:rect l="l" t="t" r="r" b="b"/>
            <a:pathLst>
              <a:path w="1982209" h="3055428">
                <a:moveTo>
                  <a:pt x="0" y="0"/>
                </a:moveTo>
                <a:lnTo>
                  <a:pt x="1982209" y="0"/>
                </a:lnTo>
                <a:lnTo>
                  <a:pt x="1982209" y="3055428"/>
                </a:lnTo>
                <a:lnTo>
                  <a:pt x="0" y="3055428"/>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897697583"/>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800C577-BE90-3E48-13D8-4D045752F2BB}"/>
              </a:ext>
            </a:extLst>
          </p:cNvPr>
          <p:cNvSpPr/>
          <p:nvPr/>
        </p:nvSpPr>
        <p:spPr>
          <a:xfrm>
            <a:off x="402077" y="789514"/>
            <a:ext cx="2782110" cy="739302"/>
          </a:xfrm>
          <a:prstGeom prst="roundRect">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a. Nội dung</a:t>
            </a:r>
            <a:endParaRPr lang="en-US" sz="2800" b="1" dirty="0">
              <a:latin typeface="Arial" panose="020B0604020202020204" pitchFamily="34" charset="0"/>
              <a:cs typeface="Arial" panose="020B0604020202020204" pitchFamily="34" charset="0"/>
            </a:endParaRPr>
          </a:p>
        </p:txBody>
      </p:sp>
      <p:sp>
        <p:nvSpPr>
          <p:cNvPr id="4" name="Speech Bubble: Rectangle 3">
            <a:extLst>
              <a:ext uri="{FF2B5EF4-FFF2-40B4-BE49-F238E27FC236}">
                <a16:creationId xmlns:a16="http://schemas.microsoft.com/office/drawing/2014/main" id="{4ACAE121-B35F-9104-DCA1-3247971333DD}"/>
              </a:ext>
            </a:extLst>
          </p:cNvPr>
          <p:cNvSpPr/>
          <p:nvPr/>
        </p:nvSpPr>
        <p:spPr>
          <a:xfrm>
            <a:off x="3949430" y="306276"/>
            <a:ext cx="7840493" cy="1728378"/>
          </a:xfrm>
          <a:prstGeom prst="wedgeRectCallout">
            <a:avLst>
              <a:gd name="adj1" fmla="val -56820"/>
              <a:gd name="adj2" fmla="val -12141"/>
            </a:avLst>
          </a:prstGeom>
          <a:ln w="38100">
            <a:solidFill>
              <a:srgbClr val="C00000"/>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r>
              <a:rPr lang="vi-VN" sz="2400" b="1" dirty="0">
                <a:latin typeface="Arial" panose="020B0604020202020204" pitchFamily="34" charset="0"/>
                <a:cs typeface="Arial" panose="020B0604020202020204" pitchFamily="34" charset="0"/>
              </a:rPr>
              <a:t>Khái niệm: </a:t>
            </a:r>
            <a:r>
              <a:rPr lang="vi-VN" sz="2400" dirty="0">
                <a:latin typeface="Arial" panose="020B0604020202020204" pitchFamily="34" charset="0"/>
                <a:cs typeface="Arial" panose="020B0604020202020204" pitchFamily="34" charset="0"/>
              </a:rPr>
              <a:t>Hiện thực cuộc sống được miêu tả, phản ánh trong văn bản từ cách nhìn nhận, suy nghĩ và lựa chọn của tác giả.</a:t>
            </a:r>
          </a:p>
        </p:txBody>
      </p:sp>
      <p:sp>
        <p:nvSpPr>
          <p:cNvPr id="5" name="Rectangle: Rounded Corners 4">
            <a:extLst>
              <a:ext uri="{FF2B5EF4-FFF2-40B4-BE49-F238E27FC236}">
                <a16:creationId xmlns:a16="http://schemas.microsoft.com/office/drawing/2014/main" id="{7DB4EBCE-2C69-AEDC-A22C-200909D8A2F7}"/>
              </a:ext>
            </a:extLst>
          </p:cNvPr>
          <p:cNvSpPr/>
          <p:nvPr/>
        </p:nvSpPr>
        <p:spPr>
          <a:xfrm>
            <a:off x="4704945" y="3899123"/>
            <a:ext cx="2782110" cy="739302"/>
          </a:xfrm>
          <a:prstGeom prst="roundRect">
            <a:avLst/>
          </a:prstGeom>
          <a:solidFill>
            <a:schemeClr val="accent2">
              <a:lumMod val="60000"/>
              <a:lumOff val="4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Arial" panose="020B0604020202020204" pitchFamily="34" charset="0"/>
                <a:cs typeface="Arial" panose="020B0604020202020204" pitchFamily="34" charset="0"/>
              </a:rPr>
              <a:t>Các yếu tố</a:t>
            </a:r>
            <a:endParaRPr lang="en-US" sz="2400" dirty="0">
              <a:solidFill>
                <a:schemeClr val="tx1"/>
              </a:solidFill>
              <a:latin typeface="Arial" panose="020B0604020202020204" pitchFamily="34" charset="0"/>
              <a:cs typeface="Arial" panose="020B0604020202020204" pitchFamily="34" charset="0"/>
            </a:endParaRPr>
          </a:p>
        </p:txBody>
      </p:sp>
      <p:sp>
        <p:nvSpPr>
          <p:cNvPr id="6" name="Arrow: Down 5">
            <a:extLst>
              <a:ext uri="{FF2B5EF4-FFF2-40B4-BE49-F238E27FC236}">
                <a16:creationId xmlns:a16="http://schemas.microsoft.com/office/drawing/2014/main" id="{D1B05508-2BDE-3DA9-8BF4-31437E4DA5E8}"/>
              </a:ext>
            </a:extLst>
          </p:cNvPr>
          <p:cNvSpPr/>
          <p:nvPr/>
        </p:nvSpPr>
        <p:spPr>
          <a:xfrm rot="13466752">
            <a:off x="7543483" y="3410221"/>
            <a:ext cx="515172" cy="607616"/>
          </a:xfrm>
          <a:prstGeom prst="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A9A30124-39AC-BD88-41A5-E5FFB6F7189F}"/>
              </a:ext>
            </a:extLst>
          </p:cNvPr>
          <p:cNvSpPr/>
          <p:nvPr/>
        </p:nvSpPr>
        <p:spPr>
          <a:xfrm rot="18439799">
            <a:off x="7543483" y="4592203"/>
            <a:ext cx="515172" cy="607616"/>
          </a:xfrm>
          <a:prstGeom prst="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ADB6D8F9-5BD7-062F-6B2C-335D3CF14416}"/>
              </a:ext>
            </a:extLst>
          </p:cNvPr>
          <p:cNvSpPr/>
          <p:nvPr/>
        </p:nvSpPr>
        <p:spPr>
          <a:xfrm rot="18661326" flipV="1">
            <a:off x="4143340" y="3396534"/>
            <a:ext cx="501117" cy="607616"/>
          </a:xfrm>
          <a:prstGeom prst="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F5C2EC24-87D5-C409-E3B8-7B8654B61EE2}"/>
              </a:ext>
            </a:extLst>
          </p:cNvPr>
          <p:cNvSpPr/>
          <p:nvPr/>
        </p:nvSpPr>
        <p:spPr>
          <a:xfrm rot="13256166" flipV="1">
            <a:off x="4158958" y="4602024"/>
            <a:ext cx="515172" cy="602798"/>
          </a:xfrm>
          <a:prstGeom prst="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a:extLst>
              <a:ext uri="{FF2B5EF4-FFF2-40B4-BE49-F238E27FC236}">
                <a16:creationId xmlns:a16="http://schemas.microsoft.com/office/drawing/2014/main" id="{0D9E4980-5ED4-D823-F953-8DCEA48D3027}"/>
              </a:ext>
            </a:extLst>
          </p:cNvPr>
          <p:cNvSpPr/>
          <p:nvPr/>
        </p:nvSpPr>
        <p:spPr>
          <a:xfrm>
            <a:off x="660143" y="2502890"/>
            <a:ext cx="2782110" cy="1396233"/>
          </a:xfrm>
          <a:prstGeom prst="cloud">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Arial" panose="020B0604020202020204" pitchFamily="34" charset="0"/>
                <a:cs typeface="Arial" panose="020B0604020202020204" pitchFamily="34" charset="0"/>
              </a:rPr>
              <a:t>Đề tài</a:t>
            </a:r>
            <a:endParaRPr lang="en-US" sz="2400" dirty="0">
              <a:solidFill>
                <a:schemeClr val="tx1"/>
              </a:solidFill>
              <a:latin typeface="Arial" panose="020B0604020202020204" pitchFamily="34" charset="0"/>
              <a:cs typeface="Arial" panose="020B0604020202020204" pitchFamily="34" charset="0"/>
            </a:endParaRPr>
          </a:p>
        </p:txBody>
      </p:sp>
      <p:sp>
        <p:nvSpPr>
          <p:cNvPr id="11" name="Cloud 10">
            <a:extLst>
              <a:ext uri="{FF2B5EF4-FFF2-40B4-BE49-F238E27FC236}">
                <a16:creationId xmlns:a16="http://schemas.microsoft.com/office/drawing/2014/main" id="{6370922C-B624-7428-87AE-3947AE5701B0}"/>
              </a:ext>
            </a:extLst>
          </p:cNvPr>
          <p:cNvSpPr/>
          <p:nvPr/>
        </p:nvSpPr>
        <p:spPr>
          <a:xfrm>
            <a:off x="889368" y="5099688"/>
            <a:ext cx="2782110" cy="1396232"/>
          </a:xfrm>
          <a:prstGeom prst="cloud">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Arial" panose="020B0604020202020204" pitchFamily="34" charset="0"/>
                <a:cs typeface="Arial" panose="020B0604020202020204" pitchFamily="34" charset="0"/>
              </a:rPr>
              <a:t>Tư tưởng</a:t>
            </a:r>
            <a:endParaRPr lang="en-US" sz="2400" dirty="0">
              <a:solidFill>
                <a:schemeClr val="tx1"/>
              </a:solidFill>
              <a:latin typeface="Arial" panose="020B0604020202020204" pitchFamily="34" charset="0"/>
              <a:cs typeface="Arial" panose="020B0604020202020204" pitchFamily="34" charset="0"/>
            </a:endParaRPr>
          </a:p>
        </p:txBody>
      </p:sp>
      <p:sp>
        <p:nvSpPr>
          <p:cNvPr id="12" name="Cloud 11">
            <a:extLst>
              <a:ext uri="{FF2B5EF4-FFF2-40B4-BE49-F238E27FC236}">
                <a16:creationId xmlns:a16="http://schemas.microsoft.com/office/drawing/2014/main" id="{5DE8CC19-1F4D-8F1B-9329-1B065A804D4C}"/>
              </a:ext>
            </a:extLst>
          </p:cNvPr>
          <p:cNvSpPr/>
          <p:nvPr/>
        </p:nvSpPr>
        <p:spPr>
          <a:xfrm>
            <a:off x="8354504" y="2580541"/>
            <a:ext cx="3043329" cy="1174336"/>
          </a:xfrm>
          <a:prstGeom prst="cloud">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Arial" panose="020B0604020202020204" pitchFamily="34" charset="0"/>
                <a:cs typeface="Arial" panose="020B0604020202020204" pitchFamily="34" charset="0"/>
              </a:rPr>
              <a:t>Chủ đề</a:t>
            </a:r>
            <a:endParaRPr lang="en-US" sz="2400" dirty="0">
              <a:solidFill>
                <a:schemeClr val="tx1"/>
              </a:solidFill>
              <a:latin typeface="Arial" panose="020B0604020202020204" pitchFamily="34" charset="0"/>
              <a:cs typeface="Arial" panose="020B0604020202020204" pitchFamily="34" charset="0"/>
            </a:endParaRPr>
          </a:p>
        </p:txBody>
      </p:sp>
      <p:sp>
        <p:nvSpPr>
          <p:cNvPr id="13" name="Cloud 12">
            <a:extLst>
              <a:ext uri="{FF2B5EF4-FFF2-40B4-BE49-F238E27FC236}">
                <a16:creationId xmlns:a16="http://schemas.microsoft.com/office/drawing/2014/main" id="{B8B53A21-0993-CDDA-50D8-306D3E3EB241}"/>
              </a:ext>
            </a:extLst>
          </p:cNvPr>
          <p:cNvSpPr/>
          <p:nvPr/>
        </p:nvSpPr>
        <p:spPr>
          <a:xfrm>
            <a:off x="8382261" y="4896011"/>
            <a:ext cx="3043329" cy="1524478"/>
          </a:xfrm>
          <a:prstGeom prst="cloud">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latin typeface="Arial" panose="020B0604020202020204" pitchFamily="34" charset="0"/>
                <a:cs typeface="Arial" panose="020B0604020202020204" pitchFamily="34" charset="0"/>
              </a:rPr>
              <a:t>Cảm hứng chủ đạo</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9742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540</TotalTime>
  <Words>3796</Words>
  <Application>Microsoft Office PowerPoint</Application>
  <PresentationFormat>Widescreen</PresentationFormat>
  <Paragraphs>335</Paragraphs>
  <Slides>58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Aptos</vt:lpstr>
      <vt:lpstr>Aptos Display</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tailieugiaovien.edu.vn</dc:creator>
  <cp:lastModifiedBy>trungduchy1980</cp:lastModifiedBy>
  <cp:revision>1</cp:revision>
  <dcterms:created xsi:type="dcterms:W3CDTF">2024-09-04T00:46:52Z</dcterms:created>
  <dcterms:modified xsi:type="dcterms:W3CDTF">2024-10-25T02:49:32Z</dcterms:modified>
</cp:coreProperties>
</file>