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8" r:id="rId2"/>
    <p:sldMasterId id="2147483708" r:id="rId3"/>
    <p:sldMasterId id="2147483722" r:id="rId4"/>
  </p:sldMasterIdLst>
  <p:notesMasterIdLst>
    <p:notesMasterId r:id="rId38"/>
  </p:notesMasterIdLst>
  <p:sldIdLst>
    <p:sldId id="256" r:id="rId5"/>
    <p:sldId id="259" r:id="rId6"/>
    <p:sldId id="263" r:id="rId7"/>
    <p:sldId id="608" r:id="rId8"/>
    <p:sldId id="398" r:id="rId9"/>
    <p:sldId id="609" r:id="rId10"/>
    <p:sldId id="643" r:id="rId11"/>
    <p:sldId id="258" r:id="rId12"/>
    <p:sldId id="630" r:id="rId13"/>
    <p:sldId id="641" r:id="rId14"/>
    <p:sldId id="631" r:id="rId15"/>
    <p:sldId id="629" r:id="rId16"/>
    <p:sldId id="632" r:id="rId17"/>
    <p:sldId id="406" r:id="rId18"/>
    <p:sldId id="633" r:id="rId19"/>
    <p:sldId id="634" r:id="rId20"/>
    <p:sldId id="613" r:id="rId21"/>
    <p:sldId id="628" r:id="rId22"/>
    <p:sldId id="635" r:id="rId23"/>
    <p:sldId id="626" r:id="rId24"/>
    <p:sldId id="587" r:id="rId25"/>
    <p:sldId id="594" r:id="rId26"/>
    <p:sldId id="590" r:id="rId27"/>
    <p:sldId id="618" r:id="rId28"/>
    <p:sldId id="637" r:id="rId29"/>
    <p:sldId id="638" r:id="rId30"/>
    <p:sldId id="640" r:id="rId31"/>
    <p:sldId id="570" r:id="rId32"/>
    <p:sldId id="619" r:id="rId33"/>
    <p:sldId id="312" r:id="rId34"/>
    <p:sldId id="313" r:id="rId35"/>
    <p:sldId id="620" r:id="rId36"/>
    <p:sldId id="62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94692"/>
  </p:normalViewPr>
  <p:slideViewPr>
    <p:cSldViewPr snapToGrid="0">
      <p:cViewPr varScale="1">
        <p:scale>
          <a:sx n="106" d="100"/>
          <a:sy n="106" d="100"/>
        </p:scale>
        <p:origin x="55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Bác Hồ đã tự học ngoại ngữ như thế nào?</a:t>
          </a:r>
          <a:endParaRPr lang="en-US" sz="32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mj-lt"/>
            </a:rPr>
            <a:t>Em hãy nêu những biểu hiện của việc học tập tự giác, tích cực và chưa tự giác tích cực qua các bức tranh trên.</a:t>
          </a:r>
          <a:endParaRPr kumimoji="0" lang="en-US" sz="3200" b="0" i="0" u="none" strike="noStrike" cap="none" spc="0" normalizeH="0" baseline="0" noProof="0" dirty="0">
            <a:solidFill>
              <a:srgbClr val="FF0000"/>
            </a:solidFill>
            <a:effectLst/>
            <a:uLnTx/>
            <a:uFillTx/>
            <a:latin typeface="+mj-lt"/>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mj-lt"/>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mj-lt"/>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1220"/>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Times New Roman" panose="02020603050405020304" pitchFamily="18" charset="0"/>
              <a:cs typeface="Times New Roman" panose="02020603050405020304" pitchFamily="18" charset="0"/>
            </a:rPr>
            <a:t>Bác Hồ đã tự học ngoại ngữ như thế nào?</a:t>
          </a:r>
          <a:endParaRPr lang="en-US" sz="32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072774" y="44912"/>
        <a:ext cx="7254913"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mj-lt"/>
            </a:rPr>
            <a:t>Em hãy nêu những biểu hiện của việc học tập tự giác, tích cực và chưa tự giác tích cực qua các bức tranh trên.</a:t>
          </a:r>
          <a:endParaRPr kumimoji="0" lang="en-US" sz="3200" b="0" i="0" u="none" strike="noStrike" kern="1200" cap="none" spc="0" normalizeH="0" baseline="0" noProof="0" dirty="0">
            <a:solidFill>
              <a:srgbClr val="FF0000"/>
            </a:solidFill>
            <a:effectLst/>
            <a:uLnTx/>
            <a:uFillTx/>
            <a:latin typeface="+mj-lt"/>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mj-lt"/>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mj-lt"/>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10/23/25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10/23/25</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10/23/25</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10/23/25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10/23/25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2.mp4"/><Relationship Id="rId7" Type="http://schemas.openxmlformats.org/officeDocument/2006/relationships/image" Target="../media/image34.jpe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30.jpeg"/><Relationship Id="rId5" Type="http://schemas.openxmlformats.org/officeDocument/2006/relationships/image" Target="../media/image32.jpeg"/><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5.png"/><Relationship Id="rId2" Type="http://schemas.microsoft.com/office/2007/relationships/media" Target="../media/media3.mp4"/><Relationship Id="rId1" Type="http://schemas.openxmlformats.org/officeDocument/2006/relationships/tags" Target="../tags/tag4.xml"/><Relationship Id="rId6" Type="http://schemas.openxmlformats.org/officeDocument/2006/relationships/image" Target="../media/image30.jpeg"/><Relationship Id="rId5" Type="http://schemas.openxmlformats.org/officeDocument/2006/relationships/image" Target="../media/image32.jpeg"/><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48.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50.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4.jpe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png"/><Relationship Id="rId11" Type="http://schemas.openxmlformats.org/officeDocument/2006/relationships/image" Target="../media/image31.png"/><Relationship Id="rId5" Type="http://schemas.openxmlformats.org/officeDocument/2006/relationships/image" Target="https://cth.edu.vn/wp-content/uploads/2018/03/phuong-phap-hoc-hop-tac-think-pair-share.jpg" TargetMode="External"/><Relationship Id="rId10" Type="http://schemas.openxmlformats.org/officeDocument/2006/relationships/image" Target="../media/image64.jpeg"/><Relationship Id="rId4" Type="http://schemas.openxmlformats.org/officeDocument/2006/relationships/image" Target="../media/image60.jpeg"/><Relationship Id="rId9"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5" Type="http://schemas.openxmlformats.org/officeDocument/2006/relationships/image" Target="../media/image58.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66.emf"/></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66.emf"/></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3.png"/><Relationship Id="rId5" Type="http://schemas.openxmlformats.org/officeDocument/2006/relationships/image" Target="../media/image10.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1.png"/><Relationship Id="rId3" Type="http://schemas.microsoft.com/office/2007/relationships/media" Target="../media/media2.mp4"/><Relationship Id="rId7" Type="http://schemas.openxmlformats.org/officeDocument/2006/relationships/diagramLayout" Target="../diagrams/layout1.xml"/><Relationship Id="rId12" Type="http://schemas.openxmlformats.org/officeDocument/2006/relationships/image" Target="../media/image3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29.jpeg"/><Relationship Id="rId5" Type="http://schemas.openxmlformats.org/officeDocument/2006/relationships/slideLayout" Target="../slideLayouts/slideLayout13.xml"/><Relationship Id="rId10" Type="http://schemas.microsoft.com/office/2007/relationships/diagramDrawing" Target="../diagrams/drawing1.xml"/><Relationship Id="rId4" Type="http://schemas.openxmlformats.org/officeDocument/2006/relationships/video" Target="../media/media2.mp4"/><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93092" y="-608318"/>
            <a:ext cx="13245869" cy="7552607"/>
          </a:xfrm>
          <a:prstGeom prst="rect">
            <a:avLst/>
          </a:prstGeom>
          <a:noFill/>
          <a:ln>
            <a:noFill/>
          </a:ln>
        </p:spPr>
      </p:pic>
      <p:sp>
        <p:nvSpPr>
          <p:cNvPr id="5" name="TextBox 4"/>
          <p:cNvSpPr txBox="1">
            <a:spLocks noChangeArrowheads="1"/>
          </p:cNvSpPr>
          <p:nvPr/>
        </p:nvSpPr>
        <p:spPr bwMode="auto">
          <a:xfrm>
            <a:off x="5691325" y="591089"/>
            <a:ext cx="4945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400"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GDCD 7</a:t>
            </a:r>
          </a:p>
        </p:txBody>
      </p:sp>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75050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6640513" y="1170612"/>
            <a:ext cx="5392737" cy="1446550"/>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b="1" dirty="0" err="1">
                <a:solidFill>
                  <a:srgbClr val="FF0000"/>
                </a:solidFill>
                <a:latin typeface="Times New Roman" panose="02020603050405020304" pitchFamily="18" charset="0"/>
                <a:cs typeface="Times New Roman" panose="02020603050405020304" pitchFamily="18" charset="0"/>
              </a:rPr>
              <a:t>Bức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tranh</a:t>
            </a:r>
            <a:r>
              <a:rPr lang="en-US" altLang="en-US" sz="2200" b="1" dirty="0">
                <a:solidFill>
                  <a:srgbClr val="FF0000"/>
                </a:solidFill>
                <a:latin typeface="Times New Roman" panose="02020603050405020304" pitchFamily="18" charset="0"/>
                <a:cs typeface="Times New Roman" panose="02020603050405020304" pitchFamily="18" charset="0"/>
              </a:rPr>
              <a:t> 1</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bạn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học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sinh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chủ</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động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tự</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làm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bài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cùng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với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nhau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cùng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nhau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bàn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luận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cách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giải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quyết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để</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tìm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ra</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lời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giải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cho</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bài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tập</a:t>
            </a:r>
            <a:r>
              <a:rPr lang="en-US" altLang="en-US" sz="2200" dirty="0">
                <a:solidFill>
                  <a:prstClr val="black"/>
                </a:solidFill>
                <a:latin typeface="Times New Roman" panose="02020603050405020304" pitchFamily="18" charset="0"/>
                <a:cs typeface="Times New Roman" panose="02020603050405020304" pitchFamily="18"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b="1" dirty="0" err="1">
                <a:solidFill>
                  <a:srgbClr val="FF0000"/>
                </a:solidFill>
                <a:latin typeface="Times New Roman" panose="02020603050405020304" pitchFamily="18" charset="0"/>
                <a:cs typeface="Times New Roman" panose="02020603050405020304" pitchFamily="18" charset="0"/>
              </a:rPr>
              <a:t>Bức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tranh</a:t>
            </a:r>
            <a:r>
              <a:rPr lang="en-US" altLang="en-US" sz="2200" b="1" dirty="0">
                <a:solidFill>
                  <a:srgbClr val="FF0000"/>
                </a:solidFill>
                <a:latin typeface="Times New Roman" panose="02020603050405020304" pitchFamily="18" charset="0"/>
                <a:cs typeface="Times New Roman" panose="02020603050405020304" pitchFamily="18" charset="0"/>
              </a:rPr>
              <a:t> 2: </a:t>
            </a:r>
            <a:r>
              <a:rPr lang="en-US" altLang="en-US" sz="2200" dirty="0" err="1">
                <a:solidFill>
                  <a:prstClr val="black"/>
                </a:solidFill>
                <a:latin typeface="Times New Roman" panose="02020603050405020304" pitchFamily="18" charset="0"/>
                <a:cs typeface="Times New Roman" panose="02020603050405020304" pitchFamily="18" charset="0"/>
              </a:rPr>
              <a:t>Bạn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học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sinh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chủ</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động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đặt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ra</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thời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gian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tự</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học</a:t>
            </a:r>
            <a:r>
              <a:rPr lang="en-US" altLang="en-US" sz="2200" dirty="0">
                <a:solidFill>
                  <a:prstClr val="black"/>
                </a:solidFill>
                <a:latin typeface="Times New Roman" panose="02020603050405020304" pitchFamily="18" charset="0"/>
                <a:cs typeface="Times New Roman" panose="02020603050405020304" pitchFamily="18" charset="0"/>
              </a:rPr>
              <a:t> ở </a:t>
            </a:r>
            <a:r>
              <a:rPr lang="en-US" altLang="en-US" sz="2200" dirty="0" err="1">
                <a:solidFill>
                  <a:prstClr val="black"/>
                </a:solidFill>
                <a:latin typeface="Times New Roman" panose="02020603050405020304" pitchFamily="18" charset="0"/>
                <a:cs typeface="Times New Roman" panose="02020603050405020304" pitchFamily="18" charset="0"/>
              </a:rPr>
              <a:t>nhà</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và</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tự</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làm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bài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tập</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khi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đến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giờ</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học</a:t>
            </a:r>
            <a:r>
              <a:rPr lang="en-US" altLang="en-US" sz="2200" dirty="0">
                <a:solidFill>
                  <a:prstClr val="black"/>
                </a:solidFill>
                <a:latin typeface="Times New Roman" panose="02020603050405020304" pitchFamily="18" charset="0"/>
                <a:cs typeface="Times New Roman" panose="02020603050405020304" pitchFamily="18"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b="1" dirty="0" err="1">
                <a:solidFill>
                  <a:srgbClr val="FF0000"/>
                </a:solidFill>
                <a:latin typeface="Times New Roman" panose="02020603050405020304" pitchFamily="18" charset="0"/>
                <a:cs typeface="Times New Roman" panose="02020603050405020304" pitchFamily="18" charset="0"/>
              </a:rPr>
              <a:t>Bức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tranh</a:t>
            </a:r>
            <a:r>
              <a:rPr lang="en-US" altLang="en-US" sz="2200" b="1" dirty="0">
                <a:solidFill>
                  <a:srgbClr val="FF0000"/>
                </a:solidFill>
                <a:latin typeface="Times New Roman" panose="02020603050405020304" pitchFamily="18" charset="0"/>
                <a:cs typeface="Times New Roman" panose="02020603050405020304" pitchFamily="18" charset="0"/>
              </a:rPr>
              <a:t> 3</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Bạn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học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sinh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chủ</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động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xem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trước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nội</a:t>
            </a:r>
            <a:r>
              <a:rPr lang="en-US" altLang="en-US" sz="2200" dirty="0">
                <a:latin typeface="Times New Roman" panose="02020603050405020304" pitchFamily="18" charset="0"/>
                <a:cs typeface="Times New Roman" panose="02020603050405020304" pitchFamily="18" charset="0"/>
              </a:rPr>
              <a:t> dung </a:t>
            </a:r>
            <a:r>
              <a:rPr lang="en-US" altLang="en-US" sz="2200" dirty="0" err="1">
                <a:latin typeface="Times New Roman" panose="02020603050405020304" pitchFamily="18" charset="0"/>
                <a:cs typeface="Times New Roman" panose="02020603050405020304" pitchFamily="18" charset="0"/>
              </a:rPr>
              <a:t>bài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học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mới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hiểu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trước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bài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học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hôm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sau</a:t>
            </a:r>
            <a:r>
              <a:rPr lang="en-US" altLang="en-US" sz="2200" dirty="0">
                <a:latin typeface="Times New Roman" panose="02020603050405020304" pitchFamily="18" charset="0"/>
                <a:cs typeface="Times New Roman" panose="02020603050405020304" pitchFamily="18" charset="0"/>
              </a:rPr>
              <a:t>.</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b="1" dirty="0" err="1">
                <a:solidFill>
                  <a:srgbClr val="FF0000"/>
                </a:solidFill>
                <a:latin typeface="Times New Roman" panose="02020603050405020304" pitchFamily="18" charset="0"/>
                <a:cs typeface="Times New Roman" panose="02020603050405020304" pitchFamily="18" charset="0"/>
              </a:rPr>
              <a:t>Bức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tranh</a:t>
            </a:r>
            <a:r>
              <a:rPr lang="en-US" altLang="en-US" sz="2200" b="1" dirty="0">
                <a:solidFill>
                  <a:srgbClr val="FF0000"/>
                </a:solidFill>
                <a:latin typeface="Times New Roman" panose="02020603050405020304" pitchFamily="18" charset="0"/>
                <a:cs typeface="Times New Roman" panose="02020603050405020304" pitchFamily="18" charset="0"/>
              </a:rPr>
              <a:t> 4</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bạn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học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sinh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rất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tích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cực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phát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biểu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xây</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dựng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bài</a:t>
            </a:r>
            <a:r>
              <a:rPr lang="en-US" altLang="en-US" sz="2200" dirty="0">
                <a:solidFill>
                  <a:prstClr val="black"/>
                </a:solidFill>
                <a:latin typeface="Times New Roman" panose="02020603050405020304" pitchFamily="18" charset="0"/>
                <a:cs typeface="Times New Roman" panose="02020603050405020304" pitchFamily="18" charset="0"/>
              </a:rPr>
              <a:t>.</a:t>
            </a:r>
          </a:p>
        </p:txBody>
      </p:sp>
      <p:pic>
        <p:nvPicPr>
          <p:cNvPr id="3" name="Đồng hồ đếm ngược 05 phút - 05 minute countdown">
            <a:hlinkClick r:id="" action="ppaction://media"/>
            <a:extLst>
              <a:ext uri="{FF2B5EF4-FFF2-40B4-BE49-F238E27FC236}">
                <a16:creationId xmlns:a16="http://schemas.microsoft.com/office/drawing/2014/main" id="{7C0645E3-548D-616F-4456-B9BD6AAE9EF2}"/>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8965057" y="62728"/>
            <a:ext cx="2796540" cy="877697"/>
          </a:xfrm>
          <a:prstGeom prst="rect">
            <a:avLst/>
          </a:prstGeom>
        </p:spPr>
      </p:pic>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11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video>
              <p:cMediaNode vol="80000">
                <p:cTn id="42" fill="hold" display="0">
                  <p:stCondLst>
                    <p:cond delay="indefinite"/>
                  </p:stCondLst>
                </p:cTn>
                <p:tgtEl>
                  <p:spTgt spid="3"/>
                </p:tgtEl>
              </p:cMediaNode>
            </p:video>
          </p:childTnLst>
        </p:cTn>
      </p:par>
    </p:tnLst>
    <p:bldLst>
      <p:bldP spid="7" grpId="0" animBg="1"/>
      <p:bldP spid="4" grpId="0" animBg="1"/>
      <p:bldP spid="5" grpId="0" animBg="1"/>
      <p:bldP spid="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717804"/>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21805" y="-104839"/>
            <a:ext cx="2462173" cy="8501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8337" y="-208757"/>
            <a:ext cx="1945822" cy="9541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465220" y="930739"/>
            <a:ext cx="1172678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mj-lt"/>
                <a:ea typeface="+mn-ea"/>
                <a:cs typeface="+mn-cs"/>
              </a:rPr>
              <a:t>Câu 3:</a:t>
            </a:r>
            <a:r>
              <a:rPr kumimoji="0" lang="vi-VN" sz="2800" b="1" i="0" u="none" strike="noStrike" kern="1200" cap="none" spc="0" normalizeH="0" baseline="0" noProof="0" dirty="0">
                <a:ln>
                  <a:noFill/>
                </a:ln>
                <a:solidFill>
                  <a:srgbClr val="FF0000"/>
                </a:solidFill>
                <a:effectLst/>
                <a:uLnTx/>
                <a:uFillTx/>
                <a:latin typeface="+mj-lt"/>
                <a:ea typeface="+mn-ea"/>
                <a:cs typeface="+mn-cs"/>
              </a:rPr>
              <a:t> - </a:t>
            </a:r>
            <a:r>
              <a:rPr kumimoji="0" lang="vi-VN" sz="2800" b="0" i="0" u="none" strike="noStrike" kern="1200" cap="none" spc="0" normalizeH="0" baseline="0" noProof="0" dirty="0">
                <a:ln>
                  <a:noFill/>
                </a:ln>
                <a:solidFill>
                  <a:srgbClr val="FF0000"/>
                </a:solidFill>
                <a:effectLst/>
                <a:uLnTx/>
                <a:uFillTx/>
                <a:latin typeface="+mj-lt"/>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             - Những biểu hiện của học tập chưa tự giác, tích cực:</a:t>
            </a:r>
          </a:p>
        </p:txBody>
      </p:sp>
      <p:sp>
        <p:nvSpPr>
          <p:cNvPr id="2" name="TextBox 1">
            <a:extLst>
              <a:ext uri="{FF2B5EF4-FFF2-40B4-BE49-F238E27FC236}">
                <a16:creationId xmlns:a16="http://schemas.microsoft.com/office/drawing/2014/main" id="{66597976-383F-FB1B-D4BA-F685DCF4BCC0}"/>
              </a:ext>
            </a:extLst>
          </p:cNvPr>
          <p:cNvSpPr txBox="1"/>
          <p:nvPr/>
        </p:nvSpPr>
        <p:spPr>
          <a:xfrm>
            <a:off x="465220" y="1884846"/>
            <a:ext cx="1172678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mj-lt"/>
                <a:ea typeface="+mn-ea"/>
                <a:cs typeface="+mn-cs"/>
              </a:rPr>
              <a:t>Câu 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mj-lt"/>
                <a:ea typeface="+mn-ea"/>
                <a:cs typeface="+mn-cs"/>
              </a:rPr>
              <a:t>- </a:t>
            </a:r>
            <a:r>
              <a:rPr kumimoji="0" lang="vi-VN" sz="2800" b="0" i="0" u="none" strike="noStrike" kern="1200" cap="none" spc="0" normalizeH="0" baseline="0" noProof="0" dirty="0">
                <a:ln>
                  <a:noFill/>
                </a:ln>
                <a:solidFill>
                  <a:srgbClr val="FF0000"/>
                </a:solidFill>
                <a:effectLst/>
                <a:uLnTx/>
                <a:uFillTx/>
                <a:latin typeface="+mj-lt"/>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mn-ea"/>
                <a:cs typeface="+mn-cs"/>
              </a:rPr>
              <a:t>+ Không làm bài tập về nhà, luôn để bố mẹ nhắc mới ngồi vào bàn học, không ghi chép bài trong khi học.</a:t>
            </a:r>
          </a:p>
        </p:txBody>
      </p:sp>
      <p:pic>
        <p:nvPicPr>
          <p:cNvPr id="4" name="Đồng hồ đếm ngược 3 phút gây sốc 3 Minutes">
            <a:hlinkClick r:id="" action="ppaction://media"/>
            <a:extLst>
              <a:ext uri="{FF2B5EF4-FFF2-40B4-BE49-F238E27FC236}">
                <a16:creationId xmlns:a16="http://schemas.microsoft.com/office/drawing/2014/main" id="{AD9F47FD-0809-38E8-D898-9CE84EAEA106}"/>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852891" y="0"/>
            <a:ext cx="2192296" cy="787211"/>
          </a:xfrm>
          <a:prstGeom prst="rect">
            <a:avLst/>
          </a:prstGeom>
        </p:spPr>
      </p:pic>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p:cMediaNode vol="80000">
                <p:cTn id="30" fill="hold" display="0">
                  <p:stCondLst>
                    <p:cond delay="indefinite"/>
                  </p:stCondLst>
                </p:cTn>
                <p:tgtEl>
                  <p:spTgt spid="4"/>
                </p:tgtEl>
              </p:cMediaNode>
            </p:video>
          </p:childTnLst>
        </p:cTn>
      </p:par>
    </p:tnLst>
    <p:bldLst>
      <p:bldP spid="7" grpId="0" animBg="1"/>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Times New Roman" panose="02020603050405020304" pitchFamily="18" charset="0"/>
                <a:cs typeface="Times New Roman" panose="02020603050405020304" pitchFamily="18" charset="0"/>
              </a:rPr>
              <a:t>Tự</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giác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bài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làm</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bài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tập</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mà</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không</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cần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bố</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mẹ</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thầy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cô</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nhắc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nhở</a:t>
            </a:r>
            <a:endParaRPr lang="vi-VN" altLang="en-US" sz="2400" dirty="0">
              <a:solidFill>
                <a:srgbClr val="0000CC"/>
              </a:solidFill>
              <a:latin typeface="Times New Roman" panose="02020603050405020304" pitchFamily="18" charset="0"/>
              <a:cs typeface="Times New Roman" panose="02020603050405020304" pitchFamily="18"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0" y="3131521"/>
            <a:ext cx="1341992"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000" b="1" dirty="0" err="1">
                <a:solidFill>
                  <a:srgbClr val="FF0000"/>
                </a:solidFill>
                <a:latin typeface="Times New Roman" panose="02020603050405020304" pitchFamily="18" charset="0"/>
                <a:cs typeface="Times New Roman" panose="02020603050405020304" pitchFamily="18" charset="0"/>
              </a:rPr>
              <a:t>Chủ</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động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tìm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kiến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thức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mới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bằng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cách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sách</a:t>
            </a:r>
            <a:r>
              <a:rPr lang="vi-VN" altLang="en-US" sz="2000" dirty="0">
                <a:solidFill>
                  <a:srgbClr val="FF0000"/>
                </a:solidFill>
                <a:latin typeface="Times New Roman" panose="02020603050405020304" pitchFamily="18" charset="0"/>
                <a:cs typeface="Times New Roman" panose="02020603050405020304" pitchFamily="18"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5093885" y="3204536"/>
            <a:ext cx="1315418"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Lên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cứu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hỏi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hoặc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anh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chị</a:t>
            </a:r>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621728" y="5848999"/>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Times New Roman" panose="02020603050405020304" pitchFamily="18" charset="0"/>
                <a:cs typeface="Times New Roman" panose="02020603050405020304" pitchFamily="18" charset="0"/>
              </a:rPr>
              <a:t>Gặp</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bài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khó</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thì</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chủ</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động</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nghiên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cứu</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cách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làm</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không</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ngồi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đợi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người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khác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làm</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hộ</a:t>
            </a:r>
            <a:endParaRPr lang="vi-VN" altLang="en-US" sz="2400" dirty="0">
              <a:solidFill>
                <a:srgbClr val="0000CC"/>
              </a:solidFill>
              <a:latin typeface="Times New Roman" panose="02020603050405020304" pitchFamily="18" charset="0"/>
              <a:cs typeface="Times New Roman" panose="02020603050405020304" pitchFamily="18"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831262" y="1739392"/>
            <a:ext cx="1425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9Slide05 Brannboll Ny" panose="02000000000000000000" pitchFamily="2" charset="0"/>
              </a:rPr>
              <a:t>Không làm bài</a:t>
            </a:r>
            <a:r>
              <a:rPr lang="en-US" altLang="en-US" sz="2400" dirty="0">
                <a:solidFill>
                  <a:prstClr val="white"/>
                </a:solidFill>
                <a:latin typeface="#9Slide05 Brannboll Ny" panose="02000000000000000000" pitchFamily="2" charset="0"/>
              </a:rPr>
              <a:t>, </a:t>
            </a:r>
            <a:r>
              <a:rPr lang="en-US" altLang="en-US" sz="2400" dirty="0" err="1">
                <a:solidFill>
                  <a:prstClr val="white"/>
                </a:solidFill>
                <a:latin typeface="#9Slide05 Brannboll Ny" panose="02000000000000000000" pitchFamily="2" charset="0"/>
              </a:rPr>
              <a:t>ghi</a:t>
            </a:r>
            <a:r>
              <a:rPr lang="en-US" altLang="en-US" sz="2400" dirty="0">
                <a:solidFill>
                  <a:prstClr val="white"/>
                </a:solidFill>
                <a:latin typeface="#9Slide05 Brannboll Ny" panose="02000000000000000000" pitchFamily="2" charset="0"/>
              </a:rPr>
              <a:t> </a:t>
            </a:r>
            <a:r>
              <a:rPr lang="vi-VN" altLang="en-US" sz="2400" dirty="0">
                <a:solidFill>
                  <a:prstClr val="white"/>
                </a:solidFill>
                <a:latin typeface="#9Slide05 Brannboll Ny" panose="02000000000000000000" pitchFamily="2" charset="0"/>
              </a:rPr>
              <a:t>chép bài học</a:t>
            </a:r>
            <a:r>
              <a:rPr lang="en-US" altLang="en-US" sz="2400"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Bị nhắc mới học</a:t>
            </a:r>
            <a:endParaRPr lang="en-US" altLang="en-US" sz="2400">
              <a:solidFill>
                <a:prstClr val="white"/>
              </a:solidFill>
              <a:latin typeface="#9Slide05 Brannboll Ny" panose="02000000000000000000" pitchFamily="2"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085018" y="4276635"/>
            <a:ext cx="1481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9Slide05 Brannboll Ny" panose="02000000000000000000" pitchFamily="2" charset="0"/>
                <a:cs typeface="+mn-cs"/>
              </a:rPr>
              <a:t>làm việc riêng trong giờ học</a:t>
            </a:r>
            <a:endParaRPr lang="en-US" altLang="en-US" sz="2400" dirty="0">
              <a:solidFill>
                <a:schemeClr val="bg1"/>
              </a:solidFill>
              <a:latin typeface="#9Slide05 Brannboll Ny" panose="02000000000000000000" pitchFamily="2" charset="0"/>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348913" y="2654596"/>
            <a:ext cx="1258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Chép sách giải</a:t>
            </a:r>
            <a:endParaRPr lang="en-US" altLang="en-US" sz="2400">
              <a:solidFill>
                <a:prstClr val="white"/>
              </a:solidFill>
              <a:latin typeface="#9Slide05 Brannboll Ny" panose="02000000000000000000" pitchFamily="2" charset="0"/>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Nhờ bạn làm hộ</a:t>
            </a:r>
            <a:endParaRPr lang="en-US" altLang="en-US" sz="2400">
              <a:solidFill>
                <a:prstClr val="white"/>
              </a:solidFill>
              <a:latin typeface="#9Slide05 Brannboll Ny" panose="02000000000000000000" pitchFamily="2" charset="0"/>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7172324" y="2690623"/>
            <a:ext cx="1463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Lập nhóm chép bài</a:t>
            </a:r>
            <a:endParaRPr lang="en-US" altLang="en-US" sz="240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3411" y="3080826"/>
            <a:ext cx="11345897" cy="3979541"/>
          </a:xfrm>
          <a:prstGeom prst="rect">
            <a:avLst/>
          </a:prstGeom>
        </p:spPr>
      </p:pic>
      <p:sp>
        <p:nvSpPr>
          <p:cNvPr id="10" name="TextBox 9"/>
          <p:cNvSpPr txBox="1"/>
          <p:nvPr/>
        </p:nvSpPr>
        <p:spPr>
          <a:xfrm>
            <a:off x="1239514" y="4457417"/>
            <a:ext cx="868784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dirty="0">
                <a:solidFill>
                  <a:srgbClr val="FF0000"/>
                </a:solidFill>
                <a:latin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lang="vi-VN" altLang="en-US" sz="3500" dirty="0">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id="{9743F20E-07F8-9669-8FDA-CC8B595F141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id="{B057C6B4-9E61-E6E3-F22C-994C785EACD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id="{B77C7C90-B419-0B74-8942-52FD0DF84E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id="{C167C595-6BB6-9374-6D45-3D881FF0CA5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6563" y="-294297"/>
            <a:ext cx="12838301" cy="2559423"/>
          </a:xfrm>
          <a:prstGeom prst="rect">
            <a:avLst/>
          </a:prstGeom>
        </p:spPr>
      </p:pic>
      <p:sp>
        <p:nvSpPr>
          <p:cNvPr id="10" name="TextBox 9"/>
          <p:cNvSpPr txBox="1"/>
          <p:nvPr/>
        </p:nvSpPr>
        <p:spPr>
          <a:xfrm>
            <a:off x="1582724" y="153285"/>
            <a:ext cx="9708042" cy="1738934"/>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5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kumimoji="0" lang="vi-VN" altLang="en-US" sz="35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5" name="Freeform 7">
            <a:extLst>
              <a:ext uri="{FF2B5EF4-FFF2-40B4-BE49-F238E27FC236}">
                <a16:creationId xmlns:a16="http://schemas.microsoft.com/office/drawing/2014/main"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5287494" y="2842311"/>
            <a:ext cx="6245225" cy="523220"/>
          </a:xfrm>
          <a:prstGeom prst="rect">
            <a:avLst/>
          </a:prstGeom>
          <a:solidFill>
            <a:schemeClr val="accent6">
              <a:lumMod val="20000"/>
              <a:lumOff val="80000"/>
            </a:schemeClr>
          </a:solidFill>
          <a:ln w="25400">
            <a:solidFill>
              <a:srgbClr val="6600FF"/>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Có mục đích và động cơ học tập đúng đắn</a:t>
            </a:r>
            <a:r>
              <a:rPr lang="vi-VN" altLang="en-US" sz="2800" dirty="0">
                <a:solidFill>
                  <a:prstClr val="black"/>
                </a:solidFill>
                <a:latin typeface="#9Slide05 Brannboll Ny" panose="02000000000000000000" pitchFamily="2" charset="0"/>
              </a:rPr>
              <a:t> </a:t>
            </a:r>
          </a:p>
        </p:txBody>
      </p:sp>
      <p:grpSp>
        <p:nvGrpSpPr>
          <p:cNvPr id="87" name="Group 27">
            <a:extLst>
              <a:ext uri="{FF2B5EF4-FFF2-40B4-BE49-F238E27FC236}">
                <a16:creationId xmlns:a16="http://schemas.microsoft.com/office/drawing/2014/main"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5255224" y="3814032"/>
            <a:ext cx="6245225" cy="954107"/>
          </a:xfrm>
          <a:prstGeom prst="rect">
            <a:avLst/>
          </a:prstGeom>
          <a:solidFill>
            <a:schemeClr val="accent5">
              <a:lumMod val="20000"/>
              <a:lumOff val="80000"/>
            </a:schemeClr>
          </a:solidFill>
          <a:ln w="25400">
            <a:solidFill>
              <a:srgbClr val="FF0000"/>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Chủ động, tích cực trong thực hiện nhiệm vụ học tập </a:t>
            </a:r>
            <a:endParaRPr lang="vi-VN" altLang="en-US" sz="2800" dirty="0">
              <a:solidFill>
                <a:prstClr val="black"/>
              </a:solidFill>
              <a:latin typeface="#9Slide05 Brannboll Ny" panose="02000000000000000000" pitchFamily="2"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5287495" y="4946606"/>
            <a:ext cx="6245225" cy="523220"/>
          </a:xfrm>
          <a:prstGeom prst="rect">
            <a:avLst/>
          </a:prstGeom>
          <a:solidFill>
            <a:schemeClr val="accent4">
              <a:lumMod val="20000"/>
              <a:lumOff val="80000"/>
            </a:schemeClr>
          </a:solidFill>
          <a:ln w="25400">
            <a:solidFill>
              <a:srgbClr val="214F66"/>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Luôn cố gắng, vượt khó, kiên trì trong học tập;</a:t>
            </a:r>
            <a:endParaRPr lang="vi-VN" altLang="en-US" sz="2800" dirty="0">
              <a:solidFill>
                <a:prstClr val="black"/>
              </a:solidFill>
              <a:latin typeface="#9Slide05 Brannboll Ny" panose="02000000000000000000" pitchFamily="2"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5255224" y="6047011"/>
            <a:ext cx="6920914" cy="523220"/>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Xây dựng và thực hiện kế hoạch học tập cụ thể</a:t>
            </a:r>
            <a:r>
              <a:rPr lang="vi-VN" altLang="en-US" sz="2800" dirty="0">
                <a:solidFill>
                  <a:prstClr val="black"/>
                </a:solidFill>
                <a:latin typeface="#9Slide05 Brannboll Ny" panose="02000000000000000000" pitchFamily="2" charset="0"/>
              </a:rPr>
              <a:t> </a:t>
            </a: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1092666" y="1805996"/>
            <a:ext cx="10198100" cy="64135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500" b="1">
                <a:solidFill>
                  <a:srgbClr val="6600FF"/>
                </a:solidFill>
                <a:latin typeface="Arial Unicode MS" pitchFamily="34" charset="-128"/>
                <a:ea typeface="Arial Unicode MS" pitchFamily="34" charset="-128"/>
              </a:rPr>
              <a:t>Biểu hiện của học tập tự giác, tích cực</a:t>
            </a:r>
            <a:endParaRPr lang="vi-VN" altLang="en-US" sz="3500" b="1">
              <a:solidFill>
                <a:srgbClr val="6600FF"/>
              </a:solidFill>
              <a:latin typeface="Arial Unicode MS" pitchFamily="34" charset="-128"/>
              <a:ea typeface="Arial Unicode MS" pitchFamily="34" charset="-128"/>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par>
                                <p:cTn id="28" presetID="3" presetClass="entr" presetSubtype="1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par>
                                <p:cTn id="31" presetID="3" presetClass="entr" presetSubtype="1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linds(horizontal)">
                                      <p:cBhvr>
                                        <p:cTn id="33" dur="500"/>
                                        <p:tgtEl>
                                          <p:spTgt spid="8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blinds(horizontal)">
                                      <p:cBhvr>
                                        <p:cTn id="44" dur="500"/>
                                        <p:tgtEl>
                                          <p:spTgt spid="77"/>
                                        </p:tgtEl>
                                      </p:cBhvr>
                                    </p:animEffect>
                                  </p:childTnLst>
                                </p:cTn>
                              </p:par>
                              <p:par>
                                <p:cTn id="45" presetID="3"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linds(horizontal)">
                                      <p:cBhvr>
                                        <p:cTn id="47" dur="500"/>
                                        <p:tgtEl>
                                          <p:spTgt spid="78"/>
                                        </p:tgtEl>
                                      </p:cBhvr>
                                    </p:animEffect>
                                  </p:childTnLst>
                                </p:cTn>
                              </p:par>
                              <p:par>
                                <p:cTn id="48" presetID="3" presetClass="entr" presetSubtype="1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blinds(horizontal)">
                                      <p:cBhvr>
                                        <p:cTn id="50" dur="500"/>
                                        <p:tgtEl>
                                          <p:spTgt spid="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blinds(horizontal)">
                                      <p:cBhvr>
                                        <p:cTn id="53" dur="500"/>
                                        <p:tgtEl>
                                          <p:spTgt spid="9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blinds(horizontal)">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linds(horizontal)">
                                      <p:cBhvr>
                                        <p:cTn id="61" dur="500"/>
                                        <p:tgtEl>
                                          <p:spTgt spid="79"/>
                                        </p:tgtEl>
                                      </p:cBhvr>
                                    </p:animEffect>
                                  </p:childTnLst>
                                </p:cTn>
                              </p:par>
                              <p:par>
                                <p:cTn id="62" presetID="3" presetClass="entr" presetSubtype="1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linds(horizontal)">
                                      <p:cBhvr>
                                        <p:cTn id="64" dur="500"/>
                                        <p:tgtEl>
                                          <p:spTgt spid="80"/>
                                        </p:tgtEl>
                                      </p:cBhvr>
                                    </p:animEffect>
                                  </p:childTnLst>
                                </p:cTn>
                              </p:par>
                              <p:par>
                                <p:cTn id="65" presetID="3" presetClass="entr" presetSubtype="1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blinds(horizontal)">
                                      <p:cBhvr>
                                        <p:cTn id="67" dur="500"/>
                                        <p:tgtEl>
                                          <p:spTgt spid="9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blinds(horizontal)">
                                      <p:cBhvr>
                                        <p:cTn id="70" dur="500"/>
                                        <p:tgtEl>
                                          <p:spTgt spid="9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blinds(horizontal)">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blinds(horizontal)">
                                      <p:cBhvr>
                                        <p:cTn id="78" dur="500"/>
                                        <p:tgtEl>
                                          <p:spTgt spid="81"/>
                                        </p:tgtEl>
                                      </p:cBhvr>
                                    </p:animEffect>
                                  </p:childTnLst>
                                </p:cTn>
                              </p:par>
                              <p:par>
                                <p:cTn id="79" presetID="3" presetClass="entr" presetSubtype="1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blinds(horizontal)">
                                      <p:cBhvr>
                                        <p:cTn id="81" dur="500"/>
                                        <p:tgtEl>
                                          <p:spTgt spid="82"/>
                                        </p:tgtEl>
                                      </p:cBhvr>
                                    </p:animEffect>
                                  </p:childTnLst>
                                </p:cTn>
                              </p:par>
                              <p:par>
                                <p:cTn id="82" presetID="3" presetClass="entr" presetSubtype="10" fill="hold"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linds(horizontal)">
                                      <p:cBhvr>
                                        <p:cTn id="84" dur="500"/>
                                        <p:tgtEl>
                                          <p:spTgt spid="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linds(horizontal)">
                                      <p:cBhvr>
                                        <p:cTn id="87" dur="500"/>
                                        <p:tgtEl>
                                          <p:spTgt spid="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linds(horizontal)">
                                      <p:cBhvr>
                                        <p:cTn id="9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6" grpId="0" animBg="1"/>
      <p:bldP spid="96" grpId="0"/>
      <p:bldP spid="97" grpId="0"/>
      <p:bldP spid="98" grpId="0"/>
      <p:bldP spid="99" grpId="0"/>
      <p:bldP spid="100" grpId="0" animBg="1"/>
      <p:bldP spid="101" grpId="0" animBg="1"/>
      <p:bldP spid="102" grpId="0" animBg="1"/>
      <p:bldP spid="1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4675" y="-314792"/>
            <a:ext cx="11468419" cy="6671142"/>
          </a:xfrm>
          <a:prstGeom prst="rect">
            <a:avLst/>
          </a:prstGeom>
        </p:spPr>
      </p:pic>
      <p:sp>
        <p:nvSpPr>
          <p:cNvPr id="10" name="TextBox 9"/>
          <p:cNvSpPr txBox="1"/>
          <p:nvPr/>
        </p:nvSpPr>
        <p:spPr>
          <a:xfrm>
            <a:off x="1343700" y="1128359"/>
            <a:ext cx="8370811" cy="486286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Khái niệm:</a:t>
            </a:r>
            <a:r>
              <a:rPr kumimoji="0" lang="nl-NL"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 hiện: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Có mục đích và động cơ học tập đúng đắn;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-Luôn cố gắng, vượt khó, kiên trì trong học tập;</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9308892" y="1573967"/>
            <a:ext cx="3078469" cy="5147508"/>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CEE919-5243-3845-C876-F37E2B3549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6640" y="-3850"/>
            <a:ext cx="1542422" cy="1542422"/>
          </a:xfrm>
          <a:prstGeom prst="rect">
            <a:avLst/>
          </a:prstGeom>
        </p:spPr>
      </p:pic>
    </p:spTree>
    <p:extLst>
      <p:ext uri="{BB962C8B-B14F-4D97-AF65-F5344CB8AC3E}">
        <p14:creationId xmlns:p14="http://schemas.microsoft.com/office/powerpoint/2010/main" val="36728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DB2623BA-80BA-2754-AABC-D2EE1F55544B}"/>
              </a:ext>
            </a:extLst>
          </p:cNvPr>
          <p:cNvSpPr txBox="1"/>
          <p:nvPr/>
        </p:nvSpPr>
        <p:spPr>
          <a:xfrm>
            <a:off x="3926697" y="119976"/>
            <a:ext cx="7953121" cy="52322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đọc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hợp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cxnSp>
        <p:nvCxnSpPr>
          <p:cNvPr id="4" name="Đường nối Thẳng 15">
            <a:extLst>
              <a:ext uri="{FF2B5EF4-FFF2-40B4-BE49-F238E27FC236}">
                <a16:creationId xmlns:a16="http://schemas.microsoft.com/office/drawing/2014/main" id="{9A68AAEF-2F28-113F-BABD-072CAE97DA45}"/>
              </a:ext>
            </a:extLst>
          </p:cNvPr>
          <p:cNvCxnSpPr>
            <a:cxnSpLocks/>
          </p:cNvCxnSpPr>
          <p:nvPr/>
        </p:nvCxnSpPr>
        <p:spPr>
          <a:xfrm>
            <a:off x="8503333" y="817473"/>
            <a:ext cx="0" cy="6174901"/>
          </a:xfrm>
          <a:prstGeom prst="line">
            <a:avLst/>
          </a:prstGeom>
          <a:noFill/>
          <a:ln w="25400" cap="rnd" cmpd="sng" algn="ctr">
            <a:solidFill>
              <a:sysClr val="windowText" lastClr="000000"/>
            </a:solidFill>
            <a:prstDash val="solid"/>
          </a:ln>
          <a:effectLst>
            <a:outerShdw blurRad="50800" dist="38100" dir="5400000" rotWithShape="0">
              <a:srgbClr val="000000">
                <a:alpha val="35000"/>
              </a:srgbClr>
            </a:outerShdw>
          </a:effectLst>
        </p:spPr>
      </p:cxnSp>
      <p:pic>
        <p:nvPicPr>
          <p:cNvPr id="3" name="Picture 2">
            <a:extLst>
              <a:ext uri="{FF2B5EF4-FFF2-40B4-BE49-F238E27FC236}">
                <a16:creationId xmlns:a16="http://schemas.microsoft.com/office/drawing/2014/main" id="{2F4BDF89-789A-0952-B5A1-6887543A6F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9578" y="5964894"/>
            <a:ext cx="1542422" cy="893106"/>
          </a:xfrm>
          <a:prstGeom prst="rect">
            <a:avLst/>
          </a:prstGeom>
        </p:spPr>
      </p:pic>
      <p:pic>
        <p:nvPicPr>
          <p:cNvPr id="5" name="Picture 12">
            <a:extLst>
              <a:ext uri="{FF2B5EF4-FFF2-40B4-BE49-F238E27FC236}">
                <a16:creationId xmlns:a16="http://schemas.microsoft.com/office/drawing/2014/main" id="{31332217-855E-B869-587B-29EA7399432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2900" y="1094282"/>
            <a:ext cx="7962676" cy="557634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id="{8FAC0236-6A7E-A26D-8941-7B796F614BA5}"/>
              </a:ext>
            </a:extLst>
          </p:cNvPr>
          <p:cNvSpPr>
            <a:spLocks noChangeArrowheads="1"/>
          </p:cNvSpPr>
          <p:nvPr/>
        </p:nvSpPr>
        <p:spPr bwMode="auto">
          <a:xfrm>
            <a:off x="215899" y="934781"/>
            <a:ext cx="8089673"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id="{C25F233E-3413-A627-A3FD-15C9FB91595A}"/>
              </a:ext>
            </a:extLst>
          </p:cNvPr>
          <p:cNvSpPr>
            <a:spLocks noChangeArrowheads="1"/>
          </p:cNvSpPr>
          <p:nvPr/>
        </p:nvSpPr>
        <p:spPr bwMode="auto">
          <a:xfrm>
            <a:off x="8701087" y="1659284"/>
            <a:ext cx="3349403"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3200" dirty="0">
                <a:solidFill>
                  <a:srgbClr val="FF0000"/>
                </a:solidFill>
                <a:latin typeface="+mj-lt"/>
                <a:cs typeface="Arial" panose="020B0604020202020204" pitchFamily="34" charset="0"/>
              </a:rPr>
              <a:t>a) Việc tự giác, tích cực học tập đã đem lại điều gì cho Tuấn và Yến?</a:t>
            </a:r>
          </a:p>
          <a:p>
            <a:pPr defTabSz="457200" fontAlgn="base">
              <a:spcBef>
                <a:spcPct val="0"/>
              </a:spcBef>
              <a:spcAft>
                <a:spcPct val="0"/>
              </a:spcAft>
            </a:pPr>
            <a:r>
              <a:rPr lang="vi-VN" altLang="ko-KR" sz="3200" dirty="0">
                <a:solidFill>
                  <a:srgbClr val="FF0000"/>
                </a:solidFill>
                <a:latin typeface="+mj-lt"/>
                <a:cs typeface="Arial" panose="020B0604020202020204" pitchFamily="34" charset="0"/>
              </a:rPr>
              <a:t>b) Em hãy cho biết ý nghĩa của học tập tự giác, tích cực. </a:t>
            </a:r>
          </a:p>
        </p:txBody>
      </p:sp>
      <p:sp>
        <p:nvSpPr>
          <p:cNvPr id="9" name="Text Box 11">
            <a:extLst>
              <a:ext uri="{FF2B5EF4-FFF2-40B4-BE49-F238E27FC236}">
                <a16:creationId xmlns:a16="http://schemas.microsoft.com/office/drawing/2014/main" id="{432DEE56-5CA7-1D61-0882-7DBC49EC8FD4}"/>
              </a:ext>
            </a:extLst>
          </p:cNvPr>
          <p:cNvSpPr txBox="1">
            <a:spLocks noChangeArrowheads="1"/>
          </p:cNvSpPr>
          <p:nvPr/>
        </p:nvSpPr>
        <p:spPr bwMode="auto">
          <a:xfrm>
            <a:off x="149904" y="1451"/>
            <a:ext cx="2192297" cy="95410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Thảo luận bàn</a:t>
            </a:r>
            <a:endParaRPr kumimoji="0" lang="ru-RU"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6" name="Đồng hồ đếm ngược 3 phút gây sốc 3 Minutes">
            <a:hlinkClick r:id="" action="ppaction://media"/>
            <a:extLst>
              <a:ext uri="{FF2B5EF4-FFF2-40B4-BE49-F238E27FC236}">
                <a16:creationId xmlns:a16="http://schemas.microsoft.com/office/drawing/2014/main" id="{84EE0057-81D5-8788-2859-7C8C77279D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43163" y="119976"/>
            <a:ext cx="1369234" cy="640527"/>
          </a:xfrm>
          <a:prstGeom prst="rect">
            <a:avLst/>
          </a:prstGeom>
        </p:spPr>
      </p:pic>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1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6"/>
                                        </p:tgtEl>
                                      </p:cBhvr>
                                    </p:cmd>
                                  </p:childTnLst>
                                </p:cTn>
                              </p:par>
                            </p:childTnLst>
                          </p:cTn>
                        </p:par>
                      </p:childTnLst>
                    </p:cTn>
                  </p:par>
                </p:childTnLst>
              </p:cTn>
              <p:nextCondLst>
                <p:cond evt="onClick" delay="0">
                  <p:tgtEl>
                    <p:spTgt spid="6"/>
                  </p:tgtEl>
                </p:cond>
              </p:nextCondLst>
            </p:seq>
            <p:video>
              <p:cMediaNode vol="80000">
                <p:cTn id="35" fill="hold" display="0">
                  <p:stCondLst>
                    <p:cond delay="indefinite"/>
                  </p:stCondLst>
                </p:cTn>
                <p:tgtEl>
                  <p:spTgt spid="6"/>
                </p:tgtEl>
              </p:cMediaNode>
            </p:video>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3845642" y="4846626"/>
            <a:ext cx="2766009" cy="1930179"/>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9443803" y="3860224"/>
            <a:ext cx="3158975" cy="299649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4271182" y="6020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A135BEF-069C-1274-B992-9C353E5487A9}"/>
              </a:ext>
            </a:extLst>
          </p:cNvPr>
          <p:cNvSpPr txBox="1"/>
          <p:nvPr/>
        </p:nvSpPr>
        <p:spPr>
          <a:xfrm>
            <a:off x="217537" y="1779084"/>
            <a:ext cx="6021939" cy="267765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Việ</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c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Nhờ</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tư</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giải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Nhất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ở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cuộc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Khoa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kĩ</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thuật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cấp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Quốc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dành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trung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p>
        </p:txBody>
      </p:sp>
      <p:sp>
        <p:nvSpPr>
          <p:cNvPr id="5" name="TextBox 4">
            <a:extLst>
              <a:ext uri="{FF2B5EF4-FFF2-40B4-BE49-F238E27FC236}">
                <a16:creationId xmlns:a16="http://schemas.microsoft.com/office/drawing/2014/main" id="{C922C0B2-4FAC-781E-C93B-F71D92DD01A3}"/>
              </a:ext>
            </a:extLst>
          </p:cNvPr>
          <p:cNvSpPr txBox="1"/>
          <p:nvPr/>
        </p:nvSpPr>
        <p:spPr>
          <a:xfrm>
            <a:off x="6593667" y="1952649"/>
            <a:ext cx="4976226" cy="2677656"/>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Việc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trở</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một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năng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động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tin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luôn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được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thầy</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cô</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bạn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bè</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yêu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id="{5DDCF5C7-1D66-D9D3-72B3-3ACBF3BEC76D}"/>
              </a:ext>
            </a:extLst>
          </p:cNvPr>
          <p:cNvSpPr txBox="1"/>
          <p:nvPr/>
        </p:nvSpPr>
        <p:spPr>
          <a:xfrm>
            <a:off x="217537" y="1102587"/>
            <a:ext cx="3859788" cy="553998"/>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000" b="1" dirty="0" err="1">
                <a:solidFill>
                  <a:srgbClr val="3668C4"/>
                </a:solidFill>
                <a:latin typeface="#9Slide05 Brannboll Ny" panose="02000000000000000000" pitchFamily="2" charset="0"/>
              </a:rPr>
              <a:t>Đối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với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Tuấn</a:t>
            </a:r>
            <a:endParaRPr lang="en-US" altLang="en-US" sz="3000" b="1" dirty="0">
              <a:solidFill>
                <a:srgbClr val="3668C4"/>
              </a:solidFill>
              <a:latin typeface="#9Slide05 Brannboll Ny" panose="02000000000000000000" pitchFamily="2" charset="0"/>
            </a:endParaRPr>
          </a:p>
        </p:txBody>
      </p:sp>
      <p:sp>
        <p:nvSpPr>
          <p:cNvPr id="6" name="TextBox 2">
            <a:extLst>
              <a:ext uri="{FF2B5EF4-FFF2-40B4-BE49-F238E27FC236}">
                <a16:creationId xmlns:a16="http://schemas.microsoft.com/office/drawing/2014/main" id="{30499DB3-1338-15EE-1AD9-D933B84C9714}"/>
              </a:ext>
            </a:extLst>
          </p:cNvPr>
          <p:cNvSpPr txBox="1"/>
          <p:nvPr/>
        </p:nvSpPr>
        <p:spPr>
          <a:xfrm>
            <a:off x="6918432" y="1283292"/>
            <a:ext cx="352088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668C4"/>
                </a:solidFill>
                <a:latin typeface="#9Slide05 Brannboll Ny" panose="02000000000000000000" pitchFamily="2" charset="0"/>
              </a:rPr>
              <a:t>Đối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với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Yến</a:t>
            </a:r>
            <a:endParaRPr lang="en-US" altLang="en-US" sz="2800" b="1" dirty="0">
              <a:solidFill>
                <a:srgbClr val="3668C4"/>
              </a:solidFill>
              <a:latin typeface="#9Slide05 Brannboll Ny" panose="02000000000000000000" pitchFamily="2" charset="0"/>
            </a:endParaRPr>
          </a:p>
        </p:txBody>
      </p:sp>
      <p:pic>
        <p:nvPicPr>
          <p:cNvPr id="13" name="Picture 12">
            <a:extLst>
              <a:ext uri="{FF2B5EF4-FFF2-40B4-BE49-F238E27FC236}">
                <a16:creationId xmlns:a16="http://schemas.microsoft.com/office/drawing/2014/main" id="{1745E065-77BF-7FAB-81F1-30899A4C5C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48054" y="-14380"/>
            <a:ext cx="1542422" cy="1542422"/>
          </a:xfrm>
          <a:prstGeom prst="rect">
            <a:avLst/>
          </a:prstGeom>
        </p:spPr>
      </p:pic>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E9F517-8BB1-07B0-A02A-8720CAC9A423}"/>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A0018FD0-0EC2-37F5-AAAC-B6FF91CFBC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49578" y="0"/>
            <a:ext cx="1542422" cy="1542422"/>
          </a:xfrm>
          <a:prstGeom prst="rect">
            <a:avLst/>
          </a:prstGeom>
        </p:spPr>
      </p:pic>
      <p:sp>
        <p:nvSpPr>
          <p:cNvPr id="6" name="Freeform 7">
            <a:extLst>
              <a:ext uri="{FF2B5EF4-FFF2-40B4-BE49-F238E27FC236}">
                <a16:creationId xmlns:a16="http://schemas.microsoft.com/office/drawing/2014/main" id="{92C43A6B-D310-041F-CACA-14D9BBBDC881}"/>
              </a:ext>
            </a:extLst>
          </p:cNvPr>
          <p:cNvSpPr/>
          <p:nvPr/>
        </p:nvSpPr>
        <p:spPr>
          <a:xfrm>
            <a:off x="368300" y="1571626"/>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7" name="Freeform 8">
            <a:extLst>
              <a:ext uri="{FF2B5EF4-FFF2-40B4-BE49-F238E27FC236}">
                <a16:creationId xmlns:a16="http://schemas.microsoft.com/office/drawing/2014/main" id="{94C8883C-82B7-FEB7-DB8F-0524EFFA49BA}"/>
              </a:ext>
            </a:extLst>
          </p:cNvPr>
          <p:cNvSpPr/>
          <p:nvPr/>
        </p:nvSpPr>
        <p:spPr>
          <a:xfrm>
            <a:off x="2422525" y="1651001"/>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8" name="Freeform 10">
            <a:extLst>
              <a:ext uri="{FF2B5EF4-FFF2-40B4-BE49-F238E27FC236}">
                <a16:creationId xmlns:a16="http://schemas.microsoft.com/office/drawing/2014/main" id="{E690078E-9484-A665-E419-0802763041CA}"/>
              </a:ext>
            </a:extLst>
          </p:cNvPr>
          <p:cNvSpPr/>
          <p:nvPr/>
        </p:nvSpPr>
        <p:spPr>
          <a:xfrm>
            <a:off x="368300" y="264795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9" name="Freeform 12">
            <a:extLst>
              <a:ext uri="{FF2B5EF4-FFF2-40B4-BE49-F238E27FC236}">
                <a16:creationId xmlns:a16="http://schemas.microsoft.com/office/drawing/2014/main" id="{F1BD8167-C5AB-F188-FE74-28C6F19A83BD}"/>
              </a:ext>
            </a:extLst>
          </p:cNvPr>
          <p:cNvSpPr/>
          <p:nvPr/>
        </p:nvSpPr>
        <p:spPr>
          <a:xfrm>
            <a:off x="368300" y="37290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0" name="Freeform 13">
            <a:extLst>
              <a:ext uri="{FF2B5EF4-FFF2-40B4-BE49-F238E27FC236}">
                <a16:creationId xmlns:a16="http://schemas.microsoft.com/office/drawing/2014/main" id="{E9F654DD-E67E-90D7-ECC2-49E8ACDAF668}"/>
              </a:ext>
            </a:extLst>
          </p:cNvPr>
          <p:cNvSpPr/>
          <p:nvPr/>
        </p:nvSpPr>
        <p:spPr>
          <a:xfrm>
            <a:off x="2422525" y="38100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11" name="Freeform 18">
            <a:extLst>
              <a:ext uri="{FF2B5EF4-FFF2-40B4-BE49-F238E27FC236}">
                <a16:creationId xmlns:a16="http://schemas.microsoft.com/office/drawing/2014/main" id="{6DEF70B1-87C3-F4DB-8C92-D9997C8887FB}"/>
              </a:ext>
            </a:extLst>
          </p:cNvPr>
          <p:cNvSpPr/>
          <p:nvPr/>
        </p:nvSpPr>
        <p:spPr>
          <a:xfrm>
            <a:off x="368300" y="480536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2" name="Freeform 19">
            <a:extLst>
              <a:ext uri="{FF2B5EF4-FFF2-40B4-BE49-F238E27FC236}">
                <a16:creationId xmlns:a16="http://schemas.microsoft.com/office/drawing/2014/main" id="{EC27E071-B411-1DB2-A2C9-5AAA384A79EE}"/>
              </a:ext>
            </a:extLst>
          </p:cNvPr>
          <p:cNvSpPr/>
          <p:nvPr/>
        </p:nvSpPr>
        <p:spPr>
          <a:xfrm>
            <a:off x="2422525" y="488632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grpSp>
        <p:nvGrpSpPr>
          <p:cNvPr id="13" name="Group 2">
            <a:extLst>
              <a:ext uri="{FF2B5EF4-FFF2-40B4-BE49-F238E27FC236}">
                <a16:creationId xmlns:a16="http://schemas.microsoft.com/office/drawing/2014/main" id="{6B2E35A5-88B9-346C-610A-9E713E3B575F}"/>
              </a:ext>
            </a:extLst>
          </p:cNvPr>
          <p:cNvGrpSpPr>
            <a:grpSpLocks/>
          </p:cNvGrpSpPr>
          <p:nvPr/>
        </p:nvGrpSpPr>
        <p:grpSpPr bwMode="auto">
          <a:xfrm>
            <a:off x="4604935" y="1732292"/>
            <a:ext cx="543739" cy="525135"/>
            <a:chOff x="5629374" y="1790158"/>
            <a:chExt cx="543059" cy="525032"/>
          </a:xfrm>
        </p:grpSpPr>
        <p:sp>
          <p:nvSpPr>
            <p:cNvPr id="14" name="Oval 13">
              <a:extLst>
                <a:ext uri="{FF2B5EF4-FFF2-40B4-BE49-F238E27FC236}">
                  <a16:creationId xmlns:a16="http://schemas.microsoft.com/office/drawing/2014/main" id="{48EB817D-92DC-F36E-BB64-E07B87F1AFBF}"/>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5" name="TextBox 95">
              <a:extLst>
                <a:ext uri="{FF2B5EF4-FFF2-40B4-BE49-F238E27FC236}">
                  <a16:creationId xmlns:a16="http://schemas.microsoft.com/office/drawing/2014/main" id="{C26D7678-2B17-8596-408C-073D6ECCDC86}"/>
                </a:ext>
              </a:extLst>
            </p:cNvPr>
            <p:cNvSpPr txBox="1">
              <a:spLocks noChangeArrowheads="1"/>
            </p:cNvSpPr>
            <p:nvPr/>
          </p:nvSpPr>
          <p:spPr bwMode="auto">
            <a:xfrm>
              <a:off x="5629374" y="179015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16" name="TextBox 8">
            <a:extLst>
              <a:ext uri="{FF2B5EF4-FFF2-40B4-BE49-F238E27FC236}">
                <a16:creationId xmlns:a16="http://schemas.microsoft.com/office/drawing/2014/main" id="{E0E4BB32-1C1C-843A-41F0-A3898B223232}"/>
              </a:ext>
            </a:extLst>
          </p:cNvPr>
          <p:cNvSpPr txBox="1">
            <a:spLocks noChangeArrowheads="1"/>
          </p:cNvSpPr>
          <p:nvPr/>
        </p:nvSpPr>
        <p:spPr bwMode="auto">
          <a:xfrm>
            <a:off x="5581650" y="1630363"/>
            <a:ext cx="6245225" cy="95410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Không ngừng tiến bộ, đạt kết quả cao trong học tập:</a:t>
            </a:r>
            <a:r>
              <a:rPr lang="vi-VN" altLang="en-US" sz="2800">
                <a:solidFill>
                  <a:prstClr val="black"/>
                </a:solidFill>
                <a:latin typeface="#9Slide05 Brannboll Ny" panose="02000000000000000000" pitchFamily="2" charset="0"/>
              </a:rPr>
              <a:t> </a:t>
            </a:r>
          </a:p>
        </p:txBody>
      </p:sp>
      <p:grpSp>
        <p:nvGrpSpPr>
          <p:cNvPr id="17" name="Group 27">
            <a:extLst>
              <a:ext uri="{FF2B5EF4-FFF2-40B4-BE49-F238E27FC236}">
                <a16:creationId xmlns:a16="http://schemas.microsoft.com/office/drawing/2014/main" id="{28C1B2D2-DA7B-28B0-67B4-48A439274C38}"/>
              </a:ext>
            </a:extLst>
          </p:cNvPr>
          <p:cNvGrpSpPr>
            <a:grpSpLocks/>
          </p:cNvGrpSpPr>
          <p:nvPr/>
        </p:nvGrpSpPr>
        <p:grpSpPr bwMode="auto">
          <a:xfrm>
            <a:off x="4604935" y="5000951"/>
            <a:ext cx="543739" cy="523220"/>
            <a:chOff x="6040671" y="4861008"/>
            <a:chExt cx="543059" cy="523118"/>
          </a:xfrm>
        </p:grpSpPr>
        <p:sp>
          <p:nvSpPr>
            <p:cNvPr id="18" name="Oval 32">
              <a:extLst>
                <a:ext uri="{FF2B5EF4-FFF2-40B4-BE49-F238E27FC236}">
                  <a16:creationId xmlns:a16="http://schemas.microsoft.com/office/drawing/2014/main" id="{184480D1-A013-FEB4-7ECB-6D188221EBD1}"/>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9" name="TextBox 38">
              <a:extLst>
                <a:ext uri="{FF2B5EF4-FFF2-40B4-BE49-F238E27FC236}">
                  <a16:creationId xmlns:a16="http://schemas.microsoft.com/office/drawing/2014/main" id="{A754A62B-CEB8-DB07-AB03-B019AA660024}"/>
                </a:ext>
              </a:extLst>
            </p:cNvPr>
            <p:cNvSpPr txBox="1">
              <a:spLocks noChangeArrowheads="1"/>
            </p:cNvSpPr>
            <p:nvPr/>
          </p:nvSpPr>
          <p:spPr bwMode="auto">
            <a:xfrm>
              <a:off x="6040671" y="486100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0" name="Group 25">
            <a:extLst>
              <a:ext uri="{FF2B5EF4-FFF2-40B4-BE49-F238E27FC236}">
                <a16:creationId xmlns:a16="http://schemas.microsoft.com/office/drawing/2014/main" id="{4E34D19F-6FA5-20EA-EA9A-C76F98ED191C}"/>
              </a:ext>
            </a:extLst>
          </p:cNvPr>
          <p:cNvGrpSpPr>
            <a:grpSpLocks/>
          </p:cNvGrpSpPr>
          <p:nvPr/>
        </p:nvGrpSpPr>
        <p:grpSpPr bwMode="auto">
          <a:xfrm>
            <a:off x="4604935" y="2821317"/>
            <a:ext cx="543739" cy="523220"/>
            <a:chOff x="6040671" y="2795987"/>
            <a:chExt cx="543059" cy="524292"/>
          </a:xfrm>
        </p:grpSpPr>
        <p:sp>
          <p:nvSpPr>
            <p:cNvPr id="21" name="Oval 43">
              <a:extLst>
                <a:ext uri="{FF2B5EF4-FFF2-40B4-BE49-F238E27FC236}">
                  <a16:creationId xmlns:a16="http://schemas.microsoft.com/office/drawing/2014/main" id="{58E23669-F22B-C946-4943-7A2F53B47F37}"/>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2" name="TextBox 44">
              <a:extLst>
                <a:ext uri="{FF2B5EF4-FFF2-40B4-BE49-F238E27FC236}">
                  <a16:creationId xmlns:a16="http://schemas.microsoft.com/office/drawing/2014/main" id="{2141ECFF-045F-5D35-8ECC-3E86F1831675}"/>
                </a:ext>
              </a:extLst>
            </p:cNvPr>
            <p:cNvSpPr txBox="1">
              <a:spLocks noChangeArrowheads="1"/>
            </p:cNvSpPr>
            <p:nvPr/>
          </p:nvSpPr>
          <p:spPr bwMode="auto">
            <a:xfrm>
              <a:off x="6040671" y="2795987"/>
              <a:ext cx="543059" cy="5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3" name="Group 26">
            <a:extLst>
              <a:ext uri="{FF2B5EF4-FFF2-40B4-BE49-F238E27FC236}">
                <a16:creationId xmlns:a16="http://schemas.microsoft.com/office/drawing/2014/main" id="{32A73D14-5FBC-389B-5F47-8D7E24E5CED0}"/>
              </a:ext>
            </a:extLst>
          </p:cNvPr>
          <p:cNvGrpSpPr>
            <a:grpSpLocks/>
          </p:cNvGrpSpPr>
          <p:nvPr/>
        </p:nvGrpSpPr>
        <p:grpSpPr bwMode="auto">
          <a:xfrm>
            <a:off x="4604935" y="3911926"/>
            <a:ext cx="543739" cy="523220"/>
            <a:chOff x="6040671" y="3823174"/>
            <a:chExt cx="543059" cy="523118"/>
          </a:xfrm>
        </p:grpSpPr>
        <p:sp>
          <p:nvSpPr>
            <p:cNvPr id="24" name="Oval 40">
              <a:extLst>
                <a:ext uri="{FF2B5EF4-FFF2-40B4-BE49-F238E27FC236}">
                  <a16:creationId xmlns:a16="http://schemas.microsoft.com/office/drawing/2014/main" id="{958CFC8D-F49B-4376-959D-ADB7E40349FF}"/>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5" name="TextBox 41">
              <a:extLst>
                <a:ext uri="{FF2B5EF4-FFF2-40B4-BE49-F238E27FC236}">
                  <a16:creationId xmlns:a16="http://schemas.microsoft.com/office/drawing/2014/main" id="{17966E26-2876-7934-5372-8A876D35050E}"/>
                </a:ext>
              </a:extLst>
            </p:cNvPr>
            <p:cNvSpPr txBox="1">
              <a:spLocks noChangeArrowheads="1"/>
            </p:cNvSpPr>
            <p:nvPr/>
          </p:nvSpPr>
          <p:spPr bwMode="auto">
            <a:xfrm>
              <a:off x="6040671" y="3823174"/>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26" name="Freeform 60">
            <a:extLst>
              <a:ext uri="{FF2B5EF4-FFF2-40B4-BE49-F238E27FC236}">
                <a16:creationId xmlns:a16="http://schemas.microsoft.com/office/drawing/2014/main" id="{CFCC59F3-BE1C-4F55-63B8-1640134FBE88}"/>
              </a:ext>
            </a:extLst>
          </p:cNvPr>
          <p:cNvSpPr>
            <a:spLocks noEditPoints="1"/>
          </p:cNvSpPr>
          <p:nvPr/>
        </p:nvSpPr>
        <p:spPr bwMode="auto">
          <a:xfrm>
            <a:off x="1328738" y="2882901"/>
            <a:ext cx="468312" cy="474662"/>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457200" fontAlgn="base">
              <a:spcBef>
                <a:spcPct val="0"/>
              </a:spcBef>
              <a:spcAft>
                <a:spcPct val="0"/>
              </a:spcAft>
            </a:pPr>
            <a:endParaRPr lang="en-US" sz="2800">
              <a:solidFill>
                <a:prstClr val="black"/>
              </a:solidFill>
              <a:latin typeface="#9Slide05 Brannboll Ny" panose="02000000000000000000" pitchFamily="2" charset="0"/>
              <a:cs typeface="Arial" panose="020B0604020202020204" pitchFamily="34" charset="0"/>
            </a:endParaRPr>
          </a:p>
        </p:txBody>
      </p:sp>
      <p:sp>
        <p:nvSpPr>
          <p:cNvPr id="27" name="TextBox 28">
            <a:extLst>
              <a:ext uri="{FF2B5EF4-FFF2-40B4-BE49-F238E27FC236}">
                <a16:creationId xmlns:a16="http://schemas.microsoft.com/office/drawing/2014/main" id="{AF71AB8E-6A7C-D51C-662B-824C7C1B8DF6}"/>
              </a:ext>
            </a:extLst>
          </p:cNvPr>
          <p:cNvSpPr txBox="1">
            <a:spLocks noChangeArrowheads="1"/>
          </p:cNvSpPr>
          <p:nvPr/>
        </p:nvSpPr>
        <p:spPr bwMode="auto">
          <a:xfrm>
            <a:off x="3105150" y="18589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1</a:t>
            </a:r>
          </a:p>
        </p:txBody>
      </p:sp>
      <p:sp>
        <p:nvSpPr>
          <p:cNvPr id="28" name="TextBox 28">
            <a:extLst>
              <a:ext uri="{FF2B5EF4-FFF2-40B4-BE49-F238E27FC236}">
                <a16:creationId xmlns:a16="http://schemas.microsoft.com/office/drawing/2014/main" id="{482E7CAB-C9C1-6E2A-3467-319F1D44BE5E}"/>
              </a:ext>
            </a:extLst>
          </p:cNvPr>
          <p:cNvSpPr txBox="1">
            <a:spLocks noChangeArrowheads="1"/>
          </p:cNvSpPr>
          <p:nvPr/>
        </p:nvSpPr>
        <p:spPr bwMode="auto">
          <a:xfrm>
            <a:off x="3117850" y="29257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2</a:t>
            </a:r>
          </a:p>
        </p:txBody>
      </p:sp>
      <p:sp>
        <p:nvSpPr>
          <p:cNvPr id="29" name="TextBox 28">
            <a:extLst>
              <a:ext uri="{FF2B5EF4-FFF2-40B4-BE49-F238E27FC236}">
                <a16:creationId xmlns:a16="http://schemas.microsoft.com/office/drawing/2014/main" id="{DD199287-1D19-92E3-30E0-3266CA7D3994}"/>
              </a:ext>
            </a:extLst>
          </p:cNvPr>
          <p:cNvSpPr txBox="1">
            <a:spLocks noChangeArrowheads="1"/>
          </p:cNvSpPr>
          <p:nvPr/>
        </p:nvSpPr>
        <p:spPr bwMode="auto">
          <a:xfrm>
            <a:off x="3130550" y="39973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3</a:t>
            </a:r>
          </a:p>
        </p:txBody>
      </p:sp>
      <p:sp>
        <p:nvSpPr>
          <p:cNvPr id="30" name="TextBox 28">
            <a:extLst>
              <a:ext uri="{FF2B5EF4-FFF2-40B4-BE49-F238E27FC236}">
                <a16:creationId xmlns:a16="http://schemas.microsoft.com/office/drawing/2014/main" id="{411E43CD-707F-D67C-2D73-0C81C0B4E4B2}"/>
              </a:ext>
            </a:extLst>
          </p:cNvPr>
          <p:cNvSpPr txBox="1">
            <a:spLocks noChangeArrowheads="1"/>
          </p:cNvSpPr>
          <p:nvPr/>
        </p:nvSpPr>
        <p:spPr bwMode="auto">
          <a:xfrm>
            <a:off x="3143250" y="50641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4</a:t>
            </a:r>
          </a:p>
        </p:txBody>
      </p:sp>
      <p:sp>
        <p:nvSpPr>
          <p:cNvPr id="31" name="TextBox 8">
            <a:extLst>
              <a:ext uri="{FF2B5EF4-FFF2-40B4-BE49-F238E27FC236}">
                <a16:creationId xmlns:a16="http://schemas.microsoft.com/office/drawing/2014/main" id="{63F1D596-B61A-5AC6-77E3-F5580AEAE928}"/>
              </a:ext>
            </a:extLst>
          </p:cNvPr>
          <p:cNvSpPr txBox="1">
            <a:spLocks noChangeArrowheads="1"/>
          </p:cNvSpPr>
          <p:nvPr/>
        </p:nvSpPr>
        <p:spPr bwMode="auto">
          <a:xfrm>
            <a:off x="5568950" y="2735263"/>
            <a:ext cx="6245225" cy="95410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Rèn luyện được tính tự lập, tự chù, ý chí kiên cường, bền bì;</a:t>
            </a:r>
            <a:endParaRPr lang="vi-VN" altLang="en-US" sz="2800">
              <a:solidFill>
                <a:prstClr val="black"/>
              </a:solidFill>
              <a:latin typeface="#9Slide05 Brannboll Ny" panose="02000000000000000000" pitchFamily="2" charset="0"/>
            </a:endParaRPr>
          </a:p>
        </p:txBody>
      </p:sp>
      <p:sp>
        <p:nvSpPr>
          <p:cNvPr id="32" name="TextBox 8">
            <a:extLst>
              <a:ext uri="{FF2B5EF4-FFF2-40B4-BE49-F238E27FC236}">
                <a16:creationId xmlns:a16="http://schemas.microsoft.com/office/drawing/2014/main" id="{960FF1D1-BD42-F324-43B1-A395F9FAF59F}"/>
              </a:ext>
            </a:extLst>
          </p:cNvPr>
          <p:cNvSpPr txBox="1">
            <a:spLocks noChangeArrowheads="1"/>
          </p:cNvSpPr>
          <p:nvPr/>
        </p:nvSpPr>
        <p:spPr bwMode="auto">
          <a:xfrm>
            <a:off x="5581650" y="3916363"/>
            <a:ext cx="6245225" cy="523220"/>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a:solidFill>
                  <a:prstClr val="black"/>
                </a:solidFill>
                <a:latin typeface="#9Slide05 Brannboll Ny" panose="02000000000000000000" pitchFamily="2" charset="0"/>
              </a:rPr>
              <a:t>Thành công trong cuộc sống</a:t>
            </a:r>
            <a:r>
              <a:rPr lang="vi-VN" altLang="en-US" sz="2800">
                <a:solidFill>
                  <a:prstClr val="black"/>
                </a:solidFill>
                <a:latin typeface="#9Slide05 Brannboll Ny" panose="02000000000000000000" pitchFamily="2" charset="0"/>
              </a:rPr>
              <a:t> </a:t>
            </a:r>
          </a:p>
        </p:txBody>
      </p:sp>
      <p:sp>
        <p:nvSpPr>
          <p:cNvPr id="33" name="TextBox 8">
            <a:extLst>
              <a:ext uri="{FF2B5EF4-FFF2-40B4-BE49-F238E27FC236}">
                <a16:creationId xmlns:a16="http://schemas.microsoft.com/office/drawing/2014/main" id="{8025B52A-FAAA-B1C8-44D5-46BB13A87B4A}"/>
              </a:ext>
            </a:extLst>
          </p:cNvPr>
          <p:cNvSpPr txBox="1">
            <a:spLocks noChangeArrowheads="1"/>
          </p:cNvSpPr>
          <p:nvPr/>
        </p:nvSpPr>
        <p:spPr bwMode="auto">
          <a:xfrm>
            <a:off x="5607050" y="4906963"/>
            <a:ext cx="6245225" cy="523220"/>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vi-VN" altLang="en-US" sz="2800">
                <a:solidFill>
                  <a:prstClr val="black"/>
                </a:solidFill>
                <a:latin typeface="#9Slide05 Brannboll Ny" panose="02000000000000000000" pitchFamily="2" charset="0"/>
              </a:rPr>
              <a:t>Đ</a:t>
            </a:r>
            <a:r>
              <a:rPr lang="nl-NL" altLang="en-US" sz="2800">
                <a:solidFill>
                  <a:prstClr val="black"/>
                </a:solidFill>
                <a:latin typeface="#9Slide05 Brannboll Ny" panose="02000000000000000000" pitchFamily="2" charset="0"/>
              </a:rPr>
              <a:t>ược mọi người tin yêu, quý mến.</a:t>
            </a:r>
            <a:endParaRPr lang="vi-VN" altLang="en-US" sz="2800">
              <a:solidFill>
                <a:prstClr val="black"/>
              </a:solidFill>
              <a:latin typeface="#9Slide05 Brannboll Ny" panose="02000000000000000000" pitchFamily="2" charset="0"/>
            </a:endParaRPr>
          </a:p>
        </p:txBody>
      </p:sp>
      <p:sp>
        <p:nvSpPr>
          <p:cNvPr id="34" name="Rectangle 35">
            <a:extLst>
              <a:ext uri="{FF2B5EF4-FFF2-40B4-BE49-F238E27FC236}">
                <a16:creationId xmlns:a16="http://schemas.microsoft.com/office/drawing/2014/main" id="{AF3FD8D8-3F3F-3D8B-1F95-E77ED308ADEA}"/>
              </a:ext>
            </a:extLst>
          </p:cNvPr>
          <p:cNvSpPr>
            <a:spLocks noChangeArrowheads="1"/>
          </p:cNvSpPr>
          <p:nvPr/>
        </p:nvSpPr>
        <p:spPr bwMode="auto">
          <a:xfrm>
            <a:off x="1771650" y="409576"/>
            <a:ext cx="5468599" cy="52322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zh-CN" sz="2800" b="1" dirty="0">
                <a:solidFill>
                  <a:srgbClr val="6600FF"/>
                </a:solidFill>
                <a:latin typeface="#9Slide05 Brannboll Ny" panose="02000000000000000000" pitchFamily="2" charset="0"/>
                <a:ea typeface="SimSun" panose="02010600030101010101" pitchFamily="2" charset="-122"/>
              </a:rPr>
              <a:t>Ý </a:t>
            </a:r>
            <a:r>
              <a:rPr lang="en-US" altLang="zh-CN" sz="2800" b="1" dirty="0" err="1">
                <a:solidFill>
                  <a:srgbClr val="6600FF"/>
                </a:solidFill>
                <a:latin typeface="#9Slide05 Brannboll Ny" panose="02000000000000000000" pitchFamily="2" charset="0"/>
                <a:ea typeface="SimSun" panose="02010600030101010101" pitchFamily="2" charset="-122"/>
              </a:rPr>
              <a:t>nghĩa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của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học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tập</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tự</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giác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tích</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cực</a:t>
            </a:r>
            <a:endParaRPr lang="en-US" altLang="zh-CN" sz="2800" b="1" dirty="0">
              <a:solidFill>
                <a:srgbClr val="6600FF"/>
              </a:solidFill>
              <a:latin typeface="#9Slide05 Brannboll Ny" panose="02000000000000000000" pitchFamily="2" charset="0"/>
              <a:ea typeface="SimSun" panose="02010600030101010101" pitchFamily="2" charset="-122"/>
            </a:endParaRP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linds(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linds(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0" grpId="0"/>
      <p:bldP spid="31"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5BDAE9AB-976C-FBFC-6ECB-55DD60FAF2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9578" y="42112"/>
            <a:ext cx="1542422" cy="1542422"/>
          </a:xfrm>
          <a:prstGeom prst="rect">
            <a:avLst/>
          </a:prstGeom>
        </p:spPr>
      </p:pic>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352" y="-119920"/>
            <a:ext cx="11345897" cy="6642688"/>
          </a:xfrm>
          <a:prstGeom prst="rect">
            <a:avLst/>
          </a:prstGeom>
        </p:spPr>
      </p:pic>
      <p:sp>
        <p:nvSpPr>
          <p:cNvPr id="10" name="TextBox 9"/>
          <p:cNvSpPr txBox="1"/>
          <p:nvPr/>
        </p:nvSpPr>
        <p:spPr>
          <a:xfrm>
            <a:off x="1329455" y="1863803"/>
            <a:ext cx="8100572" cy="3077762"/>
          </a:xfrm>
          <a:prstGeom prst="rect">
            <a:avLst/>
          </a:prstGeom>
          <a:noFill/>
          <a:ln>
            <a:noFill/>
          </a:ln>
        </p:spPr>
        <p:txBody>
          <a:bodyPr wrap="square" lIns="121917" tIns="60958" rIns="121917" bIns="60958" rtlCol="0">
            <a:spAutoFit/>
          </a:bodyPr>
          <a:lstStyle/>
          <a:p>
            <a:r>
              <a:rPr lang="nl-NL" sz="3200" dirty="0">
                <a:solidFill>
                  <a:srgbClr val="0070C0"/>
                </a:solidFill>
                <a:latin typeface="#9Slide05 Brannboll Ny" panose="02000000000000000000" pitchFamily="2" charset="0"/>
              </a:rPr>
              <a:t>Học tập tự giác, tích cực giúp chúng ta:</a:t>
            </a:r>
            <a:endParaRPr lang="en-US" sz="3200" dirty="0">
              <a:solidFill>
                <a:srgbClr val="0070C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-Không ngừng tiến bộ, đạt kết quả cao trong học tập:</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 Rèn luyện được tính tự lập, tự chù, ý chí kiên cường, bền bì;</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-Thành công trong cuộc sống và được mọi người tin yêu, quý mến</a:t>
            </a:r>
            <a:endPar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2333CDB-A883-CD1B-C417-30B07D674B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89558" y="0"/>
            <a:ext cx="1542422" cy="1425844"/>
          </a:xfrm>
          <a:prstGeom prst="rect">
            <a:avLst/>
          </a:prstGeom>
        </p:spPr>
      </p:pic>
    </p:spTree>
    <p:extLst>
      <p:ext uri="{BB962C8B-B14F-4D97-AF65-F5344CB8AC3E}">
        <p14:creationId xmlns:p14="http://schemas.microsoft.com/office/powerpoint/2010/main" val="3034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0399050"/>
              </p:ext>
            </p:extLst>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câu hỏi: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Học sinh cần làm gì để rèn luyện tính tự giác, tích cực trong học tập.</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3200" dirty="0">
                          <a:solidFill>
                            <a:srgbClr val="000000"/>
                          </a:solidFill>
                          <a:effectLst/>
                          <a:latin typeface="Times New Roman" panose="02020603050405020304" pitchFamily="18" charset="0"/>
                          <a:ea typeface="DengXian"/>
                          <a:cs typeface="Times New Roman" panose="02020603050405020304" pitchFamily="18" charset="0"/>
                        </a:rPr>
                        <a:t>Chia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câu hỏi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730048" y="131196"/>
            <a:ext cx="5965572" cy="749180"/>
          </a:xfrm>
          <a:prstGeom prst="rect">
            <a:avLst/>
          </a:prstGeom>
        </p:spPr>
        <p:txBody>
          <a:bodyPr wrap="none" fromWordArt="1">
            <a:prstTxWarp prst="textPlain">
              <a:avLst>
                <a:gd name="adj" fmla="val 5015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37810" y="-151591"/>
            <a:ext cx="8001285" cy="1105981"/>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4054" y1="53968" x2="4054" y2="53968"/>
                          <a14:foregroundMark x1="14324" y1="61905" x2="14324" y2="61905"/>
                          <a14:foregroundMark x1="4054" y1="68254" x2="4054" y2="68254"/>
                          <a14:foregroundMark x1="22703" y1="50794" x2="22703" y2="50794"/>
                          <a14:foregroundMark x1="24865" y1="49206" x2="24865" y2="49206"/>
                          <a14:foregroundMark x1="35135" y1="52381" x2="35135" y2="52381"/>
                          <a14:foregroundMark x1="18108" y1="49206" x2="18108" y2="49206"/>
                          <a14:foregroundMark x1="11081" y1="52381" x2="11081" y2="52381"/>
                          <a14:foregroundMark x1="2432" y1="100000" x2="2432" y2="100000"/>
                          <a14:foregroundMark x1="1892" y1="82540" x2="1892" y2="82540"/>
                          <a14:foregroundMark x1="64865" y1="41270" x2="64865" y2="41270"/>
                          <a14:foregroundMark x1="78378" y1="36508" x2="78378" y2="36508"/>
                          <a14:foregroundMark x1="87568" y1="26984" x2="87568" y2="26984"/>
                          <a14:foregroundMark x1="90000" y1="34921" x2="90000" y2="34921"/>
                          <a14:foregroundMark x1="57027" y1="38095" x2="57027" y2="38095"/>
                          <a14:foregroundMark x1="54595" y1="42857" x2="54595" y2="42857"/>
                          <a14:foregroundMark x1="47838" y1="46032" x2="47838" y2="46032"/>
                          <a14:foregroundMark x1="40000" y1="44444" x2="40000" y2="44444"/>
                          <a14:foregroundMark x1="60811" y1="38095" x2="60811" y2="38095"/>
                          <a14:foregroundMark x1="80270" y1="34921" x2="80270" y2="34921"/>
                          <a14:foregroundMark x1="88919" y1="65079" x2="88919" y2="65079"/>
                          <a14:foregroundMark x1="76216" y1="31746" x2="76216" y2="31746"/>
                          <a14:foregroundMark x1="74324" y1="36508" x2="74324" y2="36508"/>
                          <a14:foregroundMark x1="72973" y1="39683" x2="72973" y2="39683"/>
                          <a14:foregroundMark x1="31892" y1="46032" x2="31892" y2="46032"/>
                          <a14:backgroundMark x1="811" y1="36508" x2="4595" y2="20635"/>
                          <a14:backgroundMark x1="6216" y1="25397" x2="8378" y2="26984"/>
                          <a14:backgroundMark x1="11081" y1="30159" x2="11081" y2="30159"/>
                          <a14:backgroundMark x1="27568" y1="12698" x2="27568" y2="12698"/>
                          <a14:backgroundMark x1="33784" y1="20635" x2="33784" y2="20635"/>
                          <a14:backgroundMark x1="52162" y1="11111" x2="52162" y2="11111"/>
                          <a14:backgroundMark x1="55676" y1="14286" x2="55676" y2="14286"/>
                          <a14:backgroundMark x1="53514" y1="30159" x2="53514" y2="30159"/>
                          <a14:backgroundMark x1="57027" y1="14286" x2="57027" y2="14286"/>
                          <a14:backgroundMark x1="59730" y1="15873" x2="59730" y2="15873"/>
                          <a14:backgroundMark x1="59730" y1="15873" x2="59730" y2="15873"/>
                          <a14:backgroundMark x1="70541" y1="11111" x2="70541" y2="11111"/>
                          <a14:backgroundMark x1="73784" y1="14286" x2="74324" y2="17460"/>
                          <a14:backgroundMark x1="76757" y1="17460" x2="76757" y2="17460"/>
                          <a14:backgroundMark x1="74054" y1="34921" x2="74054" y2="34921"/>
                          <a14:backgroundMark x1="78919" y1="14286" x2="78919" y2="14286"/>
                          <a14:backgroundMark x1="90811" y1="7937" x2="90811" y2="7937"/>
                          <a14:backgroundMark x1="94324" y1="25397" x2="94324" y2="25397"/>
                          <a14:backgroundMark x1="93243" y1="52381" x2="93243" y2="52381"/>
                          <a14:backgroundMark x1="94324" y1="61905" x2="94324" y2="61905"/>
                        </a14:backgroundRemoval>
                      </a14:imgEffect>
                    </a14:imgLayer>
                  </a14:imgProps>
                </a:ext>
                <a:ext uri="{28A0092B-C50C-407E-A947-70E740481C1C}">
                  <a14:useLocalDpi xmlns:a14="http://schemas.microsoft.com/office/drawing/2010/main"/>
                </a:ext>
              </a:extLst>
            </a:blip>
            <a:srcRect t="-51038" r="-1472"/>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568992" y="1076935"/>
            <a:ext cx="67912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Nhiệm vụ: Học sinh cần làm gì để rèn luyện tính tự giác, tích cực trong học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Đồng hồ đếm ngược 05 phút - 05 minute countdown">
            <a:hlinkClick r:id="" action="ppaction://media"/>
            <a:extLst>
              <a:ext uri="{FF2B5EF4-FFF2-40B4-BE49-F238E27FC236}">
                <a16:creationId xmlns:a16="http://schemas.microsoft.com/office/drawing/2014/main" id="{385D6AAC-CA5A-84ED-F2D8-E8CBB3F0C19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138726" y="29238"/>
            <a:ext cx="2053274" cy="1087171"/>
          </a:xfrm>
          <a:prstGeom prst="rect">
            <a:avLst/>
          </a:prstGeom>
        </p:spPr>
      </p:pic>
    </p:spTree>
    <p:extLst>
      <p:ext uri="{BB962C8B-B14F-4D97-AF65-F5344CB8AC3E}">
        <p14:creationId xmlns:p14="http://schemas.microsoft.com/office/powerpoint/2010/main" val="1227022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11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video>
              <p:cMediaNode vol="80000">
                <p:cTn id="50" fill="hold" display="0">
                  <p:stCondLst>
                    <p:cond delay="indefinite"/>
                  </p:stCondLst>
                </p:cTn>
                <p:tgtEl>
                  <p:spTgt spid="2"/>
                </p:tgtEl>
              </p:cMediaNode>
            </p:video>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352" y="-119920"/>
            <a:ext cx="11345897" cy="6642688"/>
          </a:xfrm>
          <a:prstGeom prst="rect">
            <a:avLst/>
          </a:prstGeom>
        </p:spPr>
      </p:pic>
      <p:sp>
        <p:nvSpPr>
          <p:cNvPr id="10" name="TextBox 9"/>
          <p:cNvSpPr txBox="1"/>
          <p:nvPr/>
        </p:nvSpPr>
        <p:spPr>
          <a:xfrm>
            <a:off x="2014537" y="1863803"/>
            <a:ext cx="7129463" cy="252376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9Slide05 Brannboll Ny" panose="02000000000000000000" pitchFamily="2" charset="0"/>
              </a:rPr>
              <a:t>- </a:t>
            </a:r>
            <a:r>
              <a:rPr lang="vi-VN" sz="3200" dirty="0">
                <a:solidFill>
                  <a:srgbClr val="FF0000"/>
                </a:solidFill>
                <a:latin typeface="Times New Roman" panose="02020603050405020304" pitchFamily="18" charset="0"/>
                <a:cs typeface="Times New Roman" panose="02020603050405020304" pitchFamily="18" charset="0"/>
              </a:rPr>
              <a:t>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9" name="图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6037185"/>
            <a:ext cx="8699117" cy="718170"/>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663268" y="5447810"/>
            <a:ext cx="8018512"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64407" y="3912577"/>
            <a:ext cx="7308069" cy="791038"/>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000" dirty="0">
                <a:solidFill>
                  <a:schemeClr val="tx1"/>
                </a:solidFill>
                <a:latin typeface="Times New Roman" panose="02020603050405020304" pitchFamily="18" charset="0"/>
                <a:cs typeface="Times New Roman" panose="02020603050405020304" pitchFamily="18" charset="0"/>
              </a:rPr>
              <a:t>giúp chúng ta có thêm kiến thức, mở rộng hiểu biết, gặt hái nhiều thành công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mọi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tưởng</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tôn</a:t>
            </a:r>
            <a:r>
              <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trọng</a:t>
            </a:r>
            <a:endPar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353681" y="3080329"/>
            <a:ext cx="7265815" cy="77203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TextBox 28"/>
          <p:cNvSpPr txBox="1"/>
          <p:nvPr/>
        </p:nvSpPr>
        <p:spPr>
          <a:xfrm>
            <a:off x="4081319" y="362305"/>
            <a:ext cx="8015613" cy="859816"/>
          </a:xfrm>
          <a:prstGeom prst="rect">
            <a:avLst/>
          </a:prstGeom>
          <a:solidFill>
            <a:srgbClr val="FF99CC"/>
          </a:solidFill>
          <a:ln>
            <a:solidFill>
              <a:schemeClr val="tx1">
                <a:lumMod val="95000"/>
                <a:lumOff val="5000"/>
              </a:schemeClr>
            </a:solidFill>
          </a:ln>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pic>
        <p:nvPicPr>
          <p:cNvPr id="68" name="Picture 6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93" y="766780"/>
            <a:ext cx="3502114" cy="4456679"/>
          </a:xfrm>
          <a:prstGeom prst="rect">
            <a:avLst/>
          </a:prstGeom>
        </p:spPr>
      </p:pic>
      <p:grpSp>
        <p:nvGrpSpPr>
          <p:cNvPr id="64" name="Group 63"/>
          <p:cNvGrpSpPr/>
          <p:nvPr/>
        </p:nvGrpSpPr>
        <p:grpSpPr>
          <a:xfrm>
            <a:off x="3403721" y="6000456"/>
            <a:ext cx="861836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90934" y="5535086"/>
            <a:ext cx="808652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90934" y="5521332"/>
            <a:ext cx="8086526" cy="461665"/>
          </a:xfrm>
          <a:prstGeom prst="rect">
            <a:avLst/>
          </a:prstGeom>
          <a:noFill/>
          <a:ln>
            <a:noFill/>
          </a:ln>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ta </a:t>
            </a: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phải rèn luyện tính tự giác, tích cực trong học tập;</a:t>
            </a:r>
            <a:endPar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7" name="TextBox 66"/>
          <p:cNvSpPr txBox="1"/>
          <p:nvPr/>
        </p:nvSpPr>
        <p:spPr>
          <a:xfrm>
            <a:off x="3675078" y="5977069"/>
            <a:ext cx="8402698" cy="830997"/>
          </a:xfrm>
          <a:prstGeom prst="rect">
            <a:avLst/>
          </a:prstGeom>
          <a:noFill/>
          <a:ln w="12700">
            <a:noFill/>
          </a:ln>
        </p:spPr>
        <p:txBody>
          <a:bodyPr wrap="square" rtlCol="0">
            <a:spAutoFit/>
          </a:bodyPr>
          <a:lstStyle/>
          <a:p>
            <a:pPr lvl="0" algn="just" defTabSz="457200">
              <a:defRPr/>
            </a:pPr>
            <a:r>
              <a:rPr lang="vi-VN" sz="2400" dirty="0">
                <a:latin typeface="Times New Roman" panose="02020603050405020304" pitchFamily="18" charset="0"/>
                <a:cs typeface="Times New Roman" panose="02020603050405020304" pitchFamily="18" charset="0"/>
              </a:rPr>
              <a:t>cần nhắc nhở và giúp đỡ những bạn chưa tự giác, tích cực trong học tập để cùng nhau tiến bộ.</a:t>
            </a:r>
          </a:p>
        </p:txBody>
      </p:sp>
      <p:grpSp>
        <p:nvGrpSpPr>
          <p:cNvPr id="48" name="Group 47"/>
          <p:cNvGrpSpPr/>
          <p:nvPr/>
        </p:nvGrpSpPr>
        <p:grpSpPr>
          <a:xfrm>
            <a:off x="4572463" y="3935039"/>
            <a:ext cx="7520578" cy="775318"/>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4365780" y="4848934"/>
            <a:ext cx="7721357"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52718" y="4874768"/>
            <a:ext cx="678711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góp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mối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hệ</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xã</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hội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trở</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đẹp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9Slide05 Brannboll Ny" panose="02000000000000000000" pitchFamily="2" charset="0"/>
              </a:rPr>
              <a:t>hơn</a:t>
            </a:r>
            <a:r>
              <a:rPr kumimoji="0" lang="en-US" sz="2000" b="0" i="0" u="none" strike="noStrike" kern="1200" cap="none" spc="0" normalizeH="0" baseline="0" noProof="0" dirty="0">
                <a:ln>
                  <a:noFill/>
                </a:ln>
                <a:solidFill>
                  <a:srgbClr val="000000"/>
                </a:solidFill>
                <a:effectLst/>
                <a:uLnTx/>
                <a:uFillTx/>
                <a:latin typeface="#9Slide05 Brannboll Ny" panose="02000000000000000000" pitchFamily="2" charset="0"/>
              </a:rPr>
              <a:t>.</a:t>
            </a:r>
          </a:p>
        </p:txBody>
      </p:sp>
      <p:grpSp>
        <p:nvGrpSpPr>
          <p:cNvPr id="56" name="Group 55"/>
          <p:cNvGrpSpPr/>
          <p:nvPr/>
        </p:nvGrpSpPr>
        <p:grpSpPr>
          <a:xfrm>
            <a:off x="4488029" y="3086303"/>
            <a:ext cx="7073809"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664407" y="3021362"/>
            <a:ext cx="6974098" cy="830997"/>
          </a:xfrm>
          <a:prstGeom prst="rect">
            <a:avLst/>
          </a:prstGeom>
          <a:noFill/>
          <a:ln>
            <a:noFill/>
          </a:ln>
        </p:spPr>
        <p:txBody>
          <a:bodyPr wrap="square" rtlCol="0">
            <a:spAutoFit/>
          </a:bodyPr>
          <a:lstStyle/>
          <a:p>
            <a:pPr lvl="0">
              <a:defRPr/>
            </a:pPr>
            <a:r>
              <a:rPr lang="nl-NL" sz="2400" dirty="0">
                <a:latin typeface="Times New Roman" panose="02020603050405020304" pitchFamily="18" charset="0"/>
                <a:ea typeface="Calibri" panose="020F0502020204030204" pitchFamily="34" charset="0"/>
                <a:cs typeface="Times New Roman" panose="02020603050405020304" pitchFamily="18" charset="0"/>
              </a:rPr>
              <a:t>- </a:t>
            </a:r>
            <a:r>
              <a:rPr lang="nl-NL" sz="2400" dirty="0" err="1">
                <a:latin typeface="Times New Roman" panose="02020603050405020304" pitchFamily="18" charset="0"/>
                <a:ea typeface="Calibri" panose="020F0502020204030204" pitchFamily="34" charset="0"/>
                <a:cs typeface="Times New Roman" panose="02020603050405020304" pitchFamily="18" charset="0"/>
              </a:rPr>
              <a:t>Xây</a:t>
            </a:r>
            <a:r>
              <a:rPr lang="nl-NL" sz="2400" dirty="0">
                <a:latin typeface="Times New Roman" panose="02020603050405020304" pitchFamily="18" charset="0"/>
                <a:ea typeface="Calibri" panose="020F0502020204030204" pitchFamily="34" charset="0"/>
                <a:cs typeface="Times New Roman" panose="02020603050405020304" pitchFamily="18" charset="0"/>
              </a:rPr>
              <a:t> dựng và thực hiện kế hoạch học tập cụ thể, phù hợp với năng lực của bản thân.</a:t>
            </a:r>
            <a:endParaRPr kumimoji="0" lang="en-US" sz="3200" b="0" i="0" u="none" strike="noStrike" kern="1200" cap="none" spc="0" normalizeH="0" baseline="0" noProof="0" dirty="0">
              <a:ln>
                <a:noFill/>
              </a:ln>
              <a:solidFill>
                <a:srgbClr val="000000">
                  <a:lumMod val="85000"/>
                  <a:lumOff val="15000"/>
                </a:srgbClr>
              </a:solidFill>
              <a:effectLst/>
              <a:uLnTx/>
              <a:uFillTx/>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362173" y="1947054"/>
            <a:ext cx="7496263" cy="1038103"/>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523828" y="1865628"/>
            <a:ext cx="7302591" cy="1200329"/>
          </a:xfrm>
          <a:prstGeom prst="rect">
            <a:avLst/>
          </a:prstGeom>
          <a:noFill/>
          <a:ln>
            <a:noFill/>
          </a:ln>
        </p:spPr>
        <p:txBody>
          <a:bodyPr wrap="square" rtlCol="0">
            <a:spAutoFit/>
          </a:bodyPr>
          <a:lstStyle/>
          <a:p>
            <a:pPr algn="just"/>
            <a:r>
              <a:rPr lang="nl-NL" sz="2400" dirty="0">
                <a:latin typeface="Times New Roman" panose="02020603050405020304" pitchFamily="18" charset="0"/>
                <a:ea typeface="Calibri" panose="020F0502020204030204" pitchFamily="34" charset="0"/>
                <a:cs typeface="Times New Roman" panose="02020603050405020304" pitchFamily="18" charset="0"/>
              </a:rPr>
              <a:t>- </a:t>
            </a:r>
            <a:r>
              <a:rPr lang="nl-NL" sz="2400" dirty="0" err="1">
                <a:latin typeface="Times New Roman" panose="02020603050405020304" pitchFamily="18" charset="0"/>
                <a:ea typeface="Calibri" panose="020F0502020204030204" pitchFamily="34" charset="0"/>
                <a:cs typeface="Times New Roman" panose="02020603050405020304" pitchFamily="18" charset="0"/>
              </a:rPr>
              <a:t>Chủ</a:t>
            </a:r>
            <a:r>
              <a:rPr lang="nl-NL" sz="2400" dirty="0">
                <a:latin typeface="Times New Roman" panose="02020603050405020304" pitchFamily="18" charset="0"/>
                <a:ea typeface="Calibri" panose="020F0502020204030204" pitchFamily="34" charset="0"/>
                <a:cs typeface="Times New Roman" panose="02020603050405020304" pitchFamily="18" charset="0"/>
              </a:rPr>
              <a:t> động, tích cực trong thực hiện nhiệm vụ học tập (học và làm bài đầy đủ, hăng hái phát biểu xây dựng bài, tích cực hợp tác khi học nhóm...).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ectangle 38"/>
          <p:cNvSpPr/>
          <p:nvPr/>
        </p:nvSpPr>
        <p:spPr>
          <a:xfrm>
            <a:off x="4082492" y="1237545"/>
            <a:ext cx="7444666"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677154" y="1320721"/>
            <a:ext cx="6662676" cy="461665"/>
          </a:xfrm>
          <a:prstGeom prst="rect">
            <a:avLst/>
          </a:prstGeom>
          <a:noFill/>
          <a:ln>
            <a:noFill/>
          </a:ln>
        </p:spPr>
        <p:txBody>
          <a:bodyPr wrap="square" rtlCol="0">
            <a:spAutoFit/>
          </a:bodyPr>
          <a:lstStyle/>
          <a:p>
            <a:pPr algn="just"/>
            <a:r>
              <a:rPr lang="nl-NL" sz="2400" dirty="0">
                <a:latin typeface="Times New Roman" panose="02020603050405020304" pitchFamily="18" charset="0"/>
                <a:ea typeface="Calibri" panose="020F0502020204030204" pitchFamily="34" charset="0"/>
                <a:cs typeface="Times New Roman" panose="02020603050405020304" pitchFamily="18" charset="0"/>
              </a:rPr>
              <a:t>- Có mục đích và động cơ học tập đúng đắn.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148025" y="1854707"/>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66233" y="217233"/>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0" y="1634541"/>
            <a:ext cx="275225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Học tập tự giác, tích cực</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4108652" y="304134"/>
            <a:ext cx="7777835" cy="707886"/>
          </a:xfrm>
          <a:prstGeom prst="rect">
            <a:avLst/>
          </a:prstGeom>
          <a:noFill/>
        </p:spPr>
        <p:txBody>
          <a:bodyPr wrap="square" rtlCol="0">
            <a:spAutoFit/>
          </a:bodyPr>
          <a:lstStyle/>
          <a:p>
            <a:pPr algn="just"/>
            <a:r>
              <a:rPr lang="nl-NL" sz="2000" dirty="0">
                <a:latin typeface="Times New Roman" panose="02020603050405020304" pitchFamily="18"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259812" y="4208603"/>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403683"/>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45"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2000"/>
                                        <p:tgtEl>
                                          <p:spTgt spid="41"/>
                                        </p:tgtEl>
                                      </p:cBhvr>
                                    </p:animEffect>
                                    <p:anim calcmode="lin" valueType="num">
                                      <p:cBhvr>
                                        <p:cTn id="44" dur="2000" fill="hold"/>
                                        <p:tgtEl>
                                          <p:spTgt spid="41"/>
                                        </p:tgtEl>
                                        <p:attrNameLst>
                                          <p:attrName>ppt_w</p:attrName>
                                        </p:attrNameLst>
                                      </p:cBhvr>
                                      <p:tavLst>
                                        <p:tav tm="0" fmla="#ppt_w*sin(2.5*pi*$)">
                                          <p:val>
                                            <p:fltVal val="0"/>
                                          </p:val>
                                        </p:tav>
                                        <p:tav tm="100000">
                                          <p:val>
                                            <p:fltVal val="1"/>
                                          </p:val>
                                        </p:tav>
                                      </p:tavLst>
                                    </p:anim>
                                    <p:anim calcmode="lin" valueType="num">
                                      <p:cBhvr>
                                        <p:cTn id="45" dur="2000" fill="hold"/>
                                        <p:tgtEl>
                                          <p:spTgt spid="41"/>
                                        </p:tgtEl>
                                        <p:attrNameLst>
                                          <p:attrName>ppt_h</p:attrName>
                                        </p:attrNameLst>
                                      </p:cBhvr>
                                      <p:tavLst>
                                        <p:tav tm="0">
                                          <p:val>
                                            <p:strVal val="#ppt_h"/>
                                          </p:val>
                                        </p:tav>
                                        <p:tav tm="100000">
                                          <p:val>
                                            <p:strVal val="#ppt_h"/>
                                          </p:val>
                                        </p:tav>
                                      </p:tavLst>
                                    </p:anim>
                                  </p:childTnLst>
                                </p:cTn>
                              </p:par>
                              <p:par>
                                <p:cTn id="46" presetID="45" presetClass="entr" presetSubtype="0" fill="hold" grpId="0"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2000"/>
                                        <p:tgtEl>
                                          <p:spTgt spid="71"/>
                                        </p:tgtEl>
                                      </p:cBhvr>
                                    </p:animEffect>
                                    <p:anim calcmode="lin" valueType="num">
                                      <p:cBhvr>
                                        <p:cTn id="49" dur="2000" fill="hold"/>
                                        <p:tgtEl>
                                          <p:spTgt spid="71"/>
                                        </p:tgtEl>
                                        <p:attrNameLst>
                                          <p:attrName>ppt_w</p:attrName>
                                        </p:attrNameLst>
                                      </p:cBhvr>
                                      <p:tavLst>
                                        <p:tav tm="0" fmla="#ppt_w*sin(2.5*pi*$)">
                                          <p:val>
                                            <p:fltVal val="0"/>
                                          </p:val>
                                        </p:tav>
                                        <p:tav tm="100000">
                                          <p:val>
                                            <p:fltVal val="1"/>
                                          </p:val>
                                        </p:tav>
                                      </p:tavLst>
                                    </p:anim>
                                    <p:anim calcmode="lin" valueType="num">
                                      <p:cBhvr>
                                        <p:cTn id="50" dur="2000" fill="hold"/>
                                        <p:tgtEl>
                                          <p:spTgt spid="71"/>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000"/>
                                        <p:tgtEl>
                                          <p:spTgt spid="39"/>
                                        </p:tgtEl>
                                      </p:cBhvr>
                                    </p:animEffect>
                                    <p:anim calcmode="lin" valueType="num">
                                      <p:cBhvr>
                                        <p:cTn id="54" dur="2000" fill="hold"/>
                                        <p:tgtEl>
                                          <p:spTgt spid="39"/>
                                        </p:tgtEl>
                                        <p:attrNameLst>
                                          <p:attrName>ppt_w</p:attrName>
                                        </p:attrNameLst>
                                      </p:cBhvr>
                                      <p:tavLst>
                                        <p:tav tm="0" fmla="#ppt_w*sin(2.5*pi*$)">
                                          <p:val>
                                            <p:fltVal val="0"/>
                                          </p:val>
                                        </p:tav>
                                        <p:tav tm="100000">
                                          <p:val>
                                            <p:fltVal val="1"/>
                                          </p:val>
                                        </p:tav>
                                      </p:tavLst>
                                    </p:anim>
                                    <p:anim calcmode="lin" valueType="num">
                                      <p:cBhvr>
                                        <p:cTn id="55" dur="2000" fill="hold"/>
                                        <p:tgtEl>
                                          <p:spTgt spid="39"/>
                                        </p:tgtEl>
                                        <p:attrNameLst>
                                          <p:attrName>ppt_h</p:attrName>
                                        </p:attrNameLst>
                                      </p:cBhvr>
                                      <p:tavLst>
                                        <p:tav tm="0">
                                          <p:val>
                                            <p:strVal val="#ppt_h"/>
                                          </p:val>
                                        </p:tav>
                                        <p:tav tm="100000">
                                          <p:val>
                                            <p:strVal val="#ppt_h"/>
                                          </p:val>
                                        </p:tav>
                                      </p:tavLst>
                                    </p:anim>
                                  </p:childTnLst>
                                </p:cTn>
                              </p:par>
                              <p:par>
                                <p:cTn id="56" presetID="45"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2000"/>
                                        <p:tgtEl>
                                          <p:spTgt spid="45"/>
                                        </p:tgtEl>
                                      </p:cBhvr>
                                    </p:animEffect>
                                    <p:anim calcmode="lin" valueType="num">
                                      <p:cBhvr>
                                        <p:cTn id="59" dur="2000" fill="hold"/>
                                        <p:tgtEl>
                                          <p:spTgt spid="45"/>
                                        </p:tgtEl>
                                        <p:attrNameLst>
                                          <p:attrName>ppt_w</p:attrName>
                                        </p:attrNameLst>
                                      </p:cBhvr>
                                      <p:tavLst>
                                        <p:tav tm="0" fmla="#ppt_w*sin(2.5*pi*$)">
                                          <p:val>
                                            <p:fltVal val="0"/>
                                          </p:val>
                                        </p:tav>
                                        <p:tav tm="100000">
                                          <p:val>
                                            <p:fltVal val="1"/>
                                          </p:val>
                                        </p:tav>
                                      </p:tavLst>
                                    </p:anim>
                                    <p:anim calcmode="lin" valueType="num">
                                      <p:cBhvr>
                                        <p:cTn id="60" dur="2000" fill="hold"/>
                                        <p:tgtEl>
                                          <p:spTgt spid="45"/>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000"/>
                                        <p:tgtEl>
                                          <p:spTgt spid="42"/>
                                        </p:tgtEl>
                                      </p:cBhvr>
                                    </p:animEffect>
                                    <p:anim calcmode="lin" valueType="num">
                                      <p:cBhvr>
                                        <p:cTn id="64" dur="2000" fill="hold"/>
                                        <p:tgtEl>
                                          <p:spTgt spid="42"/>
                                        </p:tgtEl>
                                        <p:attrNameLst>
                                          <p:attrName>ppt_w</p:attrName>
                                        </p:attrNameLst>
                                      </p:cBhvr>
                                      <p:tavLst>
                                        <p:tav tm="0" fmla="#ppt_w*sin(2.5*pi*$)">
                                          <p:val>
                                            <p:fltVal val="0"/>
                                          </p:val>
                                        </p:tav>
                                        <p:tav tm="100000">
                                          <p:val>
                                            <p:fltVal val="1"/>
                                          </p:val>
                                        </p:tav>
                                      </p:tavLst>
                                    </p:anim>
                                    <p:anim calcmode="lin" valueType="num">
                                      <p:cBhvr>
                                        <p:cTn id="65" dur="2000" fill="hold"/>
                                        <p:tgtEl>
                                          <p:spTgt spid="42"/>
                                        </p:tgtEl>
                                        <p:attrNameLst>
                                          <p:attrName>ppt_h</p:attrName>
                                        </p:attrNameLst>
                                      </p:cBhvr>
                                      <p:tavLst>
                                        <p:tav tm="0">
                                          <p:val>
                                            <p:strVal val="#ppt_h"/>
                                          </p:val>
                                        </p:tav>
                                        <p:tav tm="100000">
                                          <p:val>
                                            <p:strVal val="#ppt_h"/>
                                          </p:val>
                                        </p:tav>
                                      </p:tavLst>
                                    </p:anim>
                                  </p:childTnLst>
                                </p:cTn>
                              </p:par>
                              <p:par>
                                <p:cTn id="66" presetID="45"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2000"/>
                                        <p:tgtEl>
                                          <p:spTgt spid="59"/>
                                        </p:tgtEl>
                                      </p:cBhvr>
                                    </p:animEffect>
                                    <p:anim calcmode="lin" valueType="num">
                                      <p:cBhvr>
                                        <p:cTn id="69" dur="2000" fill="hold"/>
                                        <p:tgtEl>
                                          <p:spTgt spid="59"/>
                                        </p:tgtEl>
                                        <p:attrNameLst>
                                          <p:attrName>ppt_w</p:attrName>
                                        </p:attrNameLst>
                                      </p:cBhvr>
                                      <p:tavLst>
                                        <p:tav tm="0" fmla="#ppt_w*sin(2.5*pi*$)">
                                          <p:val>
                                            <p:fltVal val="0"/>
                                          </p:val>
                                        </p:tav>
                                        <p:tav tm="100000">
                                          <p:val>
                                            <p:fltVal val="1"/>
                                          </p:val>
                                        </p:tav>
                                      </p:tavLst>
                                    </p:anim>
                                    <p:anim calcmode="lin" valueType="num">
                                      <p:cBhvr>
                                        <p:cTn id="70"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inVertical)">
                                      <p:cBhvr>
                                        <p:cTn id="75" dur="500"/>
                                        <p:tgtEl>
                                          <p:spTgt spid="22"/>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arn(inVertical)">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2000"/>
                                        <p:tgtEl>
                                          <p:spTgt spid="56"/>
                                        </p:tgtEl>
                                      </p:cBhvr>
                                    </p:animEffect>
                                    <p:anim calcmode="lin" valueType="num">
                                      <p:cBhvr>
                                        <p:cTn id="84" dur="2000" fill="hold"/>
                                        <p:tgtEl>
                                          <p:spTgt spid="56"/>
                                        </p:tgtEl>
                                        <p:attrNameLst>
                                          <p:attrName>ppt_w</p:attrName>
                                        </p:attrNameLst>
                                      </p:cBhvr>
                                      <p:tavLst>
                                        <p:tav tm="0" fmla="#ppt_w*sin(2.5*pi*$)">
                                          <p:val>
                                            <p:fltVal val="0"/>
                                          </p:val>
                                        </p:tav>
                                        <p:tav tm="100000">
                                          <p:val>
                                            <p:fltVal val="1"/>
                                          </p:val>
                                        </p:tav>
                                      </p:tavLst>
                                    </p:anim>
                                    <p:anim calcmode="lin" valueType="num">
                                      <p:cBhvr>
                                        <p:cTn id="85" dur="2000" fill="hold"/>
                                        <p:tgtEl>
                                          <p:spTgt spid="56"/>
                                        </p:tgtEl>
                                        <p:attrNameLst>
                                          <p:attrName>ppt_h</p:attrName>
                                        </p:attrNameLst>
                                      </p:cBhvr>
                                      <p:tavLst>
                                        <p:tav tm="0">
                                          <p:val>
                                            <p:strVal val="#ppt_h"/>
                                          </p:val>
                                        </p:tav>
                                        <p:tav tm="100000">
                                          <p:val>
                                            <p:strVal val="#ppt_h"/>
                                          </p:val>
                                        </p:tav>
                                      </p:tavLst>
                                    </p:anim>
                                  </p:childTnLst>
                                </p:cTn>
                              </p:par>
                              <p:par>
                                <p:cTn id="86" presetID="45" presetClass="entr" presetSubtype="0" fill="hold"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2000"/>
                                        <p:tgtEl>
                                          <p:spTgt spid="48"/>
                                        </p:tgtEl>
                                      </p:cBhvr>
                                    </p:animEffect>
                                    <p:anim calcmode="lin" valueType="num">
                                      <p:cBhvr>
                                        <p:cTn id="89" dur="2000" fill="hold"/>
                                        <p:tgtEl>
                                          <p:spTgt spid="48"/>
                                        </p:tgtEl>
                                        <p:attrNameLst>
                                          <p:attrName>ppt_w</p:attrName>
                                        </p:attrNameLst>
                                      </p:cBhvr>
                                      <p:tavLst>
                                        <p:tav tm="0" fmla="#ppt_w*sin(2.5*pi*$)">
                                          <p:val>
                                            <p:fltVal val="0"/>
                                          </p:val>
                                        </p:tav>
                                        <p:tav tm="100000">
                                          <p:val>
                                            <p:fltVal val="1"/>
                                          </p:val>
                                        </p:tav>
                                      </p:tavLst>
                                    </p:anim>
                                    <p:anim calcmode="lin" valueType="num">
                                      <p:cBhvr>
                                        <p:cTn id="90" dur="2000" fill="hold"/>
                                        <p:tgtEl>
                                          <p:spTgt spid="48"/>
                                        </p:tgtEl>
                                        <p:attrNameLst>
                                          <p:attrName>ppt_h</p:attrName>
                                        </p:attrNameLst>
                                      </p:cBhvr>
                                      <p:tavLst>
                                        <p:tav tm="0">
                                          <p:val>
                                            <p:strVal val="#ppt_h"/>
                                          </p:val>
                                        </p:tav>
                                        <p:tav tm="100000">
                                          <p:val>
                                            <p:strVal val="#ppt_h"/>
                                          </p:val>
                                        </p:tav>
                                      </p:tavLst>
                                    </p:anim>
                                  </p:childTnLst>
                                </p:cTn>
                              </p:par>
                              <p:par>
                                <p:cTn id="91" presetID="45" presetClass="entr"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2000"/>
                                        <p:tgtEl>
                                          <p:spTgt spid="74"/>
                                        </p:tgtEl>
                                      </p:cBhvr>
                                    </p:animEffect>
                                    <p:anim calcmode="lin" valueType="num">
                                      <p:cBhvr>
                                        <p:cTn id="94" dur="2000" fill="hold"/>
                                        <p:tgtEl>
                                          <p:spTgt spid="74"/>
                                        </p:tgtEl>
                                        <p:attrNameLst>
                                          <p:attrName>ppt_w</p:attrName>
                                        </p:attrNameLst>
                                      </p:cBhvr>
                                      <p:tavLst>
                                        <p:tav tm="0" fmla="#ppt_w*sin(2.5*pi*$)">
                                          <p:val>
                                            <p:fltVal val="0"/>
                                          </p:val>
                                        </p:tav>
                                        <p:tav tm="100000">
                                          <p:val>
                                            <p:fltVal val="1"/>
                                          </p:val>
                                        </p:tav>
                                      </p:tavLst>
                                    </p:anim>
                                    <p:anim calcmode="lin" valueType="num">
                                      <p:cBhvr>
                                        <p:cTn id="95" dur="2000" fill="hold"/>
                                        <p:tgtEl>
                                          <p:spTgt spid="74"/>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2000"/>
                                        <p:tgtEl>
                                          <p:spTgt spid="55"/>
                                        </p:tgtEl>
                                      </p:cBhvr>
                                    </p:animEffect>
                                    <p:anim calcmode="lin" valueType="num">
                                      <p:cBhvr>
                                        <p:cTn id="99" dur="2000" fill="hold"/>
                                        <p:tgtEl>
                                          <p:spTgt spid="55"/>
                                        </p:tgtEl>
                                        <p:attrNameLst>
                                          <p:attrName>ppt_w</p:attrName>
                                        </p:attrNameLst>
                                      </p:cBhvr>
                                      <p:tavLst>
                                        <p:tav tm="0" fmla="#ppt_w*sin(2.5*pi*$)">
                                          <p:val>
                                            <p:fltVal val="0"/>
                                          </p:val>
                                        </p:tav>
                                        <p:tav tm="100000">
                                          <p:val>
                                            <p:fltVal val="1"/>
                                          </p:val>
                                        </p:tav>
                                      </p:tavLst>
                                    </p:anim>
                                    <p:anim calcmode="lin" valueType="num">
                                      <p:cBhvr>
                                        <p:cTn id="100" dur="2000" fill="hold"/>
                                        <p:tgtEl>
                                          <p:spTgt spid="55"/>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fade">
                                      <p:cBhvr>
                                        <p:cTn id="103" dur="2000"/>
                                        <p:tgtEl>
                                          <p:spTgt spid="75"/>
                                        </p:tgtEl>
                                      </p:cBhvr>
                                    </p:animEffect>
                                    <p:anim calcmode="lin" valueType="num">
                                      <p:cBhvr>
                                        <p:cTn id="104" dur="2000" fill="hold"/>
                                        <p:tgtEl>
                                          <p:spTgt spid="75"/>
                                        </p:tgtEl>
                                        <p:attrNameLst>
                                          <p:attrName>ppt_w</p:attrName>
                                        </p:attrNameLst>
                                      </p:cBhvr>
                                      <p:tavLst>
                                        <p:tav tm="0" fmla="#ppt_w*sin(2.5*pi*$)">
                                          <p:val>
                                            <p:fltVal val="0"/>
                                          </p:val>
                                        </p:tav>
                                        <p:tav tm="100000">
                                          <p:val>
                                            <p:fltVal val="1"/>
                                          </p:val>
                                        </p:tav>
                                      </p:tavLst>
                                    </p:anim>
                                    <p:anim calcmode="lin" valueType="num">
                                      <p:cBhvr>
                                        <p:cTn id="105" dur="2000" fill="hold"/>
                                        <p:tgtEl>
                                          <p:spTgt spid="75"/>
                                        </p:tgtEl>
                                        <p:attrNameLst>
                                          <p:attrName>ppt_h</p:attrName>
                                        </p:attrNameLst>
                                      </p:cBhvr>
                                      <p:tavLst>
                                        <p:tav tm="0">
                                          <p:val>
                                            <p:strVal val="#ppt_h"/>
                                          </p:val>
                                        </p:tav>
                                        <p:tav tm="100000">
                                          <p:val>
                                            <p:strVal val="#ppt_h"/>
                                          </p:val>
                                        </p:tav>
                                      </p:tavLst>
                                    </p:anim>
                                  </p:childTnLst>
                                </p:cTn>
                              </p:par>
                              <p:par>
                                <p:cTn id="106" presetID="45" presetClass="entr" presetSubtype="0" fill="hold"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2000"/>
                                        <p:tgtEl>
                                          <p:spTgt spid="52"/>
                                        </p:tgtEl>
                                      </p:cBhvr>
                                    </p:animEffect>
                                    <p:anim calcmode="lin" valueType="num">
                                      <p:cBhvr>
                                        <p:cTn id="109" dur="2000" fill="hold"/>
                                        <p:tgtEl>
                                          <p:spTgt spid="52"/>
                                        </p:tgtEl>
                                        <p:attrNameLst>
                                          <p:attrName>ppt_w</p:attrName>
                                        </p:attrNameLst>
                                      </p:cBhvr>
                                      <p:tavLst>
                                        <p:tav tm="0" fmla="#ppt_w*sin(2.5*pi*$)">
                                          <p:val>
                                            <p:fltVal val="0"/>
                                          </p:val>
                                        </p:tav>
                                        <p:tav tm="100000">
                                          <p:val>
                                            <p:fltVal val="1"/>
                                          </p:val>
                                        </p:tav>
                                      </p:tavLst>
                                    </p:anim>
                                    <p:anim calcmode="lin" valueType="num">
                                      <p:cBhvr>
                                        <p:cTn id="110"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barn(inVertical)">
                                      <p:cBhvr>
                                        <p:cTn id="115" dur="500"/>
                                        <p:tgtEl>
                                          <p:spTgt spid="47"/>
                                        </p:tgtEl>
                                      </p:cBhvr>
                                    </p:animEffect>
                                  </p:childTnLst>
                                </p:cTn>
                              </p:par>
                              <p:par>
                                <p:cTn id="116" presetID="16" presetClass="entr" presetSubtype="21" fill="hold" nodeType="with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barn(inVertical)">
                                      <p:cBhvr>
                                        <p:cTn id="118" dur="500"/>
                                        <p:tgtEl>
                                          <p:spTgt spid="11"/>
                                        </p:tgtEl>
                                      </p:cBhvr>
                                    </p:animEffect>
                                  </p:childTnLst>
                                </p:cTn>
                              </p:par>
                            </p:childTnLst>
                          </p:cTn>
                        </p:par>
                      </p:childTnLst>
                    </p:cTn>
                  </p:par>
                  <p:par>
                    <p:cTn id="119" fill="hold">
                      <p:stCondLst>
                        <p:cond delay="indefinite"/>
                      </p:stCondLst>
                      <p:childTnLst>
                        <p:par>
                          <p:cTn id="120" fill="hold">
                            <p:stCondLst>
                              <p:cond delay="0"/>
                            </p:stCondLst>
                            <p:childTnLst>
                              <p:par>
                                <p:cTn id="121" presetID="45" presetClass="entr" presetSubtype="0"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fade">
                                      <p:cBhvr>
                                        <p:cTn id="123" dur="2000"/>
                                        <p:tgtEl>
                                          <p:spTgt spid="63"/>
                                        </p:tgtEl>
                                      </p:cBhvr>
                                    </p:animEffect>
                                    <p:anim calcmode="lin" valueType="num">
                                      <p:cBhvr>
                                        <p:cTn id="124" dur="2000" fill="hold"/>
                                        <p:tgtEl>
                                          <p:spTgt spid="63"/>
                                        </p:tgtEl>
                                        <p:attrNameLst>
                                          <p:attrName>ppt_w</p:attrName>
                                        </p:attrNameLst>
                                      </p:cBhvr>
                                      <p:tavLst>
                                        <p:tav tm="0" fmla="#ppt_w*sin(2.5*pi*$)">
                                          <p:val>
                                            <p:fltVal val="0"/>
                                          </p:val>
                                        </p:tav>
                                        <p:tav tm="100000">
                                          <p:val>
                                            <p:fltVal val="1"/>
                                          </p:val>
                                        </p:tav>
                                      </p:tavLst>
                                    </p:anim>
                                    <p:anim calcmode="lin" valueType="num">
                                      <p:cBhvr>
                                        <p:cTn id="125" dur="2000" fill="hold"/>
                                        <p:tgtEl>
                                          <p:spTgt spid="63"/>
                                        </p:tgtEl>
                                        <p:attrNameLst>
                                          <p:attrName>ppt_h</p:attrName>
                                        </p:attrNameLst>
                                      </p:cBhvr>
                                      <p:tavLst>
                                        <p:tav tm="0">
                                          <p:val>
                                            <p:strVal val="#ppt_h"/>
                                          </p:val>
                                        </p:tav>
                                        <p:tav tm="100000">
                                          <p:val>
                                            <p:strVal val="#ppt_h"/>
                                          </p:val>
                                        </p:tav>
                                      </p:tavLst>
                                    </p:anim>
                                  </p:childTnLst>
                                </p:cTn>
                              </p:par>
                              <p:par>
                                <p:cTn id="126" presetID="45" presetClass="entr" presetSubtype="0" fill="hold" nodeType="with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fade">
                                      <p:cBhvr>
                                        <p:cTn id="128" dur="2000"/>
                                        <p:tgtEl>
                                          <p:spTgt spid="60"/>
                                        </p:tgtEl>
                                      </p:cBhvr>
                                    </p:animEffect>
                                    <p:anim calcmode="lin" valueType="num">
                                      <p:cBhvr>
                                        <p:cTn id="129" dur="2000" fill="hold"/>
                                        <p:tgtEl>
                                          <p:spTgt spid="60"/>
                                        </p:tgtEl>
                                        <p:attrNameLst>
                                          <p:attrName>ppt_w</p:attrName>
                                        </p:attrNameLst>
                                      </p:cBhvr>
                                      <p:tavLst>
                                        <p:tav tm="0" fmla="#ppt_w*sin(2.5*pi*$)">
                                          <p:val>
                                            <p:fltVal val="0"/>
                                          </p:val>
                                        </p:tav>
                                        <p:tav tm="100000">
                                          <p:val>
                                            <p:fltVal val="1"/>
                                          </p:val>
                                        </p:tav>
                                      </p:tavLst>
                                    </p:anim>
                                    <p:anim calcmode="lin" valueType="num">
                                      <p:cBhvr>
                                        <p:cTn id="130" dur="2000" fill="hold"/>
                                        <p:tgtEl>
                                          <p:spTgt spid="60"/>
                                        </p:tgtEl>
                                        <p:attrNameLst>
                                          <p:attrName>ppt_h</p:attrName>
                                        </p:attrNameLst>
                                      </p:cBhvr>
                                      <p:tavLst>
                                        <p:tav tm="0">
                                          <p:val>
                                            <p:strVal val="#ppt_h"/>
                                          </p:val>
                                        </p:tav>
                                        <p:tav tm="100000">
                                          <p:val>
                                            <p:strVal val="#ppt_h"/>
                                          </p:val>
                                        </p:tav>
                                      </p:tavLst>
                                    </p:anim>
                                  </p:childTnLst>
                                </p:cTn>
                              </p:par>
                              <p:par>
                                <p:cTn id="131" presetID="45" presetClass="entr" presetSubtype="0" fill="hold" grpId="0" nodeType="withEffect">
                                  <p:stCondLst>
                                    <p:cond delay="0"/>
                                  </p:stCondLst>
                                  <p:childTnLst>
                                    <p:set>
                                      <p:cBhvr>
                                        <p:cTn id="132" dur="1" fill="hold">
                                          <p:stCondLst>
                                            <p:cond delay="0"/>
                                          </p:stCondLst>
                                        </p:cTn>
                                        <p:tgtEl>
                                          <p:spTgt spid="76"/>
                                        </p:tgtEl>
                                        <p:attrNameLst>
                                          <p:attrName>style.visibility</p:attrName>
                                        </p:attrNameLst>
                                      </p:cBhvr>
                                      <p:to>
                                        <p:strVal val="visible"/>
                                      </p:to>
                                    </p:set>
                                    <p:animEffect transition="in" filter="fade">
                                      <p:cBhvr>
                                        <p:cTn id="133" dur="2000"/>
                                        <p:tgtEl>
                                          <p:spTgt spid="76"/>
                                        </p:tgtEl>
                                      </p:cBhvr>
                                    </p:animEffect>
                                    <p:anim calcmode="lin" valueType="num">
                                      <p:cBhvr>
                                        <p:cTn id="134" dur="2000" fill="hold"/>
                                        <p:tgtEl>
                                          <p:spTgt spid="76"/>
                                        </p:tgtEl>
                                        <p:attrNameLst>
                                          <p:attrName>ppt_w</p:attrName>
                                        </p:attrNameLst>
                                      </p:cBhvr>
                                      <p:tavLst>
                                        <p:tav tm="0" fmla="#ppt_w*sin(2.5*pi*$)">
                                          <p:val>
                                            <p:fltVal val="0"/>
                                          </p:val>
                                        </p:tav>
                                        <p:tav tm="100000">
                                          <p:val>
                                            <p:fltVal val="1"/>
                                          </p:val>
                                        </p:tav>
                                      </p:tavLst>
                                    </p:anim>
                                    <p:anim calcmode="lin" valueType="num">
                                      <p:cBhvr>
                                        <p:cTn id="135" dur="2000" fill="hold"/>
                                        <p:tgtEl>
                                          <p:spTgt spid="76"/>
                                        </p:tgtEl>
                                        <p:attrNameLst>
                                          <p:attrName>ppt_h</p:attrName>
                                        </p:attrNameLst>
                                      </p:cBhvr>
                                      <p:tavLst>
                                        <p:tav tm="0">
                                          <p:val>
                                            <p:strVal val="#ppt_h"/>
                                          </p:val>
                                        </p:tav>
                                        <p:tav tm="100000">
                                          <p:val>
                                            <p:strVal val="#ppt_h"/>
                                          </p:val>
                                        </p:tav>
                                      </p:tavLst>
                                    </p:anim>
                                  </p:childTnLst>
                                </p:cTn>
                              </p:par>
                              <p:par>
                                <p:cTn id="136" presetID="45" presetClass="entr" presetSubtype="0" fill="hold" nodeType="withEffect">
                                  <p:stCondLst>
                                    <p:cond delay="0"/>
                                  </p:stCondLst>
                                  <p:childTnLst>
                                    <p:set>
                                      <p:cBhvr>
                                        <p:cTn id="137" dur="1" fill="hold">
                                          <p:stCondLst>
                                            <p:cond delay="0"/>
                                          </p:stCondLst>
                                        </p:cTn>
                                        <p:tgtEl>
                                          <p:spTgt spid="64"/>
                                        </p:tgtEl>
                                        <p:attrNameLst>
                                          <p:attrName>style.visibility</p:attrName>
                                        </p:attrNameLst>
                                      </p:cBhvr>
                                      <p:to>
                                        <p:strVal val="visible"/>
                                      </p:to>
                                    </p:set>
                                    <p:animEffect transition="in" filter="fade">
                                      <p:cBhvr>
                                        <p:cTn id="138" dur="2000"/>
                                        <p:tgtEl>
                                          <p:spTgt spid="64"/>
                                        </p:tgtEl>
                                      </p:cBhvr>
                                    </p:animEffect>
                                    <p:anim calcmode="lin" valueType="num">
                                      <p:cBhvr>
                                        <p:cTn id="139" dur="2000" fill="hold"/>
                                        <p:tgtEl>
                                          <p:spTgt spid="64"/>
                                        </p:tgtEl>
                                        <p:attrNameLst>
                                          <p:attrName>ppt_w</p:attrName>
                                        </p:attrNameLst>
                                      </p:cBhvr>
                                      <p:tavLst>
                                        <p:tav tm="0" fmla="#ppt_w*sin(2.5*pi*$)">
                                          <p:val>
                                            <p:fltVal val="0"/>
                                          </p:val>
                                        </p:tav>
                                        <p:tav tm="100000">
                                          <p:val>
                                            <p:fltVal val="1"/>
                                          </p:val>
                                        </p:tav>
                                      </p:tavLst>
                                    </p:anim>
                                    <p:anim calcmode="lin" valueType="num">
                                      <p:cBhvr>
                                        <p:cTn id="140" dur="2000" fill="hold"/>
                                        <p:tgtEl>
                                          <p:spTgt spid="64"/>
                                        </p:tgtEl>
                                        <p:attrNameLst>
                                          <p:attrName>ppt_h</p:attrName>
                                        </p:attrNameLst>
                                      </p:cBhvr>
                                      <p:tavLst>
                                        <p:tav tm="0">
                                          <p:val>
                                            <p:strVal val="#ppt_h"/>
                                          </p:val>
                                        </p:tav>
                                        <p:tav tm="100000">
                                          <p:val>
                                            <p:strVal val="#ppt_h"/>
                                          </p:val>
                                        </p:tav>
                                      </p:tavLst>
                                    </p:anim>
                                  </p:childTnLst>
                                </p:cTn>
                              </p:par>
                              <p:par>
                                <p:cTn id="141" presetID="45" presetClass="entr" presetSubtype="0" fill="hold" grpId="0" nodeType="with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fade">
                                      <p:cBhvr>
                                        <p:cTn id="143" dur="2000"/>
                                        <p:tgtEl>
                                          <p:spTgt spid="77"/>
                                        </p:tgtEl>
                                      </p:cBhvr>
                                    </p:animEffect>
                                    <p:anim calcmode="lin" valueType="num">
                                      <p:cBhvr>
                                        <p:cTn id="144" dur="2000" fill="hold"/>
                                        <p:tgtEl>
                                          <p:spTgt spid="77"/>
                                        </p:tgtEl>
                                        <p:attrNameLst>
                                          <p:attrName>ppt_w</p:attrName>
                                        </p:attrNameLst>
                                      </p:cBhvr>
                                      <p:tavLst>
                                        <p:tav tm="0" fmla="#ppt_w*sin(2.5*pi*$)">
                                          <p:val>
                                            <p:fltVal val="0"/>
                                          </p:val>
                                        </p:tav>
                                        <p:tav tm="100000">
                                          <p:val>
                                            <p:fltVal val="1"/>
                                          </p:val>
                                        </p:tav>
                                      </p:tavLst>
                                    </p:anim>
                                    <p:anim calcmode="lin" valueType="num">
                                      <p:cBhvr>
                                        <p:cTn id="145" dur="2000" fill="hold"/>
                                        <p:tgtEl>
                                          <p:spTgt spid="77"/>
                                        </p:tgtEl>
                                        <p:attrNameLst>
                                          <p:attrName>ppt_h</p:attrName>
                                        </p:attrNameLst>
                                      </p:cBhvr>
                                      <p:tavLst>
                                        <p:tav tm="0">
                                          <p:val>
                                            <p:strVal val="#ppt_h"/>
                                          </p:val>
                                        </p:tav>
                                        <p:tav tm="100000">
                                          <p:val>
                                            <p:strVal val="#ppt_h"/>
                                          </p:val>
                                        </p:tav>
                                      </p:tavLst>
                                    </p:anim>
                                  </p:childTnLst>
                                </p:cTn>
                              </p:par>
                              <p:par>
                                <p:cTn id="146" presetID="45" presetClass="entr" presetSubtype="0" fill="hold" grpId="0" nodeType="withEffect">
                                  <p:stCondLst>
                                    <p:cond delay="0"/>
                                  </p:stCondLst>
                                  <p:childTnLst>
                                    <p:set>
                                      <p:cBhvr>
                                        <p:cTn id="147" dur="1" fill="hold">
                                          <p:stCondLst>
                                            <p:cond delay="0"/>
                                          </p:stCondLst>
                                        </p:cTn>
                                        <p:tgtEl>
                                          <p:spTgt spid="67"/>
                                        </p:tgtEl>
                                        <p:attrNameLst>
                                          <p:attrName>style.visibility</p:attrName>
                                        </p:attrNameLst>
                                      </p:cBhvr>
                                      <p:to>
                                        <p:strVal val="visible"/>
                                      </p:to>
                                    </p:set>
                                    <p:animEffect transition="in" filter="fade">
                                      <p:cBhvr>
                                        <p:cTn id="148" dur="2000"/>
                                        <p:tgtEl>
                                          <p:spTgt spid="67"/>
                                        </p:tgtEl>
                                      </p:cBhvr>
                                    </p:animEffect>
                                    <p:anim calcmode="lin" valueType="num">
                                      <p:cBhvr>
                                        <p:cTn id="149" dur="2000" fill="hold"/>
                                        <p:tgtEl>
                                          <p:spTgt spid="67"/>
                                        </p:tgtEl>
                                        <p:attrNameLst>
                                          <p:attrName>ppt_w</p:attrName>
                                        </p:attrNameLst>
                                      </p:cBhvr>
                                      <p:tavLst>
                                        <p:tav tm="0" fmla="#ppt_w*sin(2.5*pi*$)">
                                          <p:val>
                                            <p:fltVal val="0"/>
                                          </p:val>
                                        </p:tav>
                                        <p:tav tm="100000">
                                          <p:val>
                                            <p:fltVal val="1"/>
                                          </p:val>
                                        </p:tav>
                                      </p:tavLst>
                                    </p:anim>
                                    <p:anim calcmode="lin" valueType="num">
                                      <p:cBhvr>
                                        <p:cTn id="150"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D6B8C873-EC01-C933-6028-E21637DDEB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8827" y="-39639"/>
            <a:ext cx="1542422" cy="1542422"/>
          </a:xfrm>
          <a:prstGeom prst="rect">
            <a:avLst/>
          </a:prstGeom>
        </p:spPr>
      </p:pic>
    </p:spTree>
    <p:extLst>
      <p:ext uri="{BB962C8B-B14F-4D97-AF65-F5344CB8AC3E}">
        <p14:creationId xmlns:p14="http://schemas.microsoft.com/office/powerpoint/2010/main" val="165247328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55613" y="1192213"/>
            <a:ext cx="5027612"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3956844"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6" name="Rounded Rectangle 35">
            <a:extLst>
              <a:ext uri="{FF2B5EF4-FFF2-40B4-BE49-F238E27FC236}">
                <a16:creationId xmlns:a16="http://schemas.microsoft.com/office/drawing/2014/main" id="{20F0DED8-9B34-ECC1-BB9F-A6968987EB39}"/>
              </a:ext>
            </a:extLst>
          </p:cNvPr>
          <p:cNvSpPr>
            <a:spLocks noChangeArrowheads="1"/>
          </p:cNvSpPr>
          <p:nvPr/>
        </p:nvSpPr>
        <p:spPr bwMode="auto">
          <a:xfrm>
            <a:off x="673100" y="3319463"/>
            <a:ext cx="10566400" cy="1022350"/>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93713" y="4751388"/>
            <a:ext cx="4989512" cy="15462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956844"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4802188"/>
            <a:ext cx="5472112" cy="14954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5663407"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501650" y="4876800"/>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593013" y="4953000"/>
            <a:ext cx="4027487" cy="0"/>
          </a:xfrm>
          <a:prstGeom prst="line">
            <a:avLst/>
          </a:prstGeom>
          <a:noFill/>
          <a:ln w="38100" cap="flat" cmpd="sng" algn="ctr">
            <a:solidFill>
              <a:srgbClr val="8064A2">
                <a:lumMod val="20000"/>
                <a:lumOff val="80000"/>
              </a:srgbClr>
            </a:solidFill>
            <a:prstDash val="solid"/>
            <a:miter lim="800000"/>
          </a:ln>
          <a:effectLst/>
        </p:spPr>
      </p:cxnSp>
      <p:sp>
        <p:nvSpPr>
          <p:cNvPr id="16" name="Text Box 3">
            <a:extLst>
              <a:ext uri="{FF2B5EF4-FFF2-40B4-BE49-F238E27FC236}">
                <a16:creationId xmlns:a16="http://schemas.microsoft.com/office/drawing/2014/main" id="{538683FD-99AB-C674-E9A2-50E8F962C427}"/>
              </a:ext>
            </a:extLst>
          </p:cNvPr>
          <p:cNvSpPr txBox="1">
            <a:spLocks noChangeArrowheads="1"/>
          </p:cNvSpPr>
          <p:nvPr/>
        </p:nvSpPr>
        <p:spPr bwMode="ltGray">
          <a:xfrm>
            <a:off x="815975" y="3376613"/>
            <a:ext cx="10463213" cy="727075"/>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black"/>
                </a:solidFill>
                <a:latin typeface="Arial" panose="020B0604020202020204" pitchFamily="34" charset="0"/>
              </a:rPr>
              <a:t>T chưa tự giác, tích cực học tập vì bạn còn ngủ gật trong giờ học; P là người tự giác, tích cực học tập vì đã góp ý, khuyên T nên tập trung nghe cô giảng bài</a:t>
            </a:r>
            <a:r>
              <a:rPr lang="vi-VN" altLang="en-US" sz="2200">
                <a:solidFill>
                  <a:prstClr val="black"/>
                </a:solidFill>
                <a:latin typeface="Arial" panose="020B0604020202020204" pitchFamily="34" charset="0"/>
              </a:rPr>
              <a:t> </a:t>
            </a:r>
            <a:endParaRPr lang="en-US" altLang="en-US" sz="220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white"/>
                </a:solidFill>
                <a:latin typeface="Arial" panose="020B0604020202020204" pitchFamily="34" charset="0"/>
              </a:rPr>
              <a:t>Q chưa tự giác, tích cực trong học tập vi bạn thường nhờ các bạn học giỏi trong lóp làm giúp bài tập rồi chép lại.</a:t>
            </a:r>
            <a:endParaRPr lang="en-US" altLang="en-US" sz="2200">
              <a:solidFill>
                <a:prstClr val="white"/>
              </a:solidFill>
              <a:latin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4751388"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77000"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328738"/>
            <a:ext cx="43513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200">
                <a:solidFill>
                  <a:prstClr val="white"/>
                </a:solidFill>
                <a:latin typeface="Arial" panose="020B0604020202020204" pitchFamily="34" charset="0"/>
                <a:cs typeface="Arial" panose="020B0604020202020204" pitchFamily="34" charset="0"/>
              </a:rPr>
              <a:t>A đã tự giác, tích cực trong học tập. Bạn đã dành thời gian để đọc thêm tác phẩm văn học</a:t>
            </a:r>
            <a:r>
              <a:rPr lang="vi-VN" altLang="en-US" sz="2200">
                <a:solidFill>
                  <a:prstClr val="white"/>
                </a:solidFill>
                <a:cs typeface="Arial" panose="020B0604020202020204" pitchFamily="34" charset="0"/>
              </a:rPr>
              <a:t> để </a:t>
            </a:r>
            <a:r>
              <a:rPr lang="nl-NL" altLang="en-US" sz="2200">
                <a:solidFill>
                  <a:prstClr val="white"/>
                </a:solidFill>
                <a:latin typeface="Arial" panose="020B0604020202020204" pitchFamily="34" charset="0"/>
                <a:cs typeface="Arial" panose="020B0604020202020204" pitchFamily="34" charset="0"/>
              </a:rPr>
              <a:t>nâng cao kĩ năng viết văn</a:t>
            </a:r>
            <a:endParaRPr lang="vi-VN" altLang="en-US" sz="2200">
              <a:solidFill>
                <a:prstClr val="white"/>
              </a:solidFill>
              <a:cs typeface="Arial" panose="020B0604020202020204" pitchFamily="34" charset="0"/>
            </a:endParaRP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89825" y="5097463"/>
            <a:ext cx="413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a:solidFill>
                  <a:prstClr val="black"/>
                </a:solidFill>
                <a:latin typeface="Arial" panose="020B0604020202020204" pitchFamily="34" charset="0"/>
                <a:cs typeface="Arial" panose="020B0604020202020204" pitchFamily="34" charset="0"/>
              </a:rPr>
              <a:t>B chưa tự giác, tích cực trong học tập vì bạn chi tập trung học tốt môn Tiếng Anh nhưng lại coi thường các môn học khác.</a:t>
            </a:r>
            <a:endParaRPr lang="vi-VN" altLang="en-US">
              <a:solidFill>
                <a:prstClr val="black"/>
              </a:solidFill>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74675" y="4999038"/>
            <a:ext cx="3741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000">
                <a:solidFill>
                  <a:prstClr val="black"/>
                </a:solidFill>
                <a:latin typeface="Arial" panose="020B0604020202020204" pitchFamily="34" charset="0"/>
                <a:cs typeface="Arial" panose="020B0604020202020204" pitchFamily="34" charset="0"/>
              </a:rPr>
              <a:t>N chưa tự giác, tích cực trong học tập vi bạn chỉ ngồi vào bàn học đúng giờ nhưng lại không tập trung</a:t>
            </a:r>
            <a:r>
              <a:rPr lang="vi-VN" altLang="en-US" sz="2000">
                <a:solidFill>
                  <a:prstClr val="black"/>
                </a:solidFill>
                <a:cs typeface="Arial" panose="020B0604020202020204" pitchFamily="34" charset="0"/>
              </a:rPr>
              <a:t> </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linds(horizontal)">
                                      <p:cBhvr>
                                        <p:cTn id="82" dur="500"/>
                                        <p:tgtEl>
                                          <p:spTgt spid="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linds(horizontal)">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id="{C97E424A-6E4F-D6BB-AFF4-ECF98959233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FEB78789-0FA0-0B05-2E5B-DFB877B85AAA}"/>
              </a:ext>
            </a:extLst>
          </p:cNvPr>
          <p:cNvSpPr txBox="1">
            <a:spLocks noChangeArrowheads="1"/>
          </p:cNvSpPr>
          <p:nvPr/>
        </p:nvSpPr>
        <p:spPr bwMode="auto">
          <a:xfrm>
            <a:off x="700164" y="15548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a:t>
            </a:r>
            <a:r>
              <a:rPr lang="vi-VN" altLang="en-US" sz="2800" b="1" dirty="0">
                <a:solidFill>
                  <a:srgbClr val="0070C0"/>
                </a:solidFill>
                <a:latin typeface="Times New Roman" panose="02020603050405020304" pitchFamily="18" charset="0"/>
                <a:cs typeface="Times New Roman" panose="02020603050405020304" pitchFamily="18" charset="0"/>
              </a:rPr>
              <a:t>TỔ</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2" name="Đồng hồ đếm ngược 05 phút - 05 minute countdown">
            <a:hlinkClick r:id="" action="ppaction://media"/>
            <a:extLst>
              <a:ext uri="{FF2B5EF4-FFF2-40B4-BE49-F238E27FC236}">
                <a16:creationId xmlns:a16="http://schemas.microsoft.com/office/drawing/2014/main" id="{854350DB-ED29-5792-4C6D-67BD0CC8AA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10607" y="93430"/>
            <a:ext cx="2053274" cy="1087171"/>
          </a:xfrm>
          <a:prstGeom prst="rect">
            <a:avLst/>
          </a:prstGeom>
        </p:spPr>
      </p:pic>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11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video>
              <p:cMediaNode vol="80000">
                <p:cTn id="44" fill="hold" display="0">
                  <p:stCondLst>
                    <p:cond delay="indefinite"/>
                  </p:stCondLst>
                </p:cTn>
                <p:tgtEl>
                  <p:spTgt spid="2"/>
                </p:tgtEl>
              </p:cMediaNode>
            </p:video>
          </p:childTnLst>
        </p:cTn>
      </p:par>
    </p:tnLst>
    <p:bldLst>
      <p:bldP spid="5" grpId="0"/>
      <p:bldP spid="7"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915066" y="13971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3552" y="986832"/>
            <a:ext cx="4345249" cy="5871167"/>
            <a:chOff x="178536" y="837052"/>
            <a:chExt cx="4944487" cy="3999638"/>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178536" y="837052"/>
              <a:ext cx="4944487" cy="3959692"/>
              <a:chOff x="7831845" y="1678293"/>
              <a:chExt cx="4731899" cy="3789446"/>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831845" y="1678293"/>
                <a:ext cx="4731899" cy="34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err="1">
                    <a:ln>
                      <a:noFill/>
                    </a:ln>
                    <a:solidFill>
                      <a:srgbClr val="FF0000"/>
                    </a:solidFill>
                    <a:effectLst/>
                    <a:uLnTx/>
                    <a:uFillTx/>
                    <a:cs typeface="Times New Roman" panose="02020603050405020304" pitchFamily="18" charset="0"/>
                  </a:rPr>
                  <a:t>Kĩ</a:t>
                </a:r>
                <a:r>
                  <a:rPr kumimoji="0" lang="en-US" altLang="en-US" sz="28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rgbClr val="FF0000"/>
                    </a:solidFill>
                    <a:effectLst/>
                    <a:uLnTx/>
                    <a:uFillTx/>
                    <a:cs typeface="Times New Roman" panose="02020603050405020304" pitchFamily="18" charset="0"/>
                  </a:rPr>
                  <a:t>thuật</a:t>
                </a:r>
                <a:r>
                  <a:rPr kumimoji="0" lang="en-US" altLang="en-US" sz="28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nl-NL" altLang="en-US" sz="2800" b="1" i="0" u="none" strike="noStrike" kern="0" cap="none" spc="0" normalizeH="0" baseline="0" noProof="0" dirty="0">
                    <a:ln>
                      <a:noFill/>
                    </a:ln>
                    <a:solidFill>
                      <a:srgbClr val="FF0000"/>
                    </a:solidFill>
                    <a:effectLst/>
                    <a:uLnTx/>
                    <a:uFillTx/>
                    <a:cs typeface="Times New Roman" panose="02020603050405020304" pitchFamily="18" charset="0"/>
                  </a:rPr>
                  <a:t>“Khăn trải bàn”</a:t>
                </a:r>
                <a:r>
                  <a:rPr kumimoji="0" lang="nl-NL" altLang="en-US" sz="2800" b="0" i="0" u="none" strike="noStrike" kern="0" cap="none" spc="0" normalizeH="0" baseline="0" noProof="0" dirty="0">
                    <a:ln>
                      <a:noFill/>
                    </a:ln>
                    <a:solidFill>
                      <a:srgbClr val="FF0000"/>
                    </a:solidFill>
                    <a:effectLst/>
                    <a:uLnTx/>
                    <a:uFillTx/>
                    <a:cs typeface="Times New Roman" panose="02020603050405020304" pitchFamily="18" charset="0"/>
                  </a:rPr>
                  <a:t> </a:t>
                </a:r>
                <a:endParaRPr kumimoji="0" lang="en-US" altLang="en-US" sz="2800" b="0" i="0" u="none" strike="noStrike" kern="0" cap="none" spc="0" normalizeH="0" baseline="0" noProof="0" dirty="0">
                  <a:ln>
                    <a:noFill/>
                  </a:ln>
                  <a:solidFill>
                    <a:srgbClr val="FF0000"/>
                  </a:solidFill>
                  <a:effectLst/>
                  <a:uLnTx/>
                  <a:uFillTx/>
                  <a:cs typeface="Times New Roman" panose="02020603050405020304" pitchFamily="18" charset="0"/>
                </a:endParaRPr>
              </a:p>
            </p:txBody>
          </p:sp>
        </p:grpSp>
      </p:grpSp>
      <p:sp>
        <p:nvSpPr>
          <p:cNvPr id="9" name="TextBox 8">
            <a:extLst>
              <a:ext uri="{FF2B5EF4-FFF2-40B4-BE49-F238E27FC236}">
                <a16:creationId xmlns:a16="http://schemas.microsoft.com/office/drawing/2014/main" id="{7EF6AC24-3DD9-5A97-7182-C4F5501D0D9C}"/>
              </a:ext>
            </a:extLst>
          </p:cNvPr>
          <p:cNvSpPr txBox="1"/>
          <p:nvPr/>
        </p:nvSpPr>
        <p:spPr>
          <a:xfrm>
            <a:off x="4097478" y="1004062"/>
            <a:ext cx="8094522" cy="5293757"/>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2600" b="0" dirty="0">
                <a:solidFill>
                  <a:srgbClr val="000000"/>
                </a:solidFill>
                <a:effectLst/>
                <a:latin typeface="Times New Roman" panose="02020603050405020304" pitchFamily="18" charset="0"/>
                <a:cs typeface="Times New Roman" panose="02020603050405020304" pitchFamily="18" charset="0"/>
              </a:rPr>
              <a:t>- Tình huống a) Nếu là M, em sẽ không đi dự sinh nhật bạn mà sẽ ở nhà hoàn thành bài tập.</a:t>
            </a:r>
          </a:p>
          <a:p>
            <a:pPr algn="just"/>
            <a:r>
              <a:rPr lang="vi-VN" sz="2600" b="0" dirty="0">
                <a:solidFill>
                  <a:srgbClr val="000000"/>
                </a:solidFill>
                <a:effectLst/>
                <a:latin typeface="Times New Roman" panose="02020603050405020304" pitchFamily="18" charset="0"/>
                <a:cs typeface="Times New Roman" panose="02020603050405020304" pitchFamily="18" charset="0"/>
              </a:rPr>
              <a:t>- Tình huống b) 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a:p>
            <a:pPr algn="just"/>
            <a:r>
              <a:rPr lang="vi-VN" sz="2600" b="0" dirty="0">
                <a:solidFill>
                  <a:srgbClr val="000000"/>
                </a:solidFill>
                <a:effectLst/>
                <a:latin typeface="Times New Roman" panose="02020603050405020304" pitchFamily="18" charset="0"/>
                <a:cs typeface="Times New Roman" panose="02020603050405020304" pitchFamily="18" charset="0"/>
              </a:rPr>
              <a:t>- Tình huống c) Nếu là bạn cùng lớp với C, em sẽ khuyên và động viên bạn tích cực giơ tay phát biểu suy nghĩ, ý kiến của mình, khi ấy mình sẽ hiểu bài hơn.</a:t>
            </a:r>
          </a:p>
          <a:p>
            <a:pPr algn="just"/>
            <a:r>
              <a:rPr lang="vi-VN" sz="2600" b="0" dirty="0">
                <a:solidFill>
                  <a:srgbClr val="000000"/>
                </a:solidFill>
                <a:effectLst/>
                <a:latin typeface="Times New Roman" panose="02020603050405020304" pitchFamily="18" charset="0"/>
                <a:cs typeface="Times New Roman" panose="02020603050405020304" pitchFamily="18" charset="0"/>
              </a:rPr>
              <a:t>- Tình huống d) 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8"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2430A65E-2788-995F-7B16-306774FC516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626737" y="0"/>
            <a:ext cx="1542422" cy="1542422"/>
          </a:xfrm>
          <a:prstGeom prst="rect">
            <a:avLst/>
          </a:prstGeom>
        </p:spPr>
      </p:pic>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1" y="171682"/>
            <a:ext cx="9167052" cy="769441"/>
          </a:xfrm>
          <a:prstGeom prst="rect">
            <a:avLst/>
          </a:prstGeom>
          <a:solidFill>
            <a:schemeClr val="accent2"/>
          </a:solidFill>
          <a:ln w="38100">
            <a:solidFill>
              <a:schemeClr val="tx1"/>
            </a:solidFill>
          </a:ln>
        </p:spPr>
        <p:txBody>
          <a:bodyPr wrap="square" rtlCol="0">
            <a:spAutoFit/>
          </a:bodyPr>
          <a:lstStyle/>
          <a:p>
            <a:r>
              <a:rPr kumimoji="1" lang="en-US" altLang="zh-CN" sz="4400" b="1" dirty="0">
                <a:solidFill>
                  <a:srgbClr val="644825"/>
                </a:solidFill>
                <a:latin typeface="Times New Roman" panose="02020603050405020304" pitchFamily="18" charset="0"/>
                <a:ea typeface="inpin heiti" charset="-122"/>
                <a:cs typeface="Times New Roman" panose="02020603050405020304" pitchFamily="18" charset="0"/>
              </a:rPr>
              <a:t>     </a:t>
            </a:r>
            <a:r>
              <a:rPr kumimoji="1" lang="en-US" altLang="zh-CN" sz="4400" b="1" dirty="0" err="1">
                <a:solidFill>
                  <a:srgbClr val="644825"/>
                </a:solidFill>
                <a:latin typeface="Times New Roman" panose="02020603050405020304" pitchFamily="18" charset="0"/>
                <a:ea typeface="inpin heiti" charset="-122"/>
                <a:cs typeface="Times New Roman" panose="02020603050405020304" pitchFamily="18" charset="0"/>
              </a:rPr>
              <a:t>Trò</a:t>
            </a:r>
            <a:r>
              <a:rPr kumimoji="1" lang="en-US" altLang="zh-CN" sz="4400" b="1" dirty="0">
                <a:solidFill>
                  <a:srgbClr val="644825"/>
                </a:solidFill>
                <a:latin typeface="Times New Roman" panose="02020603050405020304" pitchFamily="18" charset="0"/>
                <a:ea typeface="inpin heiti" charset="-122"/>
                <a:cs typeface="Times New Roman" panose="02020603050405020304" pitchFamily="18" charset="0"/>
              </a:rPr>
              <a:t> </a:t>
            </a:r>
            <a:r>
              <a:rPr kumimoji="1" lang="en-US" altLang="zh-CN" sz="4400" b="1" dirty="0" err="1">
                <a:solidFill>
                  <a:srgbClr val="644825"/>
                </a:solidFill>
                <a:latin typeface="Times New Roman" panose="02020603050405020304" pitchFamily="18" charset="0"/>
                <a:ea typeface="inpin heiti" charset="-122"/>
                <a:cs typeface="Times New Roman" panose="02020603050405020304" pitchFamily="18" charset="0"/>
              </a:rPr>
              <a:t>chơi</a:t>
            </a:r>
            <a:r>
              <a:rPr kumimoji="1" lang="en-US" altLang="zh-CN" sz="4400" b="1" dirty="0">
                <a:solidFill>
                  <a:srgbClr val="644825"/>
                </a:solidFill>
                <a:latin typeface="Times New Roman" panose="02020603050405020304" pitchFamily="18" charset="0"/>
                <a:ea typeface="inpin heiti" charset="-122"/>
                <a:cs typeface="Times New Roman" panose="02020603050405020304" pitchFamily="18" charset="0"/>
              </a:rPr>
              <a:t>: </a:t>
            </a:r>
            <a:r>
              <a:rPr kumimoji="1" lang="vi-VN" altLang="zh-CN" sz="4400" b="1" dirty="0">
                <a:solidFill>
                  <a:srgbClr val="644825"/>
                </a:solidFill>
                <a:latin typeface="Times New Roman" panose="02020603050405020304" pitchFamily="18" charset="0"/>
                <a:ea typeface="inpin heiti" charset="-122"/>
                <a:cs typeface="Times New Roman" panose="02020603050405020304" pitchFamily="18" charset="0"/>
              </a:rPr>
              <a:t>Thẩm thấu âm nhạc</a:t>
            </a:r>
            <a:endParaRPr kumimoji="1" lang="zh-CN" altLang="en-US" sz="4400" b="1" dirty="0">
              <a:solidFill>
                <a:srgbClr val="644825"/>
              </a:solidFill>
              <a:latin typeface="Times New Roman" panose="02020603050405020304" pitchFamily="18" charset="0"/>
              <a:ea typeface="inpin heiti" charset="-122"/>
              <a:cs typeface="Times New Roman" panose="02020603050405020304" pitchFamily="18" charset="0"/>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1353308" y="970422"/>
            <a:ext cx="9894888" cy="830997"/>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4" name="Picture 3">
            <a:extLst>
              <a:ext uri="{FF2B5EF4-FFF2-40B4-BE49-F238E27FC236}">
                <a16:creationId xmlns:a16="http://schemas.microsoft.com/office/drawing/2014/main" id="{22B1E1E6-D275-11FB-850C-0E0FBB1AF7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30662" y="90723"/>
            <a:ext cx="1161338" cy="1161338"/>
          </a:xfrm>
          <a:prstGeom prst="rect">
            <a:avLst/>
          </a:prstGeom>
        </p:spPr>
      </p:pic>
      <p:pic>
        <p:nvPicPr>
          <p:cNvPr id="5" name="Hổng Dám Đâu">
            <a:hlinkClick r:id="" action="ppaction://media"/>
            <a:extLst>
              <a:ext uri="{FF2B5EF4-FFF2-40B4-BE49-F238E27FC236}">
                <a16:creationId xmlns:a16="http://schemas.microsoft.com/office/drawing/2014/main" id="{FECFBBE8-2226-779D-832A-3AC379682F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p:spPr>
      </p:pic>
      <p:pic>
        <p:nvPicPr>
          <p:cNvPr id="6" name="Picture 19">
            <a:extLst>
              <a:ext uri="{FF2B5EF4-FFF2-40B4-BE49-F238E27FC236}">
                <a16:creationId xmlns:a16="http://schemas.microsoft.com/office/drawing/2014/main" id="{6CD12512-F273-1884-32FB-558DD5FC109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824" y="1911661"/>
            <a:ext cx="12050351" cy="477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382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ộp Văn bản 32"/>
          <p:cNvSpPr txBox="1">
            <a:spLocks noChangeArrowheads="1"/>
          </p:cNvSpPr>
          <p:nvPr/>
        </p:nvSpPr>
        <p:spPr bwMode="auto">
          <a:xfrm>
            <a:off x="171450" y="92075"/>
            <a:ext cx="118348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r>
              <a:rPr lang="vi-VN" altLang="en-US">
                <a:latin typeface="Times New Roman" pitchFamily="18" charset="0"/>
                <a:cs typeface="Times New Roman" pitchFamily="18" charset="0"/>
              </a:rPr>
              <a:t>Dựa vào các bức tranh dưới đây, em hãy xây dựng dàn ý và thực hiện bài thuyết trình ngắn với chủ đề: “Hành trình vươn đến ước mơ”. Từ đó, nêu lên ý nghĩa của tính tự giác, tích cực học tập để thực hiện ước mơ của mình.</a:t>
            </a:r>
          </a:p>
        </p:txBody>
      </p:sp>
      <p:pic>
        <p:nvPicPr>
          <p:cNvPr id="256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2154238"/>
            <a:ext cx="11860213"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199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fltVal val="0"/>
                                          </p:val>
                                        </p:tav>
                                        <p:tav tm="100000">
                                          <p:val>
                                            <p:strVal val="#ppt_w"/>
                                          </p:val>
                                        </p:tav>
                                      </p:tavLst>
                                    </p:anim>
                                    <p:anim calcmode="lin" valueType="num">
                                      <p:cBhvr>
                                        <p:cTn id="8" dur="750" fill="hold"/>
                                        <p:tgtEl>
                                          <p:spTgt spid="33"/>
                                        </p:tgtEl>
                                        <p:attrNameLst>
                                          <p:attrName>ppt_h</p:attrName>
                                        </p:attrNameLst>
                                      </p:cBhvr>
                                      <p:tavLst>
                                        <p:tav tm="0">
                                          <p:val>
                                            <p:fltVal val="0"/>
                                          </p:val>
                                        </p:tav>
                                        <p:tav tm="100000">
                                          <p:val>
                                            <p:strVal val="#ppt_h"/>
                                          </p:val>
                                        </p:tav>
                                      </p:tavLst>
                                    </p:anim>
                                    <p:anim calcmode="lin" valueType="num">
                                      <p:cBhvr>
                                        <p:cTn id="9" dur="750" fill="hold"/>
                                        <p:tgtEl>
                                          <p:spTgt spid="33"/>
                                        </p:tgtEl>
                                        <p:attrNameLst>
                                          <p:attrName>style.rotation</p:attrName>
                                        </p:attrNameLst>
                                      </p:cBhvr>
                                      <p:tavLst>
                                        <p:tav tm="0">
                                          <p:val>
                                            <p:fltVal val="90"/>
                                          </p:val>
                                        </p:tav>
                                        <p:tav tm="100000">
                                          <p:val>
                                            <p:fltVal val="0"/>
                                          </p:val>
                                        </p:tav>
                                      </p:tavLst>
                                    </p:anim>
                                    <p:animEffect transition="in" filter="fade">
                                      <p:cBhvr>
                                        <p:cTn id="10"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 descr="Tác dụng của việc đọc s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1217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ộp Văn bản 32"/>
          <p:cNvSpPr txBox="1">
            <a:spLocks noChangeArrowheads="1"/>
          </p:cNvSpPr>
          <p:nvPr/>
        </p:nvSpPr>
        <p:spPr bwMode="auto">
          <a:xfrm>
            <a:off x="0" y="-98425"/>
            <a:ext cx="12192000" cy="70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spcBef>
                <a:spcPct val="20000"/>
              </a:spcBef>
            </a:pPr>
            <a:r>
              <a:rPr lang="vi-VN" sz="2600" b="1">
                <a:solidFill>
                  <a:schemeClr val="bg1"/>
                </a:solidFill>
                <a:latin typeface="Times New Roman" pitchFamily="18" charset="0"/>
                <a:cs typeface="Times New Roman" pitchFamily="18" charset="0"/>
              </a:rPr>
              <a:t>- Để thực hiện được ước mơ học sinh cần:</a:t>
            </a:r>
          </a:p>
          <a:p>
            <a:pPr>
              <a:spcBef>
                <a:spcPct val="20000"/>
              </a:spcBef>
            </a:pPr>
            <a:r>
              <a:rPr lang="vi-VN" sz="2600" b="1">
                <a:solidFill>
                  <a:schemeClr val="bg1"/>
                </a:solidFill>
                <a:latin typeface="Times New Roman" pitchFamily="18" charset="0"/>
                <a:cs typeface="Times New Roman" pitchFamily="18" charset="0"/>
              </a:rPr>
              <a:t>+ Có ý thức tự giác, chủ động trong học tập.</a:t>
            </a:r>
          </a:p>
          <a:p>
            <a:pPr>
              <a:spcBef>
                <a:spcPct val="20000"/>
              </a:spcBef>
            </a:pPr>
            <a:r>
              <a:rPr lang="vi-VN" sz="2600" b="1">
                <a:solidFill>
                  <a:schemeClr val="bg1"/>
                </a:solidFill>
                <a:latin typeface="Times New Roman" pitchFamily="18" charset="0"/>
                <a:cs typeface="Times New Roman" pitchFamily="18" charset="0"/>
              </a:rPr>
              <a:t>+ Luôn đúng giờ, luôn hoàn thành kịp thời và tốt nhất công việc học tập như: học bài, làm đủ bài tập, thực hiện trách nhiệm đối với trường lớp, giúp đỡ bạn bè cùng tiến bộ…</a:t>
            </a:r>
          </a:p>
          <a:p>
            <a:pPr>
              <a:spcBef>
                <a:spcPct val="20000"/>
              </a:spcBef>
            </a:pPr>
            <a:r>
              <a:rPr lang="vi-VN" sz="2600" b="1">
                <a:solidFill>
                  <a:schemeClr val="bg1"/>
                </a:solidFill>
                <a:latin typeface="Times New Roman" pitchFamily="18" charset="0"/>
                <a:cs typeface="Times New Roman" pitchFamily="18" charset="0"/>
              </a:rPr>
              <a:t>- Tác dụng của việc làm ấy:</a:t>
            </a:r>
          </a:p>
          <a:p>
            <a:pPr>
              <a:spcBef>
                <a:spcPct val="20000"/>
              </a:spcBef>
            </a:pPr>
            <a:r>
              <a:rPr lang="vi-VN" sz="2600" b="1">
                <a:solidFill>
                  <a:schemeClr val="bg1"/>
                </a:solidFill>
                <a:latin typeface="Times New Roman" pitchFamily="18" charset="0"/>
                <a:cs typeface="Times New Roman" pitchFamily="18" charset="0"/>
              </a:rPr>
              <a:t>+ Tự giác trong học tập giúp bạn chủ động, sáng tạo hơn và không ngừng tiến bộ trên con đường học thức.</a:t>
            </a:r>
          </a:p>
          <a:p>
            <a:pPr>
              <a:spcBef>
                <a:spcPct val="20000"/>
              </a:spcBef>
            </a:pPr>
            <a:r>
              <a:rPr lang="vi-VN" sz="2600" b="1">
                <a:solidFill>
                  <a:schemeClr val="bg1"/>
                </a:solidFill>
                <a:latin typeface="Times New Roman" pitchFamily="18" charset="0"/>
                <a:cs typeface="Times New Roman" pitchFamily="18" charset="0"/>
              </a:rPr>
              <a:t>+ Tự mình học tập, tự mình làm việc là một quá trình tất yếu nếu bạn khát vọng làm được những những điều lớn lao trong cuộc sống này.</a:t>
            </a:r>
          </a:p>
          <a:p>
            <a:pPr>
              <a:spcBef>
                <a:spcPct val="20000"/>
              </a:spcBef>
            </a:pPr>
            <a:r>
              <a:rPr lang="vi-VN" sz="2600" b="1">
                <a:solidFill>
                  <a:schemeClr val="bg1"/>
                </a:solidFill>
                <a:latin typeface="Times New Roman" pitchFamily="18" charset="0"/>
                <a:cs typeface="Times New Roman" pitchFamily="18" charset="0"/>
              </a:rPr>
              <a:t>+ Đạt được ước mơ của mình: Đỗ Đại học để sau này có thể làm bác sĩ, kĩ sư hay giáo viên.</a:t>
            </a:r>
          </a:p>
          <a:p>
            <a:pPr>
              <a:spcBef>
                <a:spcPct val="20000"/>
              </a:spcBef>
            </a:pPr>
            <a:r>
              <a:rPr lang="vi-VN" sz="2600" b="1">
                <a:solidFill>
                  <a:schemeClr val="bg1"/>
                </a:solidFill>
                <a:latin typeface="Times New Roman" pitchFamily="18" charset="0"/>
                <a:cs typeface="Times New Roman" pitchFamily="18" charset="0"/>
              </a:rPr>
              <a:t>+ Ý nghĩa, tầm quan trọng của tính tự giác, tích cực học tập: Tự giác, tích cực trong học tập là tiền đề để em thực hiện quá trình chiếm lĩnh tri thức và là động lực thôi thúc giúp em có thểm nghị lực vượt qua khó khăn, thử thách, vượt qua thất bại, củng cố niềm tin và tiến tới thực hiện ước mơ.</a:t>
            </a:r>
          </a:p>
        </p:txBody>
      </p:sp>
    </p:spTree>
    <p:extLst>
      <p:ext uri="{BB962C8B-B14F-4D97-AF65-F5344CB8AC3E}">
        <p14:creationId xmlns:p14="http://schemas.microsoft.com/office/powerpoint/2010/main" val="886100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6E74ACB-9052-DD6E-4BDE-BC299F01EF6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D6A1EC07-42C2-15B0-DA95-D06D46C517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5737" y="1133892"/>
            <a:ext cx="1694696" cy="2161906"/>
          </a:xfrm>
          <a:prstGeom prst="rect">
            <a:avLst/>
          </a:prstGeom>
        </p:spPr>
      </p:pic>
      <p:grpSp>
        <p:nvGrpSpPr>
          <p:cNvPr id="6" name="组合 452">
            <a:extLst>
              <a:ext uri="{FF2B5EF4-FFF2-40B4-BE49-F238E27FC236}">
                <a16:creationId xmlns:a16="http://schemas.microsoft.com/office/drawing/2014/main" id="{1249349C-DA44-E4BD-1621-23BE31EF6CB6}"/>
              </a:ext>
            </a:extLst>
          </p:cNvPr>
          <p:cNvGrpSpPr/>
          <p:nvPr/>
        </p:nvGrpSpPr>
        <p:grpSpPr>
          <a:xfrm>
            <a:off x="5185620" y="4951247"/>
            <a:ext cx="1730825" cy="1819799"/>
            <a:chOff x="4427538" y="954088"/>
            <a:chExt cx="3333750" cy="3729038"/>
          </a:xfrm>
        </p:grpSpPr>
        <p:sp>
          <p:nvSpPr>
            <p:cNvPr id="7" name="Freeform 5">
              <a:extLst>
                <a:ext uri="{FF2B5EF4-FFF2-40B4-BE49-F238E27FC236}">
                  <a16:creationId xmlns:a16="http://schemas.microsoft.com/office/drawing/2014/main" id="{B009CCFA-5541-5B53-6C17-7B81483B4899}"/>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8" name="Freeform 6">
              <a:extLst>
                <a:ext uri="{FF2B5EF4-FFF2-40B4-BE49-F238E27FC236}">
                  <a16:creationId xmlns:a16="http://schemas.microsoft.com/office/drawing/2014/main" id="{AF09DD05-BD72-9ECC-6AE4-637E870778A8}"/>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9" name="Freeform 7">
              <a:extLst>
                <a:ext uri="{FF2B5EF4-FFF2-40B4-BE49-F238E27FC236}">
                  <a16:creationId xmlns:a16="http://schemas.microsoft.com/office/drawing/2014/main" id="{136F6F2F-F75E-8402-55B5-6F99508BC128}"/>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0" name="Freeform 8">
              <a:extLst>
                <a:ext uri="{FF2B5EF4-FFF2-40B4-BE49-F238E27FC236}">
                  <a16:creationId xmlns:a16="http://schemas.microsoft.com/office/drawing/2014/main" id="{05FE0785-BED4-DA38-5460-1E725B90BD34}"/>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1" name="Freeform 9">
              <a:extLst>
                <a:ext uri="{FF2B5EF4-FFF2-40B4-BE49-F238E27FC236}">
                  <a16:creationId xmlns:a16="http://schemas.microsoft.com/office/drawing/2014/main" id="{9BB7215D-ECA3-703A-DE08-F9F404C5C4F6}"/>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2" name="Freeform 10">
              <a:extLst>
                <a:ext uri="{FF2B5EF4-FFF2-40B4-BE49-F238E27FC236}">
                  <a16:creationId xmlns:a16="http://schemas.microsoft.com/office/drawing/2014/main" id="{195305EA-A8C4-CD84-4203-894D8D103B3D}"/>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3" name="Freeform 11">
              <a:extLst>
                <a:ext uri="{FF2B5EF4-FFF2-40B4-BE49-F238E27FC236}">
                  <a16:creationId xmlns:a16="http://schemas.microsoft.com/office/drawing/2014/main" id="{21C00C65-F79F-0DBA-DE88-9B3ABAE0D216}"/>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4" name="Freeform 12">
              <a:extLst>
                <a:ext uri="{FF2B5EF4-FFF2-40B4-BE49-F238E27FC236}">
                  <a16:creationId xmlns:a16="http://schemas.microsoft.com/office/drawing/2014/main" id="{8342B0EF-296F-0A2A-6674-D3FFCDF3536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5" name="Freeform 13">
              <a:extLst>
                <a:ext uri="{FF2B5EF4-FFF2-40B4-BE49-F238E27FC236}">
                  <a16:creationId xmlns:a16="http://schemas.microsoft.com/office/drawing/2014/main" id="{785FBC53-364A-C7E9-E7E3-353D82206825}"/>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6" name="Freeform 14">
              <a:extLst>
                <a:ext uri="{FF2B5EF4-FFF2-40B4-BE49-F238E27FC236}">
                  <a16:creationId xmlns:a16="http://schemas.microsoft.com/office/drawing/2014/main" id="{7AF79A8C-C158-2402-F6E3-5F01469E006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7" name="Freeform 15">
              <a:extLst>
                <a:ext uri="{FF2B5EF4-FFF2-40B4-BE49-F238E27FC236}">
                  <a16:creationId xmlns:a16="http://schemas.microsoft.com/office/drawing/2014/main" id="{24FD0D52-5ED5-6DFB-F78B-C8BDA70DB869}"/>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8" name="Freeform 16">
              <a:extLst>
                <a:ext uri="{FF2B5EF4-FFF2-40B4-BE49-F238E27FC236}">
                  <a16:creationId xmlns:a16="http://schemas.microsoft.com/office/drawing/2014/main" id="{C50F04CA-9934-762B-5CBB-BFF70BBC33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 name="Freeform 17">
              <a:extLst>
                <a:ext uri="{FF2B5EF4-FFF2-40B4-BE49-F238E27FC236}">
                  <a16:creationId xmlns:a16="http://schemas.microsoft.com/office/drawing/2014/main" id="{C2F420B4-F134-7A3B-157C-DBF96CA26BDB}"/>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 name="Freeform 18">
              <a:extLst>
                <a:ext uri="{FF2B5EF4-FFF2-40B4-BE49-F238E27FC236}">
                  <a16:creationId xmlns:a16="http://schemas.microsoft.com/office/drawing/2014/main" id="{F7E27941-1435-9451-9395-A7006AD9A4DE}"/>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 name="Freeform 19">
              <a:extLst>
                <a:ext uri="{FF2B5EF4-FFF2-40B4-BE49-F238E27FC236}">
                  <a16:creationId xmlns:a16="http://schemas.microsoft.com/office/drawing/2014/main" id="{6CDD90C7-63E5-8776-11DF-A68DA925D33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 name="Freeform 20">
              <a:extLst>
                <a:ext uri="{FF2B5EF4-FFF2-40B4-BE49-F238E27FC236}">
                  <a16:creationId xmlns:a16="http://schemas.microsoft.com/office/drawing/2014/main" id="{35BE145C-D533-209E-4015-6EBD322AE71E}"/>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 name="Freeform 21">
              <a:extLst>
                <a:ext uri="{FF2B5EF4-FFF2-40B4-BE49-F238E27FC236}">
                  <a16:creationId xmlns:a16="http://schemas.microsoft.com/office/drawing/2014/main" id="{175D5049-3B46-BA0E-5AEB-500867E9CFFC}"/>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4" name="Freeform 22">
              <a:extLst>
                <a:ext uri="{FF2B5EF4-FFF2-40B4-BE49-F238E27FC236}">
                  <a16:creationId xmlns:a16="http://schemas.microsoft.com/office/drawing/2014/main" id="{0C82F4CD-24C6-E6CA-AD1F-CD40BB0B7D35}"/>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5" name="Freeform 23">
              <a:extLst>
                <a:ext uri="{FF2B5EF4-FFF2-40B4-BE49-F238E27FC236}">
                  <a16:creationId xmlns:a16="http://schemas.microsoft.com/office/drawing/2014/main" id="{30809733-7F29-10AE-732C-F27CB09581A8}"/>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6" name="Freeform 24">
              <a:extLst>
                <a:ext uri="{FF2B5EF4-FFF2-40B4-BE49-F238E27FC236}">
                  <a16:creationId xmlns:a16="http://schemas.microsoft.com/office/drawing/2014/main" id="{7845533A-5717-D77C-79BF-2D8D21C6FF36}"/>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7" name="Freeform 25">
              <a:extLst>
                <a:ext uri="{FF2B5EF4-FFF2-40B4-BE49-F238E27FC236}">
                  <a16:creationId xmlns:a16="http://schemas.microsoft.com/office/drawing/2014/main" id="{2EF5C0CB-E454-8B8E-3535-3216544237ED}"/>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8" name="Freeform 26">
              <a:extLst>
                <a:ext uri="{FF2B5EF4-FFF2-40B4-BE49-F238E27FC236}">
                  <a16:creationId xmlns:a16="http://schemas.microsoft.com/office/drawing/2014/main" id="{0B4C9A30-AD9C-A08A-D3AA-E301718A592D}"/>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9" name="Freeform 27">
              <a:extLst>
                <a:ext uri="{FF2B5EF4-FFF2-40B4-BE49-F238E27FC236}">
                  <a16:creationId xmlns:a16="http://schemas.microsoft.com/office/drawing/2014/main" id="{9DC83B79-0641-159E-E9A7-237DC05F4AB6}"/>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0" name="Freeform 28">
              <a:extLst>
                <a:ext uri="{FF2B5EF4-FFF2-40B4-BE49-F238E27FC236}">
                  <a16:creationId xmlns:a16="http://schemas.microsoft.com/office/drawing/2014/main" id="{A018D661-E97F-FFAB-0225-38DE27E48A6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1" name="Freeform 29">
              <a:extLst>
                <a:ext uri="{FF2B5EF4-FFF2-40B4-BE49-F238E27FC236}">
                  <a16:creationId xmlns:a16="http://schemas.microsoft.com/office/drawing/2014/main" id="{C98423E2-5AE5-0673-F134-0701288C0DF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2" name="Freeform 30">
              <a:extLst>
                <a:ext uri="{FF2B5EF4-FFF2-40B4-BE49-F238E27FC236}">
                  <a16:creationId xmlns:a16="http://schemas.microsoft.com/office/drawing/2014/main" id="{42D7CB48-899D-56EA-A2B9-D9DDD98B30A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3" name="Freeform 31">
              <a:extLst>
                <a:ext uri="{FF2B5EF4-FFF2-40B4-BE49-F238E27FC236}">
                  <a16:creationId xmlns:a16="http://schemas.microsoft.com/office/drawing/2014/main" id="{E7B9BA34-1FAD-902C-5795-52D12B5A3812}"/>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4" name="Freeform 32">
              <a:extLst>
                <a:ext uri="{FF2B5EF4-FFF2-40B4-BE49-F238E27FC236}">
                  <a16:creationId xmlns:a16="http://schemas.microsoft.com/office/drawing/2014/main" id="{E34F8296-D80C-8585-64AB-C9B33CF41ADE}"/>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5" name="Freeform 33">
              <a:extLst>
                <a:ext uri="{FF2B5EF4-FFF2-40B4-BE49-F238E27FC236}">
                  <a16:creationId xmlns:a16="http://schemas.microsoft.com/office/drawing/2014/main" id="{04592A32-EB75-3372-53CC-66A1BD2F1950}"/>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6" name="Freeform 34">
              <a:extLst>
                <a:ext uri="{FF2B5EF4-FFF2-40B4-BE49-F238E27FC236}">
                  <a16:creationId xmlns:a16="http://schemas.microsoft.com/office/drawing/2014/main" id="{64E743C4-76EE-D581-8EE3-D49B38864BB9}"/>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7" name="Freeform 35">
              <a:extLst>
                <a:ext uri="{FF2B5EF4-FFF2-40B4-BE49-F238E27FC236}">
                  <a16:creationId xmlns:a16="http://schemas.microsoft.com/office/drawing/2014/main" id="{3F4C9A59-405A-B226-C5DB-A51C4AD7ADF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8" name="Freeform 36">
              <a:extLst>
                <a:ext uri="{FF2B5EF4-FFF2-40B4-BE49-F238E27FC236}">
                  <a16:creationId xmlns:a16="http://schemas.microsoft.com/office/drawing/2014/main" id="{63199D39-AFB9-BE67-9D2B-FAE92A66075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9" name="Freeform 37">
              <a:extLst>
                <a:ext uri="{FF2B5EF4-FFF2-40B4-BE49-F238E27FC236}">
                  <a16:creationId xmlns:a16="http://schemas.microsoft.com/office/drawing/2014/main" id="{8D370028-3544-4413-C703-65A83954E42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0" name="Freeform 38">
              <a:extLst>
                <a:ext uri="{FF2B5EF4-FFF2-40B4-BE49-F238E27FC236}">
                  <a16:creationId xmlns:a16="http://schemas.microsoft.com/office/drawing/2014/main" id="{7BAD0FA8-85C7-27AF-BCD5-FCB12DF044E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1" name="Freeform 39">
              <a:extLst>
                <a:ext uri="{FF2B5EF4-FFF2-40B4-BE49-F238E27FC236}">
                  <a16:creationId xmlns:a16="http://schemas.microsoft.com/office/drawing/2014/main" id="{FD9DCCE7-C209-6565-5DFC-933D0236670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2" name="Freeform 40">
              <a:extLst>
                <a:ext uri="{FF2B5EF4-FFF2-40B4-BE49-F238E27FC236}">
                  <a16:creationId xmlns:a16="http://schemas.microsoft.com/office/drawing/2014/main" id="{6C3DB8BA-E9C0-70EF-2DC4-3CFA9E7082D7}"/>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3" name="Freeform 41">
              <a:extLst>
                <a:ext uri="{FF2B5EF4-FFF2-40B4-BE49-F238E27FC236}">
                  <a16:creationId xmlns:a16="http://schemas.microsoft.com/office/drawing/2014/main" id="{466AE1C4-1412-D6FB-FC7A-F78CBC6393C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4" name="Freeform 42">
              <a:extLst>
                <a:ext uri="{FF2B5EF4-FFF2-40B4-BE49-F238E27FC236}">
                  <a16:creationId xmlns:a16="http://schemas.microsoft.com/office/drawing/2014/main" id="{F284763B-B85B-72D2-451D-FC7D784A01AF}"/>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5" name="Freeform 43">
              <a:extLst>
                <a:ext uri="{FF2B5EF4-FFF2-40B4-BE49-F238E27FC236}">
                  <a16:creationId xmlns:a16="http://schemas.microsoft.com/office/drawing/2014/main" id="{E87FB797-9A85-FAFC-6AD0-E4503262D0B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6" name="Freeform 44">
              <a:extLst>
                <a:ext uri="{FF2B5EF4-FFF2-40B4-BE49-F238E27FC236}">
                  <a16:creationId xmlns:a16="http://schemas.microsoft.com/office/drawing/2014/main" id="{D69B3D78-6E68-7F29-CCCB-F45E15C1B1A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7" name="Freeform 45">
              <a:extLst>
                <a:ext uri="{FF2B5EF4-FFF2-40B4-BE49-F238E27FC236}">
                  <a16:creationId xmlns:a16="http://schemas.microsoft.com/office/drawing/2014/main" id="{7A100266-7B70-4DDA-750B-CE05B62CAA9F}"/>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8" name="Freeform 46">
              <a:extLst>
                <a:ext uri="{FF2B5EF4-FFF2-40B4-BE49-F238E27FC236}">
                  <a16:creationId xmlns:a16="http://schemas.microsoft.com/office/drawing/2014/main" id="{0549B690-BDD3-761A-52FC-5DFC5928BE05}"/>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49" name="TextBox 48">
            <a:extLst>
              <a:ext uri="{FF2B5EF4-FFF2-40B4-BE49-F238E27FC236}">
                <a16:creationId xmlns:a16="http://schemas.microsoft.com/office/drawing/2014/main" id="{493087C1-69E0-85FB-3444-38567B6820C2}"/>
              </a:ext>
            </a:extLst>
          </p:cNvPr>
          <p:cNvSpPr txBox="1"/>
          <p:nvPr/>
        </p:nvSpPr>
        <p:spPr>
          <a:xfrm>
            <a:off x="2822803" y="-147580"/>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51" name="PA_图片 4">
            <a:extLst>
              <a:ext uri="{FF2B5EF4-FFF2-40B4-BE49-F238E27FC236}">
                <a16:creationId xmlns:a16="http://schemas.microsoft.com/office/drawing/2014/main" id="{98BC0B34-07E7-1952-F97A-0A54BEF3F395}"/>
              </a:ext>
            </a:extLst>
          </p:cNvPr>
          <p:cNvPicPr>
            <a:picLocks noChangeAspect="1"/>
          </p:cNvPicPr>
          <p:nvPr>
            <p:custDataLst>
              <p:tags r:id="rId1"/>
            </p:custDataLst>
          </p:nvPr>
        </p:nvPicPr>
        <p:blipFill>
          <a:blip r:embed="rId6" cstate="email">
            <a:extLst>
              <a:ext uri="{28A0092B-C50C-407E-A947-70E740481C1C}">
                <a14:useLocalDpi xmlns:a14="http://schemas.microsoft.com/office/drawing/2010/main"/>
              </a:ext>
            </a:extLst>
          </a:blip>
          <a:stretch>
            <a:fillRect/>
          </a:stretch>
        </p:blipFill>
        <p:spPr>
          <a:xfrm>
            <a:off x="6457365" y="545530"/>
            <a:ext cx="5746172" cy="5598666"/>
          </a:xfrm>
          <a:prstGeom prst="rect">
            <a:avLst/>
          </a:prstGeom>
        </p:spPr>
      </p:pic>
      <p:pic>
        <p:nvPicPr>
          <p:cNvPr id="52" name="PA_图片 4">
            <a:extLst>
              <a:ext uri="{FF2B5EF4-FFF2-40B4-BE49-F238E27FC236}">
                <a16:creationId xmlns:a16="http://schemas.microsoft.com/office/drawing/2014/main" id="{195880A6-75B6-AB9E-EAA8-4547B74818D6}"/>
              </a:ext>
            </a:extLst>
          </p:cNvPr>
          <p:cNvPicPr>
            <a:picLocks noChangeAspect="1"/>
          </p:cNvPicPr>
          <p:nvPr>
            <p:custDataLst>
              <p:tags r:id="rId2"/>
            </p:custDataLst>
          </p:nvPr>
        </p:nvPicPr>
        <p:blipFill>
          <a:blip r:embed="rId7" cstate="email">
            <a:extLst>
              <a:ext uri="{28A0092B-C50C-407E-A947-70E740481C1C}">
                <a14:useLocalDpi xmlns:a14="http://schemas.microsoft.com/office/drawing/2010/main"/>
              </a:ext>
            </a:extLst>
          </a:blip>
          <a:stretch>
            <a:fillRect/>
          </a:stretch>
        </p:blipFill>
        <p:spPr>
          <a:xfrm>
            <a:off x="333375" y="2409428"/>
            <a:ext cx="5257800" cy="4166809"/>
          </a:xfrm>
          <a:prstGeom prst="rect">
            <a:avLst/>
          </a:prstGeom>
        </p:spPr>
      </p:pic>
      <p:sp>
        <p:nvSpPr>
          <p:cNvPr id="53" name="TextBox 52">
            <a:extLst>
              <a:ext uri="{FF2B5EF4-FFF2-40B4-BE49-F238E27FC236}">
                <a16:creationId xmlns:a16="http://schemas.microsoft.com/office/drawing/2014/main" id="{CA58F253-EBED-C825-5D0E-57A45136C15E}"/>
              </a:ext>
            </a:extLst>
          </p:cNvPr>
          <p:cNvSpPr txBox="1"/>
          <p:nvPr/>
        </p:nvSpPr>
        <p:spPr>
          <a:xfrm>
            <a:off x="736889" y="3228928"/>
            <a:ext cx="4450772" cy="3034036"/>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2800" dirty="0">
                <a:latin typeface="+mj-lt"/>
              </a:rPr>
              <a:t>Em hãy viết về một tấm gương học tập tự giác, tích cực mà em biết. Em học tập được điều gì từ tấm gương đó.</a:t>
            </a:r>
            <a:endParaRPr lang="en-US" sz="2800"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id="{8004B291-9D47-2BAB-8AC7-B441579E7FB3}"/>
              </a:ext>
            </a:extLst>
          </p:cNvPr>
          <p:cNvSpPr txBox="1"/>
          <p:nvPr/>
        </p:nvSpPr>
        <p:spPr>
          <a:xfrm>
            <a:off x="6881005" y="2033387"/>
            <a:ext cx="4800158" cy="218912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2400" dirty="0">
                <a:latin typeface="+mj-lt"/>
              </a:rPr>
              <a:t>Em hãy xác định một biểu hiện chưa tự giác, tích cực học tập của bản thân. Lập kế hoạch khắc phục điểm chưa tự giác, tích cực đó theo gợi ý dưới đây:</a:t>
            </a:r>
            <a:endParaRPr lang="en-US" sz="2400" dirty="0">
              <a:solidFill>
                <a:prstClr val="black"/>
              </a:solidFill>
              <a:latin typeface="+mj-lt"/>
              <a:ea typeface="Arial" panose="020B0604020202020204" pitchFamily="34" charset="0"/>
            </a:endParaRPr>
          </a:p>
        </p:txBody>
      </p:sp>
      <p:pic>
        <p:nvPicPr>
          <p:cNvPr id="55" name="图片 3">
            <a:extLst>
              <a:ext uri="{FF2B5EF4-FFF2-40B4-BE49-F238E27FC236}">
                <a16:creationId xmlns:a16="http://schemas.microsoft.com/office/drawing/2014/main" id="{7DBC5C06-5351-B300-3A47-8BDF104F47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8707" y="2365219"/>
            <a:ext cx="1306619" cy="1231706"/>
          </a:xfrm>
          <a:prstGeom prst="rect">
            <a:avLst/>
          </a:prstGeom>
        </p:spPr>
      </p:pic>
      <p:pic>
        <p:nvPicPr>
          <p:cNvPr id="56" name="图片 4">
            <a:extLst>
              <a:ext uri="{FF2B5EF4-FFF2-40B4-BE49-F238E27FC236}">
                <a16:creationId xmlns:a16="http://schemas.microsoft.com/office/drawing/2014/main" id="{A1B96D88-30A3-D524-653C-71572A9027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5999" y="383295"/>
            <a:ext cx="1306619" cy="1231706"/>
          </a:xfrm>
          <a:prstGeom prst="rect">
            <a:avLst/>
          </a:prstGeom>
        </p:spPr>
      </p:pic>
      <p:pic>
        <p:nvPicPr>
          <p:cNvPr id="3074" name="Picture 2" descr="Em hãy xác định một biểu hiện chưa tự giác, tích cực học tập của bản thân">
            <a:extLst>
              <a:ext uri="{FF2B5EF4-FFF2-40B4-BE49-F238E27FC236}">
                <a16:creationId xmlns:a16="http://schemas.microsoft.com/office/drawing/2014/main" id="{4D362326-18A6-FACA-0DAB-A458B16B87B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89247" y="4201215"/>
            <a:ext cx="4987034"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childTnLst>
                          </p:cTn>
                        </p:par>
                        <p:par>
                          <p:cTn id="14" fill="hold">
                            <p:stCondLst>
                              <p:cond delay="1750"/>
                            </p:stCondLst>
                            <p:childTnLst>
                              <p:par>
                                <p:cTn id="15" presetID="22" presetClass="entr" presetSubtype="2"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80">
                                          <p:stCondLst>
                                            <p:cond delay="0"/>
                                          </p:stCondLst>
                                        </p:cTn>
                                        <p:tgtEl>
                                          <p:spTgt spid="53"/>
                                        </p:tgtEl>
                                      </p:cBhvr>
                                    </p:animEffect>
                                    <p:anim calcmode="lin" valueType="num">
                                      <p:cBhvr>
                                        <p:cTn id="2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2" dur="26">
                                          <p:stCondLst>
                                            <p:cond delay="650"/>
                                          </p:stCondLst>
                                        </p:cTn>
                                        <p:tgtEl>
                                          <p:spTgt spid="53"/>
                                        </p:tgtEl>
                                      </p:cBhvr>
                                      <p:to x="100000" y="60000"/>
                                    </p:animScale>
                                    <p:animScale>
                                      <p:cBhvr>
                                        <p:cTn id="33" dur="166" decel="50000">
                                          <p:stCondLst>
                                            <p:cond delay="676"/>
                                          </p:stCondLst>
                                        </p:cTn>
                                        <p:tgtEl>
                                          <p:spTgt spid="53"/>
                                        </p:tgtEl>
                                      </p:cBhvr>
                                      <p:to x="100000" y="100000"/>
                                    </p:animScale>
                                    <p:animScale>
                                      <p:cBhvr>
                                        <p:cTn id="34" dur="26">
                                          <p:stCondLst>
                                            <p:cond delay="1312"/>
                                          </p:stCondLst>
                                        </p:cTn>
                                        <p:tgtEl>
                                          <p:spTgt spid="53"/>
                                        </p:tgtEl>
                                      </p:cBhvr>
                                      <p:to x="100000" y="80000"/>
                                    </p:animScale>
                                    <p:animScale>
                                      <p:cBhvr>
                                        <p:cTn id="35" dur="166" decel="50000">
                                          <p:stCondLst>
                                            <p:cond delay="1338"/>
                                          </p:stCondLst>
                                        </p:cTn>
                                        <p:tgtEl>
                                          <p:spTgt spid="53"/>
                                        </p:tgtEl>
                                      </p:cBhvr>
                                      <p:to x="100000" y="100000"/>
                                    </p:animScale>
                                    <p:animScale>
                                      <p:cBhvr>
                                        <p:cTn id="36" dur="26">
                                          <p:stCondLst>
                                            <p:cond delay="1642"/>
                                          </p:stCondLst>
                                        </p:cTn>
                                        <p:tgtEl>
                                          <p:spTgt spid="53"/>
                                        </p:tgtEl>
                                      </p:cBhvr>
                                      <p:to x="100000" y="90000"/>
                                    </p:animScale>
                                    <p:animScale>
                                      <p:cBhvr>
                                        <p:cTn id="37" dur="166" decel="50000">
                                          <p:stCondLst>
                                            <p:cond delay="1668"/>
                                          </p:stCondLst>
                                        </p:cTn>
                                        <p:tgtEl>
                                          <p:spTgt spid="53"/>
                                        </p:tgtEl>
                                      </p:cBhvr>
                                      <p:to x="100000" y="100000"/>
                                    </p:animScale>
                                    <p:animScale>
                                      <p:cBhvr>
                                        <p:cTn id="38" dur="26">
                                          <p:stCondLst>
                                            <p:cond delay="1808"/>
                                          </p:stCondLst>
                                        </p:cTn>
                                        <p:tgtEl>
                                          <p:spTgt spid="53"/>
                                        </p:tgtEl>
                                      </p:cBhvr>
                                      <p:to x="100000" y="95000"/>
                                    </p:animScale>
                                    <p:animScale>
                                      <p:cBhvr>
                                        <p:cTn id="39" dur="166" decel="50000">
                                          <p:stCondLst>
                                            <p:cond delay="1834"/>
                                          </p:stCondLst>
                                        </p:cTn>
                                        <p:tgtEl>
                                          <p:spTgt spid="53"/>
                                        </p:tgtEl>
                                      </p:cBhvr>
                                      <p:to x="100000" y="100000"/>
                                    </p:animScale>
                                  </p:childTnLst>
                                </p:cTn>
                              </p:par>
                            </p:childTnLst>
                          </p:cTn>
                        </p:par>
                        <p:par>
                          <p:cTn id="40" fill="hold">
                            <p:stCondLst>
                              <p:cond delay="2000"/>
                            </p:stCondLst>
                            <p:childTnLst>
                              <p:par>
                                <p:cTn id="41" presetID="26"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80">
                                          <p:stCondLst>
                                            <p:cond delay="0"/>
                                          </p:stCondLst>
                                        </p:cTn>
                                        <p:tgtEl>
                                          <p:spTgt spid="54"/>
                                        </p:tgtEl>
                                      </p:cBhvr>
                                    </p:animEffect>
                                    <p:anim calcmode="lin" valueType="num">
                                      <p:cBhvr>
                                        <p:cTn id="4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49" dur="26">
                                          <p:stCondLst>
                                            <p:cond delay="650"/>
                                          </p:stCondLst>
                                        </p:cTn>
                                        <p:tgtEl>
                                          <p:spTgt spid="54"/>
                                        </p:tgtEl>
                                      </p:cBhvr>
                                      <p:to x="100000" y="60000"/>
                                    </p:animScale>
                                    <p:animScale>
                                      <p:cBhvr>
                                        <p:cTn id="50" dur="166" decel="50000">
                                          <p:stCondLst>
                                            <p:cond delay="676"/>
                                          </p:stCondLst>
                                        </p:cTn>
                                        <p:tgtEl>
                                          <p:spTgt spid="54"/>
                                        </p:tgtEl>
                                      </p:cBhvr>
                                      <p:to x="100000" y="100000"/>
                                    </p:animScale>
                                    <p:animScale>
                                      <p:cBhvr>
                                        <p:cTn id="51" dur="26">
                                          <p:stCondLst>
                                            <p:cond delay="1312"/>
                                          </p:stCondLst>
                                        </p:cTn>
                                        <p:tgtEl>
                                          <p:spTgt spid="54"/>
                                        </p:tgtEl>
                                      </p:cBhvr>
                                      <p:to x="100000" y="80000"/>
                                    </p:animScale>
                                    <p:animScale>
                                      <p:cBhvr>
                                        <p:cTn id="52" dur="166" decel="50000">
                                          <p:stCondLst>
                                            <p:cond delay="1338"/>
                                          </p:stCondLst>
                                        </p:cTn>
                                        <p:tgtEl>
                                          <p:spTgt spid="54"/>
                                        </p:tgtEl>
                                      </p:cBhvr>
                                      <p:to x="100000" y="100000"/>
                                    </p:animScale>
                                    <p:animScale>
                                      <p:cBhvr>
                                        <p:cTn id="53" dur="26">
                                          <p:stCondLst>
                                            <p:cond delay="1642"/>
                                          </p:stCondLst>
                                        </p:cTn>
                                        <p:tgtEl>
                                          <p:spTgt spid="54"/>
                                        </p:tgtEl>
                                      </p:cBhvr>
                                      <p:to x="100000" y="90000"/>
                                    </p:animScale>
                                    <p:animScale>
                                      <p:cBhvr>
                                        <p:cTn id="54" dur="166" decel="50000">
                                          <p:stCondLst>
                                            <p:cond delay="1668"/>
                                          </p:stCondLst>
                                        </p:cTn>
                                        <p:tgtEl>
                                          <p:spTgt spid="54"/>
                                        </p:tgtEl>
                                      </p:cBhvr>
                                      <p:to x="100000" y="100000"/>
                                    </p:animScale>
                                    <p:animScale>
                                      <p:cBhvr>
                                        <p:cTn id="55" dur="26">
                                          <p:stCondLst>
                                            <p:cond delay="1808"/>
                                          </p:stCondLst>
                                        </p:cTn>
                                        <p:tgtEl>
                                          <p:spTgt spid="54"/>
                                        </p:tgtEl>
                                      </p:cBhvr>
                                      <p:to x="100000" y="95000"/>
                                    </p:animScale>
                                    <p:animScale>
                                      <p:cBhvr>
                                        <p:cTn id="56" dur="166" decel="50000">
                                          <p:stCondLst>
                                            <p:cond delay="1834"/>
                                          </p:stCondLst>
                                        </p:cTn>
                                        <p:tgtEl>
                                          <p:spTgt spid="5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61501" y="-10740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78759" y="-686475"/>
            <a:ext cx="1658256" cy="4170025"/>
          </a:xfrm>
          <a:prstGeom prst="rect">
            <a:avLst/>
          </a:prstGeom>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95157" y="929037"/>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1565263" y="1294143"/>
            <a:ext cx="8797857"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134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descr="22858PICdbgea5Gz679dY_PIC2018.png">
            <a:extLst>
              <a:ext uri="{FF2B5EF4-FFF2-40B4-BE49-F238E27FC236}">
                <a16:creationId xmlns:a16="http://schemas.microsoft.com/office/drawing/2014/main" id="{49F22A6F-27E2-D613-078B-A218B690126C}"/>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6D04DD-BF75-4619-69F5-3FAE1C7BDC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26738" y="45338"/>
            <a:ext cx="1543610" cy="982184"/>
          </a:xfrm>
          <a:prstGeom prst="rect">
            <a:avLst/>
          </a:prstGeom>
        </p:spPr>
      </p:pic>
    </p:spTree>
    <p:extLst>
      <p:ext uri="{BB962C8B-B14F-4D97-AF65-F5344CB8AC3E}">
        <p14:creationId xmlns:p14="http://schemas.microsoft.com/office/powerpoint/2010/main" val="1693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385889" y="171682"/>
            <a:ext cx="9301162" cy="70788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4000" b="1" i="0" u="none" strike="noStrike" kern="1200" cap="none" spc="0" normalizeH="0" baseline="0" noProof="0" dirty="0" err="1">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4000" b="1" i="0" u="none" strike="noStrike" kern="120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4000" b="1" i="0" u="none" strike="noStrike" kern="1200" cap="none" spc="0" normalizeH="0" baseline="0" noProof="0" dirty="0" err="1">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4000" b="1" i="0" u="none" strike="noStrike" kern="120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 </a:t>
            </a:r>
            <a:r>
              <a:rPr kumimoji="1" lang="vi-VN" altLang="zh-CN" sz="4000" b="1" i="0" u="none" strike="noStrike" kern="120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Thẩm thấu âm nhạc</a:t>
            </a:r>
            <a:endParaRPr kumimoji="1" lang="zh-CN" altLang="en-US" sz="4000" b="1" i="0" u="none" strike="noStrike" kern="120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1236558" y="1014412"/>
            <a:ext cx="987226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vỗ</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tay theo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Hổng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dám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đâu’’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Văn Hiên</a:t>
            </a:r>
          </a:p>
        </p:txBody>
      </p:sp>
      <p:pic>
        <p:nvPicPr>
          <p:cNvPr id="3" name="Picture 2">
            <a:extLst>
              <a:ext uri="{FF2B5EF4-FFF2-40B4-BE49-F238E27FC236}">
                <a16:creationId xmlns:a16="http://schemas.microsoft.com/office/drawing/2014/main" id="{ABB8B443-B853-8E8C-E917-28B03D7BA9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58127" y="155590"/>
            <a:ext cx="1140179" cy="1140179"/>
          </a:xfrm>
          <a:prstGeom prst="rect">
            <a:avLst/>
          </a:prstGeom>
        </p:spPr>
      </p:pic>
      <p:sp>
        <p:nvSpPr>
          <p:cNvPr id="5" name="Hộp Văn bản 37">
            <a:extLst>
              <a:ext uri="{FF2B5EF4-FFF2-40B4-BE49-F238E27FC236}">
                <a16:creationId xmlns:a16="http://schemas.microsoft.com/office/drawing/2014/main" id="{CF17D2E8-5F79-B81E-E4B6-FDBCDDBECEA1}"/>
              </a:ext>
            </a:extLst>
          </p:cNvPr>
          <p:cNvSpPr txBox="1"/>
          <p:nvPr/>
        </p:nvSpPr>
        <p:spPr>
          <a:xfrm>
            <a:off x="2457450" y="2704231"/>
            <a:ext cx="6015038" cy="1384995"/>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ctr" defTabSz="457200"/>
            <a:r>
              <a:rPr lang="vi-VN" sz="2800" dirty="0">
                <a:solidFill>
                  <a:prstClr val="black"/>
                </a:solidFill>
                <a:latin typeface="Times New Roman" panose="02020603050405020304" pitchFamily="18" charset="0"/>
              </a:rPr>
              <a:t>Em </a:t>
            </a:r>
            <a:r>
              <a:rPr lang="vi-VN" sz="2800" dirty="0" err="1">
                <a:solidFill>
                  <a:prstClr val="black"/>
                </a:solidFill>
                <a:latin typeface="Times New Roman" panose="02020603050405020304" pitchFamily="18" charset="0"/>
              </a:rPr>
              <a:t>rút</a:t>
            </a:r>
            <a:r>
              <a:rPr lang="vi-VN" sz="2800" dirty="0">
                <a:solidFill>
                  <a:prstClr val="black"/>
                </a:solidFill>
                <a:latin typeface="Times New Roman" panose="02020603050405020304" pitchFamily="18" charset="0"/>
              </a:rPr>
              <a:t> ra </a:t>
            </a:r>
            <a:r>
              <a:rPr lang="vi-VN" sz="2800" dirty="0" err="1">
                <a:solidFill>
                  <a:prstClr val="black"/>
                </a:solidFill>
                <a:latin typeface="Times New Roman" panose="02020603050405020304" pitchFamily="18" charset="0"/>
              </a:rPr>
              <a:t>được</a:t>
            </a:r>
            <a:r>
              <a:rPr lang="vi-VN" sz="2800" dirty="0">
                <a:solidFill>
                  <a:prstClr val="black"/>
                </a:solidFill>
                <a:latin typeface="Times New Roman" panose="02020603050405020304" pitchFamily="18" charset="0"/>
              </a:rPr>
              <a:t> thông </a:t>
            </a:r>
            <a:r>
              <a:rPr lang="vi-VN" sz="2800" dirty="0" err="1">
                <a:solidFill>
                  <a:prstClr val="black"/>
                </a:solidFill>
                <a:latin typeface="Times New Roman" panose="02020603050405020304" pitchFamily="18" charset="0"/>
              </a:rPr>
              <a:t>điệp</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gì</a:t>
            </a:r>
            <a:r>
              <a:rPr lang="vi-VN" sz="2800" dirty="0">
                <a:solidFill>
                  <a:prstClr val="black"/>
                </a:solidFill>
                <a:latin typeface="Times New Roman" panose="02020603050405020304" pitchFamily="18" charset="0"/>
              </a:rPr>
              <a:t> liên quan </a:t>
            </a:r>
            <a:r>
              <a:rPr lang="vi-VN" sz="2800" dirty="0" err="1">
                <a:solidFill>
                  <a:prstClr val="black"/>
                </a:solidFill>
                <a:latin typeface="Times New Roman" panose="02020603050405020304" pitchFamily="18" charset="0"/>
              </a:rPr>
              <a:t>đến</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việc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học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tập</a:t>
            </a:r>
            <a:r>
              <a:rPr lang="vi-VN" sz="2800" dirty="0">
                <a:solidFill>
                  <a:prstClr val="black"/>
                </a:solidFill>
                <a:latin typeface="Times New Roman" panose="02020603050405020304" pitchFamily="18" charset="0"/>
              </a:rPr>
              <a:t> thông qua </a:t>
            </a:r>
            <a:r>
              <a:rPr lang="vi-VN" sz="2800" dirty="0" err="1">
                <a:solidFill>
                  <a:prstClr val="black"/>
                </a:solidFill>
                <a:latin typeface="Times New Roman" panose="02020603050405020304" pitchFamily="18" charset="0"/>
              </a:rPr>
              <a:t>bài</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hát</a:t>
            </a:r>
            <a:r>
              <a:rPr lang="vi-VN" sz="2800" dirty="0">
                <a:solidFill>
                  <a:prstClr val="black"/>
                </a:solidFill>
                <a:latin typeface="Times New Roman" panose="02020603050405020304" pitchFamily="18" charset="0"/>
              </a:rPr>
              <a:t> trên?</a:t>
            </a:r>
          </a:p>
        </p:txBody>
      </p:sp>
    </p:spTree>
    <p:extLst>
      <p:ext uri="{BB962C8B-B14F-4D97-AF65-F5344CB8AC3E}">
        <p14:creationId xmlns:p14="http://schemas.microsoft.com/office/powerpoint/2010/main" val="4204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730759" y="3136612"/>
            <a:ext cx="94612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3</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vi-V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Học tập tự giác, tích cực</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38425" y="51562"/>
            <a:ext cx="4779313" cy="296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ABAF4A-BFFB-B0D5-7F79-DE41FD9145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0017" y="3917308"/>
            <a:ext cx="4261473" cy="2840982"/>
          </a:xfrm>
          <a:prstGeom prst="rect">
            <a:avLst/>
          </a:prstGeom>
        </p:spPr>
      </p:pic>
      <p:pic>
        <p:nvPicPr>
          <p:cNvPr id="11" name="Picture 10">
            <a:extLst>
              <a:ext uri="{FF2B5EF4-FFF2-40B4-BE49-F238E27FC236}">
                <a16:creationId xmlns:a16="http://schemas.microsoft.com/office/drawing/2014/main" id="{55667831-EB0F-78F1-BDFF-7ECBCA6B52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827" y="2960581"/>
            <a:ext cx="3351409" cy="2862346"/>
          </a:xfrm>
          <a:prstGeom prst="rect">
            <a:avLst/>
          </a:prstGeom>
        </p:spPr>
      </p:pic>
      <p:pic>
        <p:nvPicPr>
          <p:cNvPr id="1026" name="Picture 2" descr="Kết quả hình ảnh cho logo kết nối tri thức với cuộc sống">
            <a:extLst>
              <a:ext uri="{FF2B5EF4-FFF2-40B4-BE49-F238E27FC236}">
                <a16:creationId xmlns:a16="http://schemas.microsoft.com/office/drawing/2014/main" id="{3CDA8888-CC41-4A93-131C-49433D3CFEE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91537" y="0"/>
            <a:ext cx="1700463"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7"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2050" name="Picture 2" descr="Kết quả hình ảnh cho logo kết nối tri thức với cuộc sống">
            <a:extLst>
              <a:ext uri="{FF2B5EF4-FFF2-40B4-BE49-F238E27FC236}">
                <a16:creationId xmlns:a16="http://schemas.microsoft.com/office/drawing/2014/main" id="{331D963A-775A-80A0-F242-AB85AF518F8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660004" y="15251"/>
            <a:ext cx="1546321" cy="15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29338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071335840"/>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Đồng hồ đếm ngược 05 phút - 05 minute countdown">
            <a:hlinkClick r:id="" action="ppaction://media"/>
            <a:extLst>
              <a:ext uri="{FF2B5EF4-FFF2-40B4-BE49-F238E27FC236}">
                <a16:creationId xmlns:a16="http://schemas.microsoft.com/office/drawing/2014/main" id="{3F7C4D91-3F54-2FAD-4B95-E643EA4B110B}"/>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9113909" y="0"/>
            <a:ext cx="2796540" cy="877697"/>
          </a:xfrm>
          <a:prstGeom prst="rect">
            <a:avLst/>
          </a:prstGeom>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11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photos.myjoyonline.com/photos/news/201311/6579331693860_200143784020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1805" y="-1"/>
            <a:ext cx="2462173" cy="10139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489284" y="2354730"/>
            <a:ext cx="6930190"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id="{9E35FB98-9C0D-B055-8F9D-40DF6111CF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2295" y="1267780"/>
            <a:ext cx="4459705" cy="5590220"/>
          </a:xfrm>
          <a:prstGeom prst="rect">
            <a:avLst/>
          </a:prstGeom>
        </p:spPr>
      </p:pic>
      <p:sp>
        <p:nvSpPr>
          <p:cNvPr id="4" name="TextBox 3">
            <a:extLst>
              <a:ext uri="{FF2B5EF4-FFF2-40B4-BE49-F238E27FC236}">
                <a16:creationId xmlns:a16="http://schemas.microsoft.com/office/drawing/2014/main" id="{2B53C20D-DFCA-5B0E-C855-821C7E17DF3B}"/>
              </a:ext>
            </a:extLst>
          </p:cNvPr>
          <p:cNvSpPr txBox="1"/>
          <p:nvPr/>
        </p:nvSpPr>
        <p:spPr>
          <a:xfrm>
            <a:off x="489284" y="1013968"/>
            <a:ext cx="693019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1: </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Bác Hồ đã tự học ngoại ngữ bằng cách rèn luyện không ngừng nghỉ với tinh thần cầu tiến, sự quyết tâm cao và phương pháp đúng: </a:t>
            </a:r>
          </a:p>
        </p:txBody>
      </p:sp>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2980</Words>
  <Application>Microsoft Macintosh PowerPoint</Application>
  <PresentationFormat>Widescreen</PresentationFormat>
  <Paragraphs>190</Paragraphs>
  <Slides>33</Slides>
  <Notes>1</Notes>
  <HiddenSlides>0</HiddenSlides>
  <MMClips>7</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33</vt:i4>
      </vt:variant>
    </vt:vector>
  </HeadingPairs>
  <TitlesOfParts>
    <vt:vector size="54" baseType="lpstr">
      <vt:lpstr>#9Slide03 Aturdida</vt:lpstr>
      <vt:lpstr>#9Slide05 Brannboll Ny</vt:lpstr>
      <vt:lpstr>#9Slide07 Marbelia Regular</vt:lpstr>
      <vt:lpstr>Arial Unicode MS</vt:lpstr>
      <vt:lpstr>ITC Avant Garde Std Bk</vt:lpstr>
      <vt:lpstr>Segoe UI bold</vt:lpstr>
      <vt:lpstr>SVN-Vanilla Daisy Pro</vt:lpstr>
      <vt:lpstr>方正静蕾简体</vt:lpstr>
      <vt:lpstr>Arial</vt:lpstr>
      <vt:lpstr>Calibri</vt:lpstr>
      <vt:lpstr>Calibri Light</vt:lpstr>
      <vt:lpstr>Open Sans</vt:lpstr>
      <vt:lpstr>Segoe UI Semilight</vt:lpstr>
      <vt:lpstr>Times New Roman</vt:lpstr>
      <vt:lpstr>Trebuchet MS</vt:lpstr>
      <vt:lpstr>Wingdings</vt:lpstr>
      <vt:lpstr>Wingdings 3</vt: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2022-09-12T13:26:53Z</dcterms:created>
  <dcterms:modified xsi:type="dcterms:W3CDTF">2025-10-23T00:58:30Z</dcterms:modified>
</cp:coreProperties>
</file>