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3" r:id="rId3"/>
    <p:sldId id="305" r:id="rId4"/>
    <p:sldId id="304" r:id="rId5"/>
    <p:sldId id="318" r:id="rId6"/>
    <p:sldId id="326" r:id="rId7"/>
    <p:sldId id="325" r:id="rId8"/>
    <p:sldId id="324" r:id="rId9"/>
    <p:sldId id="323" r:id="rId10"/>
    <p:sldId id="322" r:id="rId11"/>
    <p:sldId id="321" r:id="rId12"/>
    <p:sldId id="32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FF00FF"/>
    <a:srgbClr val="CC3300"/>
    <a:srgbClr val="FFC319"/>
    <a:srgbClr val="FFFFFF"/>
    <a:srgbClr val="F7F7F7"/>
    <a:srgbClr val="FCFCFC"/>
    <a:srgbClr val="FDF58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959" autoAdjust="0"/>
  </p:normalViewPr>
  <p:slideViewPr>
    <p:cSldViewPr>
      <p:cViewPr varScale="1">
        <p:scale>
          <a:sx n="69" d="100"/>
          <a:sy n="69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815F4-73D7-4725-AB98-E63EE2290703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1D3ABB80-0461-4F0B-A5BA-91DDF5C74391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</a:rPr>
            <a:t>THIẾT KẾ</a:t>
          </a:r>
          <a:endParaRPr lang="en-US" sz="2800" b="1">
            <a:solidFill>
              <a:schemeClr val="tx1"/>
            </a:solidFill>
          </a:endParaRPr>
        </a:p>
      </dgm:t>
    </dgm:pt>
    <dgm:pt modelId="{A1F3D550-179A-4027-AF07-C6FA9BC02E03}" type="parTrans" cxnId="{32C0E797-37EF-4F74-908B-90F16268AD07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F7052E8-2FA3-48A0-AF66-822FB876E5B6}" type="sibTrans" cxnId="{32C0E797-37EF-4F74-908B-90F16268AD07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B0E0FB7-C9AA-44C5-A437-DEAA0A73F22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</a:rPr>
            <a:t>THI CÔNG THÔ</a:t>
          </a:r>
          <a:endParaRPr lang="en-US" sz="2800" b="1">
            <a:solidFill>
              <a:schemeClr val="tx1"/>
            </a:solidFill>
          </a:endParaRPr>
        </a:p>
      </dgm:t>
    </dgm:pt>
    <dgm:pt modelId="{476A0741-1C51-451A-A3CD-5C81D6CA6FA5}" type="parTrans" cxnId="{C6330798-7B6E-4729-BBC0-DBF3FD596CF1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27F8DF8-C346-46DD-A8CC-DC245FC9D97B}" type="sibTrans" cxnId="{C6330798-7B6E-4729-BBC0-DBF3FD596CF1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B2FD2606-02F5-4EAD-BF30-855B3D8AD867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</a:rPr>
            <a:t>HOÀN THIỆN</a:t>
          </a:r>
          <a:endParaRPr lang="en-US" sz="2800" b="1">
            <a:solidFill>
              <a:schemeClr val="tx1"/>
            </a:solidFill>
          </a:endParaRPr>
        </a:p>
      </dgm:t>
    </dgm:pt>
    <dgm:pt modelId="{00EF4BA2-A8BB-419F-ADC9-B9455F0DC4D1}" type="parTrans" cxnId="{093B4A11-08DF-42BD-BFA9-6AB80E1E6336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C19CA5D6-38A1-4099-8717-EF3012CD603E}" type="sibTrans" cxnId="{093B4A11-08DF-42BD-BFA9-6AB80E1E6336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28B9506A-6437-4EF5-8919-2515AD39CB54}" type="pres">
      <dgm:prSet presAssocID="{94E815F4-73D7-4725-AB98-E63EE2290703}" presName="Name0" presStyleCnt="0">
        <dgm:presLayoutVars>
          <dgm:dir/>
          <dgm:resizeHandles val="exact"/>
        </dgm:presLayoutVars>
      </dgm:prSet>
      <dgm:spPr/>
    </dgm:pt>
    <dgm:pt modelId="{9DB6BF99-57DE-410D-89C4-B3B2FE20745D}" type="pres">
      <dgm:prSet presAssocID="{1D3ABB80-0461-4F0B-A5BA-91DDF5C743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32E35-2962-4965-9BC8-35D0F77B4BE8}" type="pres">
      <dgm:prSet presAssocID="{7F7052E8-2FA3-48A0-AF66-822FB876E5B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71D359A-22DC-42D2-9F18-300D24A8A42A}" type="pres">
      <dgm:prSet presAssocID="{7F7052E8-2FA3-48A0-AF66-822FB876E5B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E2B7039-4E57-482D-801A-F93CB01B5B35}" type="pres">
      <dgm:prSet presAssocID="{9B0E0FB7-C9AA-44C5-A437-DEAA0A73F2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FB1E6-2846-42EC-A0F0-87DB583A0358}" type="pres">
      <dgm:prSet presAssocID="{727F8DF8-C346-46DD-A8CC-DC245FC9D9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AD6A81-6850-4820-B9ED-E587A190D3FD}" type="pres">
      <dgm:prSet presAssocID="{727F8DF8-C346-46DD-A8CC-DC245FC9D9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73F7648-3F64-4561-9185-02768FD0D1F9}" type="pres">
      <dgm:prSet presAssocID="{B2FD2606-02F5-4EAD-BF30-855B3D8AD8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82BAF-7BF7-4754-85DA-658D396C75DE}" type="presOf" srcId="{727F8DF8-C346-46DD-A8CC-DC245FC9D97B}" destId="{E61FB1E6-2846-42EC-A0F0-87DB583A0358}" srcOrd="0" destOrd="0" presId="urn:microsoft.com/office/officeart/2005/8/layout/process1"/>
    <dgm:cxn modelId="{C6330798-7B6E-4729-BBC0-DBF3FD596CF1}" srcId="{94E815F4-73D7-4725-AB98-E63EE2290703}" destId="{9B0E0FB7-C9AA-44C5-A437-DEAA0A73F228}" srcOrd="1" destOrd="0" parTransId="{476A0741-1C51-451A-A3CD-5C81D6CA6FA5}" sibTransId="{727F8DF8-C346-46DD-A8CC-DC245FC9D97B}"/>
    <dgm:cxn modelId="{5A968025-424A-4C6C-9403-D4186383C7C0}" type="presOf" srcId="{9B0E0FB7-C9AA-44C5-A437-DEAA0A73F228}" destId="{0E2B7039-4E57-482D-801A-F93CB01B5B35}" srcOrd="0" destOrd="0" presId="urn:microsoft.com/office/officeart/2005/8/layout/process1"/>
    <dgm:cxn modelId="{CC319AA1-65DA-4C59-B81C-91C2D13EC399}" type="presOf" srcId="{B2FD2606-02F5-4EAD-BF30-855B3D8AD867}" destId="{A73F7648-3F64-4561-9185-02768FD0D1F9}" srcOrd="0" destOrd="0" presId="urn:microsoft.com/office/officeart/2005/8/layout/process1"/>
    <dgm:cxn modelId="{32C0E797-37EF-4F74-908B-90F16268AD07}" srcId="{94E815F4-73D7-4725-AB98-E63EE2290703}" destId="{1D3ABB80-0461-4F0B-A5BA-91DDF5C74391}" srcOrd="0" destOrd="0" parTransId="{A1F3D550-179A-4027-AF07-C6FA9BC02E03}" sibTransId="{7F7052E8-2FA3-48A0-AF66-822FB876E5B6}"/>
    <dgm:cxn modelId="{AA8BC1B4-7399-47AB-B547-BD95B772A8AA}" type="presOf" srcId="{7F7052E8-2FA3-48A0-AF66-822FB876E5B6}" destId="{F71D359A-22DC-42D2-9F18-300D24A8A42A}" srcOrd="1" destOrd="0" presId="urn:microsoft.com/office/officeart/2005/8/layout/process1"/>
    <dgm:cxn modelId="{4FF26269-4714-4F3F-A266-60A0AF658325}" type="presOf" srcId="{7F7052E8-2FA3-48A0-AF66-822FB876E5B6}" destId="{B4432E35-2962-4965-9BC8-35D0F77B4BE8}" srcOrd="0" destOrd="0" presId="urn:microsoft.com/office/officeart/2005/8/layout/process1"/>
    <dgm:cxn modelId="{8F650080-DB7B-4D3E-9D9F-362E4D85821B}" type="presOf" srcId="{727F8DF8-C346-46DD-A8CC-DC245FC9D97B}" destId="{FCAD6A81-6850-4820-B9ED-E587A190D3FD}" srcOrd="1" destOrd="0" presId="urn:microsoft.com/office/officeart/2005/8/layout/process1"/>
    <dgm:cxn modelId="{093B4A11-08DF-42BD-BFA9-6AB80E1E6336}" srcId="{94E815F4-73D7-4725-AB98-E63EE2290703}" destId="{B2FD2606-02F5-4EAD-BF30-855B3D8AD867}" srcOrd="2" destOrd="0" parTransId="{00EF4BA2-A8BB-419F-ADC9-B9455F0DC4D1}" sibTransId="{C19CA5D6-38A1-4099-8717-EF3012CD603E}"/>
    <dgm:cxn modelId="{6CAF5E29-0A7B-4C08-8FBC-F4A161FA6F55}" type="presOf" srcId="{1D3ABB80-0461-4F0B-A5BA-91DDF5C74391}" destId="{9DB6BF99-57DE-410D-89C4-B3B2FE20745D}" srcOrd="0" destOrd="0" presId="urn:microsoft.com/office/officeart/2005/8/layout/process1"/>
    <dgm:cxn modelId="{6867EA70-6139-47EA-95B2-0900750CA6FC}" type="presOf" srcId="{94E815F4-73D7-4725-AB98-E63EE2290703}" destId="{28B9506A-6437-4EF5-8919-2515AD39CB54}" srcOrd="0" destOrd="0" presId="urn:microsoft.com/office/officeart/2005/8/layout/process1"/>
    <dgm:cxn modelId="{A1151277-7458-4497-83F1-9EDA884AADB1}" type="presParOf" srcId="{28B9506A-6437-4EF5-8919-2515AD39CB54}" destId="{9DB6BF99-57DE-410D-89C4-B3B2FE20745D}" srcOrd="0" destOrd="0" presId="urn:microsoft.com/office/officeart/2005/8/layout/process1"/>
    <dgm:cxn modelId="{7C7842CF-97E1-4FCD-A4EA-CD072A97439C}" type="presParOf" srcId="{28B9506A-6437-4EF5-8919-2515AD39CB54}" destId="{B4432E35-2962-4965-9BC8-35D0F77B4BE8}" srcOrd="1" destOrd="0" presId="urn:microsoft.com/office/officeart/2005/8/layout/process1"/>
    <dgm:cxn modelId="{3D71DB49-323B-4373-9826-E2222324EF00}" type="presParOf" srcId="{B4432E35-2962-4965-9BC8-35D0F77B4BE8}" destId="{F71D359A-22DC-42D2-9F18-300D24A8A42A}" srcOrd="0" destOrd="0" presId="urn:microsoft.com/office/officeart/2005/8/layout/process1"/>
    <dgm:cxn modelId="{6C4C858C-C3FA-459F-AF86-2E47CF46E0E1}" type="presParOf" srcId="{28B9506A-6437-4EF5-8919-2515AD39CB54}" destId="{0E2B7039-4E57-482D-801A-F93CB01B5B35}" srcOrd="2" destOrd="0" presId="urn:microsoft.com/office/officeart/2005/8/layout/process1"/>
    <dgm:cxn modelId="{EF4A783C-A605-48BD-A655-3F07CCF68542}" type="presParOf" srcId="{28B9506A-6437-4EF5-8919-2515AD39CB54}" destId="{E61FB1E6-2846-42EC-A0F0-87DB583A0358}" srcOrd="3" destOrd="0" presId="urn:microsoft.com/office/officeart/2005/8/layout/process1"/>
    <dgm:cxn modelId="{56A6F77E-2AAE-4DEC-86A8-B2EC9CCC339F}" type="presParOf" srcId="{E61FB1E6-2846-42EC-A0F0-87DB583A0358}" destId="{FCAD6A81-6850-4820-B9ED-E587A190D3FD}" srcOrd="0" destOrd="0" presId="urn:microsoft.com/office/officeart/2005/8/layout/process1"/>
    <dgm:cxn modelId="{F6BDB383-749F-4D74-A70C-8E3377A3DF8A}" type="presParOf" srcId="{28B9506A-6437-4EF5-8919-2515AD39CB54}" destId="{A73F7648-3F64-4561-9185-02768FD0D1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6BF99-57DE-410D-89C4-B3B2FE20745D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</a:rPr>
            <a:t>THIẾT KẾ</a:t>
          </a:r>
          <a:endParaRPr lang="en-US" sz="2800" b="1" kern="1200">
            <a:solidFill>
              <a:schemeClr val="tx1"/>
            </a:solidFill>
          </a:endParaRPr>
        </a:p>
      </dsp:txBody>
      <dsp:txXfrm>
        <a:off x="44665" y="2106299"/>
        <a:ext cx="2060143" cy="1206068"/>
      </dsp:txXfrm>
    </dsp:sp>
    <dsp:sp modelId="{B4432E35-2962-4965-9BC8-35D0F77B4BE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2355850" y="2550475"/>
        <a:ext cx="316861" cy="317716"/>
      </dsp:txXfrm>
    </dsp:sp>
    <dsp:sp modelId="{0E2B7039-4E57-482D-801A-F93CB01B5B35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</a:rPr>
            <a:t>THI CÔNG THÔ</a:t>
          </a:r>
          <a:endParaRPr lang="en-US" sz="2800" b="1" kern="1200">
            <a:solidFill>
              <a:schemeClr val="tx1"/>
            </a:solidFill>
          </a:endParaRPr>
        </a:p>
      </dsp:txBody>
      <dsp:txXfrm>
        <a:off x="3033928" y="2106299"/>
        <a:ext cx="2060143" cy="1206068"/>
      </dsp:txXfrm>
    </dsp:sp>
    <dsp:sp modelId="{E61FB1E6-2846-42EC-A0F0-87DB583A0358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345112" y="2550475"/>
        <a:ext cx="316861" cy="317716"/>
      </dsp:txXfrm>
    </dsp:sp>
    <dsp:sp modelId="{A73F7648-3F64-4561-9185-02768FD0D1F9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</a:rPr>
            <a:t>HOÀN THIỆN</a:t>
          </a:r>
          <a:endParaRPr lang="en-US" sz="2800" b="1" kern="1200">
            <a:solidFill>
              <a:schemeClr val="tx1"/>
            </a:solidFill>
          </a:endParaRP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EBF27-E758-41E6-A7E2-C4FEA4B3F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9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41DF4-5CC4-4AB1-B010-BAC58F112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41DF4-5CC4-4AB1-B010-BAC58F1128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6"/>
            <a:ext cx="368300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454400" y="4705350"/>
            <a:ext cx="85344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5867400" y="781050"/>
            <a:ext cx="632460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400800" y="1"/>
            <a:ext cx="43688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1" y="1"/>
            <a:ext cx="8777817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1" y="1"/>
            <a:ext cx="8496300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334433" y="1589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725084" y="1589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3117851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4510617" y="1589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5903384" y="1589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3884084" y="-3623204"/>
            <a:ext cx="0" cy="775123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4008967" y="-2682875"/>
            <a:ext cx="0" cy="800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4015317" y="-1624012"/>
            <a:ext cx="0" cy="8013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3876676" y="-418571"/>
            <a:ext cx="0" cy="773641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3554943" y="968375"/>
            <a:ext cx="0" cy="70929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820459" y="2769658"/>
            <a:ext cx="0" cy="56239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3149601" y="277814"/>
            <a:ext cx="1350433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381001" y="2427289"/>
            <a:ext cx="13504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1" y="271464"/>
            <a:ext cx="3344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775885" y="1588"/>
            <a:ext cx="1350433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3153833" y="4541838"/>
            <a:ext cx="134620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381001" y="2435226"/>
            <a:ext cx="1350433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07151"/>
            <a:ext cx="28448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07151"/>
            <a:ext cx="38608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07151"/>
            <a:ext cx="2844800" cy="314325"/>
          </a:xfrm>
        </p:spPr>
        <p:txBody>
          <a:bodyPr/>
          <a:lstStyle>
            <a:lvl1pPr>
              <a:defRPr/>
            </a:lvl1pPr>
          </a:lstStyle>
          <a:p>
            <a:fld id="{628EDB2F-3C67-4858-B57B-288B8BEF8CF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10769601" y="0"/>
            <a:ext cx="1435100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7327900" y="1333501"/>
            <a:ext cx="8805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7306733" y="1589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5943601" y="3495675"/>
            <a:ext cx="1350433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44500" y="1884364"/>
            <a:ext cx="109728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3556001" y="609600"/>
            <a:ext cx="3551767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8EEE-BC94-4E5F-87C4-05A4D6650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25439"/>
            <a:ext cx="27432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25439"/>
            <a:ext cx="8026400" cy="5800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A6660-B5F8-48C8-8D1F-8F3FF4C6C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2066070-0DE7-42E7-B2EA-1B718EC8B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61552DD-599B-4DF2-82CF-C19E526B3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F8B4C9-02AD-4C5E-B86F-6893052C4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9A052-99F1-4B0A-B498-CE1C2C6EE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85CE-B75B-4097-9F0C-3006C1791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DC819-AE4E-445B-AF68-34FB4A89F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94D2-A351-4074-AC5E-CA700A024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641D-0AD5-431B-A475-6DB38BC82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1DCB-1733-493A-B6A1-95E9E138F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06CE-AA27-45ED-810F-DDF363260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8EA5-4925-4922-97E9-9BD549A86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12700" y="-9525"/>
            <a:ext cx="12208933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6350" y="5500688"/>
            <a:ext cx="192193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702733" y="1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2237317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3774017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5310717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6845300" y="388939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83820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9918700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1145540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3460751" y="-3041650"/>
            <a:ext cx="0" cy="69215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6104467" y="-4563004"/>
            <a:ext cx="0" cy="122089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6104467" y="-3439054"/>
            <a:ext cx="0" cy="122089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6106584" y="-2314575"/>
            <a:ext cx="0" cy="12204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6106584" y="-1190625"/>
            <a:ext cx="0" cy="12204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6540501" y="420159"/>
            <a:ext cx="0" cy="112310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5340351" y="2692400"/>
            <a:ext cx="1504949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9946218" y="4937125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732367" y="3808413"/>
            <a:ext cx="1504951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8409518" y="6064251"/>
            <a:ext cx="1504949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3795184" y="1"/>
            <a:ext cx="1504949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3803651" y="4938713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8401051" y="1566863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E9D3D1-9BA0-4960-9236-DC81C5729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5389033" y="1"/>
            <a:ext cx="68072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325438"/>
            <a:ext cx="10972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 bwMode="gray">
          <a:xfrm rot="786797">
            <a:off x="8839201" y="-381000"/>
            <a:ext cx="3223684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gray">
          <a:xfrm rot="20740733" flipH="1">
            <a:off x="65618" y="5726113"/>
            <a:ext cx="1631949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8EDB2F-3C67-4858-B57B-288B8BEF8C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10972800" cy="147002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2. XÂY DỰNG NHÀ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Ở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08442" y="-54352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" y="11430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9" y="1828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9" y="2209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25863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Hoàn thiện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9" y="7620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038600" y="391924"/>
            <a:ext cx="541269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tự các bước chính xây dựng ngôi nhà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5204" y="990600"/>
            <a:ext cx="3772395" cy="2646737"/>
            <a:chOff x="3695204" y="990600"/>
            <a:chExt cx="3772395" cy="2646737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204" y="990600"/>
              <a:ext cx="3772395" cy="228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267200" y="3209551"/>
              <a:ext cx="2743200" cy="4277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T</a:t>
              </a:r>
              <a:r>
                <a:rPr lang="en-US" sz="2400" smtClean="0"/>
                <a:t>hiết </a:t>
              </a:r>
              <a:r>
                <a:rPr lang="en-US" sz="2400"/>
                <a:t>kế bản vẽ</a:t>
              </a:r>
              <a:endParaRPr lang="en-US"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24800" y="990600"/>
            <a:ext cx="3993001" cy="2795428"/>
            <a:chOff x="7924800" y="990600"/>
            <a:chExt cx="3993001" cy="279542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990600"/>
              <a:ext cx="3993001" cy="236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8077201" y="3358242"/>
              <a:ext cx="3733800" cy="4277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T</a:t>
              </a:r>
              <a:r>
                <a:rPr lang="vi-VN" sz="2400" smtClean="0"/>
                <a:t>rộn </a:t>
              </a:r>
              <a:r>
                <a:rPr lang="vi-VN" sz="2400"/>
                <a:t>vữa để xây dựng</a:t>
              </a:r>
              <a:endParaRPr lang="en-US"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95205" y="3947656"/>
            <a:ext cx="2679261" cy="2721519"/>
            <a:chOff x="3695205" y="3947656"/>
            <a:chExt cx="2679261" cy="2721519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205" y="3947656"/>
              <a:ext cx="2679261" cy="233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836158" y="6241389"/>
              <a:ext cx="2359851" cy="4277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Xây tường</a:t>
              </a:r>
              <a:endParaRPr lang="en-US"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9349" y="3947656"/>
            <a:ext cx="2890901" cy="2794374"/>
            <a:chOff x="6479349" y="3947656"/>
            <a:chExt cx="2890901" cy="2794374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349" y="3947656"/>
              <a:ext cx="2890901" cy="233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553199" y="6314244"/>
              <a:ext cx="2667001" cy="4277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L</a:t>
              </a:r>
              <a:r>
                <a:rPr lang="vi-VN" sz="2400" smtClean="0"/>
                <a:t>àm </a:t>
              </a:r>
              <a:r>
                <a:rPr lang="vi-VN" sz="2400"/>
                <a:t>đường điện</a:t>
              </a:r>
              <a:endParaRPr lang="en-US"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75586" y="3996567"/>
            <a:ext cx="2743200" cy="2745463"/>
            <a:chOff x="9375586" y="3996567"/>
            <a:chExt cx="2743200" cy="2745463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586" y="3996567"/>
              <a:ext cx="2740214" cy="22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9375586" y="6314244"/>
              <a:ext cx="2743200" cy="4277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T</a:t>
              </a:r>
              <a:r>
                <a:rPr lang="vi-VN" sz="2400" smtClean="0"/>
                <a:t>rát </a:t>
              </a:r>
              <a:r>
                <a:rPr lang="vi-VN" sz="2400"/>
                <a:t>và sơn tường</a:t>
              </a:r>
              <a:endParaRPr lang="en-US"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" name="Picture 2" descr="House premiu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3609"/>
            <a:ext cx="121920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408442" y="-54352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9" y="11430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299" y="1828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9" y="2209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5863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Hoàn thiện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9" y="7620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  <p:sp>
        <p:nvSpPr>
          <p:cNvPr id="24" name="Title 13"/>
          <p:cNvSpPr txBox="1">
            <a:spLocks/>
          </p:cNvSpPr>
          <p:nvPr/>
        </p:nvSpPr>
        <p:spPr bwMode="auto">
          <a:xfrm>
            <a:off x="3946525" y="147024"/>
            <a:ext cx="3673475" cy="6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altLang="en-US" sz="36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 descr="Discussion premium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61" y="93919"/>
            <a:ext cx="754039" cy="6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48200" y="1363765"/>
            <a:ext cx="7391400" cy="9194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</a:rPr>
              <a:t>ìm hiểu và cho biết ngôi nhà của gia đình em được xây dựng từ những vật loại vật liệu nào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altLang="en-US" sz="2400" b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3701" l="5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32" y="1295400"/>
            <a:ext cx="1056133" cy="1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24400" y="3015377"/>
            <a:ext cx="7391400" cy="13280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itchFamily="18" charset="0"/>
              </a:rPr>
              <a:t>2. Ở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</a:rPr>
              <a:t> nơi em sống những vật liệu chính được sử dụng để xây dựng nhà ở là gì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?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</a:rPr>
              <a:t>Nêu tác dụng của vật liệu đó trong quá trình xây dựng nhà ở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9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3701" l="5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9" y="2988081"/>
            <a:ext cx="1202068" cy="13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ouse premiu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3609"/>
            <a:ext cx="121920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0423" y="2486122"/>
            <a:ext cx="5410201" cy="107721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Sưu tầm tranh, ảnh, tài liệu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ngôi nhà thông minh.</a:t>
            </a:r>
            <a:endParaRPr lang="vi-VN" altLang="en-GB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1233" y="746634"/>
            <a:ext cx="7314297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CÔNG VIỆC VỀ NHÀ</a:t>
            </a:r>
          </a:p>
        </p:txBody>
      </p:sp>
      <p:pic>
        <p:nvPicPr>
          <p:cNvPr id="7" name="Picture 4" descr="PE0001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1" y="4327013"/>
            <a:ext cx="3047624" cy="20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30" y="600"/>
            <a:ext cx="2285718" cy="21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icture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658" y="-256543"/>
            <a:ext cx="1428574" cy="14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2878" y="4446640"/>
            <a:ext cx="1980955" cy="19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6946" y="613301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235" y="229172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668" y="381553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38" y="600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901" y="5105370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73" y="1729174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713" y="5333941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095" y="1729491"/>
            <a:ext cx="1028573" cy="1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08442" y="7203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72" y="1287959"/>
            <a:ext cx="3067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pic>
        <p:nvPicPr>
          <p:cNvPr id="20" name="Picture 4" descr="Dấu hỏi, s của những người sử dụng máy tính, Biểu tượng máy tính, Máy vi  tính png | PNGEg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" b="97656" l="10000" r="90000">
                        <a14:foregroundMark x1="40556" y1="72266" x2="40556" y2="72266"/>
                        <a14:foregroundMark x1="65333" y1="28385" x2="65333" y2="2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47377"/>
            <a:ext cx="4208699" cy="35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5486400" y="1138952"/>
            <a:ext cx="4876800" cy="1816850"/>
          </a:xfrm>
          <a:prstGeom prst="cloudCallout">
            <a:avLst>
              <a:gd name="adj1" fmla="val -48295"/>
              <a:gd name="adj2" fmla="val 47014"/>
            </a:avLst>
          </a:prstGeom>
          <a:ln>
            <a:solidFill>
              <a:srgbClr val="CC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 sơ đồ khối các bước xây dựng nhà ở</a:t>
            </a:r>
            <a:endParaRPr lang="en-US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ouse premiu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3609"/>
            <a:ext cx="121920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2142559"/>
              </p:ext>
            </p:extLst>
          </p:nvPr>
        </p:nvGraphicFramePr>
        <p:xfrm>
          <a:off x="381000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4299" y="20529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9" y="8382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621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6BF99-57DE-410D-89C4-B3B2FE207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DB6BF99-57DE-410D-89C4-B3B2FE207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32E35-2962-4965-9BC8-35D0F77B4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4432E35-2962-4965-9BC8-35D0F77B4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B7039-4E57-482D-801A-F93CB01B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E2B7039-4E57-482D-801A-F93CB01B5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FB1E6-2846-42EC-A0F0-87DB583A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E61FB1E6-2846-42EC-A0F0-87DB583A0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F7648-3F64-4561-9185-02768FD0D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73F7648-3F64-4561-9185-02768FD0D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Graphic spid="4" grpId="0" uiExpand="1">
        <p:bldSub>
          <a:bldDgm bld="one"/>
        </p:bldSub>
      </p:bldGraphic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08442" y="7203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475" y="1201207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9" y="1902767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4 bản vẽ thiết kế nhà phố mặt tiền 8m đẹp chuẩn từng mili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23" y="1939171"/>
            <a:ext cx="8407401" cy="48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209074"/>
            <a:ext cx="7772400" cy="510778"/>
          </a:xfrm>
          <a:prstGeom prst="round2Diag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là người thiết kế bản vẽ ngôi nhà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6" b="98031" l="0" r="96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08" y="152400"/>
            <a:ext cx="804992" cy="7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33992" y="985599"/>
            <a:ext cx="7772400" cy="919401"/>
          </a:xfrm>
          <a:prstGeom prst="round2Diag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Tại sao thiết kế là bước chuẩn bị quan trọng trước khi nhà ở được thi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công?</a:t>
            </a:r>
            <a:endParaRPr lang="en-US" sz="2400" b="1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1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6" b="98031" l="0" r="96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28925"/>
            <a:ext cx="804992" cy="10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038600" y="174248"/>
            <a:ext cx="7924800" cy="892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600" smtClean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thiết kế bản vẽ ngôi nhà là kiến trúc sư hoặc là chủ ngôi nhà.</a:t>
            </a:r>
            <a:endParaRPr lang="en-US" altLang="en-US" sz="26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4 bản vẽ thiết kế nhà phố mặt tiền 8m đẹp chuẩn từng mili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32" y="3197633"/>
            <a:ext cx="8517268" cy="35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38600" y="1371600"/>
            <a:ext cx="7924800" cy="1692771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600" smtClean="0">
                <a:latin typeface="Times New Roman" pitchFamily="18" charset="0"/>
                <a:cs typeface="Times New Roman" pitchFamily="18" charset="0"/>
              </a:rPr>
              <a:t>- Thiết </a:t>
            </a:r>
            <a:r>
              <a:rPr lang="pt-BR" sz="2600">
                <a:latin typeface="Times New Roman" pitchFamily="18" charset="0"/>
                <a:cs typeface="Times New Roman" pitchFamily="18" charset="0"/>
              </a:rPr>
              <a:t>kế giúp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hình dung được ngôi nhà của sau khi xây dựng, đảm bảo các yếu tố kĩ thuật để ngôi nhà vững chắc. 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Thiết kế sẽ giúp cung cấp thông tin để chuẩn bị vật liệu, kinh phí tương ứng.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99" y="2522785"/>
            <a:ext cx="3560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Times New Roman" pitchFamily="18" charset="0"/>
                <a:cs typeface="Times New Roman" pitchFamily="18" charset="0"/>
              </a:rPr>
              <a:t>- Thiết kế giúp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hình dung được ngôi nhà của sau khi xây dựng, đảm bảo các yếu tố kĩ thuật để ngôi nhà vững chắc.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Thiết kế sẽ giúp cung cấp thông tin để chuẩn bị vật liệu, kinh phí tương ứng.</a:t>
            </a:r>
          </a:p>
          <a:p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14299" y="8382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38295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08442" y="7203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9" y="12192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99" y="1978967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9" y="24339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5554" y="76200"/>
            <a:ext cx="7261646" cy="10556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Kể tên các công việc chính của thi công thô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vai trò của thi công thô?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93701" l="5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44" y="76200"/>
            <a:ext cx="1056133" cy="1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" b="97639" l="4625" r="95625">
                        <a14:foregroundMark x1="17250" y1="17083" x2="17250" y2="17083"/>
                        <a14:foregroundMark x1="50875" y1="18194" x2="50875" y2="18194"/>
                        <a14:foregroundMark x1="81375" y1="17500" x2="81375" y2="17500"/>
                        <a14:foregroundMark x1="83500" y1="16111" x2="83500" y2="16111"/>
                        <a14:foregroundMark x1="88500" y1="17917" x2="88500" y2="17917"/>
                        <a14:foregroundMark x1="75000" y1="14444" x2="75000" y2="14444"/>
                        <a14:foregroundMark x1="79125" y1="11944" x2="79125" y2="11944"/>
                        <a14:foregroundMark x1="81625" y1="8472" x2="81625" y2="8472"/>
                        <a14:foregroundMark x1="85125" y1="10833" x2="85125" y2="10833"/>
                        <a14:foregroundMark x1="76250" y1="10972" x2="76250" y2="10972"/>
                        <a14:foregroundMark x1="58625" y1="13056" x2="58625" y2="13056"/>
                        <a14:foregroundMark x1="23000" y1="48750" x2="23000" y2="48750"/>
                        <a14:foregroundMark x1="15250" y1="40139" x2="15250" y2="40139"/>
                        <a14:foregroundMark x1="17500" y1="40417" x2="17500" y2="40417"/>
                        <a14:foregroundMark x1="25250" y1="38611" x2="25250" y2="38611"/>
                        <a14:foregroundMark x1="24125" y1="40694" x2="24125" y2="40694"/>
                        <a14:foregroundMark x1="50500" y1="47361" x2="50500" y2="47361"/>
                        <a14:foregroundMark x1="82750" y1="45833" x2="82750" y2="45833"/>
                        <a14:foregroundMark x1="53750" y1="43333" x2="53750" y2="43333"/>
                        <a14:foregroundMark x1="49125" y1="74028" x2="49125" y2="74028"/>
                        <a14:foregroundMark x1="22375" y1="75417" x2="22375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899755"/>
            <a:ext cx="8610600" cy="617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299" y="8382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4486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08442" y="7203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1154668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19144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2369403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97639" l="4625" r="95625">
                        <a14:foregroundMark x1="17250" y1="17083" x2="17250" y2="17083"/>
                        <a14:foregroundMark x1="50875" y1="18194" x2="50875" y2="18194"/>
                        <a14:foregroundMark x1="81375" y1="17500" x2="81375" y2="17500"/>
                        <a14:foregroundMark x1="83500" y1="16111" x2="83500" y2="16111"/>
                        <a14:foregroundMark x1="88500" y1="17917" x2="88500" y2="17917"/>
                        <a14:foregroundMark x1="75000" y1="14444" x2="75000" y2="14444"/>
                        <a14:foregroundMark x1="79125" y1="11944" x2="79125" y2="11944"/>
                        <a14:foregroundMark x1="81625" y1="8472" x2="81625" y2="8472"/>
                        <a14:foregroundMark x1="85125" y1="10833" x2="85125" y2="10833"/>
                        <a14:foregroundMark x1="76250" y1="10972" x2="76250" y2="10972"/>
                        <a14:foregroundMark x1="58625" y1="13056" x2="58625" y2="13056"/>
                        <a14:foregroundMark x1="23000" y1="48750" x2="23000" y2="48750"/>
                        <a14:foregroundMark x1="15250" y1="40139" x2="15250" y2="40139"/>
                        <a14:foregroundMark x1="17500" y1="40417" x2="17500" y2="40417"/>
                        <a14:foregroundMark x1="25250" y1="38611" x2="25250" y2="38611"/>
                        <a14:foregroundMark x1="24125" y1="40694" x2="24125" y2="40694"/>
                        <a14:foregroundMark x1="50500" y1="47361" x2="50500" y2="47361"/>
                        <a14:foregroundMark x1="82750" y1="45833" x2="82750" y2="45833"/>
                        <a14:foregroundMark x1="53750" y1="43333" x2="53750" y2="43333"/>
                        <a14:foregroundMark x1="49125" y1="74028" x2="49125" y2="74028"/>
                        <a14:foregroundMark x1="22375" y1="75417" x2="22375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55919"/>
            <a:ext cx="8776855" cy="544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757859" y="209573"/>
            <a:ext cx="79248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Các công việc chính của bước thi công thô gồm: làm móng nhà, làm khung tường, xây tường, cán nền, làm mái, lắp khung cửa, làm hệ thống đường ống nước, đường điện.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775364" y="1607403"/>
            <a:ext cx="8319655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Vai trò: giúp các bước hoàn thiện sau này được tiện lợi và tiết kiệm chi phí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97639" l="4625" r="95625">
                        <a14:foregroundMark x1="17250" y1="17083" x2="17250" y2="17083"/>
                        <a14:foregroundMark x1="50875" y1="18194" x2="50875" y2="18194"/>
                        <a14:foregroundMark x1="81375" y1="17500" x2="81375" y2="17500"/>
                        <a14:foregroundMark x1="83500" y1="16111" x2="83500" y2="16111"/>
                        <a14:foregroundMark x1="88500" y1="17917" x2="88500" y2="17917"/>
                        <a14:foregroundMark x1="75000" y1="14444" x2="75000" y2="14444"/>
                        <a14:foregroundMark x1="79125" y1="11944" x2="79125" y2="11944"/>
                        <a14:foregroundMark x1="81625" y1="8472" x2="81625" y2="8472"/>
                        <a14:foregroundMark x1="85125" y1="10833" x2="85125" y2="10833"/>
                        <a14:foregroundMark x1="76250" y1="10972" x2="76250" y2="10972"/>
                        <a14:foregroundMark x1="58625" y1="13056" x2="58625" y2="13056"/>
                        <a14:foregroundMark x1="23000" y1="48750" x2="23000" y2="48750"/>
                        <a14:foregroundMark x1="15250" y1="40139" x2="15250" y2="40139"/>
                        <a14:foregroundMark x1="17500" y1="40417" x2="17500" y2="40417"/>
                        <a14:foregroundMark x1="25250" y1="38611" x2="25250" y2="38611"/>
                        <a14:foregroundMark x1="24125" y1="40694" x2="24125" y2="40694"/>
                        <a14:foregroundMark x1="50500" y1="47361" x2="50500" y2="47361"/>
                        <a14:foregroundMark x1="82750" y1="45833" x2="82750" y2="45833"/>
                        <a14:foregroundMark x1="53750" y1="43333" x2="53750" y2="43333"/>
                        <a14:foregroundMark x1="49125" y1="74028" x2="49125" y2="74028"/>
                        <a14:foregroundMark x1="22375" y1="75417" x2="22375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916"/>
            <a:ext cx="8776855" cy="472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5268" y="2843748"/>
            <a:ext cx="3560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công việc chính của bước thi công thô gồm: làm móng nhà, làm khung tường, xây tường, cán nền, làm mái, lắp khung cửa, làm hệ thống đường ống nước, đường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điện.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Vai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trò: giúp các bước hoàn thiện sau này được tiện lợi và tiết kiệm chi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" y="8382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1702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0" y="47171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08442" y="7203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9" y="12192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299" y="1978967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9" y="24339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230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12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969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0" y="762000"/>
            <a:ext cx="4265285" cy="2676286"/>
            <a:chOff x="3810000" y="896020"/>
            <a:chExt cx="4265285" cy="2676286"/>
          </a:xfrm>
        </p:grpSpPr>
        <p:pic>
          <p:nvPicPr>
            <p:cNvPr id="3079" name="Picture 311" descr="unnam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896020"/>
              <a:ext cx="4265285" cy="231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562600" y="3202974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a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05800" y="701821"/>
            <a:ext cx="3581400" cy="2715511"/>
            <a:chOff x="8305800" y="845127"/>
            <a:chExt cx="3581400" cy="2715511"/>
          </a:xfrm>
        </p:grpSpPr>
        <p:pic>
          <p:nvPicPr>
            <p:cNvPr id="3075" name="Picture 312" descr="imag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845127"/>
              <a:ext cx="3581400" cy="236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9906479" y="3191306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57600" y="3505200"/>
            <a:ext cx="2957945" cy="3152457"/>
            <a:chOff x="3657600" y="3657600"/>
            <a:chExt cx="2957945" cy="3152457"/>
          </a:xfrm>
        </p:grpSpPr>
        <p:pic>
          <p:nvPicPr>
            <p:cNvPr id="3080" name="Picture 310" descr="tải xuố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657600"/>
              <a:ext cx="2957945" cy="278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87602" y="6440725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c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5600" y="3545889"/>
            <a:ext cx="2857286" cy="3148043"/>
            <a:chOff x="6705600" y="3698289"/>
            <a:chExt cx="2857286" cy="3148043"/>
          </a:xfrm>
        </p:grpSpPr>
        <p:pic>
          <p:nvPicPr>
            <p:cNvPr id="3086" name="Picture 316" descr="C:\Users\USER\Desktop\thi-cong-lap-dat-den-led-chuyen-nghie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698289"/>
              <a:ext cx="2857286" cy="277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467600" y="6477000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d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77400" y="3505200"/>
            <a:ext cx="2514600" cy="3152457"/>
            <a:chOff x="9677400" y="3657600"/>
            <a:chExt cx="2514600" cy="3152457"/>
          </a:xfrm>
        </p:grpSpPr>
        <p:pic>
          <p:nvPicPr>
            <p:cNvPr id="3074" name="Picture 314" descr="tieu-chuan-lap-dat-thiet-bi-di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3657600"/>
              <a:ext cx="2514600" cy="278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0286521" y="6440725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e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74977" y="-6222"/>
            <a:ext cx="7261646" cy="9194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Quan sát hình ảnh bên dưới và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xếp các hình theo thứ tự các bước chính của công việc hoàn thiện nhà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ở?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6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-76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6200" y="28956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Hoàn thiện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9" y="8382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20%"/>
          <p:cNvSpPr>
            <a:spLocks noChangeArrowheads="1"/>
          </p:cNvSpPr>
          <p:nvPr/>
        </p:nvSpPr>
        <p:spPr bwMode="auto">
          <a:xfrm>
            <a:off x="0" y="47171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08442" y="-54352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11430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99" y="1828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9" y="2209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5863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Hoàn thiện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38599" y="174248"/>
            <a:ext cx="1855457" cy="492443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Thứ tự đúng</a:t>
            </a:r>
            <a:endParaRPr lang="en-US" altLang="en-US" sz="26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19800" y="762000"/>
            <a:ext cx="2957945" cy="3152457"/>
            <a:chOff x="3657600" y="3657600"/>
            <a:chExt cx="2957945" cy="3152457"/>
          </a:xfrm>
        </p:grpSpPr>
        <p:pic>
          <p:nvPicPr>
            <p:cNvPr id="19" name="Picture 310" descr="tải xuố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657600"/>
              <a:ext cx="2957945" cy="278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87602" y="6440725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c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67800" y="762000"/>
            <a:ext cx="2985655" cy="3152458"/>
            <a:chOff x="3810000" y="896020"/>
            <a:chExt cx="4265285" cy="2676286"/>
          </a:xfrm>
        </p:grpSpPr>
        <p:pic>
          <p:nvPicPr>
            <p:cNvPr id="22" name="Picture 311" descr="unnam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896020"/>
              <a:ext cx="4265285" cy="231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562600" y="3202974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a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3799" y="4066289"/>
            <a:ext cx="3906023" cy="2715511"/>
            <a:chOff x="8305800" y="845127"/>
            <a:chExt cx="3581400" cy="2715511"/>
          </a:xfrm>
        </p:grpSpPr>
        <p:pic>
          <p:nvPicPr>
            <p:cNvPr id="25" name="Picture 312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845127"/>
              <a:ext cx="3581400" cy="236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906479" y="3191306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4733" y="762000"/>
            <a:ext cx="2514600" cy="3152457"/>
            <a:chOff x="9677400" y="3657600"/>
            <a:chExt cx="2514600" cy="3152457"/>
          </a:xfrm>
        </p:grpSpPr>
        <p:pic>
          <p:nvPicPr>
            <p:cNvPr id="28" name="Picture 314" descr="tieu-chuan-lap-dat-thiet-bi-di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3657600"/>
              <a:ext cx="2514600" cy="278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286521" y="6440725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e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61402" y="4066288"/>
            <a:ext cx="3874648" cy="2647681"/>
            <a:chOff x="6705600" y="3698289"/>
            <a:chExt cx="2857286" cy="3148043"/>
          </a:xfrm>
        </p:grpSpPr>
        <p:pic>
          <p:nvPicPr>
            <p:cNvPr id="31" name="Picture 316" descr="C:\Users\USER\Desktop\thi-cong-lap-dat-den-led-chuyen-nghie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698289"/>
              <a:ext cx="2857286" cy="277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467600" y="6477000"/>
              <a:ext cx="380042" cy="369332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d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2358" y="4800600"/>
            <a:ext cx="3390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Các công việc chính của bước hoàn thiện gồm: trát và sơn tường, lát nền, lắp đặt các thiết bị điện, nước và nội thất.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5963" y="2895600"/>
            <a:ext cx="3608769" cy="198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Công đoạn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góp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ần tạo nên không gian sống với đầy đủ công năng sử dụng và tính thẩm mỹ của ngôi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299" y="7620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11112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21" name="AutoShape 4" descr="20%"/>
          <p:cNvSpPr>
            <a:spLocks noChangeArrowheads="1"/>
          </p:cNvSpPr>
          <p:nvPr/>
        </p:nvSpPr>
        <p:spPr bwMode="auto">
          <a:xfrm>
            <a:off x="0" y="47171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41327" y="198445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44" y="1555302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43" y="234052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62" y="2896769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62" y="3417212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298" y="5162811"/>
            <a:ext cx="3390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963" y="3791824"/>
            <a:ext cx="3608769" cy="13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góp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ần tạo nên không gian sống với đầy đủ công năng sử dụng và tính thẩm mỹ của ngôi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5554" y="76200"/>
            <a:ext cx="7261646" cy="9194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 các vật liệu xây dựng sử dụng để làm nhà sàn và giải thích về đề xuất của mình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93701" l="5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44" y="76200"/>
            <a:ext cx="1056133" cy="1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88503" y="1195836"/>
            <a:ext cx="7924800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Để làm nhà sàn cần các vật liệu: gỗ, tre nứa, lá cọ để lợp mái. Vì nhà sàn là kiểu nhà của các đồng bào dân tộc ở miền núi phía Bắc nên vật liệu chủ yếu là từ rừng núi, không sử dụng các vật liệu xây dựng thông thường.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16" y="2896744"/>
            <a:ext cx="4207784" cy="38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94" y="2904705"/>
            <a:ext cx="4041097" cy="38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298" y="1135437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20%"/>
          <p:cNvSpPr>
            <a:spLocks noChangeArrowheads="1"/>
          </p:cNvSpPr>
          <p:nvPr/>
        </p:nvSpPr>
        <p:spPr bwMode="auto">
          <a:xfrm>
            <a:off x="-1" y="0"/>
            <a:ext cx="3674733" cy="684688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 dirty="0">
              <a:solidFill>
                <a:srgbClr val="000000"/>
              </a:solidFill>
              <a:latin typeface="VNI-Swiss-Condense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408442" y="-54352"/>
            <a:ext cx="444704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</a:t>
            </a:r>
          </a:p>
          <a:p>
            <a:pPr algn="ctr"/>
            <a:r>
              <a:rPr lang="en-US" sz="2600" b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NHÀ Ở</a:t>
            </a:r>
            <a:endParaRPr lang="en-US" sz="2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" y="1143000"/>
            <a:ext cx="33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BƯỚC CHÍNH XÂY DỰNG NHÀ 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299" y="1828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Thiết kế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9" y="2209800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Thi công thô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2586335"/>
            <a:ext cx="339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Hoàn thiện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9" y="762000"/>
            <a:ext cx="339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LÀM NHÀ</a:t>
            </a:r>
          </a:p>
        </p:txBody>
      </p:sp>
      <p:sp>
        <p:nvSpPr>
          <p:cNvPr id="26" name="Title 13"/>
          <p:cNvSpPr txBox="1">
            <a:spLocks/>
          </p:cNvSpPr>
          <p:nvPr/>
        </p:nvSpPr>
        <p:spPr bwMode="auto">
          <a:xfrm>
            <a:off x="3794125" y="0"/>
            <a:ext cx="367347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80" y="1752600"/>
            <a:ext cx="3000331" cy="236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11" y="1782731"/>
            <a:ext cx="2890901" cy="233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45" y="1812862"/>
            <a:ext cx="2679261" cy="233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32" y="4434712"/>
            <a:ext cx="3838860" cy="22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00" y="4434712"/>
            <a:ext cx="4371975" cy="22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Discussion premiu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61" y="0"/>
            <a:ext cx="754039" cy="6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724423" y="675607"/>
            <a:ext cx="7391400" cy="78319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uan sát hình 2.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ãy mô tả công việc đang thực hiện trong mỗi hình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ắp xếp các hình theo thứ tự các bước chính xây dựng nhà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2" descr="Cartoon question mark and speech bubble sticker - Stock Vector ,  #AFFILIATE, #mark, #speech, #Cartoon,… | Cartoon question mark, Cartoons  questions, Bubble stick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50" b="93701" l="5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40" y="648801"/>
            <a:ext cx="1056133" cy="1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ouse premium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580TGp_general_light">
  <a:themeElements>
    <a:clrScheme name="Default Design 2">
      <a:dk1>
        <a:srgbClr val="000000"/>
      </a:dk1>
      <a:lt1>
        <a:srgbClr val="E1F4D8"/>
      </a:lt1>
      <a:dk2>
        <a:srgbClr val="003366"/>
      </a:dk2>
      <a:lt2>
        <a:srgbClr val="808080"/>
      </a:lt2>
      <a:accent1>
        <a:srgbClr val="FFC319"/>
      </a:accent1>
      <a:accent2>
        <a:srgbClr val="A8D02A"/>
      </a:accent2>
      <a:accent3>
        <a:srgbClr val="EEF8E9"/>
      </a:accent3>
      <a:accent4>
        <a:srgbClr val="000000"/>
      </a:accent4>
      <a:accent5>
        <a:srgbClr val="FFDEAB"/>
      </a:accent5>
      <a:accent6>
        <a:srgbClr val="98BC25"/>
      </a:accent6>
      <a:hlink>
        <a:srgbClr val="5CB1FE"/>
      </a:hlink>
      <a:folHlink>
        <a:srgbClr val="FF616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80TGp_general_light.potx" id="{463B2379-1E17-48BA-B75A-7F032C1F037D}" vid="{D4AD0DA3-4CB3-4912-B7D6-EE08D0CDD4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2669</TotalTime>
  <Words>1012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VNI-Swiss-Condense</vt:lpstr>
      <vt:lpstr>580TGp_general_light</vt:lpstr>
      <vt:lpstr>BÀI 2. XÂY DỰNG NHÀ Ở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Admin</cp:lastModifiedBy>
  <cp:revision>439</cp:revision>
  <dcterms:created xsi:type="dcterms:W3CDTF">2021-06-16T03:03:37Z</dcterms:created>
  <dcterms:modified xsi:type="dcterms:W3CDTF">2025-10-17T13:55:39Z</dcterms:modified>
</cp:coreProperties>
</file>