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33" r:id="rId2"/>
    <p:sldId id="335" r:id="rId3"/>
    <p:sldId id="357" r:id="rId4"/>
    <p:sldId id="334"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2" r:id="rId25"/>
    <p:sldId id="381" r:id="rId26"/>
    <p:sldId id="383" r:id="rId27"/>
    <p:sldId id="384" r:id="rId28"/>
    <p:sldId id="385" r:id="rId29"/>
    <p:sldId id="386" r:id="rId30"/>
    <p:sldId id="3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77" d="100"/>
          <a:sy n="77" d="100"/>
        </p:scale>
        <p:origin x="54" y="6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23/9/2024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23/9/2024</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23/9/2024</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23/9/2024</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23/9/2024</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23/9/2024</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23/9/2024</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23/9/2024</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23/9/2024</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23/9/2024</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23/9/2024</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23/9/2024</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23/9/2024</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5.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430042"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a:t>
            </a:r>
            <a:r>
              <a:rPr lang="en-US" b="1" dirty="0" smtClean="0">
                <a:solidFill>
                  <a:srgbClr val="FF00FF"/>
                </a:solidFill>
                <a:cs typeface="Times New Roman" pitchFamily="18" charset="0"/>
              </a:rPr>
              <a:t>: </a:t>
            </a:r>
            <a:r>
              <a:rPr lang="en-US" b="1" dirty="0" err="1" smtClean="0">
                <a:solidFill>
                  <a:srgbClr val="FF00FF"/>
                </a:solidFill>
                <a:cs typeface="Times New Roman" pitchFamily="18" charset="0"/>
              </a:rPr>
              <a:t>Nguyễn</a:t>
            </a:r>
            <a:r>
              <a:rPr lang="en-US" b="1" dirty="0" smtClean="0">
                <a:solidFill>
                  <a:srgbClr val="FF00FF"/>
                </a:solidFill>
                <a:cs typeface="Times New Roman" pitchFamily="18" charset="0"/>
              </a:rPr>
              <a:t> </a:t>
            </a:r>
            <a:r>
              <a:rPr lang="en-US" b="1" dirty="0" err="1" smtClean="0">
                <a:solidFill>
                  <a:srgbClr val="FF00FF"/>
                </a:solidFill>
                <a:cs typeface="Times New Roman" pitchFamily="18" charset="0"/>
              </a:rPr>
              <a:t>Thị</a:t>
            </a:r>
            <a:r>
              <a:rPr lang="en-US" b="1" dirty="0" smtClean="0">
                <a:solidFill>
                  <a:srgbClr val="FF00FF"/>
                </a:solidFill>
                <a:cs typeface="Times New Roman" pitchFamily="18" charset="0"/>
              </a:rPr>
              <a:t> </a:t>
            </a:r>
            <a:r>
              <a:rPr lang="en-US" b="1" dirty="0" err="1" smtClean="0">
                <a:solidFill>
                  <a:srgbClr val="FF00FF"/>
                </a:solidFill>
                <a:cs typeface="Times New Roman" pitchFamily="18" charset="0"/>
              </a:rPr>
              <a:t>Thanh</a:t>
            </a:r>
            <a:r>
              <a:rPr lang="en-US" b="1" dirty="0" smtClean="0">
                <a:solidFill>
                  <a:srgbClr val="FF00FF"/>
                </a:solidFill>
                <a:cs typeface="Times New Roman" pitchFamily="18" charset="0"/>
              </a:rPr>
              <a:t> </a:t>
            </a:r>
            <a:r>
              <a:rPr lang="en-US" b="1" dirty="0" err="1" smtClean="0">
                <a:solidFill>
                  <a:srgbClr val="FF00FF"/>
                </a:solidFill>
                <a:cs typeface="Times New Roman" pitchFamily="18" charset="0"/>
              </a:rPr>
              <a:t>Tân</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015" y="3594557"/>
            <a:ext cx="7737053" cy="1600434"/>
          </a:xfrm>
          <a:prstGeom prst="rect">
            <a:avLst/>
          </a:prstGeom>
          <a:noFill/>
        </p:spPr>
        <p:txBody>
          <a:bodyPr wrap="square" lIns="121917" tIns="60958" rIns="121917" bIns="60958" rtlCol="0">
            <a:spAutoFit/>
          </a:bodyPr>
          <a:lstStyle/>
          <a:p>
            <a:pPr algn="just"/>
            <a:r>
              <a:rPr lang="vi-VN" sz="3200" dirty="0">
                <a:solidFill>
                  <a:srgbClr val="FF00FF"/>
                </a:solidFill>
                <a:latin typeface="+mj-lt"/>
              </a:rPr>
              <a:t>Cân </a:t>
            </a:r>
            <a:r>
              <a:rPr lang="vi-VN" sz="3200" b="1" i="1" dirty="0">
                <a:solidFill>
                  <a:srgbClr val="FF00FF"/>
                </a:solidFill>
                <a:latin typeface="+mj-lt"/>
              </a:rPr>
              <a:t>không còn </a:t>
            </a:r>
            <a:r>
              <a:rPr lang="vi-VN" sz="3200" dirty="0">
                <a:solidFill>
                  <a:srgbClr val="FF00FF"/>
                </a:solidFill>
                <a:latin typeface="+mj-lt"/>
              </a:rPr>
              <a:t>giữ ở trạng thái cân bằng. Do nến cháy sinh ra khí carbon dioxide và hơi nước làm cây nến ngắn dần so với ban đầu.</a:t>
            </a:r>
            <a:endParaRPr lang="en-US" sz="3200" b="1" dirty="0">
              <a:solidFill>
                <a:srgbClr val="FF00FF"/>
              </a:solidFill>
              <a:latin typeface="+mj-lt"/>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8426647" y="2818179"/>
            <a:ext cx="3573947" cy="30541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50590" y="374901"/>
            <a:ext cx="10524756" cy="2326524"/>
          </a:xfrm>
          <a:prstGeom prst="rect">
            <a:avLst/>
          </a:prstGeom>
        </p:spPr>
      </p:pic>
    </p:spTree>
    <p:extLst>
      <p:ext uri="{BB962C8B-B14F-4D97-AF65-F5344CB8AC3E}">
        <p14:creationId xmlns:p14="http://schemas.microsoft.com/office/powerpoint/2010/main" val="3568427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528" y="-439526"/>
            <a:ext cx="2388985" cy="2239673"/>
          </a:xfrm>
          <a:prstGeom prst="rect">
            <a:avLst/>
          </a:prstGeom>
        </p:spPr>
      </p:pic>
      <p:sp>
        <p:nvSpPr>
          <p:cNvPr id="10" name="TextBox 9"/>
          <p:cNvSpPr txBox="1"/>
          <p:nvPr/>
        </p:nvSpPr>
        <p:spPr>
          <a:xfrm>
            <a:off x="1616653" y="3225394"/>
            <a:ext cx="9773120" cy="1600434"/>
          </a:xfrm>
          <a:prstGeom prst="rect">
            <a:avLst/>
          </a:prstGeom>
          <a:noFill/>
        </p:spPr>
        <p:txBody>
          <a:bodyPr wrap="square" lIns="121917" tIns="60958" rIns="121917" bIns="60958" rtlCol="0">
            <a:spAutoFit/>
          </a:bodyPr>
          <a:lstStyle/>
          <a:p>
            <a:pPr algn="just"/>
            <a:r>
              <a:rPr lang="en-US" sz="3200" dirty="0" err="1" smtClean="0">
                <a:solidFill>
                  <a:srgbClr val="FF00FF"/>
                </a:solidFill>
                <a:latin typeface="Times New Roman" panose="02020603050405020304" pitchFamily="18" charset="0"/>
                <a:cs typeface="Times New Roman" panose="02020603050405020304" pitchFamily="18" charset="0"/>
              </a:rPr>
              <a:t>Áp</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dụng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ĐLBTKL</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ta</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có</a:t>
            </a:r>
            <a:r>
              <a:rPr lang="en-US" sz="3200" dirty="0" smtClean="0">
                <a:solidFill>
                  <a:srgbClr val="FF00FF"/>
                </a:solidFill>
                <a:latin typeface="Times New Roman" panose="02020603050405020304" pitchFamily="18" charset="0"/>
                <a:cs typeface="Times New Roman" panose="02020603050405020304" pitchFamily="18" charset="0"/>
              </a:rPr>
              <a:t>:</a:t>
            </a:r>
          </a:p>
          <a:p>
            <a:pPr algn="just"/>
            <a:r>
              <a:rPr lang="en-US" sz="3200" dirty="0" err="1">
                <a:solidFill>
                  <a:srgbClr val="FF00FF"/>
                </a:solidFill>
                <a:latin typeface="Times New Roman" panose="02020603050405020304" pitchFamily="18" charset="0"/>
                <a:cs typeface="Times New Roman" panose="02020603050405020304" pitchFamily="18" charset="0"/>
              </a:rPr>
              <a:t>K</a:t>
            </a:r>
            <a:r>
              <a:rPr lang="en-US" sz="3200" dirty="0" err="1" smtClean="0">
                <a:solidFill>
                  <a:srgbClr val="FF00FF"/>
                </a:solidFill>
                <a:latin typeface="Times New Roman" panose="02020603050405020304" pitchFamily="18" charset="0"/>
                <a:cs typeface="Times New Roman" panose="02020603050405020304" pitchFamily="18" charset="0"/>
              </a:rPr>
              <a:t>hối</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lượng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FeS</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tạo</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thành</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khối</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lượng</a:t>
            </a:r>
            <a:r>
              <a:rPr lang="en-US" sz="3200" dirty="0" smtClean="0">
                <a:solidFill>
                  <a:srgbClr val="FF00FF"/>
                </a:solidFill>
                <a:latin typeface="Times New Roman" panose="02020603050405020304" pitchFamily="18" charset="0"/>
                <a:cs typeface="Times New Roman" panose="02020603050405020304" pitchFamily="18" charset="0"/>
              </a:rPr>
              <a:t> Fe </a:t>
            </a:r>
            <a:r>
              <a:rPr lang="en-US" sz="3200" dirty="0" err="1" smtClean="0">
                <a:solidFill>
                  <a:srgbClr val="FF00FF"/>
                </a:solidFill>
                <a:latin typeface="Times New Roman" panose="02020603050405020304" pitchFamily="18" charset="0"/>
                <a:cs typeface="Times New Roman" panose="02020603050405020304" pitchFamily="18" charset="0"/>
              </a:rPr>
              <a:t>phản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ứng</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khối</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lượng</a:t>
            </a:r>
            <a:r>
              <a:rPr lang="en-US" sz="3200" dirty="0" smtClean="0">
                <a:solidFill>
                  <a:srgbClr val="FF00FF"/>
                </a:solidFill>
                <a:latin typeface="Times New Roman" panose="02020603050405020304" pitchFamily="18" charset="0"/>
                <a:cs typeface="Times New Roman" panose="02020603050405020304" pitchFamily="18" charset="0"/>
              </a:rPr>
              <a:t> S </a:t>
            </a:r>
            <a:r>
              <a:rPr lang="en-US" sz="3200" dirty="0" err="1" smtClean="0">
                <a:solidFill>
                  <a:srgbClr val="FF00FF"/>
                </a:solidFill>
                <a:latin typeface="Times New Roman" panose="02020603050405020304" pitchFamily="18" charset="0"/>
                <a:cs typeface="Times New Roman" panose="02020603050405020304" pitchFamily="18" charset="0"/>
              </a:rPr>
              <a:t>phản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ứng</a:t>
            </a:r>
            <a:r>
              <a:rPr lang="en-US" sz="3200" dirty="0" smtClean="0">
                <a:solidFill>
                  <a:srgbClr val="FF00FF"/>
                </a:solidFill>
                <a:latin typeface="Times New Roman" panose="02020603050405020304" pitchFamily="18" charset="0"/>
                <a:cs typeface="Times New Roman" panose="02020603050405020304" pitchFamily="18" charset="0"/>
              </a:rPr>
              <a:t> = 7 + 4 = 11 </a:t>
            </a:r>
            <a:r>
              <a:rPr lang="en-US" sz="3200" dirty="0" err="1" smtClean="0">
                <a:solidFill>
                  <a:srgbClr val="FF00FF"/>
                </a:solidFill>
                <a:latin typeface="Times New Roman" panose="02020603050405020304" pitchFamily="18" charset="0"/>
                <a:cs typeface="Times New Roman" panose="02020603050405020304" pitchFamily="18" charset="0"/>
              </a:rPr>
              <a:t>gam</a:t>
            </a:r>
            <a:endParaRPr lang="en-US" sz="3200" dirty="0">
              <a:solidFill>
                <a:srgbClr val="FF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Lst>
          </a:blip>
          <a:stretch>
            <a:fillRect/>
          </a:stretch>
        </p:blipFill>
        <p:spPr>
          <a:xfrm>
            <a:off x="1005834" y="225957"/>
            <a:ext cx="8958693" cy="2432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1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493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977682"/>
            <a:ext cx="12192000" cy="2677656"/>
          </a:xfrm>
          <a:prstGeom prst="rect">
            <a:avLst/>
          </a:prstGeom>
          <a:noFill/>
        </p:spPr>
        <p:txBody>
          <a:bodyPr wrap="square" rtlCol="0">
            <a:spAutoFit/>
          </a:bodyPr>
          <a:lstStyle/>
          <a:p>
            <a:pPr indent="396875"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Định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luật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bảo</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toàn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khối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lượng</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a:p>
            <a:pPr indent="396875"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Giải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giữa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toàn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0" y="362130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10" name="TextBox 9"/>
          <p:cNvSpPr txBox="1"/>
          <p:nvPr/>
        </p:nvSpPr>
        <p:spPr>
          <a:xfrm>
            <a:off x="4240" y="4087973"/>
            <a:ext cx="12187760" cy="2246769"/>
          </a:xfrm>
          <a:prstGeom prst="rect">
            <a:avLst/>
          </a:prstGeom>
          <a:noFill/>
        </p:spPr>
        <p:txBody>
          <a:bodyPr wrap="square" rtlCol="0">
            <a:spAutoFit/>
          </a:bodyPr>
          <a:lstStyle/>
          <a:p>
            <a:pPr indent="396875"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Phương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toàn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lượng</a:t>
            </a:r>
            <a:endParaRPr lang="en-US" sz="2800" b="1" dirty="0" smtClean="0">
              <a:solidFill>
                <a:srgbClr val="0000FF"/>
              </a:solidFill>
              <a:latin typeface="Times New Roman" panose="02020603050405020304" pitchFamily="18" charset="0"/>
              <a:cs typeface="Times New Roman" panose="02020603050405020304" pitchFamily="18" charset="0"/>
            </a:endParaRP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A + B → C + D</a:t>
            </a:r>
          </a:p>
          <a:p>
            <a:pPr algn="just"/>
            <a:r>
              <a:rPr lang="en-US" sz="2800" dirty="0" err="1" smtClean="0">
                <a:solidFill>
                  <a:srgbClr val="0000FF"/>
                </a:solidFill>
                <a:latin typeface="Times New Roman" panose="02020603050405020304" pitchFamily="18" charset="0"/>
                <a:cs typeface="Times New Roman" panose="02020603050405020304" pitchFamily="18" charset="0"/>
              </a:rPr>
              <a:t>Kí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hiệu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B</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D</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toàn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A</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B</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C</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D</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p:cTn id="13"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10">
                                            <p:txEl>
                                              <p:pRg st="1" end="1"/>
                                            </p:txEl>
                                          </p:spTgt>
                                        </p:tgtEl>
                                        <p:attrNameLst>
                                          <p:attrName>style.visibility</p:attrName>
                                        </p:attrNameLst>
                                      </p:cBhvr>
                                      <p:to>
                                        <p:strVal val="visible"/>
                                      </p:to>
                                    </p:set>
                                    <p:anim calcmode="lin" valueType="num">
                                      <p:cBhvr>
                                        <p:cTn id="22"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p:cTn id="31"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10">
                                            <p:txEl>
                                              <p:pRg st="3" end="3"/>
                                            </p:txEl>
                                          </p:spTgt>
                                        </p:tgtEl>
                                        <p:attrNameLst>
                                          <p:attrName>style.visibility</p:attrName>
                                        </p:attrNameLst>
                                      </p:cBhvr>
                                      <p:to>
                                        <p:strVal val="visible"/>
                                      </p:to>
                                    </p:set>
                                    <p:anim calcmode="lin" valueType="num">
                                      <p:cBhvr>
                                        <p:cTn id="40" dur="500" fill="hold"/>
                                        <p:tgtEl>
                                          <p:spTgt spid="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42" dur="500" fill="hold"/>
                                        <p:tgtEl>
                                          <p:spTgt spid="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5014" y="374900"/>
            <a:ext cx="7737053" cy="2092877"/>
          </a:xfrm>
          <a:prstGeom prst="rect">
            <a:avLst/>
          </a:prstGeom>
          <a:noFill/>
        </p:spPr>
        <p:txBody>
          <a:bodyPr wrap="square" lIns="121917" tIns="60958" rIns="121917" bIns="60958" rtlCol="0">
            <a:spAutoFit/>
          </a:bodyPr>
          <a:lstStyle/>
          <a:p>
            <a:pPr algn="just"/>
            <a:r>
              <a:rPr lang="vi-VN" sz="3200" dirty="0">
                <a:solidFill>
                  <a:srgbClr val="FF00FF"/>
                </a:solidFill>
                <a:latin typeface="+mj-lt"/>
              </a:rPr>
              <a:t>a) Sự thay đổi khối lượng này </a:t>
            </a:r>
            <a:r>
              <a:rPr lang="vi-VN" sz="3200" b="1" i="1" dirty="0">
                <a:solidFill>
                  <a:srgbClr val="FF00FF"/>
                </a:solidFill>
                <a:latin typeface="+mj-lt"/>
              </a:rPr>
              <a:t>không</a:t>
            </a:r>
            <a:r>
              <a:rPr lang="vi-VN" sz="3200" dirty="0">
                <a:solidFill>
                  <a:srgbClr val="FF00FF"/>
                </a:solidFill>
                <a:latin typeface="+mj-lt"/>
              </a:rPr>
              <a:t> có mâu thuẫn với định luật bảo toàn khối lượng.</a:t>
            </a:r>
          </a:p>
          <a:p>
            <a:pPr algn="just"/>
            <a:r>
              <a:rPr lang="vi-VN" sz="3200" dirty="0">
                <a:solidFill>
                  <a:srgbClr val="FF00FF"/>
                </a:solidFill>
                <a:latin typeface="+mj-lt"/>
              </a:rPr>
              <a:t>Do sản phẩm thu được khi đốt cháy mẩu gỗ ngoài tro còn có carbon dioxide, hơi nước</a:t>
            </a:r>
            <a:r>
              <a:rPr lang="vi-VN" sz="3200" dirty="0" smtClean="0">
                <a:solidFill>
                  <a:srgbClr val="FF00FF"/>
                </a:solidFill>
                <a:latin typeface="+mj-lt"/>
              </a:rPr>
              <a:t>.</a:t>
            </a:r>
            <a:endParaRPr lang="vi-VN" sz="3200" dirty="0">
              <a:solidFill>
                <a:srgbClr val="FF00FF"/>
              </a:solidFill>
              <a:latin typeface="+mj-lt"/>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8539281" y="0"/>
            <a:ext cx="3406436" cy="66867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36124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1407" y="45275"/>
            <a:ext cx="8259788" cy="6817247"/>
          </a:xfrm>
          <a:prstGeom prst="rect">
            <a:avLst/>
          </a:prstGeom>
          <a:noFill/>
        </p:spPr>
        <p:txBody>
          <a:bodyPr wrap="square" lIns="121917" tIns="60958" rIns="121917" bIns="60958" rtlCol="0">
            <a:spAutoFit/>
          </a:bodyPr>
          <a:lstStyle/>
          <a:p>
            <a:pPr algn="just"/>
            <a:r>
              <a:rPr lang="vi-VN" sz="2900" dirty="0">
                <a:solidFill>
                  <a:srgbClr val="FF00FF"/>
                </a:solidFill>
                <a:latin typeface="+mj-lt"/>
              </a:rPr>
              <a:t>b) Đề xuất các bước tiến hành thí nghiệm để kiểm chứng:</a:t>
            </a:r>
          </a:p>
          <a:p>
            <a:pPr algn="just"/>
            <a:r>
              <a:rPr lang="vi-VN" sz="2900" i="1" u="sng" dirty="0">
                <a:solidFill>
                  <a:srgbClr val="FF00FF"/>
                </a:solidFill>
                <a:latin typeface="+mj-lt"/>
              </a:rPr>
              <a:t>Chuẩn bị:</a:t>
            </a:r>
            <a:endParaRPr lang="vi-VN" sz="2900" u="sng" dirty="0">
              <a:solidFill>
                <a:srgbClr val="FF00FF"/>
              </a:solidFill>
              <a:latin typeface="+mj-lt"/>
            </a:endParaRPr>
          </a:p>
          <a:p>
            <a:pPr algn="just"/>
            <a:r>
              <a:rPr lang="vi-VN" sz="2900" dirty="0">
                <a:solidFill>
                  <a:srgbClr val="FF00FF"/>
                </a:solidFill>
                <a:latin typeface="+mj-lt"/>
              </a:rPr>
              <a:t>- Dụng cụ: Cân điện tử, bật lửa.</a:t>
            </a:r>
          </a:p>
          <a:p>
            <a:pPr algn="just"/>
            <a:r>
              <a:rPr lang="vi-VN" sz="2900" dirty="0">
                <a:solidFill>
                  <a:srgbClr val="FF00FF"/>
                </a:solidFill>
                <a:latin typeface="+mj-lt"/>
              </a:rPr>
              <a:t>- Hoá chất: Bình chứa khí oxygen, 1 que đóm có độ dài ngắn hơn chiều cao của bình chứa khí oxygen.</a:t>
            </a:r>
          </a:p>
          <a:p>
            <a:pPr algn="just"/>
            <a:r>
              <a:rPr lang="vi-VN" sz="2900" i="1" u="sng" dirty="0">
                <a:solidFill>
                  <a:srgbClr val="FF00FF"/>
                </a:solidFill>
                <a:latin typeface="+mj-lt"/>
              </a:rPr>
              <a:t>Tiến hành:</a:t>
            </a:r>
            <a:endParaRPr lang="vi-VN" sz="2900" u="sng" dirty="0">
              <a:solidFill>
                <a:srgbClr val="FF00FF"/>
              </a:solidFill>
              <a:latin typeface="+mj-lt"/>
            </a:endParaRPr>
          </a:p>
          <a:p>
            <a:pPr algn="just"/>
            <a:r>
              <a:rPr lang="vi-VN" sz="2900" dirty="0">
                <a:solidFill>
                  <a:srgbClr val="FF00FF"/>
                </a:solidFill>
                <a:latin typeface="+mj-lt"/>
              </a:rPr>
              <a:t>- Bước 1: Đặt bình tam giác có chứa khí oxygen và que đóm trên đĩa cân điện tử. Ghi chỉ số khối lượng hiện lên mặt cân (kí hiệu là m</a:t>
            </a:r>
            <a:r>
              <a:rPr lang="vi-VN" sz="2900" baseline="-25000" dirty="0">
                <a:solidFill>
                  <a:srgbClr val="FF00FF"/>
                </a:solidFill>
                <a:latin typeface="+mj-lt"/>
              </a:rPr>
              <a:t>A</a:t>
            </a:r>
            <a:r>
              <a:rPr lang="vi-VN" sz="2900" dirty="0">
                <a:solidFill>
                  <a:srgbClr val="FF00FF"/>
                </a:solidFill>
                <a:latin typeface="+mj-lt"/>
              </a:rPr>
              <a:t>).</a:t>
            </a:r>
          </a:p>
          <a:p>
            <a:pPr algn="just"/>
            <a:r>
              <a:rPr lang="vi-VN" sz="2900" dirty="0">
                <a:solidFill>
                  <a:srgbClr val="FF00FF"/>
                </a:solidFill>
                <a:latin typeface="+mj-lt"/>
              </a:rPr>
              <a:t>- Bước 2: Đốt một đầu que đóm và cho nhanh vào bình chứa khí oxygen, sau đó đậy nút lại. Sau khi que đóm cháy hết hoặc dừng cháy, ghi chỉ số khối lượng hiện trên mặt cân (kí hiệu là m</a:t>
            </a:r>
            <a:r>
              <a:rPr lang="vi-VN" sz="2900" baseline="-25000" dirty="0">
                <a:solidFill>
                  <a:srgbClr val="FF00FF"/>
                </a:solidFill>
                <a:latin typeface="+mj-lt"/>
              </a:rPr>
              <a:t>B</a:t>
            </a:r>
            <a:r>
              <a:rPr lang="vi-VN" sz="2900" dirty="0">
                <a:solidFill>
                  <a:srgbClr val="FF00FF"/>
                </a:solidFill>
                <a:latin typeface="+mj-lt"/>
              </a:rPr>
              <a:t>).</a:t>
            </a:r>
          </a:p>
          <a:p>
            <a:pPr algn="just"/>
            <a:r>
              <a:rPr lang="vi-VN" sz="2900" dirty="0">
                <a:solidFill>
                  <a:srgbClr val="FF00FF"/>
                </a:solidFill>
                <a:latin typeface="+mj-lt"/>
              </a:rPr>
              <a:t>- Bước 3: So sánh m</a:t>
            </a:r>
            <a:r>
              <a:rPr lang="vi-VN" sz="2900" baseline="-25000" dirty="0">
                <a:solidFill>
                  <a:srgbClr val="FF00FF"/>
                </a:solidFill>
                <a:latin typeface="+mj-lt"/>
              </a:rPr>
              <a:t>A</a:t>
            </a:r>
            <a:r>
              <a:rPr lang="vi-VN" sz="2900" dirty="0">
                <a:solidFill>
                  <a:srgbClr val="FF00FF"/>
                </a:solidFill>
                <a:latin typeface="+mj-lt"/>
              </a:rPr>
              <a:t> và m</a:t>
            </a:r>
            <a:r>
              <a:rPr lang="vi-VN" sz="2900" baseline="-25000" dirty="0">
                <a:solidFill>
                  <a:srgbClr val="FF00FF"/>
                </a:solidFill>
                <a:latin typeface="+mj-lt"/>
              </a:rPr>
              <a:t>B</a:t>
            </a:r>
            <a:r>
              <a:rPr lang="vi-VN" sz="2900" dirty="0">
                <a:solidFill>
                  <a:srgbClr val="FF00FF"/>
                </a:solidFill>
                <a:latin typeface="+mj-lt"/>
              </a:rPr>
              <a:t>, rút ra kết luận.</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8539281" y="0"/>
            <a:ext cx="3406436" cy="668670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64452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493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0" y="95073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10" name="TextBox 9"/>
          <p:cNvSpPr txBox="1"/>
          <p:nvPr/>
        </p:nvSpPr>
        <p:spPr>
          <a:xfrm>
            <a:off x="4240" y="1417397"/>
            <a:ext cx="12187760" cy="2246769"/>
          </a:xfrm>
          <a:prstGeom prst="rect">
            <a:avLst/>
          </a:prstGeom>
          <a:noFill/>
        </p:spPr>
        <p:txBody>
          <a:bodyPr wrap="square" rtlCol="0">
            <a:spAutoFit/>
          </a:bodyPr>
          <a:lstStyle/>
          <a:p>
            <a:pPr indent="396875"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Phương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toàn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lượng</a:t>
            </a:r>
            <a:endParaRPr lang="en-US" sz="2800" b="1" dirty="0" smtClean="0">
              <a:solidFill>
                <a:srgbClr val="0000FF"/>
              </a:solidFill>
              <a:latin typeface="Times New Roman" panose="02020603050405020304" pitchFamily="18" charset="0"/>
              <a:cs typeface="Times New Roman" panose="02020603050405020304" pitchFamily="18" charset="0"/>
            </a:endParaRPr>
          </a:p>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A + B → C + D</a:t>
            </a:r>
          </a:p>
          <a:p>
            <a:pPr algn="just"/>
            <a:r>
              <a:rPr lang="en-US" sz="2800" dirty="0" err="1" smtClean="0">
                <a:solidFill>
                  <a:srgbClr val="0000FF"/>
                </a:solidFill>
                <a:latin typeface="Times New Roman" panose="02020603050405020304" pitchFamily="18" charset="0"/>
                <a:cs typeface="Times New Roman" panose="02020603050405020304" pitchFamily="18" charset="0"/>
              </a:rPr>
              <a:t>Kí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hiệu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B</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a:t>
            </a:r>
            <a:r>
              <a:rPr lang="en-US" sz="2800" baseline="-25000" dirty="0" err="1" smtClean="0">
                <a:solidFill>
                  <a:srgbClr val="0000FF"/>
                </a:solidFill>
                <a:latin typeface="Times New Roman" panose="02020603050405020304" pitchFamily="18" charset="0"/>
                <a:cs typeface="Times New Roman" panose="02020603050405020304" pitchFamily="18" charset="0"/>
              </a:rPr>
              <a:t>D</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toàn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A</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B</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C</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m</a:t>
            </a:r>
            <a:r>
              <a:rPr lang="en-US" sz="2800" b="1" baseline="-25000" dirty="0" err="1" smtClean="0">
                <a:solidFill>
                  <a:srgbClr val="0000FF"/>
                </a:solidFill>
                <a:latin typeface="Times New Roman" panose="02020603050405020304" pitchFamily="18" charset="0"/>
                <a:cs typeface="Times New Roman" panose="02020603050405020304" pitchFamily="18" charset="0"/>
              </a:rPr>
              <a:t>D</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0" y="3609054"/>
            <a:ext cx="12192000" cy="1815882"/>
          </a:xfrm>
          <a:prstGeom prst="rect">
            <a:avLst/>
          </a:prstGeom>
          <a:noFill/>
        </p:spPr>
        <p:txBody>
          <a:bodyPr wrap="square" rtlCol="0">
            <a:spAutoFit/>
          </a:bodyPr>
          <a:lstStyle/>
          <a:p>
            <a:pPr indent="396875"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Áp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dụng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định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luật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toàn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lượng</a:t>
            </a:r>
            <a:endParaRPr lang="en-US" sz="2800" b="1" dirty="0" smtClean="0">
              <a:solidFill>
                <a:srgbClr val="0000FF"/>
              </a:solidFill>
              <a:latin typeface="Times New Roman" panose="02020603050405020304" pitchFamily="18" charset="0"/>
              <a:cs typeface="Times New Roman" panose="02020603050405020304" pitchFamily="18" charset="0"/>
            </a:endParaRPr>
          </a:p>
          <a:p>
            <a:pPr indent="396875" algn="just"/>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smtClean="0">
                <a:solidFill>
                  <a:srgbClr val="0000FF"/>
                </a:solidFill>
                <a:latin typeface="Times New Roman" panose="02020603050405020304" pitchFamily="18" charset="0"/>
                <a:cs typeface="Times New Roman" panose="02020603050405020304" pitchFamily="18" charset="0"/>
              </a:rPr>
              <a:t>n </a:t>
            </a: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smtClean="0">
                <a:solidFill>
                  <a:srgbClr val="0000FF"/>
                </a:solidFill>
                <a:latin typeface="Times New Roman" panose="02020603050405020304" pitchFamily="18" charset="0"/>
                <a:cs typeface="Times New Roman" panose="02020603050405020304" pitchFamily="18" charset="0"/>
              </a:rPr>
              <a:t>(n – 1) </a:t>
            </a: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còn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lại</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a14:imgEffect>
                      <a14:sharpenSoften amount="50000"/>
                    </a14:imgEffect>
                    <a14:imgEffect>
                      <a14:brightnessContrast contrast="-20000"/>
                    </a14:imgEffect>
                  </a14:imgLayer>
                </a14:imgProps>
              </a:ext>
            </a:extLst>
          </a:blip>
          <a:stretch>
            <a:fillRect/>
          </a:stretch>
        </p:blipFill>
        <p:spPr>
          <a:xfrm>
            <a:off x="2236424" y="96029"/>
            <a:ext cx="8347873" cy="2533359"/>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a:srcRect/>
          <a:stretch>
            <a:fillRect/>
          </a:stretch>
        </p:blipFill>
        <p:spPr bwMode="auto">
          <a:xfrm>
            <a:off x="1766434" y="2771095"/>
            <a:ext cx="9379304" cy="104572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srcRect/>
          <a:stretch>
            <a:fillRect/>
          </a:stretch>
        </p:blipFill>
        <p:spPr bwMode="auto">
          <a:xfrm>
            <a:off x="1771195" y="3792311"/>
            <a:ext cx="9363216" cy="1126160"/>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a:srcRect/>
          <a:stretch>
            <a:fillRect/>
          </a:stretch>
        </p:blipFill>
        <p:spPr bwMode="auto">
          <a:xfrm>
            <a:off x="1770743" y="4912624"/>
            <a:ext cx="9298864" cy="675696"/>
          </a:xfrm>
          <a:prstGeom prst="rect">
            <a:avLst/>
          </a:prstGeom>
          <a:noFill/>
          <a:ln w="9525">
            <a:noFill/>
            <a:miter lim="800000"/>
            <a:headEnd/>
            <a:tailEnd/>
          </a:ln>
          <a:effectLst/>
        </p:spPr>
      </p:pic>
      <p:pic>
        <p:nvPicPr>
          <p:cNvPr id="2053" name="Picture 5"/>
          <p:cNvPicPr>
            <a:picLocks noChangeAspect="1" noChangeArrowheads="1"/>
          </p:cNvPicPr>
          <p:nvPr/>
        </p:nvPicPr>
        <p:blipFill>
          <a:blip r:embed="rId6"/>
          <a:srcRect/>
          <a:stretch>
            <a:fillRect/>
          </a:stretch>
        </p:blipFill>
        <p:spPr bwMode="auto">
          <a:xfrm>
            <a:off x="1770743" y="5575066"/>
            <a:ext cx="9282776" cy="595256"/>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a:srcRect/>
          <a:stretch>
            <a:fillRect/>
          </a:stretch>
        </p:blipFill>
        <p:spPr bwMode="auto">
          <a:xfrm>
            <a:off x="1761446" y="6174688"/>
            <a:ext cx="9347128" cy="530904"/>
          </a:xfrm>
          <a:prstGeom prst="rect">
            <a:avLst/>
          </a:prstGeom>
          <a:noFill/>
          <a:ln w="9525">
            <a:noFill/>
            <a:miter lim="800000"/>
            <a:headEnd/>
            <a:tailEnd/>
          </a:ln>
          <a:effectLst/>
        </p:spPr>
      </p:pic>
    </p:spTree>
    <p:extLst>
      <p:ext uri="{BB962C8B-B14F-4D97-AF65-F5344CB8AC3E}">
        <p14:creationId xmlns:p14="http://schemas.microsoft.com/office/powerpoint/2010/main" val="3172567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1000" fill="hold"/>
                                        <p:tgtEl>
                                          <p:spTgt spid="2050"/>
                                        </p:tgtEl>
                                        <p:attrNameLst>
                                          <p:attrName>ppt_w</p:attrName>
                                        </p:attrNameLst>
                                      </p:cBhvr>
                                      <p:tavLst>
                                        <p:tav tm="0">
                                          <p:val>
                                            <p:fltVal val="0"/>
                                          </p:val>
                                        </p:tav>
                                        <p:tav tm="100000">
                                          <p:val>
                                            <p:strVal val="#ppt_w"/>
                                          </p:val>
                                        </p:tav>
                                      </p:tavLst>
                                    </p:anim>
                                    <p:anim calcmode="lin" valueType="num">
                                      <p:cBhvr>
                                        <p:cTn id="15" dur="1000" fill="hold"/>
                                        <p:tgtEl>
                                          <p:spTgt spid="2050"/>
                                        </p:tgtEl>
                                        <p:attrNameLst>
                                          <p:attrName>ppt_h</p:attrName>
                                        </p:attrNameLst>
                                      </p:cBhvr>
                                      <p:tavLst>
                                        <p:tav tm="0">
                                          <p:val>
                                            <p:fltVal val="0"/>
                                          </p:val>
                                        </p:tav>
                                        <p:tav tm="100000">
                                          <p:val>
                                            <p:strVal val="#ppt_h"/>
                                          </p:val>
                                        </p:tav>
                                      </p:tavLst>
                                    </p:anim>
                                    <p:anim calcmode="lin" valueType="num">
                                      <p:cBhvr>
                                        <p:cTn id="16"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 calcmode="lin" valueType="num">
                                      <p:cBhvr>
                                        <p:cTn id="22" dur="1000" fill="hold"/>
                                        <p:tgtEl>
                                          <p:spTgt spid="2051"/>
                                        </p:tgtEl>
                                        <p:attrNameLst>
                                          <p:attrName>ppt_w</p:attrName>
                                        </p:attrNameLst>
                                      </p:cBhvr>
                                      <p:tavLst>
                                        <p:tav tm="0">
                                          <p:val>
                                            <p:fltVal val="0"/>
                                          </p:val>
                                        </p:tav>
                                        <p:tav tm="100000">
                                          <p:val>
                                            <p:strVal val="#ppt_w"/>
                                          </p:val>
                                        </p:tav>
                                      </p:tavLst>
                                    </p:anim>
                                    <p:anim calcmode="lin" valueType="num">
                                      <p:cBhvr>
                                        <p:cTn id="23" dur="1000" fill="hold"/>
                                        <p:tgtEl>
                                          <p:spTgt spid="2051"/>
                                        </p:tgtEl>
                                        <p:attrNameLst>
                                          <p:attrName>ppt_h</p:attrName>
                                        </p:attrNameLst>
                                      </p:cBhvr>
                                      <p:tavLst>
                                        <p:tav tm="0">
                                          <p:val>
                                            <p:fltVal val="0"/>
                                          </p:val>
                                        </p:tav>
                                        <p:tav tm="100000">
                                          <p:val>
                                            <p:strVal val="#ppt_h"/>
                                          </p:val>
                                        </p:tav>
                                      </p:tavLst>
                                    </p:anim>
                                    <p:anim calcmode="lin" valueType="num">
                                      <p:cBhvr>
                                        <p:cTn id="24"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fade">
                                      <p:cBhvr>
                                        <p:cTn id="30" dur="385" decel="100000"/>
                                        <p:tgtEl>
                                          <p:spTgt spid="2052"/>
                                        </p:tgtEl>
                                      </p:cBhvr>
                                    </p:animEffect>
                                    <p:animScale>
                                      <p:cBhvr>
                                        <p:cTn id="31" dur="385" decel="100000"/>
                                        <p:tgtEl>
                                          <p:spTgt spid="2052"/>
                                        </p:tgtEl>
                                      </p:cBhvr>
                                      <p:from x="10000" y="10000"/>
                                      <p:to x="200000" y="450000"/>
                                    </p:animScale>
                                    <p:animScale>
                                      <p:cBhvr>
                                        <p:cTn id="32" dur="615" accel="100000" fill="hold">
                                          <p:stCondLst>
                                            <p:cond delay="385"/>
                                          </p:stCondLst>
                                        </p:cTn>
                                        <p:tgtEl>
                                          <p:spTgt spid="2052"/>
                                        </p:tgtEl>
                                      </p:cBhvr>
                                      <p:from x="200000" y="450000"/>
                                      <p:to x="100000" y="100000"/>
                                    </p:animScale>
                                    <p:set>
                                      <p:cBhvr>
                                        <p:cTn id="33" dur="385" fill="hold"/>
                                        <p:tgtEl>
                                          <p:spTgt spid="2052"/>
                                        </p:tgtEl>
                                        <p:attrNameLst>
                                          <p:attrName>ppt_x</p:attrName>
                                        </p:attrNameLst>
                                      </p:cBhvr>
                                      <p:to>
                                        <p:strVal val="(0.5)"/>
                                      </p:to>
                                    </p:set>
                                    <p:anim from="(0.5)" to="(#ppt_x)" calcmode="lin" valueType="num">
                                      <p:cBhvr>
                                        <p:cTn id="34" dur="615" accel="100000" fill="hold">
                                          <p:stCondLst>
                                            <p:cond delay="385"/>
                                          </p:stCondLst>
                                        </p:cTn>
                                        <p:tgtEl>
                                          <p:spTgt spid="2052"/>
                                        </p:tgtEl>
                                        <p:attrNameLst>
                                          <p:attrName>ppt_x</p:attrName>
                                        </p:attrNameLst>
                                      </p:cBhvr>
                                    </p:anim>
                                    <p:set>
                                      <p:cBhvr>
                                        <p:cTn id="35" dur="385" fill="hold"/>
                                        <p:tgtEl>
                                          <p:spTgt spid="2052"/>
                                        </p:tgtEl>
                                        <p:attrNameLst>
                                          <p:attrName>ppt_y</p:attrName>
                                        </p:attrNameLst>
                                      </p:cBhvr>
                                      <p:to>
                                        <p:strVal val="(#ppt_y+0.4)"/>
                                      </p:to>
                                    </p:set>
                                    <p:anim from="(#ppt_y+0.4)" to="(#ppt_y)" calcmode="lin" valueType="num">
                                      <p:cBhvr>
                                        <p:cTn id="36" dur="615" accel="100000" fill="hold">
                                          <p:stCondLst>
                                            <p:cond delay="385"/>
                                          </p:stCondLst>
                                        </p:cTn>
                                        <p:tgtEl>
                                          <p:spTgt spid="2052"/>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2053"/>
                                        </p:tgtEl>
                                        <p:attrNameLst>
                                          <p:attrName>style.visibility</p:attrName>
                                        </p:attrNameLst>
                                      </p:cBhvr>
                                      <p:to>
                                        <p:strVal val="visible"/>
                                      </p:to>
                                    </p:set>
                                    <p:anim calcmode="lin" valueType="num">
                                      <p:cBhvr>
                                        <p:cTn id="41" dur="1000" fill="hold"/>
                                        <p:tgtEl>
                                          <p:spTgt spid="2053"/>
                                        </p:tgtEl>
                                        <p:attrNameLst>
                                          <p:attrName>ppt_w</p:attrName>
                                        </p:attrNameLst>
                                      </p:cBhvr>
                                      <p:tavLst>
                                        <p:tav tm="0">
                                          <p:val>
                                            <p:fltVal val="0"/>
                                          </p:val>
                                        </p:tav>
                                        <p:tav tm="100000">
                                          <p:val>
                                            <p:strVal val="#ppt_w"/>
                                          </p:val>
                                        </p:tav>
                                      </p:tavLst>
                                    </p:anim>
                                    <p:anim calcmode="lin" valueType="num">
                                      <p:cBhvr>
                                        <p:cTn id="42" dur="1000" fill="hold"/>
                                        <p:tgtEl>
                                          <p:spTgt spid="2053"/>
                                        </p:tgtEl>
                                        <p:attrNameLst>
                                          <p:attrName>ppt_h</p:attrName>
                                        </p:attrNameLst>
                                      </p:cBhvr>
                                      <p:tavLst>
                                        <p:tav tm="0">
                                          <p:val>
                                            <p:fltVal val="0"/>
                                          </p:val>
                                        </p:tav>
                                        <p:tav tm="100000">
                                          <p:val>
                                            <p:strVal val="#ppt_h"/>
                                          </p:val>
                                        </p:tav>
                                      </p:tavLst>
                                    </p:anim>
                                    <p:anim calcmode="lin" valueType="num">
                                      <p:cBhvr>
                                        <p:cTn id="43" dur="1000" fill="hold"/>
                                        <p:tgtEl>
                                          <p:spTgt spid="2053"/>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0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2054"/>
                                        </p:tgtEl>
                                        <p:attrNameLst>
                                          <p:attrName>style.visibility</p:attrName>
                                        </p:attrNameLst>
                                      </p:cBhvr>
                                      <p:to>
                                        <p:strVal val="visible"/>
                                      </p:to>
                                    </p:set>
                                    <p:anim calcmode="lin" valueType="num">
                                      <p:cBhvr>
                                        <p:cTn id="49" dur="1000" fill="hold"/>
                                        <p:tgtEl>
                                          <p:spTgt spid="2054"/>
                                        </p:tgtEl>
                                        <p:attrNameLst>
                                          <p:attrName>ppt_w</p:attrName>
                                        </p:attrNameLst>
                                      </p:cBhvr>
                                      <p:tavLst>
                                        <p:tav tm="0">
                                          <p:val>
                                            <p:fltVal val="0"/>
                                          </p:val>
                                        </p:tav>
                                        <p:tav tm="100000">
                                          <p:val>
                                            <p:strVal val="#ppt_w"/>
                                          </p:val>
                                        </p:tav>
                                      </p:tavLst>
                                    </p:anim>
                                    <p:anim calcmode="lin" valueType="num">
                                      <p:cBhvr>
                                        <p:cTn id="50" dur="1000" fill="hold"/>
                                        <p:tgtEl>
                                          <p:spTgt spid="2054"/>
                                        </p:tgtEl>
                                        <p:attrNameLst>
                                          <p:attrName>ppt_h</p:attrName>
                                        </p:attrNameLst>
                                      </p:cBhvr>
                                      <p:tavLst>
                                        <p:tav tm="0">
                                          <p:val>
                                            <p:fltVal val="0"/>
                                          </p:val>
                                        </p:tav>
                                        <p:tav tm="100000">
                                          <p:val>
                                            <p:strVal val="#ppt_h"/>
                                          </p:val>
                                        </p:tav>
                                      </p:tavLst>
                                    </p:anim>
                                    <p:anim calcmode="lin" valueType="num">
                                      <p:cBhvr>
                                        <p:cTn id="51" dur="1000" fill="hold"/>
                                        <p:tgtEl>
                                          <p:spTgt spid="2054"/>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0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7" y="5057854"/>
            <a:ext cx="2057297" cy="1928716"/>
          </a:xfrm>
          <a:prstGeom prst="rect">
            <a:avLst/>
          </a:prstGeom>
        </p:spPr>
      </p:pic>
      <p:sp>
        <p:nvSpPr>
          <p:cNvPr id="15" name="Rectangle 14"/>
          <p:cNvSpPr/>
          <p:nvPr/>
        </p:nvSpPr>
        <p:spPr>
          <a:xfrm>
            <a:off x="1005834" y="374900"/>
            <a:ext cx="10180333" cy="2585319"/>
          </a:xfrm>
          <a:prstGeom prst="rect">
            <a:avLst/>
          </a:prstGeom>
        </p:spPr>
        <p:txBody>
          <a:bodyPr wrap="square" lIns="121917" tIns="60958" rIns="121917" bIns="60958">
            <a:spAutoFit/>
          </a:bodyPr>
          <a:lstStyle/>
          <a:p>
            <a:pPr algn="just"/>
            <a:r>
              <a:rPr lang="en-US" sz="3200" b="1" dirty="0" err="1">
                <a:solidFill>
                  <a:srgbClr val="0000FF"/>
                </a:solidFill>
                <a:latin typeface="Times New Roman" panose="02020603050405020304" pitchFamily="18" charset="0"/>
                <a:ea typeface="Times New Roman" panose="02020603050405020304" pitchFamily="18" charset="0"/>
              </a:rPr>
              <a:t>Bài</a:t>
            </a:r>
            <a:r>
              <a:rPr lang="en-US" sz="3200" b="1" dirty="0">
                <a:solidFill>
                  <a:srgbClr val="0000FF"/>
                </a:solidFill>
                <a:latin typeface="Times New Roman" panose="02020603050405020304" pitchFamily="18" charset="0"/>
                <a:ea typeface="Times New Roman" panose="02020603050405020304" pitchFamily="18" charset="0"/>
              </a:rPr>
              <a:t> 1.</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a:solidFill>
                  <a:srgbClr val="FF0000"/>
                </a:solidFill>
                <a:latin typeface="Times New Roman" panose="02020603050405020304" pitchFamily="18" charset="0"/>
                <a:ea typeface="Times New Roman" panose="02020603050405020304" pitchFamily="18" charset="0"/>
              </a:rPr>
              <a:t>Than </a:t>
            </a:r>
            <a:r>
              <a:rPr lang="en-US" sz="3200" dirty="0" err="1">
                <a:solidFill>
                  <a:srgbClr val="FF0000"/>
                </a:solidFill>
                <a:latin typeface="Times New Roman" panose="02020603050405020304" pitchFamily="18" charset="0"/>
                <a:ea typeface="Times New Roman" panose="02020603050405020304" pitchFamily="18" charset="0"/>
              </a:rPr>
              <a:t>cháy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theo</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phản</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ứng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hóa</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học</a:t>
            </a:r>
            <a:r>
              <a:rPr lang="en-US" sz="3200" dirty="0">
                <a:solidFill>
                  <a:srgbClr val="FF0000"/>
                </a:solidFill>
                <a:latin typeface="Times New Roman" panose="02020603050405020304" pitchFamily="18" charset="0"/>
                <a:ea typeface="Times New Roman" panose="02020603050405020304" pitchFamily="18" charset="0"/>
              </a:rPr>
              <a:t>: Carbon + </a:t>
            </a:r>
            <a:r>
              <a:rPr lang="en-US" sz="3200" dirty="0" err="1">
                <a:solidFill>
                  <a:srgbClr val="FF0000"/>
                </a:solidFill>
                <a:latin typeface="Times New Roman" panose="02020603050405020304" pitchFamily="18" charset="0"/>
                <a:ea typeface="Times New Roman" panose="02020603050405020304" pitchFamily="18" charset="0"/>
              </a:rPr>
              <a:t>khí</a:t>
            </a:r>
            <a:r>
              <a:rPr lang="en-US" sz="3200" dirty="0">
                <a:solidFill>
                  <a:srgbClr val="FF0000"/>
                </a:solidFill>
                <a:latin typeface="Times New Roman" panose="02020603050405020304" pitchFamily="18" charset="0"/>
                <a:ea typeface="Times New Roman" panose="02020603050405020304" pitchFamily="18" charset="0"/>
              </a:rPr>
              <a:t> Oxygen → </a:t>
            </a:r>
            <a:r>
              <a:rPr lang="en-US" sz="3200" dirty="0" err="1">
                <a:solidFill>
                  <a:srgbClr val="FF0000"/>
                </a:solidFill>
                <a:latin typeface="Times New Roman" panose="02020603050405020304" pitchFamily="18" charset="0"/>
                <a:ea typeface="Times New Roman" panose="02020603050405020304" pitchFamily="18" charset="0"/>
              </a:rPr>
              <a:t>khí</a:t>
            </a:r>
            <a:r>
              <a:rPr lang="en-US" sz="3200" dirty="0">
                <a:solidFill>
                  <a:srgbClr val="FF0000"/>
                </a:solidFill>
                <a:latin typeface="Times New Roman" panose="02020603050405020304" pitchFamily="18" charset="0"/>
                <a:ea typeface="Times New Roman" panose="02020603050405020304" pitchFamily="18" charset="0"/>
              </a:rPr>
              <a:t> Carbon </a:t>
            </a:r>
            <a:r>
              <a:rPr lang="en-US" sz="3200" dirty="0" smtClean="0">
                <a:solidFill>
                  <a:srgbClr val="FF0000"/>
                </a:solidFill>
                <a:latin typeface="Times New Roman" panose="02020603050405020304" pitchFamily="18" charset="0"/>
                <a:ea typeface="Times New Roman" panose="02020603050405020304" pitchFamily="18" charset="0"/>
              </a:rPr>
              <a:t>dioxide</a:t>
            </a:r>
          </a:p>
          <a:p>
            <a:pPr algn="just"/>
            <a:r>
              <a:rPr lang="en-US" sz="3200" dirty="0" smtClean="0">
                <a:solidFill>
                  <a:srgbClr val="FF0000"/>
                </a:solidFill>
                <a:latin typeface="Times New Roman" panose="02020603050405020304" pitchFamily="18" charset="0"/>
                <a:ea typeface="Times New Roman" panose="02020603050405020304" pitchFamily="18" charset="0"/>
              </a:rPr>
              <a:t>Cho </a:t>
            </a:r>
            <a:r>
              <a:rPr lang="en-US" sz="3200" dirty="0" err="1">
                <a:solidFill>
                  <a:srgbClr val="FF0000"/>
                </a:solidFill>
                <a:latin typeface="Times New Roman" panose="02020603050405020304" pitchFamily="18" charset="0"/>
                <a:ea typeface="Times New Roman" panose="02020603050405020304" pitchFamily="18" charset="0"/>
              </a:rPr>
              <a:t>biết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khối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lượng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của</a:t>
            </a:r>
            <a:r>
              <a:rPr lang="en-US" sz="3200" dirty="0">
                <a:solidFill>
                  <a:srgbClr val="FF0000"/>
                </a:solidFill>
                <a:latin typeface="Times New Roman" panose="02020603050405020304" pitchFamily="18" charset="0"/>
                <a:ea typeface="Times New Roman" panose="02020603050405020304" pitchFamily="18" charset="0"/>
              </a:rPr>
              <a:t> carbon </a:t>
            </a:r>
            <a:r>
              <a:rPr lang="en-US" sz="3200" dirty="0" err="1">
                <a:solidFill>
                  <a:srgbClr val="FF0000"/>
                </a:solidFill>
                <a:latin typeface="Times New Roman" panose="02020603050405020304" pitchFamily="18" charset="0"/>
                <a:ea typeface="Times New Roman" panose="02020603050405020304" pitchFamily="18" charset="0"/>
              </a:rPr>
              <a:t>là</a:t>
            </a:r>
            <a:r>
              <a:rPr lang="en-US" sz="3200" dirty="0">
                <a:solidFill>
                  <a:srgbClr val="FF0000"/>
                </a:solidFill>
                <a:latin typeface="Times New Roman" panose="02020603050405020304" pitchFamily="18" charset="0"/>
                <a:ea typeface="Times New Roman" panose="02020603050405020304" pitchFamily="18" charset="0"/>
              </a:rPr>
              <a:t> 4,5 kg, </a:t>
            </a:r>
            <a:r>
              <a:rPr lang="en-US" sz="3200" dirty="0" err="1">
                <a:solidFill>
                  <a:srgbClr val="FF0000"/>
                </a:solidFill>
                <a:latin typeface="Times New Roman" panose="02020603050405020304" pitchFamily="18" charset="0"/>
                <a:ea typeface="Times New Roman" panose="02020603050405020304" pitchFamily="18" charset="0"/>
              </a:rPr>
              <a:t>khối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lượng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khí</a:t>
            </a:r>
            <a:r>
              <a:rPr lang="en-US" sz="3200" dirty="0">
                <a:solidFill>
                  <a:srgbClr val="FF0000"/>
                </a:solidFill>
                <a:latin typeface="Times New Roman" panose="02020603050405020304" pitchFamily="18" charset="0"/>
                <a:ea typeface="Times New Roman" panose="02020603050405020304" pitchFamily="18" charset="0"/>
              </a:rPr>
              <a:t> oxygen </a:t>
            </a:r>
            <a:r>
              <a:rPr lang="en-US" sz="3200" dirty="0" err="1">
                <a:solidFill>
                  <a:srgbClr val="FF0000"/>
                </a:solidFill>
                <a:latin typeface="Times New Roman" panose="02020603050405020304" pitchFamily="18" charset="0"/>
                <a:ea typeface="Times New Roman" panose="02020603050405020304" pitchFamily="18" charset="0"/>
              </a:rPr>
              <a:t>là</a:t>
            </a:r>
            <a:r>
              <a:rPr lang="en-US" sz="3200" dirty="0">
                <a:solidFill>
                  <a:srgbClr val="FF0000"/>
                </a:solidFill>
                <a:latin typeface="Times New Roman" panose="02020603050405020304" pitchFamily="18" charset="0"/>
                <a:ea typeface="Times New Roman" panose="02020603050405020304" pitchFamily="18" charset="0"/>
              </a:rPr>
              <a:t> 12,5 kg. </a:t>
            </a:r>
            <a:r>
              <a:rPr lang="en-US" sz="3200" dirty="0" err="1">
                <a:solidFill>
                  <a:srgbClr val="FF0000"/>
                </a:solidFill>
                <a:latin typeface="Times New Roman" panose="02020603050405020304" pitchFamily="18" charset="0"/>
                <a:ea typeface="Times New Roman" panose="02020603050405020304" pitchFamily="18" charset="0"/>
              </a:rPr>
              <a:t>Tính</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khối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lượng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khí</a:t>
            </a:r>
            <a:r>
              <a:rPr lang="en-US" sz="3200" dirty="0">
                <a:solidFill>
                  <a:srgbClr val="FF0000"/>
                </a:solidFill>
                <a:latin typeface="Times New Roman" panose="02020603050405020304" pitchFamily="18" charset="0"/>
                <a:ea typeface="Times New Roman" panose="02020603050405020304" pitchFamily="18" charset="0"/>
              </a:rPr>
              <a:t> Carbon dioxide </a:t>
            </a:r>
            <a:r>
              <a:rPr lang="en-US" sz="3200" dirty="0" err="1">
                <a:solidFill>
                  <a:srgbClr val="FF0000"/>
                </a:solidFill>
                <a:latin typeface="Times New Roman" panose="02020603050405020304" pitchFamily="18" charset="0"/>
                <a:ea typeface="Times New Roman" panose="02020603050405020304" pitchFamily="18" charset="0"/>
              </a:rPr>
              <a:t>tạo</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thành</a:t>
            </a:r>
            <a:r>
              <a:rPr lang="en-US" sz="3200"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ndParaRPr>
          </a:p>
        </p:txBody>
      </p:sp>
      <p:sp>
        <p:nvSpPr>
          <p:cNvPr id="21" name="Rectangle 20"/>
          <p:cNvSpPr/>
          <p:nvPr/>
        </p:nvSpPr>
        <p:spPr>
          <a:xfrm>
            <a:off x="1005834" y="3036464"/>
            <a:ext cx="10180333" cy="1255724"/>
          </a:xfrm>
          <a:prstGeom prst="rect">
            <a:avLst/>
          </a:prstGeom>
        </p:spPr>
        <p:txBody>
          <a:bodyPr wrap="square" lIns="121917" tIns="60958" rIns="121917" bIns="60958">
            <a:spAutoFit/>
          </a:bodyPr>
          <a:lstStyle/>
          <a:p>
            <a:pPr algn="just">
              <a:lnSpc>
                <a:spcPct val="115000"/>
              </a:lnSpc>
              <a:spcAft>
                <a:spcPts val="800"/>
              </a:spcAft>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nung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vôi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(calcium carbonate)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hủy</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PTHH</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2" name="Group 31"/>
          <p:cNvGrpSpPr/>
          <p:nvPr/>
        </p:nvGrpSpPr>
        <p:grpSpPr>
          <a:xfrm>
            <a:off x="1413047" y="4094867"/>
            <a:ext cx="9913244" cy="661016"/>
            <a:chOff x="1083277" y="3089862"/>
            <a:chExt cx="7434933" cy="495762"/>
          </a:xfrm>
        </p:grpSpPr>
        <p:graphicFrame>
          <p:nvGraphicFramePr>
            <p:cNvPr id="12" name="Object 11"/>
            <p:cNvGraphicFramePr>
              <a:graphicFrameLocks noChangeAspect="1"/>
            </p:cNvGraphicFramePr>
            <p:nvPr>
              <p:extLst>
                <p:ext uri="{D42A27DB-BD31-4B8C-83A1-F6EECF244321}">
                  <p14:modId xmlns:p14="http://schemas.microsoft.com/office/powerpoint/2010/main" val="2207591455"/>
                </p:ext>
              </p:extLst>
            </p:nvPr>
          </p:nvGraphicFramePr>
          <p:xfrm>
            <a:off x="3656417" y="3089862"/>
            <a:ext cx="769139" cy="430718"/>
          </p:xfrm>
          <a:graphic>
            <a:graphicData uri="http://schemas.openxmlformats.org/presentationml/2006/ole">
              <mc:AlternateContent xmlns:mc="http://schemas.openxmlformats.org/markup-compatibility/2006">
                <mc:Choice xmlns:v="urn:schemas-microsoft-com:vml" Requires="v">
                  <p:oleObj spid="_x0000_s1029" name="Equation" r:id="rId4" imgW="482400" imgH="266400" progId="Equation.DSMT4">
                    <p:embed/>
                  </p:oleObj>
                </mc:Choice>
                <mc:Fallback>
                  <p:oleObj name="Equation" r:id="rId4" imgW="482400" imgH="2664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417" y="3089862"/>
                          <a:ext cx="769139" cy="4307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p:cNvSpPr/>
            <p:nvPr/>
          </p:nvSpPr>
          <p:spPr>
            <a:xfrm>
              <a:off x="1083277" y="3147043"/>
              <a:ext cx="2533386" cy="438581"/>
            </a:xfrm>
            <a:prstGeom prst="rect">
              <a:avLst/>
            </a:prstGeom>
          </p:spPr>
          <p:txBody>
            <a:bodyPr wrap="none">
              <a:spAutoFit/>
            </a:bodyPr>
            <a:lstStyle/>
            <a:p>
              <a:r>
                <a:rPr lang="en-US" sz="3200" dirty="0">
                  <a:solidFill>
                    <a:srgbClr val="FF0000"/>
                  </a:solidFill>
                  <a:latin typeface="Times New Roman" panose="02020603050405020304" pitchFamily="18" charset="0"/>
                  <a:ea typeface="Times New Roman" panose="02020603050405020304" pitchFamily="18" charset="0"/>
                </a:rPr>
                <a:t>Calcium carbonate </a:t>
              </a:r>
              <a:endParaRPr lang="en-US" sz="3200" dirty="0">
                <a:solidFill>
                  <a:srgbClr val="FF0000"/>
                </a:solidFill>
              </a:endParaRPr>
            </a:p>
          </p:txBody>
        </p:sp>
        <p:sp>
          <p:nvSpPr>
            <p:cNvPr id="29" name="Rectangle 28"/>
            <p:cNvSpPr/>
            <p:nvPr/>
          </p:nvSpPr>
          <p:spPr>
            <a:xfrm>
              <a:off x="4555346" y="3147043"/>
              <a:ext cx="3962864" cy="438581"/>
            </a:xfrm>
            <a:prstGeom prst="rect">
              <a:avLst/>
            </a:prstGeom>
          </p:spPr>
          <p:txBody>
            <a:bodyPr wrap="none">
              <a:spAutoFit/>
            </a:bodyPr>
            <a:lstStyle/>
            <a:p>
              <a:r>
                <a:rPr lang="en-US" sz="3200" dirty="0" err="1">
                  <a:solidFill>
                    <a:srgbClr val="FF0000"/>
                  </a:solidFill>
                  <a:latin typeface="Times New Roman" panose="02020603050405020304" pitchFamily="18" charset="0"/>
                  <a:ea typeface="Times New Roman" panose="02020603050405020304" pitchFamily="18" charset="0"/>
                </a:rPr>
                <a:t>Vôi</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sống</a:t>
              </a:r>
              <a:r>
                <a:rPr lang="en-US" sz="3200" dirty="0">
                  <a:solidFill>
                    <a:srgbClr val="FF0000"/>
                  </a:solidFill>
                  <a:latin typeface="Times New Roman" panose="02020603050405020304" pitchFamily="18" charset="0"/>
                  <a:ea typeface="Times New Roman" panose="02020603050405020304" pitchFamily="18" charset="0"/>
                </a:rPr>
                <a:t> + </a:t>
              </a:r>
              <a:r>
                <a:rPr lang="en-US" sz="3200" dirty="0" err="1">
                  <a:solidFill>
                    <a:srgbClr val="FF0000"/>
                  </a:solidFill>
                  <a:latin typeface="Times New Roman" panose="02020603050405020304" pitchFamily="18" charset="0"/>
                  <a:ea typeface="Times New Roman" panose="02020603050405020304" pitchFamily="18" charset="0"/>
                </a:rPr>
                <a:t>khí</a:t>
              </a:r>
              <a:r>
                <a:rPr lang="en-US" sz="3200" dirty="0">
                  <a:solidFill>
                    <a:srgbClr val="FF0000"/>
                  </a:solidFill>
                  <a:latin typeface="Times New Roman" panose="02020603050405020304" pitchFamily="18" charset="0"/>
                  <a:ea typeface="Times New Roman" panose="02020603050405020304" pitchFamily="18" charset="0"/>
                </a:rPr>
                <a:t> Carbon dioxide</a:t>
              </a:r>
              <a:endParaRPr lang="en-US" sz="3200" dirty="0">
                <a:solidFill>
                  <a:srgbClr val="FF0000"/>
                </a:solidFill>
              </a:endParaRPr>
            </a:p>
          </p:txBody>
        </p:sp>
      </p:grpSp>
      <p:sp>
        <p:nvSpPr>
          <p:cNvPr id="31" name="Rectangle 30"/>
          <p:cNvSpPr/>
          <p:nvPr/>
        </p:nvSpPr>
        <p:spPr>
          <a:xfrm>
            <a:off x="1209440" y="4706075"/>
            <a:ext cx="9976727" cy="1255724"/>
          </a:xfrm>
          <a:prstGeom prst="rect">
            <a:avLst/>
          </a:prstGeom>
        </p:spPr>
        <p:txBody>
          <a:bodyPr wrap="square" lIns="121917" tIns="60958" rIns="121917" bIns="60958">
            <a:spAutoFit/>
          </a:bodyPr>
          <a:lstStyle/>
          <a:p>
            <a:pPr algn="just">
              <a:lnSpc>
                <a:spcPct val="115000"/>
              </a:lnSpc>
              <a:spcAft>
                <a:spcPts val="800"/>
              </a:spcAft>
            </a:pP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calcium carbonate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100 kg,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44 kg.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vôi</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671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454400" y="30670"/>
            <a:ext cx="6052457" cy="6812816"/>
          </a:xfrm>
          <a:prstGeom prst="rect">
            <a:avLst/>
          </a:prstGeom>
          <a:noFill/>
          <a:ln w="9525">
            <a:noFill/>
            <a:miter lim="800000"/>
            <a:headEnd/>
            <a:tailEnd/>
          </a:ln>
          <a:effectLst/>
        </p:spPr>
      </p:pic>
    </p:spTree>
    <p:extLst>
      <p:ext uri="{BB962C8B-B14F-4D97-AF65-F5344CB8AC3E}">
        <p14:creationId xmlns:p14="http://schemas.microsoft.com/office/powerpoint/2010/main" val="3172567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70" decel="100000"/>
                                        <p:tgtEl>
                                          <p:spTgt spid="3074"/>
                                        </p:tgtEl>
                                      </p:cBhvr>
                                    </p:animEffect>
                                    <p:animScale>
                                      <p:cBhvr>
                                        <p:cTn id="8" dur="770" decel="100000"/>
                                        <p:tgtEl>
                                          <p:spTgt spid="3074"/>
                                        </p:tgtEl>
                                      </p:cBhvr>
                                      <p:from x="10000" y="10000"/>
                                      <p:to x="200000" y="450000"/>
                                    </p:animScale>
                                    <p:animScale>
                                      <p:cBhvr>
                                        <p:cTn id="9" dur="1230" accel="100000" fill="hold">
                                          <p:stCondLst>
                                            <p:cond delay="770"/>
                                          </p:stCondLst>
                                        </p:cTn>
                                        <p:tgtEl>
                                          <p:spTgt spid="3074"/>
                                        </p:tgtEl>
                                      </p:cBhvr>
                                      <p:from x="200000" y="450000"/>
                                      <p:to x="100000" y="100000"/>
                                    </p:animScale>
                                    <p:set>
                                      <p:cBhvr>
                                        <p:cTn id="10" dur="770" fill="hold"/>
                                        <p:tgtEl>
                                          <p:spTgt spid="3074"/>
                                        </p:tgtEl>
                                        <p:attrNameLst>
                                          <p:attrName>ppt_x</p:attrName>
                                        </p:attrNameLst>
                                      </p:cBhvr>
                                      <p:to>
                                        <p:strVal val="(0.5)"/>
                                      </p:to>
                                    </p:set>
                                    <p:anim from="(0.5)" to="(#ppt_x)" calcmode="lin" valueType="num">
                                      <p:cBhvr>
                                        <p:cTn id="11" dur="1230" accel="100000" fill="hold">
                                          <p:stCondLst>
                                            <p:cond delay="770"/>
                                          </p:stCondLst>
                                        </p:cTn>
                                        <p:tgtEl>
                                          <p:spTgt spid="3074"/>
                                        </p:tgtEl>
                                        <p:attrNameLst>
                                          <p:attrName>ppt_x</p:attrName>
                                        </p:attrNameLst>
                                      </p:cBhvr>
                                    </p:anim>
                                    <p:set>
                                      <p:cBhvr>
                                        <p:cTn id="12" dur="770" fill="hold"/>
                                        <p:tgtEl>
                                          <p:spTgt spid="3074"/>
                                        </p:tgtEl>
                                        <p:attrNameLst>
                                          <p:attrName>ppt_y</p:attrName>
                                        </p:attrNameLst>
                                      </p:cBhvr>
                                      <p:to>
                                        <p:strVal val="(#ppt_y+0.4)"/>
                                      </p:to>
                                    </p:set>
                                    <p:anim from="(#ppt_y+0.4)" to="(#ppt_y)" calcmode="lin" valueType="num">
                                      <p:cBhvr>
                                        <p:cTn id="13" dur="1230" accel="100000" fill="hold">
                                          <p:stCondLst>
                                            <p:cond delay="770"/>
                                          </p:stCondLst>
                                        </p:cTn>
                                        <p:tgtEl>
                                          <p:spTgt spid="30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493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0" y="950731"/>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11" name="TextBox 10"/>
          <p:cNvSpPr txBox="1"/>
          <p:nvPr/>
        </p:nvSpPr>
        <p:spPr>
          <a:xfrm>
            <a:off x="0" y="1431911"/>
            <a:ext cx="12192000" cy="1815882"/>
          </a:xfrm>
          <a:prstGeom prst="rect">
            <a:avLst/>
          </a:prstGeom>
          <a:noFill/>
        </p:spPr>
        <p:txBody>
          <a:bodyPr wrap="square" rtlCol="0">
            <a:spAutoFit/>
          </a:bodyPr>
          <a:lstStyle/>
          <a:p>
            <a:pPr indent="396875"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Áp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dụng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định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luật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toàn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khối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lượng</a:t>
            </a:r>
            <a:endParaRPr lang="en-US" sz="2800" b="1" dirty="0" smtClean="0">
              <a:solidFill>
                <a:srgbClr val="0000FF"/>
              </a:solidFill>
              <a:latin typeface="Times New Roman" panose="02020603050405020304" pitchFamily="18" charset="0"/>
              <a:cs typeface="Times New Roman" panose="02020603050405020304" pitchFamily="18" charset="0"/>
            </a:endParaRPr>
          </a:p>
          <a:p>
            <a:pPr indent="396875" algn="just"/>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smtClean="0">
                <a:solidFill>
                  <a:srgbClr val="0000FF"/>
                </a:solidFill>
                <a:latin typeface="Times New Roman" panose="02020603050405020304" pitchFamily="18" charset="0"/>
                <a:cs typeface="Times New Roman" panose="02020603050405020304" pitchFamily="18" charset="0"/>
              </a:rPr>
              <a:t>n </a:t>
            </a: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b="1" i="1" dirty="0" smtClean="0">
                <a:solidFill>
                  <a:srgbClr val="0000FF"/>
                </a:solidFill>
                <a:latin typeface="Times New Roman" panose="02020603050405020304" pitchFamily="18" charset="0"/>
                <a:cs typeface="Times New Roman" panose="02020603050405020304" pitchFamily="18" charset="0"/>
              </a:rPr>
              <a:t>(n – 1) </a:t>
            </a:r>
            <a:r>
              <a:rPr lang="en-US" sz="2800" b="1" i="1" dirty="0" err="1" smtClean="0">
                <a:solidFill>
                  <a:srgbClr val="0000FF"/>
                </a:solidFill>
                <a:latin typeface="Times New Roman" panose="02020603050405020304" pitchFamily="18" charset="0"/>
                <a:cs typeface="Times New Roman" panose="02020603050405020304" pitchFamily="18" charset="0"/>
              </a:rPr>
              <a:t>chất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còn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lại</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0" y="317867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3" name="TextBox 12"/>
          <p:cNvSpPr txBox="1"/>
          <p:nvPr/>
        </p:nvSpPr>
        <p:spPr>
          <a:xfrm>
            <a:off x="0" y="365760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gì</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4093317"/>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biểu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4">
                                            <p:txEl>
                                              <p:pRg st="0" end="0"/>
                                            </p:txEl>
                                          </p:spTgt>
                                        </p:tgtEl>
                                        <p:attrNameLst>
                                          <p:attrName>style.visibility</p:attrName>
                                        </p:attrNameLst>
                                      </p:cBhvr>
                                      <p:to>
                                        <p:strVal val="visible"/>
                                      </p:to>
                                    </p:set>
                                    <p:anim calcmode="lin" valueType="num">
                                      <p:cBhvr>
                                        <p:cTn id="20" dur="500" fill="hold"/>
                                        <p:tgtEl>
                                          <p:spTgt spid="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75112"/>
            <a:ext cx="12192000" cy="1200329"/>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 </a:t>
            </a:r>
            <a:r>
              <a:rPr lang="en-US" sz="3600" b="1" dirty="0" err="1" smtClean="0">
                <a:solidFill>
                  <a:srgbClr val="0000FF"/>
                </a:solidFill>
                <a:latin typeface="Times New Roman" pitchFamily="18" charset="0"/>
                <a:cs typeface="Times New Roman" pitchFamily="18" charset="0"/>
              </a:rPr>
              <a:t>ĐỊNH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LUẬT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BẢO</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TOÀN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KHỐI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LƯỢNG</a:t>
            </a:r>
            <a:endParaRPr lang="en-US" sz="3600" b="1" dirty="0" smtClean="0">
              <a:solidFill>
                <a:srgbClr val="0000FF"/>
              </a:solidFill>
              <a:latin typeface="Times New Roman" pitchFamily="18" charset="0"/>
              <a:cs typeface="Times New Roman" pitchFamily="18" charset="0"/>
            </a:endParaRPr>
          </a:p>
          <a:p>
            <a:pPr algn="ctr"/>
            <a:r>
              <a:rPr lang="en-US" sz="3600" b="1" dirty="0" err="1" smtClean="0">
                <a:solidFill>
                  <a:srgbClr val="0000FF"/>
                </a:solidFill>
                <a:latin typeface="Times New Roman" pitchFamily="18" charset="0"/>
                <a:cs typeface="Times New Roman" pitchFamily="18" charset="0"/>
              </a:rPr>
              <a:t>PHƯƠNG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TRÌNH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HÓA</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HỌC</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8056" y="72570"/>
            <a:ext cx="10180333" cy="3077762"/>
          </a:xfrm>
          <a:prstGeom prst="rect">
            <a:avLst/>
          </a:prstGeom>
        </p:spPr>
        <p:txBody>
          <a:bodyPr wrap="square" lIns="121917" tIns="60958" rIns="121917" bIns="60958">
            <a:spAutoFit/>
          </a:bodyPr>
          <a:lstStyle/>
          <a:p>
            <a:pPr algn="just"/>
            <a:r>
              <a:rPr lang="en-US" sz="3200" b="1" dirty="0" err="1" smtClean="0">
                <a:solidFill>
                  <a:srgbClr val="FF00FF"/>
                </a:solidFill>
                <a:latin typeface="Times New Roman" panose="02020603050405020304" pitchFamily="18" charset="0"/>
                <a:ea typeface="Times New Roman" panose="02020603050405020304" pitchFamily="18" charset="0"/>
              </a:rPr>
              <a:t>Ví</a:t>
            </a:r>
            <a:r>
              <a:rPr lang="en-US" sz="3200" b="1" dirty="0" smtClean="0">
                <a:solidFill>
                  <a:srgbClr val="FF00FF"/>
                </a:solidFill>
                <a:latin typeface="Times New Roman" panose="02020603050405020304" pitchFamily="18" charset="0"/>
                <a:ea typeface="Times New Roman" panose="02020603050405020304" pitchFamily="18" charset="0"/>
              </a:rPr>
              <a:t> </a:t>
            </a:r>
            <a:r>
              <a:rPr lang="en-US" sz="3200" b="1" dirty="0" err="1" smtClean="0">
                <a:solidFill>
                  <a:srgbClr val="FF00FF"/>
                </a:solidFill>
                <a:latin typeface="Times New Roman" panose="02020603050405020304" pitchFamily="18" charset="0"/>
                <a:ea typeface="Times New Roman" panose="02020603050405020304" pitchFamily="18" charset="0"/>
              </a:rPr>
              <a:t>dụ</a:t>
            </a:r>
            <a:r>
              <a:rPr lang="en-US" sz="3200" b="1"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Phản</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ứng</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hóa</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học</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diễn</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ra</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khi</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cho</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khí</a:t>
            </a:r>
            <a:r>
              <a:rPr lang="en-US" sz="3200" dirty="0" smtClean="0">
                <a:solidFill>
                  <a:srgbClr val="FF00FF"/>
                </a:solidFill>
                <a:latin typeface="Times New Roman" panose="02020603050405020304" pitchFamily="18" charset="0"/>
                <a:ea typeface="Times New Roman" panose="02020603050405020304" pitchFamily="18" charset="0"/>
              </a:rPr>
              <a:t> hydrogen </a:t>
            </a:r>
            <a:r>
              <a:rPr lang="en-US" sz="3200" dirty="0" err="1" smtClean="0">
                <a:solidFill>
                  <a:srgbClr val="FF00FF"/>
                </a:solidFill>
                <a:latin typeface="Times New Roman" panose="02020603050405020304" pitchFamily="18" charset="0"/>
                <a:ea typeface="Times New Roman" panose="02020603050405020304" pitchFamily="18" charset="0"/>
              </a:rPr>
              <a:t>tác</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dụng</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với</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khí</a:t>
            </a:r>
            <a:r>
              <a:rPr lang="en-US" sz="3200" dirty="0" smtClean="0">
                <a:solidFill>
                  <a:srgbClr val="FF00FF"/>
                </a:solidFill>
                <a:latin typeface="Times New Roman" panose="02020603050405020304" pitchFamily="18" charset="0"/>
                <a:ea typeface="Times New Roman" panose="02020603050405020304" pitchFamily="18" charset="0"/>
              </a:rPr>
              <a:t> oxygen </a:t>
            </a:r>
            <a:r>
              <a:rPr lang="en-US" sz="3200" dirty="0" err="1" smtClean="0">
                <a:solidFill>
                  <a:srgbClr val="FF00FF"/>
                </a:solidFill>
                <a:latin typeface="Times New Roman" panose="02020603050405020304" pitchFamily="18" charset="0"/>
                <a:ea typeface="Times New Roman" panose="02020603050405020304" pitchFamily="18" charset="0"/>
              </a:rPr>
              <a:t>tạo</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thành</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nước</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được</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biểu</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diễn</a:t>
            </a:r>
            <a:r>
              <a:rPr lang="en-US" sz="3200" dirty="0" smtClean="0">
                <a:solidFill>
                  <a:srgbClr val="FF00FF"/>
                </a:solidFill>
                <a:latin typeface="Times New Roman" panose="02020603050405020304" pitchFamily="18" charset="0"/>
                <a:ea typeface="Times New Roman" panose="02020603050405020304" pitchFamily="18" charset="0"/>
              </a:rPr>
              <a:t>:</a:t>
            </a:r>
          </a:p>
          <a:p>
            <a:pPr marL="457189" indent="-457189" algn="just">
              <a:buFontTx/>
              <a:buChar char="-"/>
            </a:pPr>
            <a:r>
              <a:rPr lang="en-US" sz="3200" dirty="0" err="1" smtClean="0">
                <a:solidFill>
                  <a:srgbClr val="FF00FF"/>
                </a:solidFill>
                <a:latin typeface="Times New Roman" panose="02020603050405020304" pitchFamily="18" charset="0"/>
              </a:rPr>
              <a:t>Sơ</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đồ</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chữ</a:t>
            </a:r>
            <a:r>
              <a:rPr lang="en-US" sz="3200" dirty="0" smtClean="0">
                <a:solidFill>
                  <a:srgbClr val="FF00FF"/>
                </a:solidFill>
                <a:latin typeface="Times New Roman" panose="02020603050405020304" pitchFamily="18" charset="0"/>
              </a:rPr>
              <a:t>:</a:t>
            </a:r>
          </a:p>
          <a:p>
            <a:pPr algn="ctr"/>
            <a:r>
              <a:rPr lang="en-US" sz="3200" dirty="0" smtClean="0">
                <a:solidFill>
                  <a:srgbClr val="FF00FF"/>
                </a:solidFill>
                <a:latin typeface="Times New Roman" panose="02020603050405020304" pitchFamily="18" charset="0"/>
              </a:rPr>
              <a:t>Hydrogen + Oxygen → </a:t>
            </a:r>
            <a:r>
              <a:rPr lang="en-US" sz="3200" dirty="0" err="1" smtClean="0">
                <a:solidFill>
                  <a:srgbClr val="FF00FF"/>
                </a:solidFill>
                <a:latin typeface="Times New Roman" panose="02020603050405020304" pitchFamily="18" charset="0"/>
              </a:rPr>
              <a:t>Nước</a:t>
            </a:r>
            <a:endParaRPr lang="en-US" sz="3200" dirty="0" smtClean="0">
              <a:solidFill>
                <a:srgbClr val="FF00FF"/>
              </a:solidFill>
              <a:latin typeface="Times New Roman" panose="02020603050405020304" pitchFamily="18" charset="0"/>
            </a:endParaRPr>
          </a:p>
          <a:p>
            <a:pPr marL="457189" indent="-457189" algn="just">
              <a:buFontTx/>
              <a:buChar char="-"/>
            </a:pPr>
            <a:r>
              <a:rPr lang="en-US" sz="3200" dirty="0" err="1" smtClean="0">
                <a:solidFill>
                  <a:srgbClr val="FF00FF"/>
                </a:solidFill>
                <a:latin typeface="Times New Roman" panose="02020603050405020304" pitchFamily="18" charset="0"/>
              </a:rPr>
              <a:t>Thay</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tên</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các</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chất</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bằng</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công</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thức</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hoá</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học</a:t>
            </a:r>
            <a:r>
              <a:rPr lang="en-US" sz="3200" dirty="0" smtClean="0">
                <a:solidFill>
                  <a:srgbClr val="FF00FF"/>
                </a:solidFill>
                <a:latin typeface="Times New Roman" panose="02020603050405020304" pitchFamily="18" charset="0"/>
              </a:rPr>
              <a:t>:</a:t>
            </a:r>
            <a:endParaRPr lang="en-US" sz="3200" dirty="0">
              <a:solidFill>
                <a:srgbClr val="FF00FF"/>
              </a:solidFill>
            </a:endParaRPr>
          </a:p>
          <a:p>
            <a:pPr algn="ctr"/>
            <a:r>
              <a:rPr lang="en-US" sz="3200" dirty="0" err="1" smtClean="0">
                <a:solidFill>
                  <a:srgbClr val="FF00FF"/>
                </a:solidFill>
                <a:latin typeface="Times New Roman" panose="02020603050405020304" pitchFamily="18" charset="0"/>
              </a:rPr>
              <a:t>H</a:t>
            </a:r>
            <a:r>
              <a:rPr lang="en-US" sz="3200" baseline="-25000" dirty="0" err="1" smtClean="0">
                <a:solidFill>
                  <a:srgbClr val="FF00FF"/>
                </a:solidFill>
                <a:latin typeface="Times New Roman" panose="02020603050405020304" pitchFamily="18" charset="0"/>
              </a:rPr>
              <a:t>2</a:t>
            </a:r>
            <a:r>
              <a:rPr lang="en-US" sz="3200" dirty="0" smtClean="0">
                <a:solidFill>
                  <a:srgbClr val="FF00FF"/>
                </a:solidFill>
                <a:latin typeface="Times New Roman" panose="02020603050405020304" pitchFamily="18" charset="0"/>
              </a:rPr>
              <a:t> + </a:t>
            </a:r>
            <a:r>
              <a:rPr lang="en-US" sz="3200" dirty="0" err="1" smtClean="0">
                <a:solidFill>
                  <a:srgbClr val="FF00FF"/>
                </a:solidFill>
                <a:latin typeface="Times New Roman" panose="02020603050405020304" pitchFamily="18" charset="0"/>
              </a:rPr>
              <a:t>O</a:t>
            </a:r>
            <a:r>
              <a:rPr lang="en-US" sz="3200" baseline="-25000" dirty="0" err="1" smtClean="0">
                <a:solidFill>
                  <a:srgbClr val="FF00FF"/>
                </a:solidFill>
                <a:latin typeface="Times New Roman" panose="02020603050405020304" pitchFamily="18" charset="0"/>
              </a:rPr>
              <a:t>2</a:t>
            </a:r>
            <a:r>
              <a:rPr lang="en-US" sz="3200" dirty="0" smtClean="0">
                <a:solidFill>
                  <a:srgbClr val="FF00FF"/>
                </a:solidFill>
                <a:latin typeface="Times New Roman" panose="02020603050405020304" pitchFamily="18" charset="0"/>
              </a:rPr>
              <a:t> -</a:t>
            </a:r>
            <a:r>
              <a:rPr lang="en-US" sz="3200" dirty="0" smtClean="0">
                <a:solidFill>
                  <a:srgbClr val="FF00FF"/>
                </a:solidFill>
                <a:latin typeface="Times New Roman" panose="02020603050405020304" pitchFamily="18" charset="0"/>
                <a:sym typeface="Wingdings" panose="05000000000000000000" pitchFamily="2" charset="2"/>
              </a:rPr>
              <a:t>---&gt;</a:t>
            </a:r>
            <a:r>
              <a:rPr lang="en-US" sz="3200" dirty="0" smtClean="0">
                <a:solidFill>
                  <a:srgbClr val="FF00FF"/>
                </a:solidFill>
                <a:latin typeface="Times New Roman" panose="02020603050405020304" pitchFamily="18" charset="0"/>
              </a:rPr>
              <a:t>   </a:t>
            </a:r>
            <a:r>
              <a:rPr lang="en-US" sz="3200" dirty="0" err="1" smtClean="0">
                <a:solidFill>
                  <a:srgbClr val="FF00FF"/>
                </a:solidFill>
                <a:latin typeface="Times New Roman" panose="02020603050405020304" pitchFamily="18" charset="0"/>
              </a:rPr>
              <a:t>H</a:t>
            </a:r>
            <a:r>
              <a:rPr lang="en-US" sz="3200" baseline="-25000" dirty="0" err="1" smtClean="0">
                <a:solidFill>
                  <a:srgbClr val="FF00FF"/>
                </a:solidFill>
                <a:latin typeface="Times New Roman" panose="02020603050405020304" pitchFamily="18" charset="0"/>
              </a:rPr>
              <a:t>2</a:t>
            </a:r>
            <a:r>
              <a:rPr lang="en-US" sz="3200" dirty="0" err="1" smtClean="0">
                <a:solidFill>
                  <a:srgbClr val="FF00FF"/>
                </a:solidFill>
                <a:latin typeface="Times New Roman" panose="02020603050405020304" pitchFamily="18" charset="0"/>
              </a:rPr>
              <a:t>O</a:t>
            </a:r>
            <a:endParaRPr lang="en-US" sz="3200" dirty="0" smtClean="0">
              <a:solidFill>
                <a:srgbClr val="FF00FF"/>
              </a:solidFill>
              <a:latin typeface="Times New Roman" panose="02020603050405020304" pitchFamily="18" charset="0"/>
            </a:endParaRPr>
          </a:p>
        </p:txBody>
      </p:sp>
      <p:sp>
        <p:nvSpPr>
          <p:cNvPr id="31" name="Rectangle 30"/>
          <p:cNvSpPr/>
          <p:nvPr/>
        </p:nvSpPr>
        <p:spPr>
          <a:xfrm>
            <a:off x="1890283" y="3535486"/>
            <a:ext cx="6311808" cy="1255728"/>
          </a:xfrm>
          <a:prstGeom prst="rect">
            <a:avLst/>
          </a:prstGeom>
          <a:noFill/>
        </p:spPr>
        <p:style>
          <a:lnRef idx="1">
            <a:schemeClr val="accent2"/>
          </a:lnRef>
          <a:fillRef idx="2">
            <a:schemeClr val="accent2"/>
          </a:fillRef>
          <a:effectRef idx="1">
            <a:schemeClr val="accent2"/>
          </a:effectRef>
          <a:fontRef idx="minor">
            <a:schemeClr val="dk1"/>
          </a:fontRef>
        </p:style>
        <p:txBody>
          <a:bodyPr wrap="square" lIns="121917" tIns="60958" rIns="121917" bIns="60958">
            <a:spAutoFit/>
          </a:bodyPr>
          <a:lstStyle/>
          <a:p>
            <a:pPr algn="just">
              <a:lnSpc>
                <a:spcPct val="115000"/>
              </a:lnSpc>
              <a:spcAft>
                <a:spcPts val="800"/>
              </a:spcAft>
            </a:pP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Tổng</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số</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nguyên</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tử</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của</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mỗi</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nguyên</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tố</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tham</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gia</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và</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tạo</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thành</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sản</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phẩm</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phải</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u="sng"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bằng</a:t>
            </a:r>
            <a:r>
              <a:rPr lang="en-US" sz="3200" u="sng"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 </a:t>
            </a:r>
            <a:r>
              <a:rPr lang="en-US" sz="3200" u="sng" dirty="0" err="1"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nhau</a:t>
            </a:r>
            <a:r>
              <a:rPr lang="en-US" sz="3200" dirty="0" smtClean="0">
                <a:solidFill>
                  <a:srgbClr val="FF00FF"/>
                </a:solidFill>
                <a:latin typeface="iCiel Bambola" panose="02000000000000000000" pitchFamily="50" charset="0"/>
                <a:ea typeface="Times New Roman" panose="02020603050405020304" pitchFamily="18" charset="0"/>
                <a:cs typeface="Times New Roman" panose="02020603050405020304" pitchFamily="18" charset="0"/>
              </a:rPr>
              <a:t>.</a:t>
            </a:r>
            <a:endParaRPr lang="en-US" dirty="0">
              <a:solidFill>
                <a:srgbClr val="FF00FF"/>
              </a:solidFill>
              <a:effectLst/>
              <a:latin typeface="iCiel Bambola" panose="02000000000000000000" pitchFamily="50"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a14:imgEffect>
                      <a14:sharpenSoften amount="50000"/>
                    </a14:imgEffect>
                    <a14:imgEffect>
                      <a14:colorTemperature colorTemp="4700"/>
                    </a14:imgEffect>
                  </a14:imgLayer>
                </a14:imgProps>
              </a:ext>
            </a:extLst>
          </a:blip>
          <a:stretch>
            <a:fillRect/>
          </a:stretch>
        </p:blipFill>
        <p:spPr>
          <a:xfrm>
            <a:off x="8700864" y="1046589"/>
            <a:ext cx="3449113" cy="44045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753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wipe(left)">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5554435" y="1"/>
            <a:ext cx="6637565" cy="6858000"/>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1005833" y="1"/>
            <a:ext cx="3054100" cy="3054100"/>
          </a:xfrm>
          <a:prstGeom prst="rect">
            <a:avLst/>
          </a:prstGeom>
        </p:spPr>
      </p:pic>
      <p:sp>
        <p:nvSpPr>
          <p:cNvPr id="5" name="Rounded Rectangle 4"/>
          <p:cNvSpPr/>
          <p:nvPr/>
        </p:nvSpPr>
        <p:spPr>
          <a:xfrm>
            <a:off x="7928460" y="782114"/>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8" name="Rounded Rectangle 7"/>
          <p:cNvSpPr/>
          <p:nvPr/>
        </p:nvSpPr>
        <p:spPr>
          <a:xfrm>
            <a:off x="9453443" y="782114"/>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9" name="Rounded Rectangle 8"/>
          <p:cNvSpPr/>
          <p:nvPr/>
        </p:nvSpPr>
        <p:spPr>
          <a:xfrm>
            <a:off x="6548934" y="2733447"/>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0" name="Rounded Rectangle 9"/>
          <p:cNvSpPr/>
          <p:nvPr/>
        </p:nvSpPr>
        <p:spPr>
          <a:xfrm>
            <a:off x="7928460" y="2726134"/>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1" name="Rounded Rectangle 10"/>
          <p:cNvSpPr/>
          <p:nvPr/>
        </p:nvSpPr>
        <p:spPr>
          <a:xfrm>
            <a:off x="10679219" y="2745034"/>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2" name="Rounded Rectangle 11"/>
          <p:cNvSpPr/>
          <p:nvPr/>
        </p:nvSpPr>
        <p:spPr>
          <a:xfrm>
            <a:off x="7928460" y="4843887"/>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3" name="Rounded Rectangle 12"/>
          <p:cNvSpPr/>
          <p:nvPr/>
        </p:nvSpPr>
        <p:spPr>
          <a:xfrm>
            <a:off x="9506238" y="4912167"/>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4</a:t>
            </a:r>
          </a:p>
        </p:txBody>
      </p:sp>
      <p:sp>
        <p:nvSpPr>
          <p:cNvPr id="14" name="Rounded Rectangle 13"/>
          <p:cNvSpPr/>
          <p:nvPr/>
        </p:nvSpPr>
        <p:spPr>
          <a:xfrm>
            <a:off x="10676802" y="4905467"/>
            <a:ext cx="407213" cy="407213"/>
          </a:xfrm>
          <a:prstGeom prst="roundRect">
            <a:avLst/>
          </a:prstGeom>
        </p:spPr>
        <p:style>
          <a:lnRef idx="0">
            <a:schemeClr val="accent1"/>
          </a:lnRef>
          <a:fillRef idx="3">
            <a:schemeClr val="accent1"/>
          </a:fillRef>
          <a:effectRef idx="3">
            <a:schemeClr val="accent1"/>
          </a:effectRef>
          <a:fontRef idx="minor">
            <a:schemeClr val="lt1"/>
          </a:fontRef>
        </p:style>
        <p:txBody>
          <a:bodyPr lIns="121917" tIns="60958" rIns="121917" bIns="60958" rtlCol="0" anchor="ctr"/>
          <a:lstStyle/>
          <a:p>
            <a:pPr algn="ctr"/>
            <a:r>
              <a:rPr lang="en-US" sz="2100" b="1" dirty="0">
                <a:latin typeface="Times New Roman" panose="02020603050405020304" pitchFamily="18" charset="0"/>
                <a:cs typeface="Times New Roman" panose="02020603050405020304" pitchFamily="18" charset="0"/>
              </a:rPr>
              <a:t>2</a:t>
            </a:r>
          </a:p>
        </p:txBody>
      </p:sp>
      <p:sp>
        <p:nvSpPr>
          <p:cNvPr id="16" name="Rectangle 15"/>
          <p:cNvSpPr/>
          <p:nvPr/>
        </p:nvSpPr>
        <p:spPr>
          <a:xfrm>
            <a:off x="395014" y="3366584"/>
            <a:ext cx="5109677" cy="3077762"/>
          </a:xfrm>
          <a:prstGeom prst="rect">
            <a:avLst/>
          </a:prstGeom>
        </p:spPr>
        <p:style>
          <a:lnRef idx="2">
            <a:schemeClr val="dk1"/>
          </a:lnRef>
          <a:fillRef idx="1">
            <a:schemeClr val="lt1"/>
          </a:fillRef>
          <a:effectRef idx="0">
            <a:schemeClr val="dk1"/>
          </a:effectRef>
          <a:fontRef idx="minor">
            <a:schemeClr val="dk1"/>
          </a:fontRef>
        </p:style>
        <p:txBody>
          <a:bodyPr wrap="square" lIns="121917" tIns="60958" rIns="121917" bIns="60958">
            <a:spAutoFit/>
          </a:bodyPr>
          <a:lstStyle/>
          <a:p>
            <a:pPr algn="just"/>
            <a:r>
              <a:rPr lang="en-US" sz="3200" dirty="0" err="1" smtClean="0">
                <a:solidFill>
                  <a:srgbClr val="FF00FF"/>
                </a:solidFill>
                <a:latin typeface="Times New Roman" panose="02020603050405020304" pitchFamily="18" charset="0"/>
                <a:ea typeface="Times New Roman" panose="02020603050405020304" pitchFamily="18" charset="0"/>
              </a:rPr>
              <a:t>Như</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vậy</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số</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nguyên</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tử</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của</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mỗi</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nguyên</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tố</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đều</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đã</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bằng</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nhau</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Phương</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trình</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hoá</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học</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của</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phản</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ứng</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được</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viết</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như</a:t>
            </a:r>
            <a:r>
              <a:rPr lang="en-US" sz="3200" dirty="0" smtClean="0">
                <a:solidFill>
                  <a:srgbClr val="FF00FF"/>
                </a:solidFill>
                <a:latin typeface="Times New Roman" panose="02020603050405020304" pitchFamily="18" charset="0"/>
                <a:ea typeface="Times New Roman" panose="02020603050405020304" pitchFamily="18" charset="0"/>
              </a:rPr>
              <a:t> </a:t>
            </a:r>
            <a:r>
              <a:rPr lang="en-US" sz="3200" dirty="0" err="1" smtClean="0">
                <a:solidFill>
                  <a:srgbClr val="FF00FF"/>
                </a:solidFill>
                <a:latin typeface="Times New Roman" panose="02020603050405020304" pitchFamily="18" charset="0"/>
                <a:ea typeface="Times New Roman" panose="02020603050405020304" pitchFamily="18" charset="0"/>
              </a:rPr>
              <a:t>sau</a:t>
            </a:r>
            <a:r>
              <a:rPr lang="en-US" sz="3200" dirty="0" smtClean="0">
                <a:solidFill>
                  <a:srgbClr val="FF00FF"/>
                </a:solidFill>
                <a:latin typeface="Times New Roman" panose="02020603050405020304" pitchFamily="18" charset="0"/>
                <a:ea typeface="Times New Roman" panose="02020603050405020304" pitchFamily="18" charset="0"/>
              </a:rPr>
              <a:t>:</a:t>
            </a:r>
          </a:p>
          <a:p>
            <a:pPr algn="ctr"/>
            <a:r>
              <a:rPr lang="en-US" sz="3200" dirty="0" err="1" smtClean="0">
                <a:solidFill>
                  <a:srgbClr val="FF00FF"/>
                </a:solidFill>
                <a:latin typeface="Times New Roman" panose="02020603050405020304" pitchFamily="18" charset="0"/>
              </a:rPr>
              <a:t>2H</a:t>
            </a:r>
            <a:r>
              <a:rPr lang="en-US" sz="3200" baseline="-25000" dirty="0" err="1" smtClean="0">
                <a:solidFill>
                  <a:srgbClr val="FF00FF"/>
                </a:solidFill>
                <a:latin typeface="Times New Roman" panose="02020603050405020304" pitchFamily="18" charset="0"/>
              </a:rPr>
              <a:t>2</a:t>
            </a:r>
            <a:r>
              <a:rPr lang="en-US" sz="3200" dirty="0" smtClean="0">
                <a:solidFill>
                  <a:srgbClr val="FF00FF"/>
                </a:solidFill>
                <a:latin typeface="Times New Roman" panose="02020603050405020304" pitchFamily="18" charset="0"/>
              </a:rPr>
              <a:t> + </a:t>
            </a:r>
            <a:r>
              <a:rPr lang="en-US" sz="3200" dirty="0" err="1" smtClean="0">
                <a:solidFill>
                  <a:srgbClr val="FF00FF"/>
                </a:solidFill>
                <a:latin typeface="Times New Roman" panose="02020603050405020304" pitchFamily="18" charset="0"/>
              </a:rPr>
              <a:t>O</a:t>
            </a:r>
            <a:r>
              <a:rPr lang="en-US" sz="3200" baseline="-25000" dirty="0" err="1" smtClean="0">
                <a:solidFill>
                  <a:srgbClr val="FF00FF"/>
                </a:solidFill>
                <a:latin typeface="Times New Roman" panose="02020603050405020304" pitchFamily="18" charset="0"/>
              </a:rPr>
              <a:t>2</a:t>
            </a:r>
            <a:r>
              <a:rPr lang="en-US" sz="3200" dirty="0" smtClean="0">
                <a:solidFill>
                  <a:srgbClr val="FF00FF"/>
                </a:solidFill>
                <a:latin typeface="Times New Roman" panose="02020603050405020304" pitchFamily="18" charset="0"/>
              </a:rPr>
              <a:t> → </a:t>
            </a:r>
            <a:r>
              <a:rPr lang="en-US" sz="3200" dirty="0" err="1" smtClean="0">
                <a:solidFill>
                  <a:srgbClr val="FF00FF"/>
                </a:solidFill>
                <a:latin typeface="Times New Roman" panose="02020603050405020304" pitchFamily="18" charset="0"/>
              </a:rPr>
              <a:t>2H</a:t>
            </a:r>
            <a:r>
              <a:rPr lang="en-US" sz="3200" baseline="-25000" dirty="0" err="1" smtClean="0">
                <a:solidFill>
                  <a:srgbClr val="FF00FF"/>
                </a:solidFill>
                <a:latin typeface="Times New Roman" panose="02020603050405020304" pitchFamily="18" charset="0"/>
              </a:rPr>
              <a:t>2</a:t>
            </a:r>
            <a:r>
              <a:rPr lang="en-US" sz="3200" dirty="0" err="1" smtClean="0">
                <a:solidFill>
                  <a:srgbClr val="FF00FF"/>
                </a:solidFill>
                <a:latin typeface="Times New Roman" panose="02020603050405020304" pitchFamily="18" charset="0"/>
              </a:rPr>
              <a:t>O</a:t>
            </a:r>
            <a:endParaRPr lang="en-US" sz="3200" dirty="0" smtClean="0">
              <a:solidFill>
                <a:srgbClr val="FF00FF"/>
              </a:solidFill>
              <a:latin typeface="Times New Roman" panose="02020603050405020304" pitchFamily="18" charset="0"/>
            </a:endParaRPr>
          </a:p>
        </p:txBody>
      </p:sp>
    </p:spTree>
    <p:extLst>
      <p:ext uri="{BB962C8B-B14F-4D97-AF65-F5344CB8AC3E}">
        <p14:creationId xmlns:p14="http://schemas.microsoft.com/office/powerpoint/2010/main" val="3609091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bg/>
                                          </p:spTgt>
                                        </p:tgtEl>
                                        <p:attrNameLst>
                                          <p:attrName>style.visibility</p:attrName>
                                        </p:attrNameLst>
                                      </p:cBhvr>
                                      <p:to>
                                        <p:strVal val="visible"/>
                                      </p:to>
                                    </p:set>
                                    <p:animEffect transition="in" filter="wipe(left)">
                                      <p:cBhvr>
                                        <p:cTn id="65" dur="500"/>
                                        <p:tgtEl>
                                          <p:spTgt spid="16">
                                            <p:bg/>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wipe(left)">
                                      <p:cBhvr>
                                        <p:cTn id="68" dur="500"/>
                                        <p:tgtEl>
                                          <p:spTgt spid="16">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6">
                                            <p:txEl>
                                              <p:pRg st="1" end="1"/>
                                            </p:txEl>
                                          </p:spTgt>
                                        </p:tgtEl>
                                        <p:attrNameLst>
                                          <p:attrName>style.visibility</p:attrName>
                                        </p:attrNameLst>
                                      </p:cBhvr>
                                      <p:to>
                                        <p:strVal val="visible"/>
                                      </p:to>
                                    </p:set>
                                    <p:animEffect transition="in" filter="wipe(left)">
                                      <p:cBhvr>
                                        <p:cTn id="73"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0" y="42091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gì</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4" name="TextBox 13"/>
          <p:cNvSpPr txBox="1"/>
          <p:nvPr/>
        </p:nvSpPr>
        <p:spPr>
          <a:xfrm>
            <a:off x="0" y="856631"/>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biểu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6" name="Rectangle 15"/>
          <p:cNvSpPr/>
          <p:nvPr/>
        </p:nvSpPr>
        <p:spPr>
          <a:xfrm>
            <a:off x="0" y="2649248"/>
            <a:ext cx="12192000" cy="523220"/>
          </a:xfrm>
          <a:prstGeom prst="rect">
            <a:avLst/>
          </a:prstGeom>
        </p:spPr>
        <p:txBody>
          <a:bodyPr wrap="square">
            <a:spAutoFit/>
          </a:bodyPr>
          <a:lstStyle/>
          <a:p>
            <a:pPr algn="just"/>
            <a:r>
              <a:rPr lang="en-US" sz="2800" dirty="0" smtClean="0">
                <a:solidFill>
                  <a:srgbClr val="0000FF"/>
                </a:solidFill>
                <a:latin typeface="Times New Roman" panose="02020603050405020304" pitchFamily="18" charset="0"/>
              </a:rPr>
              <a:t>- </a:t>
            </a:r>
            <a:r>
              <a:rPr lang="en-US" sz="2800" dirty="0" err="1" smtClean="0">
                <a:solidFill>
                  <a:srgbClr val="0000FF"/>
                </a:solidFill>
                <a:latin typeface="Times New Roman" panose="02020603050405020304" pitchFamily="18" charset="0"/>
              </a:rPr>
              <a:t>Ví</a:t>
            </a:r>
            <a:r>
              <a:rPr lang="en-US" sz="2800" dirty="0" smtClean="0">
                <a:solidFill>
                  <a:srgbClr val="0000FF"/>
                </a:solidFill>
                <a:latin typeface="Times New Roman" panose="02020603050405020304" pitchFamily="18" charset="0"/>
              </a:rPr>
              <a:t> </a:t>
            </a:r>
            <a:r>
              <a:rPr lang="en-US" sz="2800" dirty="0" err="1" smtClean="0">
                <a:solidFill>
                  <a:srgbClr val="0000FF"/>
                </a:solidFill>
                <a:latin typeface="Times New Roman" panose="02020603050405020304" pitchFamily="18" charset="0"/>
              </a:rPr>
              <a:t>dụ</a:t>
            </a:r>
            <a:r>
              <a:rPr lang="en-US" sz="2800" dirty="0" smtClean="0">
                <a:solidFill>
                  <a:srgbClr val="0000FF"/>
                </a:solidFill>
                <a:latin typeface="Times New Roman" panose="02020603050405020304" pitchFamily="18" charset="0"/>
              </a:rPr>
              <a:t>: </a:t>
            </a:r>
            <a:r>
              <a:rPr lang="en-US" sz="2800" dirty="0" err="1" smtClean="0">
                <a:solidFill>
                  <a:srgbClr val="0000FF"/>
                </a:solidFill>
                <a:latin typeface="Times New Roman" panose="02020603050405020304" pitchFamily="18" charset="0"/>
              </a:rPr>
              <a:t>2H</a:t>
            </a:r>
            <a:r>
              <a:rPr lang="en-US" sz="2800" baseline="-25000" dirty="0" err="1" smtClean="0">
                <a:solidFill>
                  <a:srgbClr val="0000FF"/>
                </a:solidFill>
                <a:latin typeface="Times New Roman" panose="02020603050405020304" pitchFamily="18" charset="0"/>
              </a:rPr>
              <a:t>2</a:t>
            </a:r>
            <a:r>
              <a:rPr lang="en-US" sz="2800" dirty="0" smtClean="0">
                <a:solidFill>
                  <a:srgbClr val="0000FF"/>
                </a:solidFill>
                <a:latin typeface="Times New Roman" panose="02020603050405020304" pitchFamily="18" charset="0"/>
              </a:rPr>
              <a:t> + </a:t>
            </a:r>
            <a:r>
              <a:rPr lang="en-US" sz="2800" dirty="0" err="1" smtClean="0">
                <a:solidFill>
                  <a:srgbClr val="0000FF"/>
                </a:solidFill>
                <a:latin typeface="Times New Roman" panose="02020603050405020304" pitchFamily="18" charset="0"/>
              </a:rPr>
              <a:t>O</a:t>
            </a:r>
            <a:r>
              <a:rPr lang="en-US" sz="2800" baseline="-25000" dirty="0" err="1" smtClean="0">
                <a:solidFill>
                  <a:srgbClr val="0000FF"/>
                </a:solidFill>
                <a:latin typeface="Times New Roman" panose="02020603050405020304" pitchFamily="18" charset="0"/>
              </a:rPr>
              <a:t>2</a:t>
            </a:r>
            <a:r>
              <a:rPr lang="en-US" sz="2800" dirty="0" smtClean="0">
                <a:solidFill>
                  <a:srgbClr val="0000FF"/>
                </a:solidFill>
                <a:latin typeface="Times New Roman" panose="02020603050405020304" pitchFamily="18" charset="0"/>
              </a:rPr>
              <a:t> → </a:t>
            </a:r>
            <a:r>
              <a:rPr lang="en-US" sz="2800" dirty="0" err="1" smtClean="0">
                <a:solidFill>
                  <a:srgbClr val="0000FF"/>
                </a:solidFill>
                <a:latin typeface="Times New Roman" panose="02020603050405020304" pitchFamily="18" charset="0"/>
              </a:rPr>
              <a:t>2H</a:t>
            </a:r>
            <a:r>
              <a:rPr lang="en-US" sz="2800" baseline="-25000" dirty="0" err="1" smtClean="0">
                <a:solidFill>
                  <a:srgbClr val="0000FF"/>
                </a:solidFill>
                <a:latin typeface="Times New Roman" panose="02020603050405020304" pitchFamily="18" charset="0"/>
              </a:rPr>
              <a:t>2</a:t>
            </a:r>
            <a:r>
              <a:rPr lang="en-US" sz="2800" dirty="0" err="1" smtClean="0">
                <a:solidFill>
                  <a:srgbClr val="0000FF"/>
                </a:solidFill>
                <a:latin typeface="Times New Roman" panose="02020603050405020304" pitchFamily="18" charset="0"/>
              </a:rPr>
              <a:t>O</a:t>
            </a:r>
            <a:endParaRPr lang="en-US" sz="2800" dirty="0" smtClean="0">
              <a:solidFill>
                <a:srgbClr val="0000FF"/>
              </a:solidFill>
              <a:latin typeface="Times New Roman" panose="02020603050405020304" pitchFamily="18" charset="0"/>
            </a:endParaRPr>
          </a:p>
        </p:txBody>
      </p:sp>
      <p:sp>
        <p:nvSpPr>
          <p:cNvPr id="17" name="TextBox 16"/>
          <p:cNvSpPr txBox="1"/>
          <p:nvPr/>
        </p:nvSpPr>
        <p:spPr>
          <a:xfrm>
            <a:off x="0" y="3072348"/>
            <a:ext cx="12192000" cy="353943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bước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lập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phương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hoá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học</a:t>
            </a:r>
            <a:endParaRPr lang="en-US" sz="2800" b="1" dirty="0" smtClean="0">
              <a:solidFill>
                <a:srgbClr val="0000FF"/>
              </a:solidFill>
              <a:latin typeface="Times New Roman" panose="02020603050405020304" pitchFamily="18" charset="0"/>
              <a:cs typeface="Times New Roman" panose="02020603050405020304" pitchFamily="18" charset="0"/>
            </a:endParaRP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1:</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2:</a:t>
            </a:r>
            <a:r>
              <a:rPr lang="en-US" sz="2800" dirty="0" smtClean="0">
                <a:solidFill>
                  <a:srgbClr val="0000FF"/>
                </a:solidFill>
                <a:latin typeface="Times New Roman" panose="02020603050405020304" pitchFamily="18" charset="0"/>
                <a:cs typeface="Times New Roman" panose="02020603050405020304" pitchFamily="18" charset="0"/>
              </a:rPr>
              <a:t> So </a:t>
            </a:r>
            <a:r>
              <a:rPr lang="en-US" sz="2800" dirty="0" err="1" smtClean="0">
                <a:solidFill>
                  <a:srgbClr val="0000FF"/>
                </a:solidFill>
                <a:latin typeface="Times New Roman" panose="02020603050405020304" pitchFamily="18" charset="0"/>
                <a:cs typeface="Times New Roman" panose="02020603050405020304" pitchFamily="18" charset="0"/>
              </a:rPr>
              <a:t>sánh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3:</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4:</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b="1" i="1" u="sng"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7">
                                            <p:txEl>
                                              <p:pRg st="1" end="1"/>
                                            </p:txEl>
                                          </p:spTgt>
                                        </p:tgtEl>
                                        <p:attrNameLst>
                                          <p:attrName>style.visibility</p:attrName>
                                        </p:attrNameLst>
                                      </p:cBhvr>
                                      <p:to>
                                        <p:strVal val="visible"/>
                                      </p:to>
                                    </p:set>
                                    <p:anim calcmode="lin" valueType="num">
                                      <p:cBhvr>
                                        <p:cTn id="16" dur="500" fill="hold"/>
                                        <p:tgtEl>
                                          <p:spTgt spid="1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7">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p:cTn id="25" dur="500" fill="hold"/>
                                        <p:tgtEl>
                                          <p:spTgt spid="1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7">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7">
                                            <p:txEl>
                                              <p:pRg st="3" end="3"/>
                                            </p:txEl>
                                          </p:spTgt>
                                        </p:tgtEl>
                                        <p:attrNameLst>
                                          <p:attrName>style.visibility</p:attrName>
                                        </p:attrNameLst>
                                      </p:cBhvr>
                                      <p:to>
                                        <p:strVal val="visible"/>
                                      </p:to>
                                    </p:set>
                                    <p:anim calcmode="lin" valueType="num">
                                      <p:cBhvr>
                                        <p:cTn id="34" dur="500" fill="hold"/>
                                        <p:tgtEl>
                                          <p:spTgt spid="1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7">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1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7">
                                            <p:txEl>
                                              <p:pRg st="4" end="4"/>
                                            </p:txEl>
                                          </p:spTgt>
                                        </p:tgtEl>
                                        <p:attrNameLst>
                                          <p:attrName>style.visibility</p:attrName>
                                        </p:attrNameLst>
                                      </p:cBhvr>
                                      <p:to>
                                        <p:strVal val="visible"/>
                                      </p:to>
                                    </p:set>
                                    <p:anim calcmode="lin" valueType="num">
                                      <p:cBhvr>
                                        <p:cTn id="43" dur="500" fill="hold"/>
                                        <p:tgtEl>
                                          <p:spTgt spid="1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7">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17710" y="391885"/>
            <a:ext cx="5544457" cy="5687356"/>
          </a:xfrm>
          <a:prstGeom prst="rect">
            <a:avLst/>
          </a:prstGeom>
          <a:noFill/>
          <a:ln w="9525">
            <a:noFill/>
            <a:miter lim="800000"/>
            <a:headEnd/>
            <a:tailEnd/>
          </a:ln>
          <a:effectLst/>
        </p:spPr>
      </p:pic>
      <p:sp>
        <p:nvSpPr>
          <p:cNvPr id="7" name="TextBox 6"/>
          <p:cNvSpPr txBox="1"/>
          <p:nvPr/>
        </p:nvSpPr>
        <p:spPr>
          <a:xfrm>
            <a:off x="5675085" y="1785258"/>
            <a:ext cx="6241143" cy="523220"/>
          </a:xfrm>
          <a:prstGeom prst="rect">
            <a:avLst/>
          </a:prstGeom>
          <a:noFill/>
        </p:spPr>
        <p:txBody>
          <a:bodyPr wrap="square" rtlCol="0">
            <a:spAutoFit/>
          </a:bodyPr>
          <a:lstStyle/>
          <a:p>
            <a:r>
              <a:rPr lang="en-US" dirty="0" smtClean="0">
                <a:solidFill>
                  <a:srgbClr val="FF00FF"/>
                </a:solidFill>
                <a:latin typeface="Times New Roman" panose="02020603050405020304" pitchFamily="18" charset="0"/>
              </a:rPr>
              <a:t>     </a:t>
            </a:r>
            <a:r>
              <a:rPr lang="en-US" sz="2800" dirty="0" smtClean="0">
                <a:solidFill>
                  <a:srgbClr val="FF00FF"/>
                </a:solidFill>
                <a:latin typeface="Times New Roman" panose="02020603050405020304" pitchFamily="18" charset="0"/>
              </a:rPr>
              <a:t>Mg      +      </a:t>
            </a:r>
            <a:r>
              <a:rPr lang="en-US" sz="2800" dirty="0" err="1" smtClean="0">
                <a:solidFill>
                  <a:srgbClr val="FF00FF"/>
                </a:solidFill>
                <a:latin typeface="Times New Roman" panose="02020603050405020304" pitchFamily="18" charset="0"/>
              </a:rPr>
              <a:t>O</a:t>
            </a:r>
            <a:r>
              <a:rPr lang="en-US" sz="2800" baseline="-25000" dirty="0" err="1" smtClean="0">
                <a:solidFill>
                  <a:srgbClr val="FF00FF"/>
                </a:solidFill>
                <a:latin typeface="Times New Roman" panose="02020603050405020304" pitchFamily="18" charset="0"/>
              </a:rPr>
              <a:t>2</a:t>
            </a:r>
            <a:r>
              <a:rPr lang="en-US" sz="2800" dirty="0" smtClean="0">
                <a:solidFill>
                  <a:srgbClr val="FF00FF"/>
                </a:solidFill>
                <a:latin typeface="Times New Roman" panose="02020603050405020304" pitchFamily="18" charset="0"/>
              </a:rPr>
              <a:t>      -</a:t>
            </a:r>
            <a:r>
              <a:rPr lang="en-US" sz="2800" dirty="0" smtClean="0">
                <a:solidFill>
                  <a:srgbClr val="FF00FF"/>
                </a:solidFill>
                <a:latin typeface="Times New Roman" panose="02020603050405020304" pitchFamily="18" charset="0"/>
                <a:sym typeface="Wingdings" panose="05000000000000000000" pitchFamily="2" charset="2"/>
              </a:rPr>
              <a:t>---&gt;</a:t>
            </a:r>
            <a:r>
              <a:rPr lang="en-US" sz="2800" dirty="0" smtClean="0">
                <a:solidFill>
                  <a:srgbClr val="FF00FF"/>
                </a:solidFill>
                <a:latin typeface="Times New Roman" panose="02020603050405020304" pitchFamily="18" charset="0"/>
              </a:rPr>
              <a:t>        </a:t>
            </a:r>
            <a:r>
              <a:rPr lang="en-US" sz="2800" dirty="0" err="1" smtClean="0">
                <a:solidFill>
                  <a:srgbClr val="FF00FF"/>
                </a:solidFill>
                <a:latin typeface="Times New Roman" panose="02020603050405020304" pitchFamily="18" charset="0"/>
              </a:rPr>
              <a:t>MgO</a:t>
            </a:r>
            <a:endParaRPr lang="en-US" sz="2800" dirty="0" smtClean="0">
              <a:solidFill>
                <a:srgbClr val="FF00FF"/>
              </a:solidFill>
              <a:latin typeface="Times New Roman" panose="02020603050405020304" pitchFamily="18" charset="0"/>
            </a:endParaRPr>
          </a:p>
        </p:txBody>
      </p:sp>
      <p:sp>
        <p:nvSpPr>
          <p:cNvPr id="8" name="TextBox 7"/>
          <p:cNvSpPr txBox="1"/>
          <p:nvPr/>
        </p:nvSpPr>
        <p:spPr>
          <a:xfrm>
            <a:off x="9739083" y="1799772"/>
            <a:ext cx="522514"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2</a:t>
            </a:r>
            <a:endParaRPr lang="en-US" sz="2800" dirty="0">
              <a:solidFill>
                <a:srgbClr val="FF00FF"/>
              </a:solidFill>
              <a:latin typeface="Times New Roman" pitchFamily="18" charset="0"/>
              <a:cs typeface="Times New Roman" pitchFamily="18" charset="0"/>
            </a:endParaRPr>
          </a:p>
        </p:txBody>
      </p:sp>
      <p:sp>
        <p:nvSpPr>
          <p:cNvPr id="9" name="TextBox 8"/>
          <p:cNvSpPr txBox="1"/>
          <p:nvPr/>
        </p:nvSpPr>
        <p:spPr>
          <a:xfrm>
            <a:off x="5696853" y="1778000"/>
            <a:ext cx="522514"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2</a:t>
            </a:r>
            <a:endParaRPr lang="en-US" sz="2800" dirty="0">
              <a:solidFill>
                <a:srgbClr val="FF00FF"/>
              </a:solidFill>
              <a:latin typeface="Times New Roman" pitchFamily="18" charset="0"/>
              <a:cs typeface="Times New Roman" pitchFamily="18" charset="0"/>
            </a:endParaRPr>
          </a:p>
        </p:txBody>
      </p:sp>
      <p:cxnSp>
        <p:nvCxnSpPr>
          <p:cNvPr id="13" name="Straight Arrow Connector 12"/>
          <p:cNvCxnSpPr/>
          <p:nvPr/>
        </p:nvCxnSpPr>
        <p:spPr>
          <a:xfrm>
            <a:off x="8606972" y="2075543"/>
            <a:ext cx="783772" cy="1588"/>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53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trips(downRigh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271938" y="58055"/>
            <a:ext cx="8204045" cy="1553029"/>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406543" y="1506994"/>
            <a:ext cx="9581631" cy="5126033"/>
          </a:xfrm>
          <a:prstGeom prst="rect">
            <a:avLst/>
          </a:prstGeom>
          <a:noFill/>
          <a:ln w="9525">
            <a:noFill/>
            <a:miter lim="800000"/>
            <a:headEnd/>
            <a:tailEnd/>
          </a:ln>
          <a:effectLst/>
        </p:spPr>
      </p:pic>
    </p:spTree>
    <p:extLst>
      <p:ext uri="{BB962C8B-B14F-4D97-AF65-F5344CB8AC3E}">
        <p14:creationId xmlns:p14="http://schemas.microsoft.com/office/powerpoint/2010/main" val="292753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770" decel="100000"/>
                                        <p:tgtEl>
                                          <p:spTgt spid="6146"/>
                                        </p:tgtEl>
                                      </p:cBhvr>
                                    </p:animEffect>
                                    <p:animScale>
                                      <p:cBhvr>
                                        <p:cTn id="8" dur="770" decel="100000"/>
                                        <p:tgtEl>
                                          <p:spTgt spid="6146"/>
                                        </p:tgtEl>
                                      </p:cBhvr>
                                      <p:from x="10000" y="10000"/>
                                      <p:to x="200000" y="450000"/>
                                    </p:animScale>
                                    <p:animScale>
                                      <p:cBhvr>
                                        <p:cTn id="9" dur="1230" accel="100000" fill="hold">
                                          <p:stCondLst>
                                            <p:cond delay="770"/>
                                          </p:stCondLst>
                                        </p:cTn>
                                        <p:tgtEl>
                                          <p:spTgt spid="6146"/>
                                        </p:tgtEl>
                                      </p:cBhvr>
                                      <p:from x="200000" y="450000"/>
                                      <p:to x="100000" y="100000"/>
                                    </p:animScale>
                                    <p:set>
                                      <p:cBhvr>
                                        <p:cTn id="10" dur="770" fill="hold"/>
                                        <p:tgtEl>
                                          <p:spTgt spid="6146"/>
                                        </p:tgtEl>
                                        <p:attrNameLst>
                                          <p:attrName>ppt_x</p:attrName>
                                        </p:attrNameLst>
                                      </p:cBhvr>
                                      <p:to>
                                        <p:strVal val="(0.5)"/>
                                      </p:to>
                                    </p:set>
                                    <p:anim from="(0.5)" to="(#ppt_x)" calcmode="lin" valueType="num">
                                      <p:cBhvr>
                                        <p:cTn id="11" dur="1230" accel="100000" fill="hold">
                                          <p:stCondLst>
                                            <p:cond delay="770"/>
                                          </p:stCondLst>
                                        </p:cTn>
                                        <p:tgtEl>
                                          <p:spTgt spid="6146"/>
                                        </p:tgtEl>
                                        <p:attrNameLst>
                                          <p:attrName>ppt_x</p:attrName>
                                        </p:attrNameLst>
                                      </p:cBhvr>
                                    </p:anim>
                                    <p:set>
                                      <p:cBhvr>
                                        <p:cTn id="12" dur="770" fill="hold"/>
                                        <p:tgtEl>
                                          <p:spTgt spid="6146"/>
                                        </p:tgtEl>
                                        <p:attrNameLst>
                                          <p:attrName>ppt_y</p:attrName>
                                        </p:attrNameLst>
                                      </p:cBhvr>
                                      <p:to>
                                        <p:strVal val="(#ppt_y+0.4)"/>
                                      </p:to>
                                    </p:set>
                                    <p:anim from="(#ppt_y+0.4)" to="(#ppt_y)" calcmode="lin" valueType="num">
                                      <p:cBhvr>
                                        <p:cTn id="13" dur="1230" accel="100000" fill="hold">
                                          <p:stCondLst>
                                            <p:cond delay="770"/>
                                          </p:stCondLst>
                                        </p:cTn>
                                        <p:tgtEl>
                                          <p:spTgt spid="614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fade">
                                      <p:cBhvr>
                                        <p:cTn id="18" dur="770" decel="100000"/>
                                        <p:tgtEl>
                                          <p:spTgt spid="6147"/>
                                        </p:tgtEl>
                                      </p:cBhvr>
                                    </p:animEffect>
                                    <p:animScale>
                                      <p:cBhvr>
                                        <p:cTn id="19" dur="770" decel="100000"/>
                                        <p:tgtEl>
                                          <p:spTgt spid="6147"/>
                                        </p:tgtEl>
                                      </p:cBhvr>
                                      <p:from x="10000" y="10000"/>
                                      <p:to x="200000" y="450000"/>
                                    </p:animScale>
                                    <p:animScale>
                                      <p:cBhvr>
                                        <p:cTn id="20" dur="1230" accel="100000" fill="hold">
                                          <p:stCondLst>
                                            <p:cond delay="770"/>
                                          </p:stCondLst>
                                        </p:cTn>
                                        <p:tgtEl>
                                          <p:spTgt spid="6147"/>
                                        </p:tgtEl>
                                      </p:cBhvr>
                                      <p:from x="200000" y="450000"/>
                                      <p:to x="100000" y="100000"/>
                                    </p:animScale>
                                    <p:set>
                                      <p:cBhvr>
                                        <p:cTn id="21" dur="770" fill="hold"/>
                                        <p:tgtEl>
                                          <p:spTgt spid="6147"/>
                                        </p:tgtEl>
                                        <p:attrNameLst>
                                          <p:attrName>ppt_x</p:attrName>
                                        </p:attrNameLst>
                                      </p:cBhvr>
                                      <p:to>
                                        <p:strVal val="(0.5)"/>
                                      </p:to>
                                    </p:set>
                                    <p:anim from="(0.5)" to="(#ppt_x)" calcmode="lin" valueType="num">
                                      <p:cBhvr>
                                        <p:cTn id="22" dur="1230" accel="100000" fill="hold">
                                          <p:stCondLst>
                                            <p:cond delay="770"/>
                                          </p:stCondLst>
                                        </p:cTn>
                                        <p:tgtEl>
                                          <p:spTgt spid="6147"/>
                                        </p:tgtEl>
                                        <p:attrNameLst>
                                          <p:attrName>ppt_x</p:attrName>
                                        </p:attrNameLst>
                                      </p:cBhvr>
                                    </p:anim>
                                    <p:set>
                                      <p:cBhvr>
                                        <p:cTn id="23" dur="770" fill="hold"/>
                                        <p:tgtEl>
                                          <p:spTgt spid="6147"/>
                                        </p:tgtEl>
                                        <p:attrNameLst>
                                          <p:attrName>ppt_y</p:attrName>
                                        </p:attrNameLst>
                                      </p:cBhvr>
                                      <p:to>
                                        <p:strVal val="(#ppt_y+0.4)"/>
                                      </p:to>
                                    </p:set>
                                    <p:anim from="(#ppt_y+0.4)" to="(#ppt_y)" calcmode="lin" valueType="num">
                                      <p:cBhvr>
                                        <p:cTn id="24" dur="1230" accel="100000" fill="hold">
                                          <p:stCondLst>
                                            <p:cond delay="770"/>
                                          </p:stCondLst>
                                        </p:cTn>
                                        <p:tgtEl>
                                          <p:spTgt spid="614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36571" y="1785258"/>
            <a:ext cx="7779658" cy="523220"/>
          </a:xfrm>
          <a:prstGeom prst="rect">
            <a:avLst/>
          </a:prstGeom>
          <a:noFill/>
        </p:spPr>
        <p:txBody>
          <a:bodyPr wrap="square" rtlCol="0">
            <a:spAutoFit/>
          </a:bodyPr>
          <a:lstStyle/>
          <a:p>
            <a:r>
              <a:rPr lang="en-US" dirty="0" smtClean="0">
                <a:solidFill>
                  <a:srgbClr val="FF00FF"/>
                </a:solidFill>
                <a:latin typeface="Times New Roman" panose="02020603050405020304" pitchFamily="18" charset="0"/>
              </a:rPr>
              <a:t>     </a:t>
            </a:r>
            <a:r>
              <a:rPr lang="en-US" sz="2800" dirty="0" err="1" smtClean="0">
                <a:solidFill>
                  <a:srgbClr val="FF00FF"/>
                </a:solidFill>
                <a:latin typeface="Times New Roman" panose="02020603050405020304" pitchFamily="18" charset="0"/>
              </a:rPr>
              <a:t>Na</a:t>
            </a:r>
            <a:r>
              <a:rPr lang="en-US" sz="2800" baseline="-25000" dirty="0" err="1" smtClean="0">
                <a:solidFill>
                  <a:srgbClr val="FF00FF"/>
                </a:solidFill>
                <a:latin typeface="Times New Roman" panose="02020603050405020304" pitchFamily="18" charset="0"/>
              </a:rPr>
              <a:t>2</a:t>
            </a:r>
            <a:r>
              <a:rPr lang="en-US" sz="2800" dirty="0" err="1" smtClean="0">
                <a:solidFill>
                  <a:srgbClr val="FF00FF"/>
                </a:solidFill>
                <a:latin typeface="Times New Roman" panose="02020603050405020304" pitchFamily="18" charset="0"/>
              </a:rPr>
              <a:t>CO</a:t>
            </a:r>
            <a:r>
              <a:rPr lang="en-US" sz="2800" baseline="-25000" dirty="0" err="1" smtClean="0">
                <a:solidFill>
                  <a:srgbClr val="FF00FF"/>
                </a:solidFill>
                <a:latin typeface="Times New Roman" panose="02020603050405020304" pitchFamily="18" charset="0"/>
              </a:rPr>
              <a:t>3</a:t>
            </a:r>
            <a:r>
              <a:rPr lang="en-US" sz="2800" dirty="0" smtClean="0">
                <a:solidFill>
                  <a:srgbClr val="FF00FF"/>
                </a:solidFill>
                <a:latin typeface="Times New Roman" panose="02020603050405020304" pitchFamily="18" charset="0"/>
              </a:rPr>
              <a:t>  +  Ca(OH)</a:t>
            </a:r>
            <a:r>
              <a:rPr lang="en-US" sz="2800" baseline="-25000" dirty="0" smtClean="0">
                <a:solidFill>
                  <a:srgbClr val="FF00FF"/>
                </a:solidFill>
                <a:latin typeface="Times New Roman" panose="02020603050405020304" pitchFamily="18" charset="0"/>
              </a:rPr>
              <a:t>2</a:t>
            </a:r>
            <a:r>
              <a:rPr lang="en-US" sz="2800" dirty="0" smtClean="0">
                <a:solidFill>
                  <a:srgbClr val="FF00FF"/>
                </a:solidFill>
                <a:latin typeface="Times New Roman" panose="02020603050405020304" pitchFamily="18" charset="0"/>
              </a:rPr>
              <a:t>  -</a:t>
            </a:r>
            <a:r>
              <a:rPr lang="en-US" sz="2800" dirty="0" smtClean="0">
                <a:solidFill>
                  <a:srgbClr val="FF00FF"/>
                </a:solidFill>
                <a:latin typeface="Times New Roman" panose="02020603050405020304" pitchFamily="18" charset="0"/>
                <a:sym typeface="Wingdings" panose="05000000000000000000" pitchFamily="2" charset="2"/>
              </a:rPr>
              <a:t>---&gt;</a:t>
            </a:r>
            <a:r>
              <a:rPr lang="en-US" sz="2800" dirty="0" smtClean="0">
                <a:solidFill>
                  <a:srgbClr val="FF00FF"/>
                </a:solidFill>
                <a:latin typeface="Times New Roman" panose="02020603050405020304" pitchFamily="18" charset="0"/>
              </a:rPr>
              <a:t>    </a:t>
            </a:r>
            <a:r>
              <a:rPr lang="en-US" sz="2800" dirty="0" err="1" smtClean="0">
                <a:solidFill>
                  <a:srgbClr val="FF00FF"/>
                </a:solidFill>
                <a:latin typeface="Times New Roman" panose="02020603050405020304" pitchFamily="18" charset="0"/>
              </a:rPr>
              <a:t>CaCO</a:t>
            </a:r>
            <a:r>
              <a:rPr lang="en-US" sz="2800" baseline="-25000" dirty="0" err="1" smtClean="0">
                <a:solidFill>
                  <a:srgbClr val="FF00FF"/>
                </a:solidFill>
                <a:latin typeface="Times New Roman" panose="02020603050405020304" pitchFamily="18" charset="0"/>
              </a:rPr>
              <a:t>3</a:t>
            </a:r>
            <a:r>
              <a:rPr lang="en-US" sz="2800" dirty="0" smtClean="0">
                <a:solidFill>
                  <a:srgbClr val="FF00FF"/>
                </a:solidFill>
                <a:latin typeface="Times New Roman" panose="02020603050405020304" pitchFamily="18" charset="0"/>
              </a:rPr>
              <a:t> +    </a:t>
            </a:r>
            <a:r>
              <a:rPr lang="en-US" sz="2800" dirty="0" err="1" smtClean="0">
                <a:solidFill>
                  <a:srgbClr val="FF00FF"/>
                </a:solidFill>
                <a:latin typeface="Times New Roman" panose="02020603050405020304" pitchFamily="18" charset="0"/>
              </a:rPr>
              <a:t>NaOH</a:t>
            </a:r>
            <a:endParaRPr lang="en-US" sz="2800" dirty="0" smtClean="0">
              <a:solidFill>
                <a:srgbClr val="FF00FF"/>
              </a:solidFill>
              <a:latin typeface="Times New Roman" panose="02020603050405020304" pitchFamily="18" charset="0"/>
            </a:endParaRPr>
          </a:p>
        </p:txBody>
      </p:sp>
      <p:sp>
        <p:nvSpPr>
          <p:cNvPr id="8" name="TextBox 7"/>
          <p:cNvSpPr txBox="1"/>
          <p:nvPr/>
        </p:nvSpPr>
        <p:spPr>
          <a:xfrm>
            <a:off x="9985827" y="1785259"/>
            <a:ext cx="522514" cy="523220"/>
          </a:xfrm>
          <a:prstGeom prst="rect">
            <a:avLst/>
          </a:prstGeom>
          <a:noFill/>
        </p:spPr>
        <p:txBody>
          <a:bodyPr wrap="square" rtlCol="0">
            <a:spAutoFit/>
          </a:bodyPr>
          <a:lstStyle/>
          <a:p>
            <a:pPr algn="ctr"/>
            <a:r>
              <a:rPr lang="en-US" sz="2800" dirty="0" smtClean="0">
                <a:solidFill>
                  <a:srgbClr val="FF00FF"/>
                </a:solidFill>
                <a:latin typeface="Times New Roman" pitchFamily="18" charset="0"/>
                <a:cs typeface="Times New Roman" pitchFamily="18" charset="0"/>
              </a:rPr>
              <a:t>2</a:t>
            </a:r>
            <a:endParaRPr lang="en-US" sz="2800" dirty="0">
              <a:solidFill>
                <a:srgbClr val="FF00FF"/>
              </a:solidFill>
              <a:latin typeface="Times New Roman" pitchFamily="18" charset="0"/>
              <a:cs typeface="Times New Roman" pitchFamily="18" charset="0"/>
            </a:endParaRPr>
          </a:p>
        </p:txBody>
      </p:sp>
      <p:cxnSp>
        <p:nvCxnSpPr>
          <p:cNvPr id="13" name="Straight Arrow Connector 12"/>
          <p:cNvCxnSpPr/>
          <p:nvPr/>
        </p:nvCxnSpPr>
        <p:spPr>
          <a:xfrm>
            <a:off x="7532917" y="2090058"/>
            <a:ext cx="783772" cy="1588"/>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srcRect/>
          <a:stretch>
            <a:fillRect/>
          </a:stretch>
        </p:blipFill>
        <p:spPr bwMode="auto">
          <a:xfrm>
            <a:off x="0" y="-1"/>
            <a:ext cx="4415118" cy="6858001"/>
          </a:xfrm>
          <a:prstGeom prst="rect">
            <a:avLst/>
          </a:prstGeom>
          <a:noFill/>
          <a:ln w="9525">
            <a:noFill/>
            <a:miter lim="800000"/>
            <a:headEnd/>
            <a:tailEnd/>
          </a:ln>
          <a:effectLst/>
        </p:spPr>
      </p:pic>
    </p:spTree>
    <p:extLst>
      <p:ext uri="{BB962C8B-B14F-4D97-AF65-F5344CB8AC3E}">
        <p14:creationId xmlns:p14="http://schemas.microsoft.com/office/powerpoint/2010/main" val="292753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900" decel="100000" fill="hold"/>
                                        <p:tgtEl>
                                          <p:spTgt spid="512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TextBox 12"/>
          <p:cNvSpPr txBox="1"/>
          <p:nvPr/>
        </p:nvSpPr>
        <p:spPr>
          <a:xfrm>
            <a:off x="0" y="42091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gì</a:t>
            </a:r>
            <a:r>
              <a:rPr lang="en-US" sz="2800" b="1" dirty="0" smtClean="0">
                <a:solidFill>
                  <a:srgbClr val="0000FF"/>
                </a:solidFill>
                <a:latin typeface="Times New Roman" pitchFamily="18"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sp>
        <p:nvSpPr>
          <p:cNvPr id="17" name="TextBox 16"/>
          <p:cNvSpPr txBox="1"/>
          <p:nvPr/>
        </p:nvSpPr>
        <p:spPr>
          <a:xfrm>
            <a:off x="0" y="808121"/>
            <a:ext cx="12192000" cy="353943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en-US" sz="2800" b="1" dirty="0" err="1" smtClean="0">
                <a:solidFill>
                  <a:srgbClr val="0000FF"/>
                </a:solidFill>
                <a:latin typeface="Times New Roman" panose="02020603050405020304" pitchFamily="18" charset="0"/>
                <a:cs typeface="Times New Roman" panose="02020603050405020304" pitchFamily="18" charset="0"/>
              </a:rPr>
              <a:t>Các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bước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lập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phương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hoá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học</a:t>
            </a:r>
            <a:endParaRPr lang="en-US" sz="2800" b="1" dirty="0" smtClean="0">
              <a:solidFill>
                <a:srgbClr val="0000FF"/>
              </a:solidFill>
              <a:latin typeface="Times New Roman" panose="02020603050405020304" pitchFamily="18" charset="0"/>
              <a:cs typeface="Times New Roman" panose="02020603050405020304" pitchFamily="18" charset="0"/>
            </a:endParaRP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1:</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2:</a:t>
            </a:r>
            <a:r>
              <a:rPr lang="en-US" sz="2800" dirty="0" smtClean="0">
                <a:solidFill>
                  <a:srgbClr val="0000FF"/>
                </a:solidFill>
                <a:latin typeface="Times New Roman" panose="02020603050405020304" pitchFamily="18" charset="0"/>
                <a:cs typeface="Times New Roman" panose="02020603050405020304" pitchFamily="18" charset="0"/>
              </a:rPr>
              <a:t> So </a:t>
            </a:r>
            <a:r>
              <a:rPr lang="en-US" sz="2800" dirty="0" err="1" smtClean="0">
                <a:solidFill>
                  <a:srgbClr val="0000FF"/>
                </a:solidFill>
                <a:latin typeface="Times New Roman" panose="02020603050405020304" pitchFamily="18" charset="0"/>
                <a:cs typeface="Times New Roman" panose="02020603050405020304" pitchFamily="18" charset="0"/>
              </a:rPr>
              <a:t>sánh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Nếu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3:</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a:t>
            </a:r>
          </a:p>
          <a:p>
            <a:pPr algn="just"/>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Bước</a:t>
            </a:r>
            <a:r>
              <a:rPr lang="en-US" sz="2800" b="1" i="1" dirty="0" smtClean="0">
                <a:solidFill>
                  <a:srgbClr val="0000FF"/>
                </a:solidFill>
                <a:latin typeface="Times New Roman" panose="02020603050405020304" pitchFamily="18" charset="0"/>
                <a:cs typeface="Times New Roman" panose="02020603050405020304" pitchFamily="18" charset="0"/>
              </a:rPr>
              <a:t> 4:</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Kiểm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viết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b="1" i="1" u="sng" dirty="0" smtClean="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4514" y="4210922"/>
            <a:ext cx="12192000" cy="2246769"/>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3. Ý </a:t>
            </a:r>
            <a:r>
              <a:rPr lang="en-US" sz="2800" b="1" dirty="0" err="1" smtClean="0">
                <a:solidFill>
                  <a:srgbClr val="0000FF"/>
                </a:solidFill>
                <a:latin typeface="Times New Roman" panose="02020603050405020304" pitchFamily="18" charset="0"/>
                <a:cs typeface="Times New Roman" panose="02020603050405020304" pitchFamily="18" charset="0"/>
              </a:rPr>
              <a:t>nghĩa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phương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hoá</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học</a:t>
            </a:r>
            <a:endParaRPr lang="en-US" sz="2800" b="1" dirty="0" smtClean="0">
              <a:solidFill>
                <a:srgbClr val="0000FF"/>
              </a:solidFill>
              <a:latin typeface="Times New Roman" panose="02020603050405020304" pitchFamily="18" charset="0"/>
              <a:cs typeface="Times New Roman" panose="02020603050405020304" pitchFamily="18" charset="0"/>
            </a:endParaRPr>
          </a:p>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biết</a:t>
            </a:r>
            <a:r>
              <a:rPr lang="en-US" sz="2800" dirty="0" smtClean="0">
                <a:solidFill>
                  <a:srgbClr val="0000FF"/>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Ø"/>
            </a:pPr>
            <a:r>
              <a:rPr lang="en-US" sz="2800" dirty="0" err="1" smtClean="0">
                <a:solidFill>
                  <a:srgbClr val="0000FF"/>
                </a:solidFill>
                <a:latin typeface="Times New Roman" panose="02020603050405020304" pitchFamily="18" charset="0"/>
                <a:cs typeface="Times New Roman" panose="02020603050405020304" pitchFamily="18" charset="0"/>
              </a:rPr>
              <a:t>Tỉ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về</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hoặc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giữa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như</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cặp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này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đúng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smtClean="0">
                <a:solidFill>
                  <a:srgbClr val="0000FF"/>
                </a:solidFill>
                <a:latin typeface="Times New Roman" panose="02020603050405020304" pitchFamily="18" charset="0"/>
                <a:cs typeface="Times New Roman" panose="02020603050405020304" pitchFamily="18" charset="0"/>
              </a:rPr>
              <a:t> PTHH.</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xEl>
                                              <p:pRg st="1" end="1"/>
                                            </p:txEl>
                                          </p:spTgt>
                                        </p:tgtEl>
                                      </p:cBhvr>
                                    </p:animEffect>
                                  </p:childTnLst>
                                </p:cTn>
                              </p:par>
                              <p:par>
                                <p:cTn id="19" presetID="41" presetClass="entr" presetSubtype="0" fill="hold" grpId="0" nodeType="withEffect">
                                  <p:stCondLst>
                                    <p:cond delay="0"/>
                                  </p:stCondLst>
                                  <p:iterate type="lt">
                                    <p:tmPct val="10000"/>
                                  </p:iterate>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500" fill="hold"/>
                                        <p:tgtEl>
                                          <p:spTgt spid="1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1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0">
                                            <p:txEl>
                                              <p:pRg st="2" end="2"/>
                                            </p:txEl>
                                          </p:spTgt>
                                        </p:tgtEl>
                                      </p:cBhvr>
                                    </p:animEffect>
                                  </p:childTnLst>
                                </p:cTn>
                              </p:par>
                              <p:par>
                                <p:cTn id="26" presetID="41" presetClass="entr" presetSubtype="0" fill="hold" grpId="0" nodeType="withEffect">
                                  <p:stCondLst>
                                    <p:cond delay="0"/>
                                  </p:stCondLst>
                                  <p:iterate type="lt">
                                    <p:tmPct val="10000"/>
                                  </p:iterate>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500" fill="hold"/>
                                        <p:tgtEl>
                                          <p:spTgt spid="1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1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3501" y="391277"/>
            <a:ext cx="10826052" cy="1600434"/>
          </a:xfrm>
          <a:prstGeom prst="rect">
            <a:avLst/>
          </a:prstGeom>
          <a:noFill/>
        </p:spPr>
        <p:txBody>
          <a:bodyPr wrap="square" lIns="121917" tIns="60958" rIns="121917" bIns="60958" rtlCol="0">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VD: </a:t>
            </a:r>
            <a:r>
              <a:rPr lang="en-US" sz="3200" dirty="0" err="1" smtClean="0">
                <a:solidFill>
                  <a:srgbClr val="FF00FF"/>
                </a:solidFill>
                <a:latin typeface="Times New Roman" panose="02020603050405020304" pitchFamily="18" charset="0"/>
                <a:cs typeface="Times New Roman" panose="02020603050405020304" pitchFamily="18" charset="0"/>
              </a:rPr>
              <a:t>Xét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PTHH</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2H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2H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err="1" smtClean="0">
                <a:solidFill>
                  <a:srgbClr val="FF00FF"/>
                </a:solidFill>
                <a:latin typeface="Times New Roman" panose="02020603050405020304" pitchFamily="18" charset="0"/>
                <a:cs typeface="Times New Roman" panose="02020603050405020304" pitchFamily="18" charset="0"/>
              </a:rPr>
              <a:t>O</a:t>
            </a:r>
            <a:endParaRPr lang="en-US" sz="3200" dirty="0" smtClean="0">
              <a:solidFill>
                <a:srgbClr val="FF00FF"/>
              </a:solidFill>
              <a:latin typeface="Times New Roman" panose="02020603050405020304" pitchFamily="18" charset="0"/>
              <a:cs typeface="Times New Roman" panose="02020603050405020304" pitchFamily="18" charset="0"/>
            </a:endParaRPr>
          </a:p>
          <a:p>
            <a:pPr algn="just"/>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Chất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tham</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gia</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ứng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và</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a:t>
            </a:r>
          </a:p>
          <a:p>
            <a:pPr algn="just"/>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phẩm</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err="1" smtClean="0">
                <a:solidFill>
                  <a:srgbClr val="FF00FF"/>
                </a:solidFill>
                <a:latin typeface="Times New Roman" panose="02020603050405020304" pitchFamily="18" charset="0"/>
                <a:cs typeface="Times New Roman" panose="02020603050405020304" pitchFamily="18" charset="0"/>
              </a:rPr>
              <a:t>O</a:t>
            </a:r>
            <a:endParaRPr lang="en-US" sz="3200" dirty="0" smtClean="0">
              <a:solidFill>
                <a:srgbClr val="FF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82358" y="1995106"/>
            <a:ext cx="10826052" cy="1107992"/>
          </a:xfrm>
          <a:prstGeom prst="rect">
            <a:avLst/>
          </a:prstGeom>
          <a:noFill/>
        </p:spPr>
        <p:txBody>
          <a:bodyPr wrap="square" lIns="121917" tIns="60958" rIns="121917" bIns="60958" rtlCol="0">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Tỉ</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lệ</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nguyên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giữa</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các</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chất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trong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ứng</a:t>
            </a:r>
            <a:r>
              <a:rPr lang="en-US" sz="3200" dirty="0" smtClean="0">
                <a:solidFill>
                  <a:srgbClr val="FF00FF"/>
                </a:solidFill>
                <a:latin typeface="Times New Roman" panose="02020603050405020304" pitchFamily="18" charset="0"/>
                <a:cs typeface="Times New Roman" panose="02020603050405020304" pitchFamily="18" charset="0"/>
              </a:rPr>
              <a:t>:</a:t>
            </a:r>
          </a:p>
          <a:p>
            <a:pPr algn="just"/>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nước</a:t>
            </a:r>
            <a:r>
              <a:rPr lang="en-US" sz="3200" dirty="0" smtClean="0">
                <a:solidFill>
                  <a:srgbClr val="FF00FF"/>
                </a:solidFill>
                <a:latin typeface="Times New Roman" panose="02020603050405020304" pitchFamily="18" charset="0"/>
                <a:cs typeface="Times New Roman" panose="02020603050405020304" pitchFamily="18" charset="0"/>
              </a:rPr>
              <a:t> = 2:1:2</a:t>
            </a:r>
          </a:p>
        </p:txBody>
      </p:sp>
      <p:sp>
        <p:nvSpPr>
          <p:cNvPr id="9" name="TextBox 8"/>
          <p:cNvSpPr txBox="1"/>
          <p:nvPr/>
        </p:nvSpPr>
        <p:spPr>
          <a:xfrm>
            <a:off x="1020245" y="3105448"/>
            <a:ext cx="10826052" cy="1107992"/>
          </a:xfrm>
          <a:prstGeom prst="rect">
            <a:avLst/>
          </a:prstGeom>
          <a:noFill/>
        </p:spPr>
        <p:txBody>
          <a:bodyPr wrap="square" lIns="121917" tIns="60958" rIns="121917" bIns="60958" rtlCol="0">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Tỉ</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lệ</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nguyên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theo</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từng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cặp</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chất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trong</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ứng</a:t>
            </a:r>
            <a:r>
              <a:rPr lang="en-US" sz="3200" dirty="0" smtClean="0">
                <a:solidFill>
                  <a:srgbClr val="FF00FF"/>
                </a:solidFill>
                <a:latin typeface="Times New Roman" panose="02020603050405020304" pitchFamily="18" charset="0"/>
                <a:cs typeface="Times New Roman" panose="02020603050405020304" pitchFamily="18" charset="0"/>
              </a:rPr>
              <a:t>:</a:t>
            </a:r>
          </a:p>
          <a:p>
            <a:pPr algn="just"/>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2:1</a:t>
            </a:r>
          </a:p>
        </p:txBody>
      </p:sp>
      <p:sp>
        <p:nvSpPr>
          <p:cNvPr id="10" name="TextBox 9"/>
          <p:cNvSpPr txBox="1"/>
          <p:nvPr/>
        </p:nvSpPr>
        <p:spPr>
          <a:xfrm>
            <a:off x="1005731" y="4135963"/>
            <a:ext cx="10826052" cy="615549"/>
          </a:xfrm>
          <a:prstGeom prst="rect">
            <a:avLst/>
          </a:prstGeom>
          <a:noFill/>
        </p:spPr>
        <p:txBody>
          <a:bodyPr wrap="square" lIns="121917" tIns="60958" rIns="121917" bIns="60958" rtlCol="0">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H</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nước</a:t>
            </a:r>
            <a:r>
              <a:rPr lang="en-US" sz="3200" dirty="0" smtClean="0">
                <a:solidFill>
                  <a:srgbClr val="FF00FF"/>
                </a:solidFill>
                <a:latin typeface="Times New Roman" panose="02020603050405020304" pitchFamily="18" charset="0"/>
                <a:cs typeface="Times New Roman" panose="02020603050405020304" pitchFamily="18" charset="0"/>
              </a:rPr>
              <a:t> = 2:2 = 1 : 1</a:t>
            </a:r>
          </a:p>
        </p:txBody>
      </p:sp>
      <p:sp>
        <p:nvSpPr>
          <p:cNvPr id="11" name="TextBox 10"/>
          <p:cNvSpPr txBox="1"/>
          <p:nvPr/>
        </p:nvSpPr>
        <p:spPr>
          <a:xfrm>
            <a:off x="991217" y="4702020"/>
            <a:ext cx="10826052" cy="615549"/>
          </a:xfrm>
          <a:prstGeom prst="rect">
            <a:avLst/>
          </a:prstGeom>
          <a:noFill/>
        </p:spPr>
        <p:txBody>
          <a:bodyPr wrap="square" lIns="121917" tIns="60958" rIns="121917" bIns="60958" rtlCol="0">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nước</a:t>
            </a:r>
            <a:r>
              <a:rPr lang="en-US" sz="3200" dirty="0" smtClean="0">
                <a:solidFill>
                  <a:srgbClr val="FF00FF"/>
                </a:solidFill>
                <a:latin typeface="Times New Roman" panose="02020603050405020304" pitchFamily="18" charset="0"/>
                <a:cs typeface="Times New Roman" panose="02020603050405020304" pitchFamily="18" charset="0"/>
              </a:rPr>
              <a:t> = 1:2</a:t>
            </a:r>
          </a:p>
        </p:txBody>
      </p:sp>
    </p:spTree>
    <p:extLst>
      <p:ext uri="{BB962C8B-B14F-4D97-AF65-F5344CB8AC3E}">
        <p14:creationId xmlns:p14="http://schemas.microsoft.com/office/powerpoint/2010/main" val="3601195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p:cTn id="43" dur="5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45" dur="5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9">
                                            <p:txEl>
                                              <p:pRg st="0" end="0"/>
                                            </p:txEl>
                                          </p:spTgt>
                                        </p:tgtEl>
                                        <p:attrNameLst>
                                          <p:attrName>style.visibility</p:attrName>
                                        </p:attrNameLst>
                                      </p:cBhvr>
                                      <p:to>
                                        <p:strVal val="visible"/>
                                      </p:to>
                                    </p:set>
                                    <p:anim calcmode="lin" valueType="num">
                                      <p:cBhvr>
                                        <p:cTn id="52"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9">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9">
                                            <p:txEl>
                                              <p:pRg st="1" end="1"/>
                                            </p:txEl>
                                          </p:spTgt>
                                        </p:tgtEl>
                                        <p:attrNameLst>
                                          <p:attrName>style.visibility</p:attrName>
                                        </p:attrNameLst>
                                      </p:cBhvr>
                                      <p:to>
                                        <p:strVal val="visible"/>
                                      </p:to>
                                    </p:set>
                                    <p:anim calcmode="lin" valueType="num">
                                      <p:cBhvr>
                                        <p:cTn id="61" dur="500" fill="hold"/>
                                        <p:tgtEl>
                                          <p:spTgt spid="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9">
                                            <p:txEl>
                                              <p:pRg st="1" end="1"/>
                                            </p:txEl>
                                          </p:spTgt>
                                        </p:tgtEl>
                                        <p:attrNameLst>
                                          <p:attrName>ppt_y</p:attrName>
                                        </p:attrNameLst>
                                      </p:cBhvr>
                                      <p:tavLst>
                                        <p:tav tm="0">
                                          <p:val>
                                            <p:strVal val="#ppt_y"/>
                                          </p:val>
                                        </p:tav>
                                        <p:tav tm="100000">
                                          <p:val>
                                            <p:strVal val="#ppt_y"/>
                                          </p:val>
                                        </p:tav>
                                      </p:tavLst>
                                    </p:anim>
                                    <p:anim calcmode="lin" valueType="num">
                                      <p:cBhvr>
                                        <p:cTn id="63" dur="500" fill="hold"/>
                                        <p:tgtEl>
                                          <p:spTgt spid="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9">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0">
                                            <p:txEl>
                                              <p:pRg st="0" end="0"/>
                                            </p:txEl>
                                          </p:spTgt>
                                        </p:tgtEl>
                                        <p:attrNameLst>
                                          <p:attrName>style.visibility</p:attrName>
                                        </p:attrNameLst>
                                      </p:cBhvr>
                                      <p:to>
                                        <p:strVal val="visible"/>
                                      </p:to>
                                    </p:set>
                                    <p:anim calcmode="lin" valueType="num">
                                      <p:cBhvr>
                                        <p:cTn id="7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7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10">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11">
                                            <p:txEl>
                                              <p:pRg st="0" end="0"/>
                                            </p:txEl>
                                          </p:spTgt>
                                        </p:tgtEl>
                                        <p:attrNameLst>
                                          <p:attrName>style.visibility</p:attrName>
                                        </p:attrNameLst>
                                      </p:cBhvr>
                                      <p:to>
                                        <p:strVal val="visible"/>
                                      </p:to>
                                    </p:set>
                                    <p:anim calcmode="lin" valueType="num">
                                      <p:cBhvr>
                                        <p:cTn id="79"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81"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build="p"/>
      <p:bldP spid="9" grpId="0" build="p"/>
      <p:bldP spid="10" grpId="0" build="p"/>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37" y="5057854"/>
            <a:ext cx="2057297" cy="1928716"/>
          </a:xfrm>
          <a:prstGeom prst="rect">
            <a:avLst/>
          </a:prstGeom>
        </p:spPr>
      </p:pic>
      <p:sp>
        <p:nvSpPr>
          <p:cNvPr id="15" name="Rectangle 14"/>
          <p:cNvSpPr/>
          <p:nvPr/>
        </p:nvSpPr>
        <p:spPr>
          <a:xfrm>
            <a:off x="598621" y="3021787"/>
            <a:ext cx="7656239" cy="2585319"/>
          </a:xfrm>
          <a:prstGeom prst="rect">
            <a:avLst/>
          </a:prstGeom>
        </p:spPr>
        <p:txBody>
          <a:bodyPr wrap="square" lIns="121917" tIns="60958" rIns="121917" bIns="60958">
            <a:spAutoFit/>
          </a:bodyPr>
          <a:lstStyle/>
          <a:p>
            <a:pPr algn="just"/>
            <a:r>
              <a:rPr lang="en-US" sz="3200" dirty="0" smtClean="0">
                <a:solidFill>
                  <a:srgbClr val="FF00FF"/>
                </a:solidFill>
                <a:latin typeface="Times New Roman" panose="02020603050405020304" pitchFamily="18" charset="0"/>
                <a:cs typeface="Times New Roman" panose="02020603050405020304" pitchFamily="18" charset="0"/>
              </a:rPr>
              <a:t>a. - </a:t>
            </a:r>
            <a:r>
              <a:rPr lang="en-US" sz="3200" dirty="0" err="1" smtClean="0">
                <a:solidFill>
                  <a:srgbClr val="FF00FF"/>
                </a:solidFill>
                <a:latin typeface="Times New Roman" panose="02020603050405020304" pitchFamily="18" charset="0"/>
                <a:cs typeface="Times New Roman" panose="02020603050405020304" pitchFamily="18" charset="0"/>
              </a:rPr>
              <a:t>Chất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ứng</a:t>
            </a:r>
            <a:r>
              <a:rPr lang="en-US" sz="3200" dirty="0" smtClean="0">
                <a:solidFill>
                  <a:srgbClr val="FF00FF"/>
                </a:solidFill>
                <a:latin typeface="Times New Roman" panose="02020603050405020304" pitchFamily="18" charset="0"/>
                <a:cs typeface="Times New Roman" panose="02020603050405020304" pitchFamily="18" charset="0"/>
              </a:rPr>
              <a:t>: 4 </a:t>
            </a:r>
            <a:r>
              <a:rPr lang="en-US" sz="3200" dirty="0" err="1" smtClean="0">
                <a:solidFill>
                  <a:srgbClr val="FF00FF"/>
                </a:solidFill>
                <a:latin typeface="Times New Roman" panose="02020603050405020304" pitchFamily="18" charset="0"/>
                <a:cs typeface="Times New Roman" panose="02020603050405020304" pitchFamily="18" charset="0"/>
              </a:rPr>
              <a:t>nguyên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Al, 3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a:t>
            </a:r>
          </a:p>
          <a:p>
            <a:pPr algn="just"/>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Chất</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sản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phẩm</a:t>
            </a:r>
            <a:r>
              <a:rPr lang="en-US" sz="3200" dirty="0" smtClean="0">
                <a:solidFill>
                  <a:srgbClr val="FF00FF"/>
                </a:solidFill>
                <a:latin typeface="Times New Roman" panose="02020603050405020304" pitchFamily="18" charset="0"/>
                <a:cs typeface="Times New Roman" panose="02020603050405020304" pitchFamily="18" charset="0"/>
              </a:rPr>
              <a:t>: 2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Al</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3</a:t>
            </a:r>
            <a:r>
              <a:rPr lang="en-US" sz="3200" dirty="0" smtClean="0">
                <a:solidFill>
                  <a:srgbClr val="FF00FF"/>
                </a:solidFill>
                <a:latin typeface="Times New Roman" panose="02020603050405020304" pitchFamily="18" charset="0"/>
                <a:cs typeface="Times New Roman" panose="02020603050405020304" pitchFamily="18" charset="0"/>
              </a:rPr>
              <a:t>.</a:t>
            </a:r>
          </a:p>
          <a:p>
            <a:pPr algn="just"/>
            <a:r>
              <a:rPr lang="en-US" sz="3200" dirty="0" smtClean="0">
                <a:solidFill>
                  <a:srgbClr val="FF00FF"/>
                </a:solidFill>
                <a:latin typeface="Times New Roman" panose="02020603050405020304" pitchFamily="18" charset="0"/>
                <a:cs typeface="Times New Roman" panose="02020603050405020304" pitchFamily="18" charset="0"/>
              </a:rPr>
              <a:t>b.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nguyên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Al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smtClean="0">
                <a:solidFill>
                  <a:srgbClr val="FF00FF"/>
                </a:solidFill>
                <a:latin typeface="Times New Roman" panose="02020603050405020304" pitchFamily="18" charset="0"/>
                <a:cs typeface="Times New Roman" panose="02020603050405020304" pitchFamily="18" charset="0"/>
              </a:rPr>
              <a:t> : </a:t>
            </a:r>
            <a:r>
              <a:rPr lang="en-US" sz="3200" dirty="0" err="1" smtClean="0">
                <a:solidFill>
                  <a:srgbClr val="FF00FF"/>
                </a:solidFill>
                <a:latin typeface="Times New Roman" panose="02020603050405020304" pitchFamily="18" charset="0"/>
                <a:cs typeface="Times New Roman" panose="02020603050405020304" pitchFamily="18" charset="0"/>
              </a:rPr>
              <a:t>số</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phân</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tử</a:t>
            </a:r>
            <a:r>
              <a:rPr lang="en-US" sz="3200" dirty="0" smtClean="0">
                <a:solidFill>
                  <a:srgbClr val="FF00FF"/>
                </a:solidFill>
                <a:latin typeface="Times New Roman" panose="02020603050405020304" pitchFamily="18" charset="0"/>
                <a:cs typeface="Times New Roman" panose="02020603050405020304" pitchFamily="18" charset="0"/>
              </a:rPr>
              <a:t> </a:t>
            </a:r>
            <a:r>
              <a:rPr lang="en-US" sz="3200" dirty="0" err="1" smtClean="0">
                <a:solidFill>
                  <a:srgbClr val="FF00FF"/>
                </a:solidFill>
                <a:latin typeface="Times New Roman" panose="02020603050405020304" pitchFamily="18" charset="0"/>
                <a:cs typeface="Times New Roman" panose="02020603050405020304" pitchFamily="18" charset="0"/>
              </a:rPr>
              <a:t>Al</a:t>
            </a:r>
            <a:r>
              <a:rPr lang="en-US" sz="3200" baseline="-25000" dirty="0" err="1" smtClean="0">
                <a:solidFill>
                  <a:srgbClr val="FF00FF"/>
                </a:solidFill>
                <a:latin typeface="Times New Roman" panose="02020603050405020304" pitchFamily="18" charset="0"/>
                <a:cs typeface="Times New Roman" panose="02020603050405020304" pitchFamily="18" charset="0"/>
              </a:rPr>
              <a:t>2</a:t>
            </a:r>
            <a:r>
              <a:rPr lang="en-US" sz="3200" dirty="0" err="1" smtClean="0">
                <a:solidFill>
                  <a:srgbClr val="FF00FF"/>
                </a:solidFill>
                <a:latin typeface="Times New Roman" panose="02020603050405020304" pitchFamily="18" charset="0"/>
                <a:cs typeface="Times New Roman" panose="02020603050405020304" pitchFamily="18" charset="0"/>
              </a:rPr>
              <a:t>O</a:t>
            </a:r>
            <a:r>
              <a:rPr lang="en-US" sz="3200" baseline="-25000" dirty="0" err="1" smtClean="0">
                <a:solidFill>
                  <a:srgbClr val="FF00FF"/>
                </a:solidFill>
                <a:latin typeface="Times New Roman" panose="02020603050405020304" pitchFamily="18" charset="0"/>
                <a:cs typeface="Times New Roman" panose="02020603050405020304" pitchFamily="18" charset="0"/>
              </a:rPr>
              <a:t>3</a:t>
            </a:r>
            <a:r>
              <a:rPr lang="en-US" sz="3200" dirty="0" smtClean="0">
                <a:solidFill>
                  <a:srgbClr val="FF00FF"/>
                </a:solidFill>
                <a:latin typeface="Times New Roman" panose="02020603050405020304" pitchFamily="18" charset="0"/>
                <a:cs typeface="Times New Roman" panose="02020603050405020304" pitchFamily="18" charset="0"/>
              </a:rPr>
              <a:t> = 4:3:2.</a:t>
            </a:r>
          </a:p>
        </p:txBody>
      </p:sp>
      <p:pic>
        <p:nvPicPr>
          <p:cNvPr id="2" name="Picture 1"/>
          <p:cNvPicPr>
            <a:picLocks noChangeAspect="1"/>
          </p:cNvPicPr>
          <p:nvPr/>
        </p:nvPicPr>
        <p:blipFill>
          <a:blip r:embed="rId3">
            <a:extLst>
              <a:ext uri="{BEBA8EAE-BF5A-486C-A8C5-ECC9F3942E4B}">
                <a14:imgProps xmlns:a14="http://schemas.microsoft.com/office/drawing/2010/main">
                  <a14:imgLayer>
                    <a14:imgEffect>
                      <a14:sharpenSoften amount="50000"/>
                    </a14:imgEffect>
                  </a14:imgLayer>
                </a14:imgProps>
              </a:ext>
            </a:extLst>
          </a:blip>
          <a:stretch>
            <a:fillRect/>
          </a:stretch>
        </p:blipFill>
        <p:spPr>
          <a:xfrm>
            <a:off x="8254859" y="549741"/>
            <a:ext cx="3454128" cy="5539640"/>
          </a:xfrm>
          <a:prstGeom prst="rect">
            <a:avLst/>
          </a:prstGeom>
        </p:spPr>
      </p:pic>
    </p:spTree>
    <p:extLst>
      <p:ext uri="{BB962C8B-B14F-4D97-AF65-F5344CB8AC3E}">
        <p14:creationId xmlns:p14="http://schemas.microsoft.com/office/powerpoint/2010/main" val="217676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1640081"/>
            <a:ext cx="12175908" cy="3309257"/>
          </a:xfrm>
          <a:prstGeom prst="rect">
            <a:avLst/>
          </a:prstGeom>
          <a:noFill/>
          <a:ln w="9525">
            <a:noFill/>
            <a:miter lim="800000"/>
            <a:headEnd/>
            <a:tailEnd/>
          </a:ln>
          <a:effectLst/>
        </p:spPr>
      </p:pic>
    </p:spTree>
    <p:extLst>
      <p:ext uri="{BB962C8B-B14F-4D97-AF65-F5344CB8AC3E}">
        <p14:creationId xmlns:p14="http://schemas.microsoft.com/office/powerpoint/2010/main" val="2927535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 calcmode="lin" valueType="num">
                                      <p:cBhvr>
                                        <p:cTn id="9" dur="500" fill="hold"/>
                                        <p:tgtEl>
                                          <p:spTgt spid="7170"/>
                                        </p:tgtEl>
                                        <p:attrNameLst>
                                          <p:attrName>style.rotation</p:attrName>
                                        </p:attrNameLst>
                                      </p:cBhvr>
                                      <p:tavLst>
                                        <p:tav tm="0">
                                          <p:val>
                                            <p:fltVal val="360"/>
                                          </p:val>
                                        </p:tav>
                                        <p:tav tm="100000">
                                          <p:val>
                                            <p:fltVal val="0"/>
                                          </p:val>
                                        </p:tav>
                                      </p:tavLst>
                                    </p:anim>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Capture.PNG"/>
          <p:cNvPicPr>
            <a:picLocks noChangeAspect="1" noChangeArrowheads="1"/>
          </p:cNvPicPr>
          <p:nvPr/>
        </p:nvPicPr>
        <p:blipFill>
          <a:blip r:embed="rId2"/>
          <a:srcRect/>
          <a:stretch>
            <a:fillRect/>
          </a:stretch>
        </p:blipFill>
        <p:spPr bwMode="auto">
          <a:xfrm>
            <a:off x="0" y="1906570"/>
            <a:ext cx="12183114" cy="2737985"/>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1219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Bài</a:t>
            </a:r>
            <a:r>
              <a:rPr kumimoji="0" lang="en-US" sz="28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tập</a:t>
            </a:r>
            <a:r>
              <a:rPr kumimoji="0" lang="en-US" sz="28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Hoàn</a:t>
            </a:r>
            <a:r>
              <a:rPr kumimoji="0" lang="en-US" sz="28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thành</a:t>
            </a:r>
            <a:r>
              <a:rPr kumimoji="0" lang="en-US" sz="28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phương</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trình</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hóa</a:t>
            </a:r>
            <a:r>
              <a:rPr kumimoji="0" lang="en-US" sz="28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học</a:t>
            </a:r>
            <a:r>
              <a:rPr kumimoji="0" lang="en-US" sz="2800" b="0"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sau</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biết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số</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nguyên</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phân</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tử</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chất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phản</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ứng</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chất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sản</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phẩm</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 P +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5</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3000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NO</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 NO +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4.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NO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2</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O</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HNO</a:t>
            </a:r>
            <a:r>
              <a:rPr kumimoji="0" lang="en-US" sz="2800" b="0" i="0" u="none" strike="noStrike" cap="none" normalizeH="0" baseline="-30000" dirty="0" err="1" smtClean="0">
                <a:ln>
                  <a:noFill/>
                </a:ln>
                <a:solidFill>
                  <a:srgbClr val="FF0000"/>
                </a:solidFill>
                <a:effectLst/>
                <a:latin typeface="Times New Roman" pitchFamily="18" charset="0"/>
                <a:ea typeface="Times New Roman" pitchFamily="18" charset="0"/>
                <a:cs typeface="Times New Roman" pitchFamily="18" charset="0"/>
              </a:rPr>
              <a:t>3</a:t>
            </a:r>
            <a:r>
              <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lvl="0" algn="just" eaLnBrk="0" fontAlgn="base" hangingPunct="0">
              <a:spcBef>
                <a:spcPct val="0"/>
              </a:spcBef>
              <a:spcAft>
                <a:spcPct val="0"/>
              </a:spcAft>
            </a:pPr>
            <a:r>
              <a:rPr lang="en-US" sz="2800" dirty="0" smtClean="0">
                <a:solidFill>
                  <a:srgbClr val="FF0000"/>
                </a:solidFill>
                <a:latin typeface="Times New Roman" pitchFamily="18" charset="0"/>
                <a:ea typeface="Times New Roman" pitchFamily="18" charset="0"/>
                <a:cs typeface="Times New Roman" pitchFamily="18" charset="0"/>
              </a:rPr>
              <a:t>5. </a:t>
            </a:r>
            <a:r>
              <a:rPr lang="en-US" sz="2800" dirty="0" err="1" smtClean="0">
                <a:solidFill>
                  <a:srgbClr val="FF0000"/>
                </a:solidFill>
                <a:latin typeface="Times New Roman" pitchFamily="18" charset="0"/>
                <a:ea typeface="Times New Roman" pitchFamily="18" charset="0"/>
                <a:cs typeface="Times New Roman" pitchFamily="18" charset="0"/>
              </a:rPr>
              <a:t>MgCl</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KOH</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lang="en-US" sz="2800" dirty="0" smtClean="0">
                <a:solidFill>
                  <a:srgbClr val="FF0000"/>
                </a:solidFill>
                <a:latin typeface="Times New Roman" pitchFamily="18" charset="0"/>
                <a:ea typeface="Times New Roman" pitchFamily="18" charset="0"/>
                <a:cs typeface="Times New Roman" pitchFamily="18" charset="0"/>
              </a:rPr>
              <a:t> Mg(OH)</a:t>
            </a:r>
            <a:r>
              <a:rPr lang="en-US" sz="2800" baseline="-30000" dirty="0"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KCl</a:t>
            </a:r>
            <a:r>
              <a:rPr lang="en-US" sz="2800" dirty="0" smtClean="0">
                <a:solidFill>
                  <a:srgbClr val="FF0000"/>
                </a:solidFill>
                <a:latin typeface="Times New Roman" pitchFamily="18" charset="0"/>
                <a:ea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en-US" sz="2800" dirty="0" smtClean="0">
                <a:solidFill>
                  <a:srgbClr val="FF0000"/>
                </a:solidFill>
                <a:latin typeface="Times New Roman" pitchFamily="18" charset="0"/>
                <a:ea typeface="Times New Roman" pitchFamily="18" charset="0"/>
                <a:cs typeface="Times New Roman" pitchFamily="18" charset="0"/>
              </a:rPr>
              <a:t>6. Cu(OH)</a:t>
            </a:r>
            <a:r>
              <a:rPr lang="en-US" sz="2800" baseline="-30000" dirty="0"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HCl</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err="1" smtClean="0">
                <a:solidFill>
                  <a:srgbClr val="FF0000"/>
                </a:solidFill>
                <a:latin typeface="Times New Roman" pitchFamily="18" charset="0"/>
                <a:ea typeface="Times New Roman" pitchFamily="18" charset="0"/>
                <a:cs typeface="Times New Roman" pitchFamily="18" charset="0"/>
              </a:rPr>
              <a:t>CuCl</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O</a:t>
            </a:r>
            <a:r>
              <a:rPr lang="en-US" sz="2800" dirty="0" smtClean="0">
                <a:solidFill>
                  <a:srgbClr val="FF0000"/>
                </a:solidFill>
                <a:latin typeface="Times New Roman" pitchFamily="18" charset="0"/>
                <a:ea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en-US" sz="2800" dirty="0" smtClean="0">
                <a:solidFill>
                  <a:srgbClr val="FF0000"/>
                </a:solidFill>
                <a:latin typeface="Times New Roman" pitchFamily="18" charset="0"/>
                <a:ea typeface="Times New Roman" pitchFamily="18" charset="0"/>
                <a:cs typeface="Times New Roman" pitchFamily="18" charset="0"/>
              </a:rPr>
              <a:t>7. Cu(OH)</a:t>
            </a:r>
            <a:r>
              <a:rPr lang="en-US" sz="2800" baseline="-30000" dirty="0"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SO</a:t>
            </a:r>
            <a:r>
              <a:rPr lang="en-US" sz="2800" baseline="-30000" dirty="0" err="1" smtClean="0">
                <a:solidFill>
                  <a:srgbClr val="FF0000"/>
                </a:solidFill>
                <a:latin typeface="Times New Roman" pitchFamily="18" charset="0"/>
                <a:ea typeface="Times New Roman" pitchFamily="18" charset="0"/>
                <a:cs typeface="Times New Roman" pitchFamily="18" charset="0"/>
              </a:rPr>
              <a:t>4</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err="1" smtClean="0">
                <a:solidFill>
                  <a:srgbClr val="FF0000"/>
                </a:solidFill>
                <a:latin typeface="Times New Roman" pitchFamily="18" charset="0"/>
                <a:ea typeface="Times New Roman" pitchFamily="18" charset="0"/>
                <a:cs typeface="Times New Roman" pitchFamily="18" charset="0"/>
              </a:rPr>
              <a:t>CuSO</a:t>
            </a:r>
            <a:r>
              <a:rPr lang="en-US" sz="2800" baseline="-30000" dirty="0" err="1" smtClean="0">
                <a:solidFill>
                  <a:srgbClr val="FF0000"/>
                </a:solidFill>
                <a:latin typeface="Times New Roman" pitchFamily="18" charset="0"/>
                <a:ea typeface="Times New Roman" pitchFamily="18" charset="0"/>
                <a:cs typeface="Times New Roman" pitchFamily="18" charset="0"/>
              </a:rPr>
              <a:t>4</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O</a:t>
            </a:r>
            <a:endParaRPr lang="en-US" sz="28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en-US" sz="2800" dirty="0" smtClean="0">
                <a:solidFill>
                  <a:srgbClr val="FF0000"/>
                </a:solidFill>
                <a:latin typeface="Times New Roman" pitchFamily="18" charset="0"/>
                <a:ea typeface="Times New Roman" pitchFamily="18" charset="0"/>
                <a:cs typeface="Times New Roman" pitchFamily="18" charset="0"/>
              </a:rPr>
              <a:t>8. </a:t>
            </a:r>
            <a:r>
              <a:rPr lang="en-US" sz="2800" dirty="0" err="1" smtClean="0">
                <a:solidFill>
                  <a:srgbClr val="FF0000"/>
                </a:solidFill>
                <a:latin typeface="Times New Roman" pitchFamily="18" charset="0"/>
                <a:ea typeface="Times New Roman" pitchFamily="18" charset="0"/>
                <a:cs typeface="Times New Roman" pitchFamily="18" charset="0"/>
              </a:rPr>
              <a:t>FeO</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HCl</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err="1" smtClean="0">
                <a:solidFill>
                  <a:srgbClr val="FF0000"/>
                </a:solidFill>
                <a:latin typeface="Times New Roman" pitchFamily="18" charset="0"/>
                <a:ea typeface="Times New Roman" pitchFamily="18" charset="0"/>
                <a:cs typeface="Times New Roman" pitchFamily="18" charset="0"/>
              </a:rPr>
              <a:t>FeCl</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O</a:t>
            </a:r>
            <a:endParaRPr lang="en-US" sz="28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en-US" sz="2800" dirty="0" smtClean="0">
                <a:solidFill>
                  <a:srgbClr val="FF0000"/>
                </a:solidFill>
                <a:latin typeface="Times New Roman" pitchFamily="18" charset="0"/>
                <a:ea typeface="Times New Roman" pitchFamily="18" charset="0"/>
                <a:cs typeface="Times New Roman" pitchFamily="18" charset="0"/>
              </a:rPr>
              <a:t>9. </a:t>
            </a:r>
            <a:r>
              <a:rPr lang="en-US" sz="2800" dirty="0" err="1" smtClean="0">
                <a:solidFill>
                  <a:srgbClr val="FF0000"/>
                </a:solidFill>
                <a:latin typeface="Times New Roman" pitchFamily="18" charset="0"/>
                <a:ea typeface="Times New Roman" pitchFamily="18" charset="0"/>
                <a:cs typeface="Times New Roman" pitchFamily="18" charset="0"/>
              </a:rPr>
              <a:t>Fe</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O</a:t>
            </a:r>
            <a:r>
              <a:rPr lang="en-US" sz="2800" baseline="-30000" dirty="0" err="1" smtClean="0">
                <a:solidFill>
                  <a:srgbClr val="FF0000"/>
                </a:solidFill>
                <a:latin typeface="Times New Roman" pitchFamily="18" charset="0"/>
                <a:ea typeface="Times New Roman" pitchFamily="18" charset="0"/>
                <a:cs typeface="Times New Roman" pitchFamily="18" charset="0"/>
              </a:rPr>
              <a:t>3</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SO</a:t>
            </a:r>
            <a:r>
              <a:rPr lang="en-US" sz="2800" baseline="-30000" dirty="0" err="1" smtClean="0">
                <a:solidFill>
                  <a:srgbClr val="FF0000"/>
                </a:solidFill>
                <a:latin typeface="Times New Roman" pitchFamily="18" charset="0"/>
                <a:ea typeface="Times New Roman" pitchFamily="18" charset="0"/>
                <a:cs typeface="Times New Roman" pitchFamily="18" charset="0"/>
              </a:rPr>
              <a:t>4</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err="1" smtClean="0">
                <a:solidFill>
                  <a:srgbClr val="FF0000"/>
                </a:solidFill>
                <a:latin typeface="Times New Roman" pitchFamily="18" charset="0"/>
                <a:ea typeface="Times New Roman" pitchFamily="18" charset="0"/>
                <a:cs typeface="Times New Roman" pitchFamily="18" charset="0"/>
              </a:rPr>
              <a:t>Fe</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a:t>
            </a:r>
            <a:r>
              <a:rPr lang="en-US" sz="2800" dirty="0" err="1" smtClean="0">
                <a:solidFill>
                  <a:srgbClr val="FF0000"/>
                </a:solidFill>
                <a:latin typeface="Times New Roman" pitchFamily="18" charset="0"/>
                <a:ea typeface="Times New Roman" pitchFamily="18" charset="0"/>
                <a:cs typeface="Times New Roman" pitchFamily="18" charset="0"/>
              </a:rPr>
              <a:t>SO</a:t>
            </a:r>
            <a:r>
              <a:rPr lang="en-US" sz="2800" baseline="-30000" dirty="0" err="1" smtClean="0">
                <a:solidFill>
                  <a:srgbClr val="FF0000"/>
                </a:solidFill>
                <a:latin typeface="Times New Roman" pitchFamily="18" charset="0"/>
                <a:ea typeface="Times New Roman" pitchFamily="18" charset="0"/>
                <a:cs typeface="Times New Roman" pitchFamily="18" charset="0"/>
              </a:rPr>
              <a:t>4</a:t>
            </a:r>
            <a:r>
              <a:rPr lang="en-US" sz="2800" dirty="0" smtClean="0">
                <a:solidFill>
                  <a:srgbClr val="FF0000"/>
                </a:solidFill>
                <a:latin typeface="Times New Roman" pitchFamily="18" charset="0"/>
                <a:ea typeface="Times New Roman" pitchFamily="18" charset="0"/>
                <a:cs typeface="Times New Roman" pitchFamily="18" charset="0"/>
              </a:rPr>
              <a:t>)</a:t>
            </a:r>
            <a:r>
              <a:rPr lang="en-US" sz="2800" baseline="-30000" dirty="0" smtClean="0">
                <a:solidFill>
                  <a:srgbClr val="FF0000"/>
                </a:solidFill>
                <a:latin typeface="Times New Roman" pitchFamily="18" charset="0"/>
                <a:ea typeface="Times New Roman" pitchFamily="18" charset="0"/>
                <a:cs typeface="Times New Roman" pitchFamily="18" charset="0"/>
              </a:rPr>
              <a:t>3</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H</a:t>
            </a:r>
            <a:r>
              <a:rPr lang="en-US" sz="2800" baseline="-30000" dirty="0" err="1" smtClean="0">
                <a:solidFill>
                  <a:srgbClr val="FF0000"/>
                </a:solidFill>
                <a:latin typeface="Times New Roman" pitchFamily="18" charset="0"/>
                <a:ea typeface="Times New Roman" pitchFamily="18" charset="0"/>
                <a:cs typeface="Times New Roman" pitchFamily="18" charset="0"/>
              </a:rPr>
              <a:t>2</a:t>
            </a:r>
            <a:r>
              <a:rPr lang="en-US" sz="2800" dirty="0" err="1" smtClean="0">
                <a:solidFill>
                  <a:srgbClr val="FF0000"/>
                </a:solidFill>
                <a:latin typeface="Times New Roman" pitchFamily="18" charset="0"/>
                <a:ea typeface="Times New Roman" pitchFamily="18" charset="0"/>
                <a:cs typeface="Times New Roman" pitchFamily="18" charset="0"/>
              </a:rPr>
              <a:t>O</a:t>
            </a:r>
            <a:endParaRPr lang="en-US" sz="2800" dirty="0" smtClean="0">
              <a:solidFill>
                <a:srgbClr val="FF0000"/>
              </a:solidFill>
              <a:latin typeface="Times New Roman" pitchFamily="18" charset="0"/>
              <a:cs typeface="Times New Roman" pitchFamily="18" charset="0"/>
            </a:endParaRPr>
          </a:p>
          <a:p>
            <a:pPr lvl="0" eaLnBrk="0" fontAlgn="base" hangingPunct="0">
              <a:spcBef>
                <a:spcPct val="0"/>
              </a:spcBef>
              <a:spcAft>
                <a:spcPct val="0"/>
              </a:spcAft>
            </a:pPr>
            <a:r>
              <a:rPr lang="en-US" sz="2800" dirty="0" smtClean="0">
                <a:solidFill>
                  <a:srgbClr val="FF0000"/>
                </a:solidFill>
                <a:latin typeface="Times New Roman" pitchFamily="18" charset="0"/>
                <a:ea typeface="Times New Roman" pitchFamily="18" charset="0"/>
                <a:cs typeface="Times New Roman" pitchFamily="18" charset="0"/>
              </a:rPr>
              <a:t>10. Cu(</a:t>
            </a:r>
            <a:r>
              <a:rPr lang="en-US" sz="2800" dirty="0" err="1" smtClean="0">
                <a:solidFill>
                  <a:srgbClr val="FF0000"/>
                </a:solidFill>
                <a:latin typeface="Times New Roman" pitchFamily="18" charset="0"/>
                <a:ea typeface="Times New Roman" pitchFamily="18" charset="0"/>
                <a:cs typeface="Times New Roman" pitchFamily="18" charset="0"/>
              </a:rPr>
              <a:t>NO</a:t>
            </a:r>
            <a:r>
              <a:rPr lang="en-US" sz="2800" baseline="-30000" dirty="0" err="1" smtClean="0">
                <a:solidFill>
                  <a:srgbClr val="FF0000"/>
                </a:solidFill>
                <a:latin typeface="Times New Roman" pitchFamily="18" charset="0"/>
                <a:ea typeface="Times New Roman" pitchFamily="18" charset="0"/>
                <a:cs typeface="Times New Roman" pitchFamily="18" charset="0"/>
              </a:rPr>
              <a:t>3</a:t>
            </a:r>
            <a:r>
              <a:rPr lang="en-US" sz="2800" dirty="0" smtClean="0">
                <a:solidFill>
                  <a:srgbClr val="FF0000"/>
                </a:solidFill>
                <a:latin typeface="Times New Roman" pitchFamily="18" charset="0"/>
                <a:ea typeface="Times New Roman" pitchFamily="18" charset="0"/>
                <a:cs typeface="Times New Roman" pitchFamily="18" charset="0"/>
              </a:rPr>
              <a:t>)</a:t>
            </a:r>
            <a:r>
              <a:rPr lang="en-US" sz="2800" baseline="-30000" dirty="0"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NaOH</a:t>
            </a:r>
            <a:r>
              <a:rPr lang="en-US" sz="2800" dirty="0" smtClean="0">
                <a:solidFill>
                  <a:srgbClr val="FF0000"/>
                </a:solidFill>
                <a:latin typeface="Times New Roman" pitchFamily="18" charset="0"/>
                <a:ea typeface="Times New Roman" pitchFamily="18" charset="0"/>
                <a:cs typeface="Times New Roman" pitchFamily="18" charset="0"/>
              </a:rPr>
              <a:t> </a:t>
            </a:r>
            <a:r>
              <a:rPr lang="en-US" sz="2800" dirty="0" smtClean="0">
                <a:solidFill>
                  <a:srgbClr val="FF0000"/>
                </a:solidFill>
                <a:latin typeface="Times New Roman" panose="02020603050405020304" pitchFamily="18" charset="0"/>
              </a:rPr>
              <a:t>-</a:t>
            </a:r>
            <a:r>
              <a:rPr lang="en-US" sz="2800" dirty="0" smtClean="0">
                <a:solidFill>
                  <a:srgbClr val="FF0000"/>
                </a:solidFill>
                <a:latin typeface="Times New Roman" panose="02020603050405020304" pitchFamily="18" charset="0"/>
                <a:sym typeface="Wingdings" panose="05000000000000000000" pitchFamily="2" charset="2"/>
              </a:rPr>
              <a:t>---&gt;</a:t>
            </a:r>
            <a:r>
              <a:rPr lang="en-US" sz="2800" dirty="0" smtClean="0">
                <a:solidFill>
                  <a:srgbClr val="FF0000"/>
                </a:solidFill>
                <a:latin typeface="Times New Roman" pitchFamily="18" charset="0"/>
                <a:ea typeface="Times New Roman" pitchFamily="18" charset="0"/>
                <a:cs typeface="Times New Roman" pitchFamily="18" charset="0"/>
              </a:rPr>
              <a:t>Cu(OH)</a:t>
            </a:r>
            <a:r>
              <a:rPr lang="en-US" sz="2800" baseline="-30000" dirty="0" smtClean="0">
                <a:solidFill>
                  <a:srgbClr val="FF0000"/>
                </a:solidFill>
                <a:latin typeface="Times New Roman" pitchFamily="18" charset="0"/>
                <a:ea typeface="Times New Roman" pitchFamily="18" charset="0"/>
                <a:cs typeface="Times New Roman" pitchFamily="18" charset="0"/>
              </a:rPr>
              <a:t>2</a:t>
            </a:r>
            <a:r>
              <a:rPr lang="en-US" sz="2800" dirty="0" smtClean="0">
                <a:solidFill>
                  <a:srgbClr val="FF0000"/>
                </a:solidFill>
                <a:latin typeface="Times New Roman" pitchFamily="18" charset="0"/>
                <a:ea typeface="Times New Roman" pitchFamily="18" charset="0"/>
                <a:cs typeface="Times New Roman" pitchFamily="18" charset="0"/>
              </a:rPr>
              <a:t> + </a:t>
            </a:r>
            <a:r>
              <a:rPr lang="en-US" sz="2800" dirty="0" err="1" smtClean="0">
                <a:solidFill>
                  <a:srgbClr val="FF0000"/>
                </a:solidFill>
                <a:latin typeface="Times New Roman" pitchFamily="18" charset="0"/>
                <a:ea typeface="Times New Roman" pitchFamily="18" charset="0"/>
                <a:cs typeface="Times New Roman" pitchFamily="18" charset="0"/>
              </a:rPr>
              <a:t>NaNO</a:t>
            </a:r>
            <a:r>
              <a:rPr lang="en-US" sz="2800" baseline="-30000" dirty="0" err="1" smtClean="0">
                <a:solidFill>
                  <a:srgbClr val="FF0000"/>
                </a:solidFill>
                <a:latin typeface="Times New Roman" pitchFamily="18" charset="0"/>
                <a:ea typeface="Times New Roman" pitchFamily="18" charset="0"/>
                <a:cs typeface="Times New Roman" pitchFamily="18" charset="0"/>
              </a:rPr>
              <a:t>3</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493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4682952" cy="615549"/>
          </a:xfrm>
          <a:prstGeom prst="rect">
            <a:avLst/>
          </a:prstGeom>
          <a:noFill/>
        </p:spPr>
        <p:txBody>
          <a:bodyPr wrap="square" lIns="121917" tIns="60958" rIns="121917" bIns="60958" rtlCol="0">
            <a:spAutoFit/>
          </a:bodyPr>
          <a:lstStyle/>
          <a:p>
            <a:pPr algn="just"/>
            <a:r>
              <a:rPr lang="en-US" sz="3200" dirty="0" err="1" smtClean="0">
                <a:solidFill>
                  <a:srgbClr val="FF0000"/>
                </a:solidFill>
                <a:latin typeface="Times New Roman" panose="02020603050405020304" pitchFamily="18" charset="0"/>
                <a:cs typeface="Times New Roman" panose="02020603050405020304" pitchFamily="18" charset="0"/>
              </a:rPr>
              <a:t>Tiến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hành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nghiệm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sau</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smtClean="0">
              <a:solidFill>
                <a:srgbClr val="FF00FF"/>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srcRect/>
          <a:stretch>
            <a:fillRect/>
          </a:stretch>
        </p:blipFill>
        <p:spPr bwMode="auto">
          <a:xfrm>
            <a:off x="14513" y="578532"/>
            <a:ext cx="9742514" cy="6279467"/>
          </a:xfrm>
          <a:prstGeom prst="rect">
            <a:avLst/>
          </a:prstGeom>
          <a:noFill/>
          <a:ln w="9525">
            <a:noFill/>
            <a:miter lim="800000"/>
            <a:headEnd/>
            <a:tailEnd/>
          </a:ln>
          <a:effectLst/>
        </p:spPr>
      </p:pic>
      <p:cxnSp>
        <p:nvCxnSpPr>
          <p:cNvPr id="6" name="Straight Connector 5"/>
          <p:cNvCxnSpPr/>
          <p:nvPr/>
        </p:nvCxnSpPr>
        <p:spPr>
          <a:xfrm>
            <a:off x="609599" y="5965371"/>
            <a:ext cx="2612571"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77715" y="5958117"/>
            <a:ext cx="2612571"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598" y="6328228"/>
            <a:ext cx="161108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94857" y="6328229"/>
            <a:ext cx="465908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1543" y="6633029"/>
            <a:ext cx="529771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710057" y="326971"/>
            <a:ext cx="2481943" cy="1815882"/>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Hiện tượng thí nghiệm: Xuất hiện kết tủa trắng.</a:t>
            </a:r>
            <a:endParaRPr lang="en-US" sz="2800" dirty="0">
              <a:solidFill>
                <a:srgbClr val="FF00FF"/>
              </a:solidFill>
              <a:latin typeface="+mj-lt"/>
            </a:endParaRPr>
          </a:p>
        </p:txBody>
      </p:sp>
      <p:sp>
        <p:nvSpPr>
          <p:cNvPr id="18" name="Rectangle 17"/>
          <p:cNvSpPr/>
          <p:nvPr/>
        </p:nvSpPr>
        <p:spPr>
          <a:xfrm>
            <a:off x="9710057" y="2133998"/>
            <a:ext cx="2481943" cy="954107"/>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So </a:t>
            </a:r>
            <a:r>
              <a:rPr lang="en-US" sz="2800" dirty="0" err="1" smtClean="0">
                <a:solidFill>
                  <a:srgbClr val="FF00FF"/>
                </a:solidFill>
                <a:latin typeface="Times New Roman" pitchFamily="18" charset="0"/>
                <a:cs typeface="Times New Roman" pitchFamily="18" charset="0"/>
              </a:rPr>
              <a:t>sánh</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A</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B</a:t>
            </a:r>
            <a:endParaRPr lang="en-US" sz="2800" dirty="0">
              <a:solidFill>
                <a:srgbClr val="FF00FF"/>
              </a:solidFill>
              <a:latin typeface="Times New Roman" pitchFamily="18" charset="0"/>
              <a:cs typeface="Times New Roman" pitchFamily="18" charset="0"/>
            </a:endParaRPr>
          </a:p>
        </p:txBody>
      </p:sp>
      <p:sp>
        <p:nvSpPr>
          <p:cNvPr id="19" name="Rectangle 18"/>
          <p:cNvSpPr/>
          <p:nvPr/>
        </p:nvSpPr>
        <p:spPr>
          <a:xfrm>
            <a:off x="9710057" y="3164512"/>
            <a:ext cx="2481943" cy="353943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Nhận xét: tổng khối lượng của các chất trước phản ứng </a:t>
            </a:r>
            <a:r>
              <a:rPr lang="vi-VN" sz="2800" b="1" i="1" dirty="0" smtClean="0">
                <a:solidFill>
                  <a:srgbClr val="FF00FF"/>
                </a:solidFill>
                <a:latin typeface="Times New Roman" pitchFamily="18" charset="0"/>
                <a:cs typeface="Times New Roman" pitchFamily="18" charset="0"/>
              </a:rPr>
              <a:t>bằng</a:t>
            </a:r>
            <a:r>
              <a:rPr lang="vi-VN" sz="2800" dirty="0" smtClean="0">
                <a:solidFill>
                  <a:srgbClr val="FF00FF"/>
                </a:solidFill>
                <a:latin typeface="Times New Roman" pitchFamily="18" charset="0"/>
                <a:cs typeface="Times New Roman" pitchFamily="18" charset="0"/>
              </a:rPr>
              <a:t> tổng khối lượng của các chất sau phản ứng.</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4807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 calcmode="lin" valueType="num">
                                      <p:cBhvr>
                                        <p:cTn id="16" dur="500" fill="hold"/>
                                        <p:tgtEl>
                                          <p:spTgt spid="2050"/>
                                        </p:tgtEl>
                                        <p:attrNameLst>
                                          <p:attrName>style.rotation</p:attrName>
                                        </p:attrNameLst>
                                      </p:cBhvr>
                                      <p:tavLst>
                                        <p:tav tm="0">
                                          <p:val>
                                            <p:fltVal val="360"/>
                                          </p:val>
                                        </p:tav>
                                        <p:tav tm="100000">
                                          <p:val>
                                            <p:fltVal val="0"/>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Righ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900" decel="100000" fill="hold"/>
                                        <p:tgtEl>
                                          <p:spTgt spid="1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strips(downRight)">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6"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strips(downRight)">
                                      <p:cBhvr>
                                        <p:cTn id="40" dur="1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900" decel="100000" fill="hold"/>
                                        <p:tgtEl>
                                          <p:spTgt spid="1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trips(downRight)">
                                      <p:cBhvr>
                                        <p:cTn id="53" dur="1000"/>
                                        <p:tgtEl>
                                          <p:spTgt spid="14"/>
                                        </p:tgtEl>
                                      </p:cBhvr>
                                    </p:animEffect>
                                  </p:childTnLst>
                                </p:cTn>
                              </p:par>
                            </p:childTnLst>
                          </p:cTn>
                        </p:par>
                        <p:par>
                          <p:cTn id="54" fill="hold">
                            <p:stCondLst>
                              <p:cond delay="1000"/>
                            </p:stCondLst>
                            <p:childTnLst>
                              <p:par>
                                <p:cTn id="55" presetID="18" presetClass="entr" presetSubtype="6"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strips(downRigh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900" decel="100000" fill="hold"/>
                                        <p:tgtEl>
                                          <p:spTgt spid="1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679772"/>
            <a:ext cx="12192000" cy="954107"/>
          </a:xfrm>
          <a:prstGeom prst="rect">
            <a:avLst/>
          </a:prstGeom>
        </p:spPr>
        <p:txBody>
          <a:bodyPr wrap="square">
            <a:spAutoFit/>
          </a:bodyPr>
          <a:lstStyle/>
          <a:p>
            <a:pPr algn="just">
              <a:buFontTx/>
              <a:buChar char="-"/>
            </a:pPr>
            <a:r>
              <a:rPr lang="en-US" sz="2800" dirty="0" smtClean="0">
                <a:solidFill>
                  <a:srgbClr val="FF00FF"/>
                </a:solidFill>
                <a:latin typeface="+mj-lt"/>
              </a:rPr>
              <a:t> </a:t>
            </a:r>
            <a:r>
              <a:rPr lang="en-US" sz="2800" dirty="0" err="1" smtClean="0">
                <a:solidFill>
                  <a:srgbClr val="FF00FF"/>
                </a:solidFill>
                <a:latin typeface="Times New Roman" pitchFamily="18" charset="0"/>
                <a:cs typeface="Times New Roman" pitchFamily="18" charset="0"/>
              </a:rPr>
              <a:t>Sơ</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đồ</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chữ</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Barium chloride + Sodium sulfate </a:t>
            </a:r>
            <a:r>
              <a:rPr lang="en-US" sz="2800" dirty="0" smtClean="0">
                <a:solidFill>
                  <a:srgbClr val="FF00FF"/>
                </a:solidFill>
                <a:latin typeface="Times New Roman" pitchFamily="18" charset="0"/>
                <a:cs typeface="Times New Roman" pitchFamily="18" charset="0"/>
                <a:sym typeface="Wingdings 3"/>
              </a:rPr>
              <a:t></a:t>
            </a:r>
            <a:r>
              <a:rPr lang="en-US" sz="2800" dirty="0" smtClean="0">
                <a:solidFill>
                  <a:srgbClr val="FF00FF"/>
                </a:solidFill>
                <a:latin typeface="Times New Roman" pitchFamily="18" charset="0"/>
                <a:cs typeface="Times New Roman" pitchFamily="18" charset="0"/>
              </a:rPr>
              <a:t> Barium sulfate  + Sodium chloride </a:t>
            </a:r>
            <a:endParaRPr lang="en-US" sz="2800" dirty="0">
              <a:solidFill>
                <a:srgbClr val="FF00FF"/>
              </a:solidFill>
              <a:latin typeface="Times New Roman" pitchFamily="18" charset="0"/>
              <a:cs typeface="Times New Roman" pitchFamily="18" charset="0"/>
            </a:endParaRPr>
          </a:p>
        </p:txBody>
      </p:sp>
      <p:sp>
        <p:nvSpPr>
          <p:cNvPr id="19" name="Rectangle 18"/>
          <p:cNvSpPr/>
          <p:nvPr/>
        </p:nvSpPr>
        <p:spPr>
          <a:xfrm>
            <a:off x="0" y="4673996"/>
            <a:ext cx="12192000"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Nhận xét: tổng khối lượng của </a:t>
            </a:r>
            <a:r>
              <a:rPr lang="en-US" sz="2800" dirty="0" smtClean="0">
                <a:solidFill>
                  <a:srgbClr val="FF00FF"/>
                </a:solidFill>
                <a:latin typeface="Times New Roman" pitchFamily="18" charset="0"/>
                <a:cs typeface="Times New Roman" pitchFamily="18" charset="0"/>
              </a:rPr>
              <a:t>Barium chloride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Sodium sulfate (</a:t>
            </a:r>
            <a:r>
              <a:rPr lang="vi-VN" sz="2800" dirty="0" smtClean="0">
                <a:solidFill>
                  <a:srgbClr val="FF00FF"/>
                </a:solidFill>
                <a:latin typeface="Times New Roman" pitchFamily="18" charset="0"/>
                <a:cs typeface="Times New Roman" pitchFamily="18" charset="0"/>
              </a:rPr>
              <a:t>các chất trước phản ứng</a:t>
            </a:r>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 </a:t>
            </a:r>
            <a:r>
              <a:rPr lang="vi-VN" sz="2800" b="1" i="1" dirty="0" smtClean="0">
                <a:solidFill>
                  <a:srgbClr val="FF00FF"/>
                </a:solidFill>
                <a:latin typeface="Times New Roman" pitchFamily="18" charset="0"/>
                <a:cs typeface="Times New Roman" pitchFamily="18" charset="0"/>
              </a:rPr>
              <a:t>bằng</a:t>
            </a:r>
            <a:r>
              <a:rPr lang="vi-VN" sz="2800" dirty="0" smtClean="0">
                <a:solidFill>
                  <a:srgbClr val="FF00FF"/>
                </a:solidFill>
                <a:latin typeface="Times New Roman" pitchFamily="18" charset="0"/>
                <a:cs typeface="Times New Roman" pitchFamily="18" charset="0"/>
              </a:rPr>
              <a:t> tổng khối lượng của</a:t>
            </a:r>
            <a:r>
              <a:rPr lang="en-US" sz="2800" dirty="0" smtClean="0">
                <a:solidFill>
                  <a:srgbClr val="FF00FF"/>
                </a:solidFill>
                <a:latin typeface="Times New Roman" pitchFamily="18" charset="0"/>
                <a:cs typeface="Times New Roman" pitchFamily="18" charset="0"/>
              </a:rPr>
              <a:t> Barium sulfate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Sodium chloride</a:t>
            </a:r>
            <a:r>
              <a:rPr lang="vi-VN" sz="2800"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các chất sau phản ứng</a:t>
            </a:r>
            <a:r>
              <a:rPr lang="en-US" sz="2800" dirty="0" smtClean="0">
                <a:solidFill>
                  <a:srgbClr val="FF00FF"/>
                </a:solidFill>
                <a:latin typeface="Times New Roman" pitchFamily="18" charset="0"/>
                <a:cs typeface="Times New Roman" pitchFamily="18" charset="0"/>
              </a:rPr>
              <a:t>)</a:t>
            </a:r>
            <a:r>
              <a:rPr lang="vi-VN"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grpSp>
        <p:nvGrpSpPr>
          <p:cNvPr id="15" name="Group 14"/>
          <p:cNvGrpSpPr/>
          <p:nvPr/>
        </p:nvGrpSpPr>
        <p:grpSpPr>
          <a:xfrm>
            <a:off x="2438351" y="0"/>
            <a:ext cx="5863772" cy="3517873"/>
            <a:chOff x="-1" y="0"/>
            <a:chExt cx="5863772" cy="3517873"/>
          </a:xfrm>
        </p:grpSpPr>
        <p:pic>
          <p:nvPicPr>
            <p:cNvPr id="3074" name="Picture 2"/>
            <p:cNvPicPr>
              <a:picLocks noChangeAspect="1" noChangeArrowheads="1"/>
            </p:cNvPicPr>
            <p:nvPr/>
          </p:nvPicPr>
          <p:blipFill>
            <a:blip r:embed="rId2"/>
            <a:srcRect/>
            <a:stretch>
              <a:fillRect/>
            </a:stretch>
          </p:blipFill>
          <p:spPr bwMode="auto">
            <a:xfrm>
              <a:off x="-1" y="0"/>
              <a:ext cx="2873829" cy="349280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835729" y="0"/>
              <a:ext cx="3028042" cy="3517873"/>
            </a:xfrm>
            <a:prstGeom prst="rect">
              <a:avLst/>
            </a:prstGeom>
            <a:noFill/>
            <a:ln w="9525">
              <a:noFill/>
              <a:miter lim="800000"/>
              <a:headEnd/>
              <a:tailEnd/>
            </a:ln>
            <a:effectLst/>
          </p:spPr>
        </p:pic>
      </p:gr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t="5466" b="-472"/>
          <a:stretch/>
        </p:blipFill>
        <p:spPr>
          <a:xfrm>
            <a:off x="2254413" y="886666"/>
            <a:ext cx="7774957" cy="5089278"/>
          </a:xfrm>
          <a:prstGeom prst="rect">
            <a:avLst/>
          </a:prstGeom>
        </p:spPr>
      </p:pic>
      <p:sp>
        <p:nvSpPr>
          <p:cNvPr id="21" name="TextBox 20"/>
          <p:cNvSpPr txBox="1"/>
          <p:nvPr/>
        </p:nvSpPr>
        <p:spPr>
          <a:xfrm>
            <a:off x="3069116" y="1851151"/>
            <a:ext cx="6059291" cy="2677656"/>
          </a:xfrm>
          <a:prstGeom prst="rect">
            <a:avLst/>
          </a:prstGeom>
          <a:noFill/>
        </p:spPr>
        <p:txBody>
          <a:bodyPr wrap="square" rtlCol="0">
            <a:spAutoFit/>
          </a:bodyPr>
          <a:lstStyle/>
          <a:p>
            <a:pPr algn="just"/>
            <a:r>
              <a:rPr lang="en-US" sz="2400" b="1" dirty="0" err="1" smtClean="0">
                <a:solidFill>
                  <a:srgbClr val="FF00FF"/>
                </a:solidFill>
                <a:latin typeface="iCiel Nabila" pitchFamily="2" charset="0"/>
              </a:rPr>
              <a:t>Định</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luật</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bảo</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toàn</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khối</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lượng</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được</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hai</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nhà</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khoa</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học</a:t>
            </a:r>
            <a:r>
              <a:rPr lang="en-US" sz="2400" b="1" dirty="0" smtClean="0">
                <a:solidFill>
                  <a:srgbClr val="FF00FF"/>
                </a:solidFill>
                <a:latin typeface="iCiel Nabila" pitchFamily="2" charset="0"/>
              </a:rPr>
              <a:t> Mikhail </a:t>
            </a:r>
            <a:r>
              <a:rPr lang="en-US" sz="2400" b="1" dirty="0" err="1" smtClean="0">
                <a:solidFill>
                  <a:srgbClr val="FF00FF"/>
                </a:solidFill>
                <a:latin typeface="iCiel Nabila" pitchFamily="2" charset="0"/>
              </a:rPr>
              <a:t>Vasilyevich</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Lomonosov</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người</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Nga</a:t>
            </a:r>
            <a:r>
              <a:rPr lang="en-US" sz="2400" b="1" dirty="0" smtClean="0">
                <a:solidFill>
                  <a:srgbClr val="FF00FF"/>
                </a:solidFill>
                <a:latin typeface="iCiel Nabila" pitchFamily="2" charset="0"/>
              </a:rPr>
              <a:t>, 1711-1765) </a:t>
            </a:r>
            <a:r>
              <a:rPr lang="en-US" sz="2400" b="1" dirty="0" err="1" smtClean="0">
                <a:solidFill>
                  <a:srgbClr val="FF00FF"/>
                </a:solidFill>
                <a:latin typeface="iCiel Nabila" pitchFamily="2" charset="0"/>
              </a:rPr>
              <a:t>và</a:t>
            </a:r>
            <a:r>
              <a:rPr lang="en-US" sz="2400" b="1" dirty="0" smtClean="0">
                <a:solidFill>
                  <a:srgbClr val="FF00FF"/>
                </a:solidFill>
                <a:latin typeface="iCiel Nabila" pitchFamily="2" charset="0"/>
              </a:rPr>
              <a:t> Antoine Lavoisier (</a:t>
            </a:r>
            <a:r>
              <a:rPr lang="en-US" sz="2400" b="1" dirty="0" err="1" smtClean="0">
                <a:solidFill>
                  <a:srgbClr val="FF00FF"/>
                </a:solidFill>
                <a:latin typeface="iCiel Nabila" pitchFamily="2" charset="0"/>
              </a:rPr>
              <a:t>người</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Pháp</a:t>
            </a:r>
            <a:r>
              <a:rPr lang="en-US" sz="2400" b="1" dirty="0" smtClean="0">
                <a:solidFill>
                  <a:srgbClr val="FF00FF"/>
                </a:solidFill>
                <a:latin typeface="iCiel Nabila" pitchFamily="2" charset="0"/>
              </a:rPr>
              <a:t>, 1743-1794) </a:t>
            </a:r>
            <a:r>
              <a:rPr lang="en-US" sz="2400" b="1" dirty="0" err="1" smtClean="0">
                <a:solidFill>
                  <a:srgbClr val="FF00FF"/>
                </a:solidFill>
                <a:latin typeface="iCiel Nabila" pitchFamily="2" charset="0"/>
              </a:rPr>
              <a:t>khám</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phá</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độc</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lập</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với</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nhau</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Bằng</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thực</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nghiệm</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khác</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nhau</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nhưng</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hai</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ông</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đã</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rút</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ra</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một</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kết</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luận</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như</a:t>
            </a:r>
            <a:r>
              <a:rPr lang="en-US" sz="2400" b="1" dirty="0" smtClean="0">
                <a:solidFill>
                  <a:srgbClr val="FF00FF"/>
                </a:solidFill>
                <a:latin typeface="iCiel Nabila" pitchFamily="2" charset="0"/>
              </a:rPr>
              <a:t> </a:t>
            </a:r>
            <a:r>
              <a:rPr lang="en-US" sz="2400" b="1" dirty="0" err="1" smtClean="0">
                <a:solidFill>
                  <a:srgbClr val="FF00FF"/>
                </a:solidFill>
                <a:latin typeface="iCiel Nabila" pitchFamily="2" charset="0"/>
              </a:rPr>
              <a:t>nhau</a:t>
            </a:r>
            <a:r>
              <a:rPr lang="en-US" sz="2400" b="1" dirty="0" smtClean="0">
                <a:solidFill>
                  <a:srgbClr val="FF00FF"/>
                </a:solidFill>
                <a:latin typeface="iCiel Nabila" pitchFamily="2" charset="0"/>
              </a:rPr>
              <a:t>.</a:t>
            </a:r>
            <a:endParaRPr lang="en-US" sz="2400" b="1" dirty="0">
              <a:solidFill>
                <a:srgbClr val="FF00FF"/>
              </a:solidFill>
              <a:latin typeface="iCiel Nabila" pitchFamily="2" charset="0"/>
            </a:endParaRPr>
          </a:p>
        </p:txBody>
      </p:sp>
    </p:spTree>
    <p:extLst>
      <p:ext uri="{BB962C8B-B14F-4D97-AF65-F5344CB8AC3E}">
        <p14:creationId xmlns:p14="http://schemas.microsoft.com/office/powerpoint/2010/main" val="324807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900" decel="100000" fill="hold"/>
                                        <p:tgtEl>
                                          <p:spTgt spid="17"/>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900" decel="100000" fill="hold"/>
                                        <p:tgtEl>
                                          <p:spTgt spid="1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xit" presetSubtype="0" fill="hold" nodeType="clickEffect">
                                  <p:stCondLst>
                                    <p:cond delay="0"/>
                                  </p:stCondLst>
                                  <p:childTnLst>
                                    <p:anim calcmode="lin" valueType="num">
                                      <p:cBhvr>
                                        <p:cTn id="29" dur="500"/>
                                        <p:tgtEl>
                                          <p:spTgt spid="15"/>
                                        </p:tgtEl>
                                        <p:attrNameLst>
                                          <p:attrName>ppt_w</p:attrName>
                                        </p:attrNameLst>
                                      </p:cBhvr>
                                      <p:tavLst>
                                        <p:tav tm="0">
                                          <p:val>
                                            <p:strVal val="ppt_w"/>
                                          </p:val>
                                        </p:tav>
                                        <p:tav tm="100000">
                                          <p:val>
                                            <p:fltVal val="0"/>
                                          </p:val>
                                        </p:tav>
                                      </p:tavLst>
                                    </p:anim>
                                    <p:anim calcmode="lin" valueType="num">
                                      <p:cBhvr>
                                        <p:cTn id="30" dur="500"/>
                                        <p:tgtEl>
                                          <p:spTgt spid="15"/>
                                        </p:tgtEl>
                                        <p:attrNameLst>
                                          <p:attrName>ppt_h</p:attrName>
                                        </p:attrNameLst>
                                      </p:cBhvr>
                                      <p:tavLst>
                                        <p:tav tm="0">
                                          <p:val>
                                            <p:strVal val="ppt_h"/>
                                          </p:val>
                                        </p:tav>
                                        <p:tav tm="100000">
                                          <p:val>
                                            <p:fltVal val="0"/>
                                          </p:val>
                                        </p:tav>
                                      </p:tavLst>
                                    </p:anim>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53" presetClass="exit" presetSubtype="0" fill="hold" grpId="1" nodeType="withEffect">
                                  <p:stCondLst>
                                    <p:cond delay="0"/>
                                  </p:stCondLst>
                                  <p:childTnLst>
                                    <p:anim calcmode="lin" valueType="num">
                                      <p:cBhvr>
                                        <p:cTn id="34" dur="500"/>
                                        <p:tgtEl>
                                          <p:spTgt spid="17"/>
                                        </p:tgtEl>
                                        <p:attrNameLst>
                                          <p:attrName>ppt_w</p:attrName>
                                        </p:attrNameLst>
                                      </p:cBhvr>
                                      <p:tavLst>
                                        <p:tav tm="0">
                                          <p:val>
                                            <p:strVal val="ppt_w"/>
                                          </p:val>
                                        </p:tav>
                                        <p:tav tm="100000">
                                          <p:val>
                                            <p:fltVal val="0"/>
                                          </p:val>
                                        </p:tav>
                                      </p:tavLst>
                                    </p:anim>
                                    <p:anim calcmode="lin" valueType="num">
                                      <p:cBhvr>
                                        <p:cTn id="35" dur="500"/>
                                        <p:tgtEl>
                                          <p:spTgt spid="17"/>
                                        </p:tgtEl>
                                        <p:attrNameLst>
                                          <p:attrName>ppt_h</p:attrName>
                                        </p:attrNameLst>
                                      </p:cBhvr>
                                      <p:tavLst>
                                        <p:tav tm="0">
                                          <p:val>
                                            <p:strVal val="ppt_h"/>
                                          </p:val>
                                        </p:tav>
                                        <p:tav tm="100000">
                                          <p:val>
                                            <p:fltVal val="0"/>
                                          </p:val>
                                        </p:tav>
                                      </p:tavLst>
                                    </p:anim>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53" presetClass="exit" presetSubtype="0" fill="hold" grpId="1" nodeType="withEffect">
                                  <p:stCondLst>
                                    <p:cond delay="0"/>
                                  </p:stCondLst>
                                  <p:childTnLst>
                                    <p:anim calcmode="lin" valueType="num">
                                      <p:cBhvr>
                                        <p:cTn id="39" dur="500"/>
                                        <p:tgtEl>
                                          <p:spTgt spid="19"/>
                                        </p:tgtEl>
                                        <p:attrNameLst>
                                          <p:attrName>ppt_w</p:attrName>
                                        </p:attrNameLst>
                                      </p:cBhvr>
                                      <p:tavLst>
                                        <p:tav tm="0">
                                          <p:val>
                                            <p:strVal val="ppt_w"/>
                                          </p:val>
                                        </p:tav>
                                        <p:tav tm="100000">
                                          <p:val>
                                            <p:fltVal val="0"/>
                                          </p:val>
                                        </p:tav>
                                      </p:tavLst>
                                    </p:anim>
                                    <p:anim calcmode="lin" valueType="num">
                                      <p:cBhvr>
                                        <p:cTn id="40" dur="500"/>
                                        <p:tgtEl>
                                          <p:spTgt spid="19"/>
                                        </p:tgtEl>
                                        <p:attrNameLst>
                                          <p:attrName>ppt_h</p:attrName>
                                        </p:attrNameLst>
                                      </p:cBhvr>
                                      <p:tavLst>
                                        <p:tav tm="0">
                                          <p:val>
                                            <p:strVal val="ppt_h"/>
                                          </p:val>
                                        </p:tav>
                                        <p:tav tm="100000">
                                          <p:val>
                                            <p:fltVal val="0"/>
                                          </p:val>
                                        </p:tav>
                                      </p:tavLst>
                                    </p:anim>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par>
                                <p:cTn id="43" presetID="6" presetClass="entr" presetSubtype="16"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childTnLst>
                          </p:cTn>
                        </p:par>
                        <p:par>
                          <p:cTn id="46" fill="hold">
                            <p:stCondLst>
                              <p:cond delay="20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21"/>
                                        </p:tgtEl>
                                        <p:attrNameLst>
                                          <p:attrName>style.visibility</p:attrName>
                                        </p:attrNameLst>
                                      </p:cBhvr>
                                      <p:to>
                                        <p:strVal val="visible"/>
                                      </p:to>
                                    </p:set>
                                    <p:anim by="(-#ppt_w*2)" calcmode="lin" valueType="num">
                                      <p:cBhvr rctx="PPT">
                                        <p:cTn id="49" dur="500" autoRev="1" fill="hold">
                                          <p:stCondLst>
                                            <p:cond delay="0"/>
                                          </p:stCondLst>
                                        </p:cTn>
                                        <p:tgtEl>
                                          <p:spTgt spid="21"/>
                                        </p:tgtEl>
                                        <p:attrNameLst>
                                          <p:attrName>ppt_w</p:attrName>
                                        </p:attrNameLst>
                                      </p:cBhvr>
                                    </p:anim>
                                    <p:anim by="(#ppt_w*0.50)" calcmode="lin" valueType="num">
                                      <p:cBhvr>
                                        <p:cTn id="50" dur="500" decel="50000" autoRev="1" fill="hold">
                                          <p:stCondLst>
                                            <p:cond delay="0"/>
                                          </p:stCondLst>
                                        </p:cTn>
                                        <p:tgtEl>
                                          <p:spTgt spid="21"/>
                                        </p:tgtEl>
                                        <p:attrNameLst>
                                          <p:attrName>ppt_x</p:attrName>
                                        </p:attrNameLst>
                                      </p:cBhvr>
                                    </p:anim>
                                    <p:anim from="(-#ppt_h/2)" to="(#ppt_y)" calcmode="lin" valueType="num">
                                      <p:cBhvr>
                                        <p:cTn id="51" dur="1000" fill="hold">
                                          <p:stCondLst>
                                            <p:cond delay="0"/>
                                          </p:stCondLst>
                                        </p:cTn>
                                        <p:tgtEl>
                                          <p:spTgt spid="21"/>
                                        </p:tgtEl>
                                        <p:attrNameLst>
                                          <p:attrName>ppt_y</p:attrName>
                                        </p:attrNameLst>
                                      </p:cBhvr>
                                    </p:anim>
                                    <p:animRot by="21600000">
                                      <p:cBhvr>
                                        <p:cTn id="52" dur="10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19" grpId="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 </a:t>
            </a:r>
            <a:r>
              <a:rPr lang="en-US" sz="2600" b="1" dirty="0" err="1" smtClean="0">
                <a:solidFill>
                  <a:srgbClr val="FF00FF"/>
                </a:solidFill>
                <a:latin typeface="Times New Roman" pitchFamily="18" charset="0"/>
                <a:cs typeface="Times New Roman" pitchFamily="18" charset="0"/>
              </a:rPr>
              <a:t>ĐỊNH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LUẬT</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BẢO</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TOÀN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KHỐI</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LƯỢNG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PHƯƠNG</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TRÌNH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HÓA</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HỌC</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493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ĐỊNH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LUẬT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BẢO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TOÀN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Box 6"/>
          <p:cNvSpPr txBox="1"/>
          <p:nvPr/>
        </p:nvSpPr>
        <p:spPr>
          <a:xfrm>
            <a:off x="0" y="977682"/>
            <a:ext cx="12192000" cy="2677656"/>
          </a:xfrm>
          <a:prstGeom prst="rect">
            <a:avLst/>
          </a:prstGeom>
          <a:noFill/>
        </p:spPr>
        <p:txBody>
          <a:bodyPr wrap="square" rtlCol="0">
            <a:spAutoFit/>
          </a:bodyPr>
          <a:lstStyle/>
          <a:p>
            <a:pPr indent="396875"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Định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luật</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bảo</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toàn</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khối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lượng</a:t>
            </a:r>
            <a:r>
              <a:rPr lang="en-US" sz="2800" b="1" i="1" dirty="0" smtClean="0">
                <a:solidFill>
                  <a:srgbClr val="0000FF"/>
                </a:solidFill>
                <a:latin typeface="Times New Roman" panose="02020603050405020304" pitchFamily="18" charset="0"/>
                <a:cs typeface="Times New Roman" panose="02020603050405020304" pitchFamily="18" charset="0"/>
              </a:rPr>
              <a: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phẩm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a:t>
            </a:r>
          </a:p>
          <a:p>
            <a:pPr indent="396875" algn="just">
              <a:buFontTx/>
              <a:buChar char="-"/>
            </a:pPr>
            <a:r>
              <a:rPr lang="en-US" sz="2800" b="1" i="1" dirty="0" err="1" smtClean="0">
                <a:solidFill>
                  <a:srgbClr val="0000FF"/>
                </a:solidFill>
                <a:latin typeface="Times New Roman" panose="02020603050405020304" pitchFamily="18" charset="0"/>
                <a:cs typeface="Times New Roman" panose="02020603050405020304" pitchFamily="18" charset="0"/>
              </a:rPr>
              <a:t>Giải</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b="1" i="1" dirty="0" err="1" smtClean="0">
                <a:solidFill>
                  <a:srgbClr val="0000FF"/>
                </a:solidFill>
                <a:latin typeface="Times New Roman" panose="02020603050405020304" pitchFamily="18" charset="0"/>
                <a:cs typeface="Times New Roman" panose="02020603050405020304" pitchFamily="18" charset="0"/>
              </a:rPr>
              <a:t>thích</a:t>
            </a:r>
            <a:r>
              <a:rPr lang="en-US" sz="2800" b="1" i="1"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diễn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thay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giữa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ứng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tổng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toàn</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579896"/>
            <a:ext cx="9709760" cy="4717818"/>
          </a:xfrm>
          <a:prstGeom prst="rect">
            <a:avLst/>
          </a:prstGeom>
          <a:noFill/>
          <a:ln w="9525">
            <a:noFill/>
            <a:miter lim="800000"/>
            <a:headEnd/>
            <a:tailEnd/>
          </a:ln>
          <a:effectLst/>
        </p:spPr>
      </p:pic>
      <p:sp>
        <p:nvSpPr>
          <p:cNvPr id="3" name="TextBox 2"/>
          <p:cNvSpPr txBox="1"/>
          <p:nvPr/>
        </p:nvSpPr>
        <p:spPr>
          <a:xfrm>
            <a:off x="0" y="0"/>
            <a:ext cx="4682952" cy="615549"/>
          </a:xfrm>
          <a:prstGeom prst="rect">
            <a:avLst/>
          </a:prstGeom>
          <a:noFill/>
        </p:spPr>
        <p:txBody>
          <a:bodyPr wrap="square" lIns="121917" tIns="60958" rIns="121917" bIns="60958" rtlCol="0">
            <a:spAutoFit/>
          </a:bodyPr>
          <a:lstStyle/>
          <a:p>
            <a:pPr algn="just"/>
            <a:r>
              <a:rPr lang="en-US" sz="3200" dirty="0" err="1" smtClean="0">
                <a:solidFill>
                  <a:srgbClr val="FF0000"/>
                </a:solidFill>
                <a:latin typeface="Times New Roman" panose="02020603050405020304" pitchFamily="18" charset="0"/>
                <a:cs typeface="Times New Roman" panose="02020603050405020304" pitchFamily="18" charset="0"/>
              </a:rPr>
              <a:t>Tiến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hành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nghiệm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sau</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smtClean="0">
              <a:solidFill>
                <a:srgbClr val="FF00FF"/>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566056" y="4760685"/>
            <a:ext cx="2612571"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47087" y="4782460"/>
            <a:ext cx="2612571"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2512" y="5123542"/>
            <a:ext cx="161108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322286" y="5138058"/>
            <a:ext cx="856343"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710057" y="326971"/>
            <a:ext cx="2481943" cy="1384995"/>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Hiện tượng thí nghiệm: Xuất hiện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endParaRPr lang="en-US" sz="2800" dirty="0">
              <a:solidFill>
                <a:srgbClr val="FF00FF"/>
              </a:solidFill>
              <a:latin typeface="Times New Roman" pitchFamily="18" charset="0"/>
              <a:cs typeface="Times New Roman" pitchFamily="18" charset="0"/>
            </a:endParaRPr>
          </a:p>
        </p:txBody>
      </p:sp>
      <p:sp>
        <p:nvSpPr>
          <p:cNvPr id="18" name="Rectangle 17"/>
          <p:cNvSpPr/>
          <p:nvPr/>
        </p:nvSpPr>
        <p:spPr>
          <a:xfrm>
            <a:off x="9710057" y="1713083"/>
            <a:ext cx="2481943" cy="954107"/>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So </a:t>
            </a:r>
            <a:r>
              <a:rPr lang="en-US" sz="2800" dirty="0" err="1" smtClean="0">
                <a:solidFill>
                  <a:srgbClr val="FF00FF"/>
                </a:solidFill>
                <a:latin typeface="Times New Roman" pitchFamily="18" charset="0"/>
                <a:cs typeface="Times New Roman" pitchFamily="18" charset="0"/>
              </a:rPr>
              <a:t>sánh</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A</a:t>
            </a:r>
            <a:r>
              <a:rPr lang="en-US" sz="2800" dirty="0" smtClean="0">
                <a:solidFill>
                  <a:srgbClr val="FF00FF"/>
                </a:solidFill>
                <a:latin typeface="Times New Roman" pitchFamily="18" charset="0"/>
                <a:cs typeface="Times New Roman" pitchFamily="18" charset="0"/>
              </a:rPr>
              <a:t> &gt;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B</a:t>
            </a:r>
            <a:endParaRPr lang="en-US" sz="2800" dirty="0">
              <a:solidFill>
                <a:srgbClr val="FF00FF"/>
              </a:solidFill>
              <a:latin typeface="Times New Roman" pitchFamily="18" charset="0"/>
              <a:cs typeface="Times New Roman" pitchFamily="18" charset="0"/>
            </a:endParaRPr>
          </a:p>
        </p:txBody>
      </p:sp>
      <p:sp>
        <p:nvSpPr>
          <p:cNvPr id="19" name="Rectangle 18"/>
          <p:cNvSpPr/>
          <p:nvPr/>
        </p:nvSpPr>
        <p:spPr>
          <a:xfrm>
            <a:off x="0" y="5274348"/>
            <a:ext cx="12192000" cy="892552"/>
          </a:xfrm>
          <a:prstGeom prst="rect">
            <a:avLst/>
          </a:prstGeom>
        </p:spPr>
        <p:txBody>
          <a:bodyPr wrap="square">
            <a:spAutoFit/>
          </a:bodyPr>
          <a:lstStyle/>
          <a:p>
            <a:pPr algn="just"/>
            <a:r>
              <a:rPr lang="en-US" sz="2600" dirty="0" smtClean="0">
                <a:solidFill>
                  <a:srgbClr val="FF00FF"/>
                </a:solidFill>
                <a:latin typeface="Times New Roman" pitchFamily="18" charset="0"/>
                <a:cs typeface="Times New Roman" pitchFamily="18" charset="0"/>
              </a:rPr>
              <a:t>- S</a:t>
            </a:r>
            <a:r>
              <a:rPr lang="vi-VN" sz="2600" dirty="0" smtClean="0">
                <a:solidFill>
                  <a:srgbClr val="FF00FF"/>
                </a:solidFill>
                <a:latin typeface="Times New Roman" pitchFamily="18" charset="0"/>
                <a:cs typeface="Times New Roman" pitchFamily="18" charset="0"/>
              </a:rPr>
              <a:t>ơ đồ dạng chữ:</a:t>
            </a:r>
          </a:p>
          <a:p>
            <a:pPr algn="just"/>
            <a:r>
              <a:rPr lang="vi-VN" sz="2600" dirty="0" smtClean="0">
                <a:solidFill>
                  <a:srgbClr val="FF00FF"/>
                </a:solidFill>
                <a:latin typeface="Times New Roman" pitchFamily="18" charset="0"/>
                <a:cs typeface="Times New Roman" pitchFamily="18" charset="0"/>
              </a:rPr>
              <a:t>Acetic acid + Sodium hydrogencarbonate → Sodium acetate + Carbon dioxide + Nước</a:t>
            </a:r>
            <a:endParaRPr lang="en-US" sz="2800" dirty="0">
              <a:solidFill>
                <a:srgbClr val="FF00FF"/>
              </a:solidFill>
              <a:latin typeface="Times New Roman" pitchFamily="18" charset="0"/>
              <a:cs typeface="Times New Roman" pitchFamily="18" charset="0"/>
            </a:endParaRPr>
          </a:p>
        </p:txBody>
      </p:sp>
      <p:sp>
        <p:nvSpPr>
          <p:cNvPr id="15" name="Rectangle 14"/>
          <p:cNvSpPr/>
          <p:nvPr/>
        </p:nvSpPr>
        <p:spPr>
          <a:xfrm>
            <a:off x="0" y="6211669"/>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Giải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thích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A</a:t>
            </a:r>
            <a:r>
              <a:rPr lang="en-US" sz="2800" dirty="0" smtClean="0">
                <a:solidFill>
                  <a:srgbClr val="FF00FF"/>
                </a:solidFill>
                <a:latin typeface="Times New Roman" pitchFamily="18" charset="0"/>
                <a:cs typeface="Times New Roman" pitchFamily="18" charset="0"/>
              </a:rPr>
              <a:t> &gt;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B</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do </a:t>
            </a:r>
            <a:r>
              <a:rPr lang="en-US" sz="2800" dirty="0" err="1" smtClean="0">
                <a:solidFill>
                  <a:srgbClr val="FF00FF"/>
                </a:solidFill>
                <a:latin typeface="Times New Roman" pitchFamily="18" charset="0"/>
                <a:cs typeface="Times New Roman" pitchFamily="18" charset="0"/>
              </a:rPr>
              <a:t>sau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carbon dioxide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khỏi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bình</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4807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770" decel="100000"/>
                                        <p:tgtEl>
                                          <p:spTgt spid="4098"/>
                                        </p:tgtEl>
                                      </p:cBhvr>
                                    </p:animEffect>
                                    <p:animScale>
                                      <p:cBhvr>
                                        <p:cTn id="15" dur="770" decel="100000"/>
                                        <p:tgtEl>
                                          <p:spTgt spid="4098"/>
                                        </p:tgtEl>
                                      </p:cBhvr>
                                      <p:from x="10000" y="10000"/>
                                      <p:to x="200000" y="450000"/>
                                    </p:animScale>
                                    <p:animScale>
                                      <p:cBhvr>
                                        <p:cTn id="16" dur="1230" accel="100000" fill="hold">
                                          <p:stCondLst>
                                            <p:cond delay="770"/>
                                          </p:stCondLst>
                                        </p:cTn>
                                        <p:tgtEl>
                                          <p:spTgt spid="4098"/>
                                        </p:tgtEl>
                                      </p:cBhvr>
                                      <p:from x="200000" y="450000"/>
                                      <p:to x="100000" y="100000"/>
                                    </p:animScale>
                                    <p:set>
                                      <p:cBhvr>
                                        <p:cTn id="17" dur="770" fill="hold"/>
                                        <p:tgtEl>
                                          <p:spTgt spid="4098"/>
                                        </p:tgtEl>
                                        <p:attrNameLst>
                                          <p:attrName>ppt_x</p:attrName>
                                        </p:attrNameLst>
                                      </p:cBhvr>
                                      <p:to>
                                        <p:strVal val="(0.5)"/>
                                      </p:to>
                                    </p:set>
                                    <p:anim from="(0.5)" to="(#ppt_x)" calcmode="lin" valueType="num">
                                      <p:cBhvr>
                                        <p:cTn id="18" dur="1230" accel="100000" fill="hold">
                                          <p:stCondLst>
                                            <p:cond delay="770"/>
                                          </p:stCondLst>
                                        </p:cTn>
                                        <p:tgtEl>
                                          <p:spTgt spid="4098"/>
                                        </p:tgtEl>
                                        <p:attrNameLst>
                                          <p:attrName>ppt_x</p:attrName>
                                        </p:attrNameLst>
                                      </p:cBhvr>
                                    </p:anim>
                                    <p:set>
                                      <p:cBhvr>
                                        <p:cTn id="19" dur="770" fill="hold"/>
                                        <p:tgtEl>
                                          <p:spTgt spid="4098"/>
                                        </p:tgtEl>
                                        <p:attrNameLst>
                                          <p:attrName>ppt_y</p:attrName>
                                        </p:attrNameLst>
                                      </p:cBhvr>
                                      <p:to>
                                        <p:strVal val="(#ppt_y+0.4)"/>
                                      </p:to>
                                    </p:set>
                                    <p:anim from="(#ppt_y+0.4)" to="(#ppt_y)" calcmode="lin" valueType="num">
                                      <p:cBhvr>
                                        <p:cTn id="20" dur="1230" accel="100000" fill="hold">
                                          <p:stCondLst>
                                            <p:cond delay="770"/>
                                          </p:stCondLst>
                                        </p:cTn>
                                        <p:tgtEl>
                                          <p:spTgt spid="4098"/>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900" decel="100000" fill="hold"/>
                                        <p:tgtEl>
                                          <p:spTgt spid="1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downRight)">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strips(downRight)">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900" decel="100000" fill="hold"/>
                                        <p:tgtEl>
                                          <p:spTgt spid="18"/>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strips(downRight)">
                                      <p:cBhvr>
                                        <p:cTn id="56" dur="10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900" decel="100000" fill="hold"/>
                                        <p:tgtEl>
                                          <p:spTgt spid="19"/>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ppt_w</p:attrName>
                                        </p:attrNameLst>
                                      </p:cBhvr>
                                      <p:tavLst>
                                        <p:tav tm="0">
                                          <p:val>
                                            <p:fltVal val="0"/>
                                          </p:val>
                                        </p:tav>
                                        <p:tav tm="100000">
                                          <p:val>
                                            <p:strVal val="#ppt_w"/>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P spid="19"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94348"/>
            <a:ext cx="12192000" cy="892552"/>
          </a:xfrm>
          <a:prstGeom prst="rect">
            <a:avLst/>
          </a:prstGeom>
        </p:spPr>
        <p:txBody>
          <a:bodyPr wrap="square">
            <a:spAutoFit/>
          </a:bodyPr>
          <a:lstStyle/>
          <a:p>
            <a:pPr algn="just"/>
            <a:r>
              <a:rPr lang="en-US" sz="2600" dirty="0" smtClean="0">
                <a:solidFill>
                  <a:srgbClr val="FF00FF"/>
                </a:solidFill>
                <a:latin typeface="Times New Roman" pitchFamily="18" charset="0"/>
                <a:cs typeface="Times New Roman" pitchFamily="18" charset="0"/>
              </a:rPr>
              <a:t>- S</a:t>
            </a:r>
            <a:r>
              <a:rPr lang="vi-VN" sz="2600" dirty="0" smtClean="0">
                <a:solidFill>
                  <a:srgbClr val="FF00FF"/>
                </a:solidFill>
                <a:latin typeface="Times New Roman" pitchFamily="18" charset="0"/>
                <a:cs typeface="Times New Roman" pitchFamily="18" charset="0"/>
              </a:rPr>
              <a:t>ơ đồ dạng chữ:</a:t>
            </a:r>
          </a:p>
          <a:p>
            <a:pPr algn="just"/>
            <a:r>
              <a:rPr lang="vi-VN" sz="2600" dirty="0" smtClean="0">
                <a:solidFill>
                  <a:srgbClr val="FF00FF"/>
                </a:solidFill>
                <a:latin typeface="Times New Roman" pitchFamily="18" charset="0"/>
                <a:cs typeface="Times New Roman" pitchFamily="18" charset="0"/>
              </a:rPr>
              <a:t>Acetic acid + Sodium hydrogencarbonate → Sodium acetate + Carbon dioxide + Nước</a:t>
            </a:r>
            <a:endParaRPr lang="en-US" sz="2800" dirty="0">
              <a:solidFill>
                <a:srgbClr val="FF00FF"/>
              </a:solidFill>
              <a:latin typeface="Times New Roman" pitchFamily="18" charset="0"/>
              <a:cs typeface="Times New Roman" pitchFamily="18" charset="0"/>
            </a:endParaRPr>
          </a:p>
        </p:txBody>
      </p:sp>
      <p:sp>
        <p:nvSpPr>
          <p:cNvPr id="15" name="Rectangle 14"/>
          <p:cNvSpPr/>
          <p:nvPr/>
        </p:nvSpPr>
        <p:spPr>
          <a:xfrm>
            <a:off x="0" y="1131669"/>
            <a:ext cx="12192000" cy="954107"/>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Giải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thích</a:t>
            </a:r>
            <a:r>
              <a:rPr lang="en-US" sz="2800" dirty="0" smtClean="0">
                <a:solidFill>
                  <a:srgbClr val="FF00FF"/>
                </a:solidFill>
                <a:latin typeface="Times New Roman" pitchFamily="18" charset="0"/>
                <a:cs typeface="Times New Roman" pitchFamily="18" charset="0"/>
              </a:rPr>
              <a:t>:  </a:t>
            </a:r>
          </a:p>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A</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tổng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Acetic acid </a:t>
            </a:r>
            <a:r>
              <a:rPr lang="en-US" sz="2800" dirty="0" err="1" smtClean="0">
                <a:solidFill>
                  <a:srgbClr val="FF00FF"/>
                </a:solidFill>
                <a:latin typeface="Times New Roman" pitchFamily="18" charset="0"/>
                <a:cs typeface="Times New Roman" pitchFamily="18" charset="0"/>
              </a:rPr>
              <a:t>và</a:t>
            </a:r>
            <a:r>
              <a:rPr lang="vi-VN" sz="2800" dirty="0" smtClean="0">
                <a:solidFill>
                  <a:srgbClr val="FF00FF"/>
                </a:solidFill>
                <a:latin typeface="Times New Roman" pitchFamily="18" charset="0"/>
                <a:cs typeface="Times New Roman" pitchFamily="18" charset="0"/>
              </a:rPr>
              <a:t> Sodium hydrogencarbonate</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
        <p:nvSpPr>
          <p:cNvPr id="13" name="Rectangle 12"/>
          <p:cNvSpPr/>
          <p:nvPr/>
        </p:nvSpPr>
        <p:spPr>
          <a:xfrm>
            <a:off x="0" y="2140413"/>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B</a:t>
            </a:r>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tổng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vi-VN" sz="2800" dirty="0" smtClean="0">
                <a:solidFill>
                  <a:srgbClr val="FF00FF"/>
                </a:solidFill>
                <a:latin typeface="Times New Roman" pitchFamily="18" charset="0"/>
                <a:cs typeface="Times New Roman" pitchFamily="18" charset="0"/>
              </a:rPr>
              <a:t> Sodium acetate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Nước</a:t>
            </a:r>
            <a:endParaRPr lang="en-US" sz="2800" dirty="0">
              <a:solidFill>
                <a:srgbClr val="FF00FF"/>
              </a:solidFill>
              <a:latin typeface="Times New Roman" pitchFamily="18" charset="0"/>
              <a:cs typeface="Times New Roman" pitchFamily="18" charset="0"/>
            </a:endParaRPr>
          </a:p>
        </p:txBody>
      </p:sp>
      <p:sp>
        <p:nvSpPr>
          <p:cNvPr id="16" name="Rectangle 15"/>
          <p:cNvSpPr/>
          <p:nvPr/>
        </p:nvSpPr>
        <p:spPr>
          <a:xfrm>
            <a:off x="0" y="2670185"/>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A</a:t>
            </a:r>
            <a:r>
              <a:rPr lang="en-US" sz="2800" dirty="0" smtClean="0">
                <a:solidFill>
                  <a:srgbClr val="FF00FF"/>
                </a:solidFill>
                <a:latin typeface="Times New Roman" pitchFamily="18" charset="0"/>
                <a:cs typeface="Times New Roman" pitchFamily="18" charset="0"/>
              </a:rPr>
              <a:t> &gt; </a:t>
            </a:r>
            <a:r>
              <a:rPr lang="en-US" sz="2800" dirty="0" err="1" smtClean="0">
                <a:solidFill>
                  <a:srgbClr val="FF00FF"/>
                </a:solidFill>
                <a:latin typeface="Times New Roman" pitchFamily="18" charset="0"/>
                <a:cs typeface="Times New Roman" pitchFamily="18" charset="0"/>
              </a:rPr>
              <a:t>m</a:t>
            </a:r>
            <a:r>
              <a:rPr lang="en-US" sz="2800" baseline="-25000" dirty="0" err="1" smtClean="0">
                <a:solidFill>
                  <a:srgbClr val="FF00FF"/>
                </a:solidFill>
                <a:latin typeface="Times New Roman" pitchFamily="18" charset="0"/>
                <a:cs typeface="Times New Roman" pitchFamily="18" charset="0"/>
              </a:rPr>
              <a:t>B</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do </a:t>
            </a:r>
            <a:r>
              <a:rPr lang="en-US" sz="2800" dirty="0" err="1" smtClean="0">
                <a:solidFill>
                  <a:srgbClr val="FF00FF"/>
                </a:solidFill>
                <a:latin typeface="Times New Roman" pitchFamily="18" charset="0"/>
                <a:cs typeface="Times New Roman" pitchFamily="18" charset="0"/>
              </a:rPr>
              <a:t>sau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carbon dioxide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khỏi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bình</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20" name="Rectangle 19"/>
          <p:cNvSpPr/>
          <p:nvPr/>
        </p:nvSpPr>
        <p:spPr>
          <a:xfrm>
            <a:off x="0" y="3359617"/>
            <a:ext cx="12192000" cy="954107"/>
          </a:xfrm>
          <a:prstGeom prst="rect">
            <a:avLst/>
          </a:prstGeom>
        </p:spPr>
        <p:txBody>
          <a:bodyPr wrap="square">
            <a:spAutoFit/>
          </a:bodyPr>
          <a:lstStyle/>
          <a:p>
            <a:pPr algn="just"/>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Lưu</a:t>
            </a:r>
            <a:r>
              <a:rPr lang="en-US" sz="2800" b="1" dirty="0" smtClean="0">
                <a:solidFill>
                  <a:srgbClr val="FF00FF"/>
                </a:solidFill>
                <a:latin typeface="Times New Roman" pitchFamily="18" charset="0"/>
                <a:cs typeface="Times New Roman" pitchFamily="18" charset="0"/>
              </a:rPr>
              <a:t> ý:</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hóa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học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phẩm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cần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lưu</a:t>
            </a:r>
            <a:r>
              <a:rPr lang="en-US" sz="2800" dirty="0" smtClean="0">
                <a:solidFill>
                  <a:srgbClr val="FF00FF"/>
                </a:solidFill>
                <a:latin typeface="Times New Roman" pitchFamily="18" charset="0"/>
                <a:cs typeface="Times New Roman" pitchFamily="18" charset="0"/>
              </a:rPr>
              <a:t> ý </a:t>
            </a:r>
            <a:r>
              <a:rPr lang="en-US" sz="2800" dirty="0" err="1" smtClean="0">
                <a:solidFill>
                  <a:srgbClr val="FF00FF"/>
                </a:solidFill>
                <a:latin typeface="Times New Roman" pitchFamily="18" charset="0"/>
                <a:cs typeface="Times New Roman" pitchFamily="18" charset="0"/>
              </a:rPr>
              <a:t>tính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cả</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bay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21" name="Rectangle 20"/>
          <p:cNvSpPr/>
          <p:nvPr/>
        </p:nvSpPr>
        <p:spPr>
          <a:xfrm>
            <a:off x="0" y="4396234"/>
            <a:ext cx="12192000" cy="1292662"/>
          </a:xfrm>
          <a:prstGeom prst="rect">
            <a:avLst/>
          </a:prstGeom>
        </p:spPr>
        <p:txBody>
          <a:bodyPr wrap="square">
            <a:spAutoFit/>
          </a:bodyPr>
          <a:lstStyle/>
          <a:p>
            <a:pPr algn="just"/>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Như</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vậy</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trong</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thí</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nghiệm</a:t>
            </a:r>
            <a:r>
              <a:rPr lang="en-US" sz="2600" dirty="0" smtClean="0">
                <a:solidFill>
                  <a:srgbClr val="FF00FF"/>
                </a:solidFill>
                <a:latin typeface="Times New Roman" pitchFamily="18" charset="0"/>
                <a:cs typeface="Times New Roman" pitchFamily="18" charset="0"/>
              </a:rPr>
              <a:t> 2:</a:t>
            </a:r>
            <a:endParaRPr lang="vi-VN" sz="2600" dirty="0" smtClean="0">
              <a:solidFill>
                <a:srgbClr val="FF00FF"/>
              </a:solidFill>
              <a:latin typeface="Times New Roman" pitchFamily="18" charset="0"/>
              <a:cs typeface="Times New Roman" pitchFamily="18" charset="0"/>
            </a:endParaRPr>
          </a:p>
          <a:p>
            <a:pPr algn="just"/>
            <a:r>
              <a:rPr lang="en-US" sz="2600" dirty="0" err="1" smtClean="0">
                <a:solidFill>
                  <a:srgbClr val="FF00FF"/>
                </a:solidFill>
                <a:latin typeface="Times New Roman" pitchFamily="18" charset="0"/>
                <a:cs typeface="Times New Roman" pitchFamily="18" charset="0"/>
              </a:rPr>
              <a:t>Tổng</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khối</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lượng</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của</a:t>
            </a:r>
            <a:r>
              <a:rPr lang="en-US" sz="2600" dirty="0" smtClean="0">
                <a:solidFill>
                  <a:srgbClr val="FF00FF"/>
                </a:solidFill>
                <a:latin typeface="Times New Roman" pitchFamily="18" charset="0"/>
                <a:cs typeface="Times New Roman" pitchFamily="18" charset="0"/>
              </a:rPr>
              <a:t> </a:t>
            </a:r>
            <a:r>
              <a:rPr lang="vi-VN" sz="2600" dirty="0" smtClean="0">
                <a:solidFill>
                  <a:srgbClr val="FF00FF"/>
                </a:solidFill>
                <a:latin typeface="Times New Roman" pitchFamily="18" charset="0"/>
                <a:cs typeface="Times New Roman" pitchFamily="18" charset="0"/>
              </a:rPr>
              <a:t>Acetic acid </a:t>
            </a:r>
            <a:r>
              <a:rPr lang="en-US" sz="2600" dirty="0" err="1" smtClean="0">
                <a:solidFill>
                  <a:srgbClr val="FF00FF"/>
                </a:solidFill>
                <a:latin typeface="Times New Roman" pitchFamily="18" charset="0"/>
                <a:cs typeface="Times New Roman" pitchFamily="18" charset="0"/>
              </a:rPr>
              <a:t>và</a:t>
            </a:r>
            <a:r>
              <a:rPr lang="en-US" sz="2600" dirty="0" smtClean="0">
                <a:solidFill>
                  <a:srgbClr val="FF00FF"/>
                </a:solidFill>
                <a:latin typeface="Times New Roman" pitchFamily="18" charset="0"/>
                <a:cs typeface="Times New Roman" pitchFamily="18" charset="0"/>
              </a:rPr>
              <a:t> </a:t>
            </a:r>
            <a:r>
              <a:rPr lang="vi-VN" sz="2600" dirty="0" smtClean="0">
                <a:solidFill>
                  <a:srgbClr val="FF00FF"/>
                </a:solidFill>
                <a:latin typeface="Times New Roman" pitchFamily="18" charset="0"/>
                <a:cs typeface="Times New Roman" pitchFamily="18" charset="0"/>
              </a:rPr>
              <a:t>Sodium hydrogencarbonate </a:t>
            </a:r>
            <a:r>
              <a:rPr lang="en-US" sz="2600" dirty="0" err="1" smtClean="0">
                <a:solidFill>
                  <a:srgbClr val="FF00FF"/>
                </a:solidFill>
                <a:latin typeface="Times New Roman" pitchFamily="18" charset="0"/>
                <a:cs typeface="Times New Roman" pitchFamily="18" charset="0"/>
              </a:rPr>
              <a:t>bằng</a:t>
            </a:r>
            <a:r>
              <a:rPr lang="vi-VN"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tổng</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khối</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lượng</a:t>
            </a:r>
            <a:r>
              <a:rPr lang="en-US" sz="2600" dirty="0" smtClean="0">
                <a:solidFill>
                  <a:srgbClr val="FF00FF"/>
                </a:solidFill>
                <a:latin typeface="Times New Roman" pitchFamily="18" charset="0"/>
                <a:cs typeface="Times New Roman" pitchFamily="18" charset="0"/>
              </a:rPr>
              <a:t> </a:t>
            </a:r>
            <a:r>
              <a:rPr lang="en-US" sz="2600" dirty="0" err="1" smtClean="0">
                <a:solidFill>
                  <a:srgbClr val="FF00FF"/>
                </a:solidFill>
                <a:latin typeface="Times New Roman" pitchFamily="18" charset="0"/>
                <a:cs typeface="Times New Roman" pitchFamily="18" charset="0"/>
              </a:rPr>
              <a:t>của</a:t>
            </a:r>
            <a:r>
              <a:rPr lang="en-US" sz="2600" dirty="0" smtClean="0">
                <a:solidFill>
                  <a:srgbClr val="FF00FF"/>
                </a:solidFill>
                <a:latin typeface="Times New Roman" pitchFamily="18" charset="0"/>
                <a:cs typeface="Times New Roman" pitchFamily="18" charset="0"/>
              </a:rPr>
              <a:t> </a:t>
            </a:r>
            <a:r>
              <a:rPr lang="vi-VN" sz="2600" dirty="0" smtClean="0">
                <a:solidFill>
                  <a:srgbClr val="FF00FF"/>
                </a:solidFill>
                <a:latin typeface="Times New Roman" pitchFamily="18" charset="0"/>
                <a:cs typeface="Times New Roman" pitchFamily="18" charset="0"/>
              </a:rPr>
              <a:t>Sodium acetate</a:t>
            </a:r>
            <a:r>
              <a:rPr lang="en-US" sz="2600" dirty="0" smtClean="0">
                <a:solidFill>
                  <a:srgbClr val="FF00FF"/>
                </a:solidFill>
                <a:latin typeface="Times New Roman" pitchFamily="18" charset="0"/>
                <a:cs typeface="Times New Roman" pitchFamily="18" charset="0"/>
              </a:rPr>
              <a:t>,</a:t>
            </a:r>
            <a:r>
              <a:rPr lang="vi-VN" sz="2600" dirty="0" smtClean="0">
                <a:solidFill>
                  <a:srgbClr val="FF00FF"/>
                </a:solidFill>
                <a:latin typeface="Times New Roman" pitchFamily="18" charset="0"/>
                <a:cs typeface="Times New Roman" pitchFamily="18" charset="0"/>
              </a:rPr>
              <a:t> Carbon dioxide </a:t>
            </a:r>
            <a:r>
              <a:rPr lang="en-US" sz="2600" dirty="0" err="1" smtClean="0">
                <a:solidFill>
                  <a:srgbClr val="FF00FF"/>
                </a:solidFill>
                <a:latin typeface="Times New Roman" pitchFamily="18" charset="0"/>
                <a:cs typeface="Times New Roman" pitchFamily="18" charset="0"/>
              </a:rPr>
              <a:t>và</a:t>
            </a:r>
            <a:r>
              <a:rPr lang="vi-VN" sz="2600" dirty="0" smtClean="0">
                <a:solidFill>
                  <a:srgbClr val="FF00FF"/>
                </a:solidFill>
                <a:latin typeface="Times New Roman" pitchFamily="18" charset="0"/>
                <a:cs typeface="Times New Roman" pitchFamily="18" charset="0"/>
              </a:rPr>
              <a:t> Nước</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4807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fltVal val="0"/>
                                          </p:val>
                                        </p:tav>
                                        <p:tav tm="100000">
                                          <p:val>
                                            <p:strVal val="#ppt_w"/>
                                          </p:val>
                                        </p:tav>
                                      </p:tavLst>
                                    </p:anim>
                                    <p:anim calcmode="lin" valueType="num">
                                      <p:cBhvr>
                                        <p:cTn id="40" dur="1000" fill="hold"/>
                                        <p:tgtEl>
                                          <p:spTgt spid="20"/>
                                        </p:tgtEl>
                                        <p:attrNameLst>
                                          <p:attrName>ppt_h</p:attrName>
                                        </p:attrNameLst>
                                      </p:cBhvr>
                                      <p:tavLst>
                                        <p:tav tm="0">
                                          <p:val>
                                            <p:fltVal val="0"/>
                                          </p:val>
                                        </p:tav>
                                        <p:tav tm="100000">
                                          <p:val>
                                            <p:strVal val="#ppt_h"/>
                                          </p:val>
                                        </p:tav>
                                      </p:tavLst>
                                    </p:anim>
                                    <p:anim calcmode="lin" valueType="num">
                                      <p:cBhvr>
                                        <p:cTn id="4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900" decel="100000" fill="hold"/>
                                        <p:tgtEl>
                                          <p:spTgt spid="21"/>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13" grpId="0"/>
      <p:bldP spid="16" grpId="0"/>
      <p:bldP spid="20" grpId="0"/>
      <p:bldP spid="21"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1746</TotalTime>
  <Words>1934</Words>
  <Application>Microsoft Office PowerPoint</Application>
  <PresentationFormat>Widescreen</PresentationFormat>
  <Paragraphs>147</Paragraphs>
  <Slides>30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Calibri Light</vt:lpstr>
      <vt:lpstr>iCiel Bambola</vt:lpstr>
      <vt:lpstr>iCiel Nabila</vt:lpstr>
      <vt:lpstr>Times New Roman</vt:lpstr>
      <vt:lpstr>Wingdings</vt:lpstr>
      <vt:lpstr>Wingdings 3</vt:lpstr>
      <vt:lpstr>MỞ ĐẦU KHTN 7-HIỀN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316</cp:revision>
  <dcterms:created xsi:type="dcterms:W3CDTF">2022-07-11T10:05:56Z</dcterms:created>
  <dcterms:modified xsi:type="dcterms:W3CDTF">2024-09-23T13:32:13Z</dcterms:modified>
</cp:coreProperties>
</file>