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568" r:id="rId1"/>
    <p:sldMasterId id="2147488909" r:id="rId2"/>
  </p:sldMasterIdLst>
  <p:notesMasterIdLst>
    <p:notesMasterId r:id="rId37"/>
  </p:notesMasterIdLst>
  <p:sldIdLst>
    <p:sldId id="401" r:id="rId3"/>
    <p:sldId id="416" r:id="rId4"/>
    <p:sldId id="317" r:id="rId5"/>
    <p:sldId id="395" r:id="rId6"/>
    <p:sldId id="396" r:id="rId7"/>
    <p:sldId id="397" r:id="rId8"/>
    <p:sldId id="398" r:id="rId9"/>
    <p:sldId id="399" r:id="rId10"/>
    <p:sldId id="417" r:id="rId11"/>
    <p:sldId id="420" r:id="rId12"/>
    <p:sldId id="365" r:id="rId13"/>
    <p:sldId id="321" r:id="rId14"/>
    <p:sldId id="368" r:id="rId15"/>
    <p:sldId id="384" r:id="rId16"/>
    <p:sldId id="350" r:id="rId17"/>
    <p:sldId id="404" r:id="rId18"/>
    <p:sldId id="405" r:id="rId19"/>
    <p:sldId id="406" r:id="rId20"/>
    <p:sldId id="407" r:id="rId21"/>
    <p:sldId id="408" r:id="rId22"/>
    <p:sldId id="388" r:id="rId23"/>
    <p:sldId id="385" r:id="rId24"/>
    <p:sldId id="348" r:id="rId25"/>
    <p:sldId id="353" r:id="rId26"/>
    <p:sldId id="419" r:id="rId27"/>
    <p:sldId id="409" r:id="rId28"/>
    <p:sldId id="410" r:id="rId29"/>
    <p:sldId id="411" r:id="rId30"/>
    <p:sldId id="296" r:id="rId31"/>
    <p:sldId id="376" r:id="rId32"/>
    <p:sldId id="342" r:id="rId33"/>
    <p:sldId id="418" r:id="rId34"/>
    <p:sldId id="414" r:id="rId35"/>
    <p:sldId id="394"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00D4E2-0BCC-4F5D-AE1D-792F5BB88121}" type="slidenum">
              <a:rPr lang="en-US" smtClean="0"/>
              <a:pPr/>
              <a:t>1</a:t>
            </a:fld>
            <a:endParaRPr lang="en-US"/>
          </a:p>
        </p:txBody>
      </p:sp>
    </p:spTree>
    <p:extLst>
      <p:ext uri="{BB962C8B-B14F-4D97-AF65-F5344CB8AC3E}">
        <p14:creationId xmlns:p14="http://schemas.microsoft.com/office/powerpoint/2010/main" val="3874792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D9D160C-241D-41A8-B01F-2B2FD48BE6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2B322EF-3210-4B09-B82A-30C088A2AE17}" type="slidenum">
              <a:rPr lang="en-US" altLang="en-US"/>
              <a:pPr/>
              <a:t>15</a:t>
            </a:fld>
            <a:endParaRPr lang="en-US" altLang="en-US"/>
          </a:p>
        </p:txBody>
      </p:sp>
      <p:sp>
        <p:nvSpPr>
          <p:cNvPr id="17411" name="Rectangle 2">
            <a:extLst>
              <a:ext uri="{FF2B5EF4-FFF2-40B4-BE49-F238E27FC236}">
                <a16:creationId xmlns:a16="http://schemas.microsoft.com/office/drawing/2014/main" id="{C425C972-F5DC-496F-8978-17E65892B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a:extLst>
              <a:ext uri="{FF2B5EF4-FFF2-40B4-BE49-F238E27FC236}">
                <a16:creationId xmlns:a16="http://schemas.microsoft.com/office/drawing/2014/main" id="{55A830E0-5331-4C00-BE35-D1E7CA16B1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FE67FB80-2FFC-4D5F-9DE2-F8E4CE915C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7E3D6FD-6574-4D6B-8356-71DB898B3F49}" type="slidenum">
              <a:rPr lang="en-US" altLang="en-US"/>
              <a:pPr/>
              <a:t>29</a:t>
            </a:fld>
            <a:endParaRPr lang="en-US" altLang="en-US"/>
          </a:p>
        </p:txBody>
      </p:sp>
      <p:sp>
        <p:nvSpPr>
          <p:cNvPr id="35843" name="Rectangle 2">
            <a:extLst>
              <a:ext uri="{FF2B5EF4-FFF2-40B4-BE49-F238E27FC236}">
                <a16:creationId xmlns:a16="http://schemas.microsoft.com/office/drawing/2014/main" id="{C13365C0-915E-413D-987E-E60094AFA7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Rectangle 3">
            <a:extLst>
              <a:ext uri="{FF2B5EF4-FFF2-40B4-BE49-F238E27FC236}">
                <a16:creationId xmlns:a16="http://schemas.microsoft.com/office/drawing/2014/main" id="{37FD6494-F015-48D5-A875-D1583651F8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22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181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3059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9590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11633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1555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6294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4148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51876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05179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57230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8765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07418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6402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3521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79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6084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28987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1376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42CE5DB-37D1-401F-B3C9-412EB17FC619}" type="datetimeFigureOut">
              <a:rPr lang="en-IN" smtClean="0">
                <a:solidFill>
                  <a:prstClr val="black">
                    <a:tint val="75000"/>
                  </a:prstClr>
                </a:solidFill>
              </a:rPr>
              <a:pPr/>
              <a:t>06-10-2025</a:t>
            </a:fld>
            <a:endParaRPr lang="en-IN">
              <a:solidFill>
                <a:prstClr val="black">
                  <a:tint val="75000"/>
                </a:prst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IN">
              <a:solidFill>
                <a:prstClr val="black">
                  <a:tint val="75000"/>
                </a:prst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309345961"/>
      </p:ext>
    </p:extLst>
  </p:cSld>
  <p:clrMap bg1="dk1" tx1="lt1" bg2="dk2" tx2="lt2" accent1="accent1" accent2="accent2" accent3="accent3" accent4="accent4" accent5="accent5" accent6="accent6" hlink="hlink" folHlink="folHlink"/>
  <p:sldLayoutIdLst>
    <p:sldLayoutId id="2147488910" r:id="rId1"/>
    <p:sldLayoutId id="2147489090" r:id="rId2"/>
    <p:sldLayoutId id="2147488911" r:id="rId3"/>
    <p:sldLayoutId id="2147488912" r:id="rId4"/>
    <p:sldLayoutId id="2147488913" r:id="rId5"/>
    <p:sldLayoutId id="2147488914" r:id="rId6"/>
    <p:sldLayoutId id="2147488915" r:id="rId7"/>
    <p:sldLayoutId id="2147488916" r:id="rId8"/>
    <p:sldLayoutId id="2147488917" r:id="rId9"/>
    <p:sldLayoutId id="2147488918" r:id="rId10"/>
    <p:sldLayoutId id="2147488919" r:id="rId11"/>
    <p:sldLayoutId id="2147488920" r:id="rId12"/>
    <p:sldLayoutId id="2147488921" r:id="rId13"/>
    <p:sldLayoutId id="2147488922" r:id="rId14"/>
    <p:sldLayoutId id="2147488923" r:id="rId15"/>
    <p:sldLayoutId id="2147488924" r:id="rId16"/>
    <p:sldLayoutId id="2147488925" r:id="rId17"/>
    <p:sldLayoutId id="2147488926" r:id="rId18"/>
    <p:sldLayoutId id="2147488927" r:id="rId19"/>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slide" Target="slide8.xml"/><Relationship Id="rId5" Type="http://schemas.openxmlformats.org/officeDocument/2006/relationships/image" Target="../media/image16.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0.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share.google/AGEIdzKKrTTyXIcq0" TargetMode="Externa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89149" y="138663"/>
            <a:ext cx="9813702" cy="1836941"/>
          </a:xfrm>
        </p:spPr>
        <p:txBody>
          <a:bodyPr>
            <a:normAutofit fontScale="90000"/>
          </a:bodyPr>
          <a:lstStyle/>
          <a:p>
            <a:pPr algn="ctr"/>
            <a:r>
              <a:rPr lang="en-US" sz="4800" b="1" dirty="0">
                <a:solidFill>
                  <a:srgbClr val="FFFF00"/>
                </a:solidFill>
                <a:latin typeface="Times New Roman" panose="02020603050405020304" pitchFamily="18" charset="0"/>
                <a:cs typeface="Times New Roman" panose="02020603050405020304" pitchFamily="18" charset="0"/>
              </a:rPr>
              <a:t>CHÀO MỪNG CÁC </a:t>
            </a:r>
            <a:r>
              <a:rPr lang="en-US" b="1" dirty="0" err="1">
                <a:solidFill>
                  <a:srgbClr val="FFFF00"/>
                </a:solidFill>
                <a:latin typeface="Times New Roman" panose="02020603050405020304" pitchFamily="18" charset="0"/>
                <a:cs typeface="Times New Roman" panose="02020603050405020304" pitchFamily="18" charset="0"/>
              </a:rPr>
              <a:t>em</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đã</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đến</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với</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a:t>
            </a:r>
            <a:r>
              <a:rPr lang="en-US" b="1" dirty="0" err="1">
                <a:solidFill>
                  <a:srgbClr val="FFFF00"/>
                </a:solidFill>
                <a:latin typeface="Times New Roman" panose="02020603050405020304" pitchFamily="18" charset="0"/>
                <a:cs typeface="Times New Roman" panose="02020603050405020304" pitchFamily="18" charset="0"/>
              </a:rPr>
              <a:t>học</a:t>
            </a:r>
            <a:r>
              <a:rPr lang="en-US" b="1" dirty="0">
                <a:solidFill>
                  <a:srgbClr val="FFFF00"/>
                </a:solidFill>
                <a:latin typeface="Times New Roman" panose="02020603050405020304" pitchFamily="18" charset="0"/>
                <a:cs typeface="Times New Roman" panose="02020603050405020304" pitchFamily="18" charset="0"/>
              </a:rPr>
              <a:t> </a:t>
            </a:r>
            <a:r>
              <a:rPr lang="en-US" b="1">
                <a:solidFill>
                  <a:srgbClr val="FFFF00"/>
                </a:solidFill>
                <a:latin typeface="Times New Roman" panose="02020603050405020304" pitchFamily="18" charset="0"/>
                <a:cs typeface="Times New Roman" panose="02020603050405020304" pitchFamily="18" charset="0"/>
              </a:rPr>
              <a:t/>
            </a:r>
            <a:br>
              <a:rPr lang="en-US" b="1">
                <a:solidFill>
                  <a:srgbClr val="FFFF00"/>
                </a:solidFill>
                <a:latin typeface="Times New Roman" panose="02020603050405020304" pitchFamily="18" charset="0"/>
                <a:cs typeface="Times New Roman" panose="02020603050405020304" pitchFamily="18" charset="0"/>
              </a:rPr>
            </a:br>
            <a:endParaRPr lang="en-US" sz="3100" b="1"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3D979F-A87D-46AE-8EBA-EB276FEB3E36}"/>
              </a:ext>
            </a:extLst>
          </p:cNvPr>
          <p:cNvPicPr>
            <a:picLocks noChangeAspect="1"/>
          </p:cNvPicPr>
          <p:nvPr/>
        </p:nvPicPr>
        <p:blipFill>
          <a:blip r:embed="rId3"/>
          <a:stretch>
            <a:fillRect/>
          </a:stretch>
        </p:blipFill>
        <p:spPr>
          <a:xfrm>
            <a:off x="8455" y="0"/>
            <a:ext cx="12175090" cy="6858000"/>
          </a:xfrm>
          <a:prstGeom prst="rect">
            <a:avLst/>
          </a:prstGeom>
        </p:spPr>
      </p:pic>
      <p:sp>
        <p:nvSpPr>
          <p:cNvPr id="4" name="Subtitle 3"/>
          <p:cNvSpPr>
            <a:spLocks noGrp="1"/>
          </p:cNvSpPr>
          <p:nvPr>
            <p:ph type="subTitle" idx="1"/>
          </p:nvPr>
        </p:nvSpPr>
        <p:spPr>
          <a:xfrm>
            <a:off x="1524000" y="3766970"/>
            <a:ext cx="9144000" cy="1655762"/>
          </a:xfrm>
        </p:spPr>
        <p:txBody>
          <a:bodyPr/>
          <a:lstStyle/>
          <a:p>
            <a:endParaRPr lang="en-US" dirty="0"/>
          </a:p>
        </p:txBody>
      </p:sp>
      <p:sp>
        <p:nvSpPr>
          <p:cNvPr id="2" name="Footer Placeholder 1"/>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821341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EF203-6228-48CF-9D24-237DB1BC0A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7C2A88-705F-45F1-A56F-A9E6943166DA}"/>
              </a:ext>
            </a:extLst>
          </p:cNvPr>
          <p:cNvSpPr>
            <a:spLocks noGrp="1"/>
          </p:cNvSpPr>
          <p:nvPr>
            <p:ph idx="1"/>
          </p:nvPr>
        </p:nvSpPr>
        <p:spPr/>
        <p:txBody>
          <a:bodyPr>
            <a:normAutofit/>
          </a:bodyPr>
          <a:lstStyle/>
          <a:p>
            <a:r>
              <a:rPr lang="en-US" sz="4400" b="1" dirty="0"/>
              <a:t>BÀI 3: SIÊNG NĂNG, KIÊN TRÌ</a:t>
            </a:r>
          </a:p>
        </p:txBody>
      </p:sp>
    </p:spTree>
    <p:extLst>
      <p:ext uri="{BB962C8B-B14F-4D97-AF65-F5344CB8AC3E}">
        <p14:creationId xmlns:p14="http://schemas.microsoft.com/office/powerpoint/2010/main" val="2086768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57200" y="624234"/>
            <a:ext cx="11020097" cy="5776566"/>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0000FF"/>
                </a:solidFill>
                <a:latin typeface="Times New Roman" pitchFamily="18" charset="0"/>
                <a:ea typeface="Arial" panose="020B0604020202020204" pitchFamily="34" charset="0"/>
                <a:cs typeface="Times New Roman" pitchFamily="18" charset="0"/>
              </a:rPr>
              <a:t>1. </a:t>
            </a:r>
            <a:r>
              <a:rPr lang="en-US" sz="3600" b="1" dirty="0" err="1">
                <a:solidFill>
                  <a:srgbClr val="0000FF"/>
                </a:solidFill>
                <a:latin typeface="Times New Roman" pitchFamily="18" charset="0"/>
                <a:ea typeface="Arial" panose="020B0604020202020204" pitchFamily="34" charset="0"/>
                <a:cs typeface="Times New Roman" pitchFamily="18" charset="0"/>
              </a:rPr>
              <a:t>Siêng</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năng</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kiên</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trì</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vi-VN" sz="3600" b="1" dirty="0">
                <a:solidFill>
                  <a:srgbClr val="0000FF"/>
                </a:solidFill>
                <a:latin typeface="Times New Roman" pitchFamily="18" charset="0"/>
                <a:ea typeface="Arial" panose="020B0604020202020204" pitchFamily="34" charset="0"/>
                <a:cs typeface="Times New Roman" pitchFamily="18" charset="0"/>
              </a:rPr>
              <a:t>và biểu hiện c</a:t>
            </a:r>
            <a:r>
              <a:rPr lang="en-US" sz="3600" b="1" dirty="0">
                <a:solidFill>
                  <a:srgbClr val="0000FF"/>
                </a:solidFill>
                <a:latin typeface="Times New Roman" pitchFamily="18" charset="0"/>
                <a:ea typeface="Arial" panose="020B0604020202020204" pitchFamily="34" charset="0"/>
                <a:cs typeface="Times New Roman" pitchFamily="18" charset="0"/>
              </a:rPr>
              <a:t>ủ</a:t>
            </a:r>
            <a:r>
              <a:rPr lang="vi-VN" sz="3600" b="1" dirty="0">
                <a:solidFill>
                  <a:srgbClr val="0000FF"/>
                </a:solidFill>
                <a:latin typeface="Times New Roman" pitchFamily="18" charset="0"/>
                <a:ea typeface="Arial" panose="020B0604020202020204" pitchFamily="34" charset="0"/>
                <a:cs typeface="Times New Roman" pitchFamily="18" charset="0"/>
              </a:rPr>
              <a:t>a </a:t>
            </a:r>
            <a:r>
              <a:rPr lang="en-US" sz="3600" b="1" dirty="0" err="1">
                <a:solidFill>
                  <a:srgbClr val="0000FF"/>
                </a:solidFill>
                <a:latin typeface="Times New Roman" pitchFamily="18" charset="0"/>
                <a:ea typeface="Arial" panose="020B0604020202020204" pitchFamily="34" charset="0"/>
                <a:cs typeface="Times New Roman" pitchFamily="18" charset="0"/>
              </a:rPr>
              <a:t>siêng</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năng</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kiên</a:t>
            </a:r>
            <a:r>
              <a:rPr lang="en-US" sz="3600" b="1" dirty="0">
                <a:solidFill>
                  <a:srgbClr val="0000FF"/>
                </a:solidFill>
                <a:latin typeface="Times New Roman" pitchFamily="18" charset="0"/>
                <a:ea typeface="Arial" panose="020B0604020202020204" pitchFamily="34" charset="0"/>
                <a:cs typeface="Times New Roman" pitchFamily="18" charset="0"/>
              </a:rPr>
              <a:t> </a:t>
            </a:r>
            <a:r>
              <a:rPr lang="en-US" sz="3600" b="1" dirty="0" err="1">
                <a:solidFill>
                  <a:srgbClr val="0000FF"/>
                </a:solidFill>
                <a:latin typeface="Times New Roman" pitchFamily="18" charset="0"/>
                <a:ea typeface="Arial" panose="020B0604020202020204" pitchFamily="34" charset="0"/>
                <a:cs typeface="Times New Roman" pitchFamily="18" charset="0"/>
              </a:rPr>
              <a:t>trì</a:t>
            </a:r>
            <a:r>
              <a:rPr lang="en-US" sz="3600" b="1" dirty="0">
                <a:solidFill>
                  <a:srgbClr val="0000FF"/>
                </a:solidFill>
                <a:latin typeface="Times New Roman" pitchFamily="18" charset="0"/>
                <a:ea typeface="Arial" panose="020B0604020202020204" pitchFamily="34" charset="0"/>
                <a:cs typeface="Times New Roman" pitchFamily="18" charset="0"/>
              </a:rPr>
              <a:t> </a:t>
            </a:r>
            <a:endParaRPr lang="en-US" sz="3600" u="none" strike="noStrike" spc="0" dirty="0">
              <a:solidFill>
                <a:srgbClr val="0000FF"/>
              </a:solidFill>
              <a:effectLst/>
              <a:latin typeface="Times New Roman" pitchFamily="18" charset="0"/>
              <a:ea typeface="Arial" panose="020B0604020202020204" pitchFamily="34" charset="0"/>
              <a:cs typeface="Times New Roman" pitchFamily="18" charset="0"/>
            </a:endParaRPr>
          </a:p>
        </p:txBody>
      </p:sp>
      <mc:AlternateContent xmlns:mc="http://schemas.openxmlformats.org/markup-compatibility/2006">
        <mc:Choice xmlns:pslz="http://schemas.microsoft.com/office/powerpoint/2016/slidezoom" xmlns="" Requires="pslz">
          <p:graphicFrame>
            <p:nvGraphicFramePr>
              <p:cNvPr id="4" name="Slide Zoom 3">
                <a:extLst>
                  <a:ext uri="{FF2B5EF4-FFF2-40B4-BE49-F238E27FC236}">
                    <a16:creationId xmlns:a16="http://schemas.microsoft.com/office/drawing/2014/main" id="{FCA4898B-F8F1-44E5-8A51-6A62A6594D1F}"/>
                  </a:ext>
                </a:extLst>
              </p:cNvPr>
              <p:cNvGraphicFramePr>
                <a:graphicFrameLocks noChangeAspect="1"/>
              </p:cNvGraphicFramePr>
              <p:nvPr>
                <p:extLst>
                  <p:ext uri="{D42A27DB-BD31-4B8C-83A1-F6EECF244321}">
                    <p14:modId xmlns:p14="http://schemas.microsoft.com/office/powerpoint/2010/main" val="1124076031"/>
                  </p:ext>
                </p:extLst>
              </p:nvPr>
            </p:nvGraphicFramePr>
            <p:xfrm>
              <a:off x="-24063" y="819150"/>
              <a:ext cx="3048000" cy="1714500"/>
            </p:xfrm>
            <a:graphic>
              <a:graphicData uri="http://schemas.microsoft.com/office/powerpoint/2016/slidezoom">
                <pslz:sldZm>
                  <pslz:sldZmObj sldId="399" cId="477099611">
                    <pslz:zmPr id="{3145F672-CABE-4426-87D9-E5B5908AECD1}"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4" name="Slide Zoom 3">
                <a:hlinkClick r:id="rId6" action="ppaction://hlinksldjump"/>
                <a:extLst>
                  <a:ext uri="{FF2B5EF4-FFF2-40B4-BE49-F238E27FC236}">
                    <a16:creationId xmlns:a16="http://schemas.microsoft.com/office/drawing/2014/main" id="{FCA4898B-F8F1-44E5-8A51-6A62A6594D1F}"/>
                  </a:ext>
                </a:extLst>
              </p:cNvPr>
              <p:cNvPicPr>
                <a:picLocks noGrp="1" noRot="1" noChangeAspect="1" noMove="1" noResize="1" noEditPoints="1" noAdjustHandles="1" noChangeArrowheads="1" noChangeShapeType="1"/>
              </p:cNvPicPr>
              <p:nvPr/>
            </p:nvPicPr>
            <p:blipFill>
              <a:blip r:embed="rId7"/>
              <a:stretch>
                <a:fillRect/>
              </a:stretch>
            </p:blipFill>
            <p:spPr>
              <a:xfrm>
                <a:off x="-24063" y="81915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33986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93" y="-319888"/>
            <a:ext cx="4297054" cy="138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33138" y="227394"/>
            <a:ext cx="1175886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dirty="0">
                <a:solidFill>
                  <a:srgbClr val="0070C0"/>
                </a:solidFill>
                <a:latin typeface="Times New Roman" panose="02020603050405020304" pitchFamily="18" charset="0"/>
                <a:cs typeface="Times New Roman" panose="02020603050405020304" pitchFamily="18" charset="0"/>
              </a:rPr>
              <a:t>ĐỌC THÔNG TIN               </a:t>
            </a:r>
            <a:r>
              <a:rPr lang="en-US" altLang="en-US" sz="2800" b="1" dirty="0">
                <a:solidFill>
                  <a:srgbClr val="FF0000"/>
                </a:solidFill>
                <a:latin typeface="Times New Roman" panose="02020603050405020304" pitchFamily="18" charset="0"/>
                <a:cs typeface="Times New Roman" panose="02020603050405020304" pitchFamily="18" charset="0"/>
              </a:rPr>
              <a:t>TRẠNG NGUYÊN MẠC ĐĨNH CHI</a:t>
            </a:r>
            <a:endParaRPr lang="en-US" altLang="en-US" sz="20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26124" y="1066044"/>
            <a:ext cx="11918731" cy="5262979"/>
          </a:xfrm>
          <a:prstGeom prst="rect">
            <a:avLst/>
          </a:prstGeom>
        </p:spPr>
        <p:txBody>
          <a:bodyPr wrap="square">
            <a:spAutoFit/>
          </a:bodyPr>
          <a:lstStyle/>
          <a:p>
            <a:pPr indent="342900" algn="just">
              <a:spcAft>
                <a:spcPts val="200"/>
              </a:spcAft>
            </a:pPr>
            <a:r>
              <a:rPr lang="en-US" sz="2600" dirty="0" err="1">
                <a:solidFill>
                  <a:schemeClr val="bg1"/>
                </a:solidFill>
                <a:latin typeface="Times New Roman" pitchFamily="18" charset="0"/>
                <a:ea typeface="Arial" panose="020B0604020202020204" pitchFamily="34" charset="0"/>
                <a:cs typeface="Times New Roman" pitchFamily="18" charset="0"/>
              </a:rPr>
              <a:t>Mạc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Đĩnh</a:t>
            </a:r>
            <a:r>
              <a:rPr lang="en-US" sz="2600" dirty="0">
                <a:solidFill>
                  <a:schemeClr val="bg1"/>
                </a:solidFill>
                <a:latin typeface="Times New Roman" pitchFamily="18" charset="0"/>
                <a:ea typeface="Arial" panose="020B0604020202020204" pitchFamily="34" charset="0"/>
                <a:cs typeface="Times New Roman" pitchFamily="18" charset="0"/>
              </a:rPr>
              <a:t> Chi </a:t>
            </a:r>
            <a:r>
              <a:rPr lang="en-US" sz="2600" dirty="0" err="1">
                <a:solidFill>
                  <a:schemeClr val="bg1"/>
                </a:solidFill>
                <a:latin typeface="Times New Roman" pitchFamily="18" charset="0"/>
                <a:ea typeface="Arial" panose="020B0604020202020204" pitchFamily="34" charset="0"/>
                <a:cs typeface="Times New Roman" pitchFamily="18" charset="0"/>
              </a:rPr>
              <a:t>là</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vị</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trạng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nguyên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nổi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tiếng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trong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lịch</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sử</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Việt</a:t>
            </a:r>
            <a:r>
              <a:rPr lang="en-US" sz="2600" dirty="0">
                <a:solidFill>
                  <a:schemeClr val="bg1"/>
                </a:solidFill>
                <a:latin typeface="Times New Roman" pitchFamily="18" charset="0"/>
                <a:ea typeface="Arial" panose="020B0604020202020204" pitchFamily="34" charset="0"/>
                <a:cs typeface="Times New Roman" pitchFamily="18" charset="0"/>
              </a:rPr>
              <a:t> Nam. </a:t>
            </a:r>
            <a:r>
              <a:rPr lang="en-US" sz="2600" dirty="0" err="1">
                <a:solidFill>
                  <a:schemeClr val="bg1"/>
                </a:solidFill>
                <a:latin typeface="Times New Roman" pitchFamily="18" charset="0"/>
                <a:ea typeface="Arial" panose="020B0604020202020204" pitchFamily="34" charset="0"/>
                <a:cs typeface="Times New Roman" pitchFamily="18" charset="0"/>
              </a:rPr>
              <a:t>Vốn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lanh</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lợi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thông</a:t>
            </a:r>
            <a:r>
              <a:rPr lang="en-US" sz="2600" dirty="0">
                <a:solidFill>
                  <a:schemeClr val="bg1"/>
                </a:solidFill>
                <a:latin typeface="Times New Roman" pitchFamily="18" charset="0"/>
                <a:ea typeface="Arial" panose="020B0604020202020204" pitchFamily="34" charset="0"/>
                <a:cs typeface="Times New Roman" pitchFamily="18" charset="0"/>
              </a:rPr>
              <a:t> minh, ham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nhưng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vì</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nhà</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nghèo</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không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được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Mạc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Đĩnh</a:t>
            </a:r>
            <a:r>
              <a:rPr lang="en-US" sz="2600" dirty="0">
                <a:solidFill>
                  <a:schemeClr val="bg1"/>
                </a:solidFill>
                <a:latin typeface="Times New Roman" pitchFamily="18" charset="0"/>
                <a:ea typeface="Arial" panose="020B0604020202020204" pitchFamily="34" charset="0"/>
                <a:cs typeface="Times New Roman" pitchFamily="18" charset="0"/>
              </a:rPr>
              <a:t> Chi </a:t>
            </a:r>
            <a:r>
              <a:rPr lang="en-US" sz="2600" dirty="0" err="1">
                <a:solidFill>
                  <a:schemeClr val="bg1"/>
                </a:solidFill>
                <a:latin typeface="Times New Roman" pitchFamily="18" charset="0"/>
                <a:ea typeface="Arial" panose="020B0604020202020204" pitchFamily="34" charset="0"/>
                <a:cs typeface="Times New Roman" pitchFamily="18" charset="0"/>
              </a:rPr>
              <a:t>thường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phải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tranh</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thủ</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ghé</a:t>
            </a:r>
            <a:r>
              <a:rPr lang="en-US" sz="2600" dirty="0">
                <a:solidFill>
                  <a:schemeClr val="bg1"/>
                </a:solidFill>
                <a:latin typeface="Times New Roman" pitchFamily="18" charset="0"/>
                <a:ea typeface="Arial" panose="020B0604020202020204" pitchFamily="34" charset="0"/>
                <a:cs typeface="Times New Roman" pitchFamily="18" charset="0"/>
              </a:rPr>
              <a:t> qua </a:t>
            </a:r>
            <a:r>
              <a:rPr lang="en-US" sz="2600" dirty="0" err="1">
                <a:solidFill>
                  <a:schemeClr val="bg1"/>
                </a:solidFill>
                <a:latin typeface="Times New Roman" pitchFamily="18" charset="0"/>
                <a:ea typeface="Arial" panose="020B0604020202020204" pitchFamily="34" charset="0"/>
                <a:cs typeface="Times New Roman" pitchFamily="18" charset="0"/>
              </a:rPr>
              <a:t>lớp</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ở </a:t>
            </a:r>
            <a:r>
              <a:rPr lang="en-US" sz="2600" dirty="0" err="1">
                <a:solidFill>
                  <a:schemeClr val="bg1"/>
                </a:solidFill>
                <a:latin typeface="Times New Roman" pitchFamily="18" charset="0"/>
                <a:ea typeface="Arial" panose="020B0604020202020204" pitchFamily="34" charset="0"/>
                <a:cs typeface="Times New Roman" pitchFamily="18" charset="0"/>
              </a:rPr>
              <a:t>gần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nhà</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đứng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ngoài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cửa</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nghe</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thầy</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giảng</a:t>
            </a:r>
            <a:r>
              <a:rPr lang="en-US" sz="2600" dirty="0">
                <a:solidFill>
                  <a:schemeClr val="bg1"/>
                </a:solidFill>
                <a:latin typeface="Times New Roman" pitchFamily="18" charset="0"/>
                <a:ea typeface="Arial" panose="020B0604020202020204" pitchFamily="34" charset="0"/>
                <a:cs typeface="Times New Roman" pitchFamily="18" charset="0"/>
              </a:rPr>
              <a:t>. Ban </a:t>
            </a:r>
            <a:r>
              <a:rPr lang="en-US" sz="2600" dirty="0" err="1">
                <a:solidFill>
                  <a:schemeClr val="bg1"/>
                </a:solidFill>
                <a:latin typeface="Times New Roman" pitchFamily="18" charset="0"/>
                <a:ea typeface="Arial" panose="020B0604020202020204" pitchFamily="34" charset="0"/>
                <a:cs typeface="Times New Roman" pitchFamily="18" charset="0"/>
              </a:rPr>
              <a:t>ngày</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nhặt</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củi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kiếm</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sống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tối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về</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cậu</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lại</a:t>
            </a:r>
            <a:r>
              <a:rPr lang="en-US" sz="2600" dirty="0">
                <a:solidFill>
                  <a:schemeClr val="bg1"/>
                </a:solidFill>
                <a:latin typeface="Times New Roman" pitchFamily="18" charset="0"/>
                <a:ea typeface="Arial" panose="020B0604020202020204" pitchFamily="34" charset="0"/>
                <a:cs typeface="Times New Roman" pitchFamily="18" charset="0"/>
              </a:rPr>
              <a:t> lo </a:t>
            </a:r>
            <a:r>
              <a:rPr lang="en-US" sz="2600" dirty="0" err="1">
                <a:solidFill>
                  <a:schemeClr val="bg1"/>
                </a:solidFill>
                <a:latin typeface="Times New Roman" pitchFamily="18" charset="0"/>
                <a:ea typeface="Arial" panose="020B0604020202020204" pitchFamily="34" charset="0"/>
                <a:cs typeface="Times New Roman" pitchFamily="18" charset="0"/>
              </a:rPr>
              <a:t>ôn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luyện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bài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Nhà</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nghèo</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không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có</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đèn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cậu</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bắt</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đom</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đóm</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bỏ</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vào</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vỏ</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trứng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lấy</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ánh</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sáng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để</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Không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có</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giấy</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cậu</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dùng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lá</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để</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tập</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viết</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Nhờ</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siêng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năng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kiên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trì</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nỗ</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lực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vượt</a:t>
            </a:r>
            <a:r>
              <a:rPr lang="en-US" sz="2600" dirty="0">
                <a:solidFill>
                  <a:schemeClr val="bg1"/>
                </a:solidFill>
                <a:latin typeface="Times New Roman" pitchFamily="18" charset="0"/>
                <a:ea typeface="Arial" panose="020B0604020202020204" pitchFamily="34" charset="0"/>
                <a:cs typeface="Times New Roman" pitchFamily="18" charset="0"/>
              </a:rPr>
              <a:t> qua </a:t>
            </a:r>
            <a:r>
              <a:rPr lang="en-US" sz="2600" dirty="0" err="1">
                <a:solidFill>
                  <a:schemeClr val="bg1"/>
                </a:solidFill>
                <a:latin typeface="Times New Roman" pitchFamily="18" charset="0"/>
                <a:ea typeface="Arial" panose="020B0604020202020204" pitchFamily="34" charset="0"/>
                <a:cs typeface="Times New Roman" pitchFamily="18" charset="0"/>
              </a:rPr>
              <a:t>mọi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khó</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khăn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để</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tập</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Mạc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Đĩnh</a:t>
            </a:r>
            <a:r>
              <a:rPr lang="en-US" sz="2600" dirty="0">
                <a:solidFill>
                  <a:schemeClr val="bg1"/>
                </a:solidFill>
                <a:latin typeface="Times New Roman" pitchFamily="18" charset="0"/>
                <a:ea typeface="Arial" panose="020B0604020202020204" pitchFamily="34" charset="0"/>
                <a:cs typeface="Times New Roman" pitchFamily="18" charset="0"/>
              </a:rPr>
              <a:t> Chi </a:t>
            </a:r>
            <a:r>
              <a:rPr lang="en-US" sz="2600" dirty="0" err="1">
                <a:solidFill>
                  <a:schemeClr val="bg1"/>
                </a:solidFill>
                <a:latin typeface="Times New Roman" pitchFamily="18" charset="0"/>
                <a:ea typeface="Arial" panose="020B0604020202020204" pitchFamily="34" charset="0"/>
                <a:cs typeface="Times New Roman" pitchFamily="18" charset="0"/>
              </a:rPr>
              <a:t>đã</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thi</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đỗ</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Trạng</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nguyên</a:t>
            </a:r>
            <a:r>
              <a:rPr lang="en-US" sz="2600" dirty="0">
                <a:solidFill>
                  <a:schemeClr val="bg1"/>
                </a:solidFill>
                <a:latin typeface="Times New Roman" pitchFamily="18" charset="0"/>
                <a:ea typeface="Arial" panose="020B0604020202020204" pitchFamily="34" charset="0"/>
                <a:cs typeface="Times New Roman" pitchFamily="18" charset="0"/>
              </a:rPr>
              <a:t> – </a:t>
            </a:r>
            <a:r>
              <a:rPr lang="en-US" sz="2600" dirty="0" err="1">
                <a:solidFill>
                  <a:schemeClr val="bg1"/>
                </a:solidFill>
                <a:latin typeface="Times New Roman" pitchFamily="18" charset="0"/>
                <a:ea typeface="Arial" panose="020B0604020202020204" pitchFamily="34" charset="0"/>
                <a:cs typeface="Times New Roman" pitchFamily="18" charset="0"/>
              </a:rPr>
              <a:t>học</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vị</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Tiến</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sĩ</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cao</a:t>
            </a:r>
            <a:r>
              <a:rPr lang="en-US" sz="2600" dirty="0">
                <a:solidFill>
                  <a:schemeClr val="bg1"/>
                </a:solidFill>
                <a:latin typeface="Times New Roman" pitchFamily="18" charset="0"/>
                <a:ea typeface="Arial" panose="020B0604020202020204" pitchFamily="34" charset="0"/>
                <a:cs typeface="Times New Roman" pitchFamily="18" charset="0"/>
              </a:rPr>
              <a:t> </a:t>
            </a:r>
            <a:r>
              <a:rPr lang="en-US" sz="2600" dirty="0" err="1">
                <a:solidFill>
                  <a:schemeClr val="bg1"/>
                </a:solidFill>
                <a:latin typeface="Times New Roman" pitchFamily="18" charset="0"/>
                <a:ea typeface="Arial" panose="020B0604020202020204" pitchFamily="34" charset="0"/>
                <a:cs typeface="Times New Roman" pitchFamily="18" charset="0"/>
              </a:rPr>
              <a:t>nhất</a:t>
            </a:r>
            <a:r>
              <a:rPr lang="en-US" sz="2600" dirty="0">
                <a:solidFill>
                  <a:schemeClr val="bg1"/>
                </a:solidFill>
                <a:latin typeface="Times New Roman" pitchFamily="18" charset="0"/>
                <a:ea typeface="Arial" panose="020B0604020202020204" pitchFamily="34" charset="0"/>
                <a:cs typeface="Times New Roman" pitchFamily="18" charset="0"/>
              </a:rPr>
              <a:t>.</a:t>
            </a:r>
          </a:p>
          <a:p>
            <a:pPr indent="342900" algn="just">
              <a:spcAft>
                <a:spcPts val="200"/>
              </a:spcAft>
            </a:pPr>
            <a:endParaRPr lang="en-US" sz="2400" dirty="0">
              <a:solidFill>
                <a:schemeClr val="bg1"/>
              </a:solidFill>
              <a:latin typeface="Times New Roman" pitchFamily="18" charset="0"/>
              <a:ea typeface="Arial" panose="020B0604020202020204" pitchFamily="34" charset="0"/>
              <a:cs typeface="Times New Roman" pitchFamily="18" charset="0"/>
            </a:endParaRPr>
          </a:p>
          <a:p>
            <a:pPr indent="342900" algn="just">
              <a:spcAft>
                <a:spcPts val="200"/>
              </a:spcAft>
            </a:pPr>
            <a:endParaRPr lang="en-US" sz="2400" dirty="0">
              <a:solidFill>
                <a:schemeClr val="bg1"/>
              </a:solidFill>
              <a:latin typeface="Times New Roman" pitchFamily="18" charset="0"/>
              <a:ea typeface="Arial" panose="020B0604020202020204" pitchFamily="34" charset="0"/>
              <a:cs typeface="Times New Roman" pitchFamily="18" charset="0"/>
            </a:endParaRPr>
          </a:p>
          <a:p>
            <a:pPr indent="342900" algn="just">
              <a:spcAft>
                <a:spcPts val="200"/>
              </a:spcAft>
            </a:pPr>
            <a:endParaRPr lang="en-US" sz="2400" dirty="0">
              <a:solidFill>
                <a:schemeClr val="bg1"/>
              </a:solidFill>
              <a:latin typeface="Times New Roman" pitchFamily="18" charset="0"/>
              <a:ea typeface="Arial" panose="020B0604020202020204" pitchFamily="34" charset="0"/>
              <a:cs typeface="Times New Roman" pitchFamily="18" charset="0"/>
            </a:endParaRPr>
          </a:p>
          <a:p>
            <a:pPr indent="342900" algn="r">
              <a:spcAft>
                <a:spcPts val="200"/>
              </a:spcAft>
            </a:pP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Phỏng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theo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vị</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trạng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nguyên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bảng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nhãn</a:t>
            </a:r>
            <a:r>
              <a:rPr lang="en-US" sz="2400" i="1" dirty="0">
                <a:latin typeface="Times New Roman" pitchFamily="18" charset="0"/>
                <a:cs typeface="Times New Roman" pitchFamily="18" charset="0"/>
              </a:rPr>
              <a:t>,</a:t>
            </a:r>
          </a:p>
          <a:p>
            <a:pPr indent="342900" algn="r">
              <a:spcAft>
                <a:spcPts val="200"/>
              </a:spcAft>
            </a:pP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thám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hoa</a:t>
            </a:r>
            <a:r>
              <a:rPr lang="en-US" sz="2400" i="1" dirty="0">
                <a:latin typeface="Times New Roman" pitchFamily="18" charset="0"/>
                <a:cs typeface="Times New Roman" pitchFamily="18" charset="0"/>
              </a:rPr>
              <a:t> qua </a:t>
            </a:r>
            <a:r>
              <a:rPr lang="en-US" sz="2400" i="1" dirty="0" err="1">
                <a:latin typeface="Times New Roman" pitchFamily="18" charset="0"/>
                <a:cs typeface="Times New Roman" pitchFamily="18" charset="0"/>
              </a:rPr>
              <a:t>các</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triều</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phong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kiến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Việt</a:t>
            </a:r>
            <a:r>
              <a:rPr lang="en-US" sz="2400" i="1" dirty="0">
                <a:latin typeface="Times New Roman" pitchFamily="18" charset="0"/>
                <a:cs typeface="Times New Roman" pitchFamily="18" charset="0"/>
              </a:rPr>
              <a:t> Nam, </a:t>
            </a:r>
          </a:p>
          <a:p>
            <a:pPr indent="342900" algn="r">
              <a:spcAft>
                <a:spcPts val="200"/>
              </a:spcAft>
            </a:pPr>
            <a:r>
              <a:rPr lang="en-US" sz="2400" i="1" dirty="0">
                <a:latin typeface="Times New Roman" pitchFamily="18" charset="0"/>
                <a:cs typeface="Times New Roman" pitchFamily="18" charset="0"/>
              </a:rPr>
              <a:t>NXB </a:t>
            </a:r>
            <a:r>
              <a:rPr lang="en-US" sz="2400" i="1" dirty="0" err="1">
                <a:latin typeface="Times New Roman" pitchFamily="18" charset="0"/>
                <a:cs typeface="Times New Roman" pitchFamily="18" charset="0"/>
              </a:rPr>
              <a:t>Văn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hóa</a:t>
            </a:r>
            <a:r>
              <a:rPr lang="en-US" sz="2400" i="1" dirty="0">
                <a:latin typeface="Times New Roman" pitchFamily="18" charset="0"/>
                <a:cs typeface="Times New Roman" pitchFamily="18" charset="0"/>
              </a:rPr>
              <a:t> – </a:t>
            </a:r>
            <a:r>
              <a:rPr lang="en-US" sz="2400" i="1" dirty="0" err="1">
                <a:latin typeface="Times New Roman" pitchFamily="18" charset="0"/>
                <a:cs typeface="Times New Roman" pitchFamily="18" charset="0"/>
              </a:rPr>
              <a:t>Thông</a:t>
            </a:r>
            <a:r>
              <a:rPr lang="en-US" sz="2400" i="1" dirty="0">
                <a:latin typeface="Times New Roman" pitchFamily="18" charset="0"/>
                <a:cs typeface="Times New Roman" pitchFamily="18" charset="0"/>
              </a:rPr>
              <a:t> tin, 2006)</a:t>
            </a:r>
          </a:p>
        </p:txBody>
      </p:sp>
      <p:pic>
        <p:nvPicPr>
          <p:cNvPr id="9" name="Picture 8" descr="58PIC58PIC58PIC58PICHsaGKG559akDq_PIC2018.png"/>
          <p:cNvPicPr>
            <a:picLocks noChangeAspect="1"/>
          </p:cNvPicPr>
          <p:nvPr/>
        </p:nvPicPr>
        <p:blipFill>
          <a:blip r:embed="rId3"/>
          <a:stretch>
            <a:fillRect/>
          </a:stretch>
        </p:blipFill>
        <p:spPr bwMode="auto">
          <a:xfrm>
            <a:off x="275571" y="4082717"/>
            <a:ext cx="4876799" cy="27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itchFamily="18" charset="0"/>
                <a:ea typeface="Times New Roman" panose="02020603050405020304" pitchFamily="18" charset="0"/>
                <a:cs typeface="Times New Roman" pitchFamily="18" charset="0"/>
              </a:rPr>
              <a:t>PHIẾU BÀI TẬP SỐ 1</a:t>
            </a:r>
          </a:p>
          <a:p>
            <a:pPr algn="ctr"/>
            <a:r>
              <a:rPr lang="en-US" sz="2400" b="1" dirty="0">
                <a:solidFill>
                  <a:srgbClr val="FF0000"/>
                </a:solidFill>
                <a:latin typeface="Times New Roman" pitchFamily="18" charset="0"/>
                <a:ea typeface="Times New Roman" panose="02020603050405020304" pitchFamily="18" charset="0"/>
                <a:cs typeface="Times New Roman" pitchFamily="18" charset="0"/>
              </a:rPr>
              <a:t>(THẢO LUẬN NHÓM)</a:t>
            </a:r>
          </a:p>
          <a:p>
            <a:r>
              <a:rPr lang="en-US" dirty="0">
                <a:solidFill>
                  <a:prstClr val="white"/>
                </a:solidFill>
                <a:latin typeface="Times New Roman" pitchFamily="18"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93183" y="2186247"/>
            <a:ext cx="4344816"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u="sng" dirty="0" err="1">
                <a:solidFill>
                  <a:schemeClr val="bg1"/>
                </a:solidFill>
                <a:latin typeface="Times New Roman" pitchFamily="18" charset="0"/>
                <a:cs typeface="Times New Roman" pitchFamily="18" charset="0"/>
              </a:rPr>
              <a:t>Câu</a:t>
            </a:r>
            <a:r>
              <a:rPr lang="en-US" sz="2800" u="sng" dirty="0">
                <a:solidFill>
                  <a:schemeClr val="bg1"/>
                </a:solidFill>
                <a:latin typeface="Times New Roman" pitchFamily="18" charset="0"/>
                <a:cs typeface="Times New Roman" pitchFamily="18" charset="0"/>
              </a:rPr>
              <a:t> 1</a:t>
            </a:r>
            <a:r>
              <a:rPr lang="en-US" sz="2800" b="1"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Đĩnh</a:t>
            </a:r>
            <a:r>
              <a:rPr lang="en-US" sz="2800" dirty="0">
                <a:solidFill>
                  <a:schemeClr val="bg1"/>
                </a:solidFill>
                <a:latin typeface="Times New Roman" pitchFamily="18" charset="0"/>
                <a:cs typeface="Times New Roman" pitchFamily="18" charset="0"/>
              </a:rPr>
              <a:t> Chi </a:t>
            </a:r>
            <a:r>
              <a:rPr lang="en-US" sz="2800" dirty="0" err="1">
                <a:solidFill>
                  <a:schemeClr val="bg1"/>
                </a:solidFill>
                <a:latin typeface="Times New Roman" pitchFamily="18" charset="0"/>
                <a:cs typeface="Times New Roman" pitchFamily="18" charset="0"/>
              </a:rPr>
              <a:t>đã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nỗ</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như</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đỗ</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nguyên</a:t>
            </a:r>
            <a:r>
              <a:rPr lang="en-US" sz="2800" dirty="0">
                <a:solidFill>
                  <a:schemeClr val="bg1"/>
                </a:solidFill>
                <a:latin typeface="Times New Roman" pitchFamily="18" charset="0"/>
                <a:cs typeface="Times New Roman" pitchFamily="18"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265214" y="2194805"/>
            <a:ext cx="3712138"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Times New Roman" panose="02020603050405020304" pitchFamily="18" charset="0"/>
              <a:ea typeface="Times New Roman" panose="02020603050405020304" pitchFamily="18" charset="0"/>
            </a:endParaRPr>
          </a:p>
          <a:p>
            <a:r>
              <a:rPr lang="en-US" sz="2800" u="sng" dirty="0" err="1">
                <a:solidFill>
                  <a:schemeClr val="bg1"/>
                </a:solidFill>
                <a:latin typeface="Times New Roman" pitchFamily="18" charset="0"/>
                <a:cs typeface="Times New Roman" pitchFamily="18" charset="0"/>
              </a:rPr>
              <a:t>Câu</a:t>
            </a:r>
            <a:r>
              <a:rPr lang="en-US" sz="2800" u="sng" dirty="0">
                <a:solidFill>
                  <a:schemeClr val="bg1"/>
                </a:solidFill>
                <a:latin typeface="Times New Roman" pitchFamily="18" charset="0"/>
                <a:cs typeface="Times New Roman" pitchFamily="18" charset="0"/>
              </a:rPr>
              <a:t> 2</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hiểu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siêng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trì</a:t>
            </a:r>
            <a:r>
              <a:rPr lang="en-US" sz="2800" dirty="0">
                <a:solidFill>
                  <a:schemeClr val="bg1"/>
                </a:solidFill>
                <a:latin typeface="Times New Roman" pitchFamily="18" charset="0"/>
                <a:cs typeface="Times New Roman" pitchFamily="18" charset="0"/>
              </a:rPr>
              <a:t>?</a:t>
            </a:r>
          </a:p>
          <a:p>
            <a:pPr algn="ctr"/>
            <a:endParaRPr lang="en-US" dirty="0">
              <a:solidFill>
                <a:schemeClr val="bg1"/>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309093" y="4629728"/>
            <a:ext cx="42289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408797" y="4629727"/>
            <a:ext cx="3590618" cy="199001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0000"/>
                </a:solidFill>
                <a:latin typeface="Times New Roman" panose="02020603050405020304" pitchFamily="18" charset="0"/>
                <a:ea typeface="Times New Roman" panose="02020603050405020304" pitchFamily="18" charset="0"/>
              </a:rPr>
              <a:t>.................................................................................................................................................................................................................</a:t>
            </a:r>
            <a:endParaRPr lang="en-US" sz="2400" b="1"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Ảnh 19" descr="pngtree-book-pencil-border-illustration-png-image_4506758.jpg"/>
          <p:cNvPicPr>
            <a:picLocks noChangeAspect="1"/>
          </p:cNvPicPr>
          <p:nvPr/>
        </p:nvPicPr>
        <p:blipFill>
          <a:blip r:embed="rId2" cstate="print"/>
          <a:stretch>
            <a:fillRect/>
          </a:stretch>
        </p:blipFill>
        <p:spPr>
          <a:xfrm>
            <a:off x="5158439" y="2137619"/>
            <a:ext cx="2547532" cy="3553136"/>
          </a:xfrm>
          <a:prstGeom prst="rect">
            <a:avLst/>
          </a:prstGeom>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Times New Roman" pitchFamily="18" charset="0"/>
                <a:ea typeface="Times New Roman" panose="02020603050405020304" pitchFamily="18" charset="0"/>
                <a:cs typeface="Times New Roman" pitchFamily="18" charset="0"/>
              </a:rPr>
              <a:t>PHIẾU BÀI TẬP SỐ 1</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62985" y="2216728"/>
            <a:ext cx="5712798" cy="1756077"/>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u="sng" dirty="0" err="1">
                <a:solidFill>
                  <a:schemeClr val="bg1"/>
                </a:solidFill>
                <a:latin typeface="Times New Roman" pitchFamily="18" charset="0"/>
                <a:cs typeface="Times New Roman" pitchFamily="18" charset="0"/>
              </a:rPr>
              <a:t>Câu</a:t>
            </a:r>
            <a:r>
              <a:rPr lang="en-US" sz="2800" u="sng" dirty="0">
                <a:solidFill>
                  <a:schemeClr val="bg1"/>
                </a:solidFill>
                <a:latin typeface="Times New Roman" pitchFamily="18" charset="0"/>
                <a:cs typeface="Times New Roman" pitchFamily="18" charset="0"/>
              </a:rPr>
              <a:t> 1</a:t>
            </a:r>
            <a:r>
              <a:rPr lang="en-US" sz="2800" b="1"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Đĩnh</a:t>
            </a:r>
            <a:r>
              <a:rPr lang="en-US" sz="2800" dirty="0">
                <a:solidFill>
                  <a:schemeClr val="bg1"/>
                </a:solidFill>
                <a:latin typeface="Times New Roman" pitchFamily="18" charset="0"/>
                <a:cs typeface="Times New Roman" pitchFamily="18" charset="0"/>
              </a:rPr>
              <a:t> Chi </a:t>
            </a:r>
            <a:r>
              <a:rPr lang="en-US" sz="2800" dirty="0" err="1">
                <a:solidFill>
                  <a:schemeClr val="bg1"/>
                </a:solidFill>
                <a:latin typeface="Times New Roman" pitchFamily="18" charset="0"/>
                <a:cs typeface="Times New Roman" pitchFamily="18" charset="0"/>
              </a:rPr>
              <a:t>đã</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nỗ</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lực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như</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để</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đỗ</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nguyên</a:t>
            </a:r>
            <a:r>
              <a:rPr lang="en-US" sz="2800" dirty="0">
                <a:solidFill>
                  <a:schemeClr val="bg1"/>
                </a:solidFill>
                <a:latin typeface="Times New Roman" pitchFamily="18" charset="0"/>
                <a:cs typeface="Times New Roman" pitchFamily="18" charset="0"/>
              </a:rPr>
              <a:t>?</a:t>
            </a: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6259484" y="2194805"/>
            <a:ext cx="5820900"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latin typeface="Times New Roman" panose="02020603050405020304" pitchFamily="18" charset="0"/>
              <a:ea typeface="Times New Roman" panose="02020603050405020304" pitchFamily="18" charset="0"/>
            </a:endParaRPr>
          </a:p>
          <a:p>
            <a:r>
              <a:rPr lang="en-US" sz="2800" u="sng" dirty="0" err="1">
                <a:solidFill>
                  <a:schemeClr val="bg1"/>
                </a:solidFill>
                <a:latin typeface="Times New Roman" pitchFamily="18" charset="0"/>
                <a:cs typeface="Times New Roman" pitchFamily="18" charset="0"/>
              </a:rPr>
              <a:t>Câu</a:t>
            </a:r>
            <a:r>
              <a:rPr lang="en-US" sz="2800" u="sng" dirty="0">
                <a:solidFill>
                  <a:schemeClr val="bg1"/>
                </a:solidFill>
                <a:latin typeface="Times New Roman" pitchFamily="18" charset="0"/>
                <a:cs typeface="Times New Roman" pitchFamily="18" charset="0"/>
              </a:rPr>
              <a:t> 2</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hiểu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thế</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nào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là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siêng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kiên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trì</a:t>
            </a:r>
            <a:r>
              <a:rPr lang="en-US" sz="2800" dirty="0">
                <a:solidFill>
                  <a:schemeClr val="bg1"/>
                </a:solidFill>
                <a:latin typeface="Times New Roman" pitchFamily="18" charset="0"/>
                <a:cs typeface="Times New Roman" pitchFamily="18" charset="0"/>
              </a:rPr>
              <a:t>?</a:t>
            </a:r>
          </a:p>
          <a:p>
            <a:pPr algn="ctr"/>
            <a:endParaRPr lang="en-US" dirty="0">
              <a:solidFill>
                <a:schemeClr val="bg1"/>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62985" y="4154905"/>
            <a:ext cx="5712798" cy="239027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000" b="1" dirty="0" err="1">
                <a:solidFill>
                  <a:schemeClr val="bg1"/>
                </a:solidFill>
                <a:latin typeface="Times New Roman" pitchFamily="18" charset="0"/>
                <a:cs typeface="Times New Roman" pitchFamily="18" charset="0"/>
              </a:rPr>
              <a:t>Mạc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Đĩnh</a:t>
            </a:r>
            <a:r>
              <a:rPr lang="en-US" sz="2000" b="1" dirty="0">
                <a:solidFill>
                  <a:schemeClr val="bg1"/>
                </a:solidFill>
                <a:latin typeface="Times New Roman" pitchFamily="18" charset="0"/>
                <a:cs typeface="Times New Roman" pitchFamily="18" charset="0"/>
              </a:rPr>
              <a:t> Chi </a:t>
            </a:r>
            <a:r>
              <a:rPr lang="en-US" sz="2000" b="1" dirty="0" err="1">
                <a:solidFill>
                  <a:schemeClr val="bg1"/>
                </a:solidFill>
                <a:latin typeface="Times New Roman" pitchFamily="18" charset="0"/>
                <a:cs typeface="Times New Roman" pitchFamily="18" charset="0"/>
              </a:rPr>
              <a:t>đã</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nỗ</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lực</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để</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thi</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đỗ</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Trạng</a:t>
            </a:r>
            <a:r>
              <a:rPr lang="en-US" sz="2000" b="1" dirty="0">
                <a:solidFill>
                  <a:schemeClr val="bg1"/>
                </a:solidFill>
                <a:latin typeface="Times New Roman" pitchFamily="18" charset="0"/>
                <a:cs typeface="Times New Roman" pitchFamily="18" charset="0"/>
              </a:rPr>
              <a:t> </a:t>
            </a:r>
            <a:r>
              <a:rPr lang="en-US" sz="2000" b="1" dirty="0" err="1">
                <a:solidFill>
                  <a:schemeClr val="bg1"/>
                </a:solidFill>
                <a:latin typeface="Times New Roman" pitchFamily="18" charset="0"/>
                <a:cs typeface="Times New Roman" pitchFamily="18" charset="0"/>
              </a:rPr>
              <a:t>nguyên</a:t>
            </a:r>
            <a:r>
              <a:rPr lang="en-US" sz="2000" b="1" i="1" dirty="0">
                <a:solidFill>
                  <a:schemeClr val="bg1"/>
                </a:solidFill>
                <a:latin typeface="Times New Roman" panose="02020603050405020304" pitchFamily="18" charset="0"/>
              </a:rPr>
              <a:t>: - </a:t>
            </a:r>
            <a:r>
              <a:rPr lang="en-US" sz="2400" i="1" dirty="0" err="1">
                <a:solidFill>
                  <a:srgbClr val="000000"/>
                </a:solidFill>
                <a:latin typeface="Times New Roman" panose="02020603050405020304" pitchFamily="18" charset="0"/>
              </a:rPr>
              <a:t>Tranh</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thủ</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ghé</a:t>
            </a:r>
            <a:r>
              <a:rPr lang="en-US" sz="2400" i="1" dirty="0">
                <a:solidFill>
                  <a:srgbClr val="000000"/>
                </a:solidFill>
                <a:latin typeface="Times New Roman" panose="02020603050405020304" pitchFamily="18" charset="0"/>
              </a:rPr>
              <a:t> qua </a:t>
            </a:r>
            <a:r>
              <a:rPr lang="en-US" sz="2400" i="1" dirty="0" err="1">
                <a:solidFill>
                  <a:srgbClr val="000000"/>
                </a:solidFill>
                <a:latin typeface="Times New Roman" panose="02020603050405020304" pitchFamily="18" charset="0"/>
              </a:rPr>
              <a:t>lớp</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học</a:t>
            </a:r>
            <a:r>
              <a:rPr lang="en-US" sz="2400" i="1" dirty="0">
                <a:solidFill>
                  <a:srgbClr val="000000"/>
                </a:solidFill>
                <a:latin typeface="Times New Roman" panose="02020603050405020304" pitchFamily="18" charset="0"/>
              </a:rPr>
              <a:t> ở </a:t>
            </a:r>
            <a:r>
              <a:rPr lang="en-US" sz="2400" i="1" dirty="0" err="1">
                <a:solidFill>
                  <a:srgbClr val="000000"/>
                </a:solidFill>
                <a:latin typeface="Times New Roman" panose="02020603050405020304" pitchFamily="18" charset="0"/>
              </a:rPr>
              <a:t>gần</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nhà</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đứng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ngoài</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cửa</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nghe</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thầy</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giảng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ngày</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nhặt</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củi</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tối</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về</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cậu</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lại</a:t>
            </a:r>
            <a:r>
              <a:rPr lang="en-US" sz="2400" i="1" dirty="0">
                <a:solidFill>
                  <a:srgbClr val="000000"/>
                </a:solidFill>
                <a:latin typeface="Times New Roman" panose="02020603050405020304" pitchFamily="18" charset="0"/>
              </a:rPr>
              <a:t> lo </a:t>
            </a:r>
            <a:r>
              <a:rPr lang="en-US" sz="2400" i="1" dirty="0" err="1">
                <a:solidFill>
                  <a:srgbClr val="000000"/>
                </a:solidFill>
                <a:latin typeface="Times New Roman" panose="02020603050405020304" pitchFamily="18" charset="0"/>
              </a:rPr>
              <a:t>ôn</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luyện</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học</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bài</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bắt</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đom</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đóm</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bỏ</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vào</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vỏ</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trứng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lấy</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ánh</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sáng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để</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học</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dùng</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lá</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để</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tập</a:t>
            </a:r>
            <a:r>
              <a:rPr lang="en-US" sz="2400" i="1" dirty="0">
                <a:solidFill>
                  <a:srgbClr val="000000"/>
                </a:solidFill>
                <a:latin typeface="Times New Roman" panose="02020603050405020304" pitchFamily="18" charset="0"/>
              </a:rPr>
              <a:t> </a:t>
            </a:r>
            <a:r>
              <a:rPr lang="en-US" sz="2400" i="1" dirty="0" err="1">
                <a:solidFill>
                  <a:srgbClr val="000000"/>
                </a:solidFill>
                <a:latin typeface="Times New Roman" panose="02020603050405020304" pitchFamily="18" charset="0"/>
              </a:rPr>
              <a:t>viết</a:t>
            </a:r>
            <a:r>
              <a:rPr lang="en-US" sz="2400" i="1" dirty="0">
                <a:solidFill>
                  <a:srgbClr val="000000"/>
                </a:solidFill>
                <a:latin typeface="Times New Roman" panose="02020603050405020304" pitchFamily="18" charset="0"/>
                <a:ea typeface="Times New Roman" panose="02020603050405020304" pitchFamily="18" charset="0"/>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297584" y="4138863"/>
            <a:ext cx="5782800" cy="2406315"/>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Siêng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năng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tính</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rPr>
              <a:t> con </a:t>
            </a:r>
            <a:r>
              <a:rPr lang="en-US" sz="2400" dirty="0" err="1">
                <a:solidFill>
                  <a:schemeClr val="bg1"/>
                </a:solidFill>
                <a:latin typeface="Times New Roman" panose="02020603050405020304" pitchFamily="18" charset="0"/>
                <a:ea typeface="Times New Roman" panose="02020603050405020304" pitchFamily="18" charset="0"/>
              </a:rPr>
              <a:t>người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biểu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hiện</a:t>
            </a:r>
            <a:r>
              <a:rPr lang="en-US" sz="2400" dirty="0">
                <a:solidFill>
                  <a:schemeClr val="bg1"/>
                </a:solidFill>
                <a:latin typeface="Times New Roman" panose="02020603050405020304" pitchFamily="18" charset="0"/>
                <a:ea typeface="Times New Roman" panose="02020603050405020304" pitchFamily="18" charset="0"/>
              </a:rPr>
              <a:t> ở </a:t>
            </a:r>
            <a:r>
              <a:rPr lang="en-US" sz="2400" dirty="0" err="1">
                <a:solidFill>
                  <a:schemeClr val="bg1"/>
                </a:solidFill>
                <a:latin typeface="Times New Roman" panose="02020603050405020304" pitchFamily="18" charset="0"/>
                <a:ea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cù</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tự</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giác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miệt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mài</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việc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thường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xuyên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đều</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đặn</a:t>
            </a:r>
            <a:r>
              <a:rPr lang="en-US" sz="2400" dirty="0">
                <a:solidFill>
                  <a:schemeClr val="bg1"/>
                </a:solidFill>
                <a:latin typeface="Times New Roman" panose="02020603050405020304" pitchFamily="18" charset="0"/>
                <a:ea typeface="Times New Roman" panose="02020603050405020304" pitchFamily="18" charset="0"/>
              </a:rPr>
              <a:t>.</a:t>
            </a:r>
          </a:p>
          <a:p>
            <a:pPr algn="just"/>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Kiên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trì</a:t>
            </a:r>
            <a:r>
              <a:rPr lang="en-US" sz="2400" b="1" dirty="0">
                <a:solidFill>
                  <a:srgbClr val="FF0000"/>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giữ</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vững</a:t>
            </a:r>
            <a:r>
              <a:rPr lang="en-US" sz="2400" dirty="0">
                <a:solidFill>
                  <a:schemeClr val="bg1"/>
                </a:solidFill>
                <a:latin typeface="Times New Roman" panose="02020603050405020304" pitchFamily="18" charset="0"/>
                <a:ea typeface="Times New Roman" panose="02020603050405020304" pitchFamily="18" charset="0"/>
              </a:rPr>
              <a:t> ý </a:t>
            </a:r>
            <a:r>
              <a:rPr lang="en-US" sz="2400" dirty="0" err="1">
                <a:solidFill>
                  <a:schemeClr val="bg1"/>
                </a:solidFill>
                <a:latin typeface="Times New Roman" panose="02020603050405020304" pitchFamily="18" charset="0"/>
                <a:ea typeface="Times New Roman" panose="02020603050405020304" pitchFamily="18" charset="0"/>
              </a:rPr>
              <a:t>chí</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quyết</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tâm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làm</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đến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cùng</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dù</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gặp</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khó</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khăn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gian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khổ</a:t>
            </a:r>
            <a:r>
              <a:rPr lang="en-US" sz="2400" dirty="0">
                <a:solidFill>
                  <a:schemeClr val="bg1"/>
                </a:solidFill>
                <a:latin typeface="Times New Roman" panose="02020603050405020304" pitchFamily="18" charset="0"/>
                <a:ea typeface="Times New Roman" panose="02020603050405020304" pitchFamily="18" charset="0"/>
              </a:rPr>
              <a:t>.</a:t>
            </a:r>
          </a:p>
          <a:p>
            <a:pPr algn="just"/>
            <a:endParaRPr lang="en-US" sz="1600" dirty="0">
              <a:solidFill>
                <a:schemeClr val="bg1"/>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ircle(in)">
                                      <p:cBhvr>
                                        <p:cTn id="3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6">
            <a:extLst>
              <a:ext uri="{FF2B5EF4-FFF2-40B4-BE49-F238E27FC236}">
                <a16:creationId xmlns:a16="http://schemas.microsoft.com/office/drawing/2014/main" id="{35233089-59FA-4366-8A9C-BF5FDB9C1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313" y="-381000"/>
            <a:ext cx="9144000" cy="6858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387" name="Text Box 3">
            <a:extLst>
              <a:ext uri="{FF2B5EF4-FFF2-40B4-BE49-F238E27FC236}">
                <a16:creationId xmlns:a16="http://schemas.microsoft.com/office/drawing/2014/main" id="{89A67686-D913-4243-AC97-2DB05A28B004}"/>
              </a:ext>
            </a:extLst>
          </p:cNvPr>
          <p:cNvSpPr txBox="1">
            <a:spLocks noChangeArrowheads="1"/>
          </p:cNvSpPr>
          <p:nvPr/>
        </p:nvSpPr>
        <p:spPr bwMode="auto">
          <a:xfrm>
            <a:off x="1524000" y="685801"/>
            <a:ext cx="91440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99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10245" name="TextBox 1">
            <a:extLst>
              <a:ext uri="{FF2B5EF4-FFF2-40B4-BE49-F238E27FC236}">
                <a16:creationId xmlns:a16="http://schemas.microsoft.com/office/drawing/2014/main" id="{A549DBA1-7CA3-46B2-9F51-6AA11EF0834B}"/>
              </a:ext>
            </a:extLst>
          </p:cNvPr>
          <p:cNvSpPr txBox="1">
            <a:spLocks noChangeArrowheads="1"/>
          </p:cNvSpPr>
          <p:nvPr/>
        </p:nvSpPr>
        <p:spPr bwMode="auto">
          <a:xfrm>
            <a:off x="3255963" y="381001"/>
            <a:ext cx="7162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nl-NL" altLang="en-US" sz="4400" b="1">
                <a:solidFill>
                  <a:srgbClr val="FF0000"/>
                </a:solidFill>
                <a:latin typeface="Times New Roman" panose="02020603050405020304" pitchFamily="18" charset="0"/>
                <a:cs typeface="Times New Roman" panose="02020603050405020304" pitchFamily="18" charset="0"/>
              </a:rPr>
              <a:t>-</a:t>
            </a:r>
            <a:r>
              <a:rPr lang="nl-NL" altLang="en-US" sz="3600" b="1">
                <a:solidFill>
                  <a:srgbClr val="FF0000"/>
                </a:solidFill>
                <a:latin typeface="Times New Roman" panose="02020603050405020304" pitchFamily="18" charset="0"/>
                <a:cs typeface="Times New Roman" panose="02020603050405020304" pitchFamily="18" charset="0"/>
              </a:rPr>
              <a:t>Siêng năng </a:t>
            </a:r>
            <a:r>
              <a:rPr lang="nl-NL" altLang="en-US" sz="3600" b="1">
                <a:latin typeface="Times New Roman" panose="02020603050405020304" pitchFamily="18" charset="0"/>
                <a:cs typeface="Times New Roman" panose="02020603050405020304" pitchFamily="18" charset="0"/>
              </a:rPr>
              <a:t>là đức tính của con người, biểu hiện ở sự cần cù, tự giác, miệt mài, làm việc thường xuyên đều đặn. </a:t>
            </a:r>
          </a:p>
          <a:p>
            <a:pPr algn="just">
              <a:spcBef>
                <a:spcPct val="0"/>
              </a:spcBef>
              <a:buFontTx/>
              <a:buNone/>
            </a:pPr>
            <a:r>
              <a:rPr lang="nl-NL" altLang="en-US" sz="3600" b="1">
                <a:solidFill>
                  <a:srgbClr val="FF0000"/>
                </a:solidFill>
                <a:latin typeface="Times New Roman" panose="02020603050405020304" pitchFamily="18" charset="0"/>
                <a:cs typeface="Times New Roman" panose="02020603050405020304" pitchFamily="18" charset="0"/>
              </a:rPr>
              <a:t>- Kiên trì </a:t>
            </a:r>
            <a:r>
              <a:rPr lang="nl-NL" altLang="en-US" sz="3600" b="1">
                <a:latin typeface="Times New Roman" panose="02020603050405020304" pitchFamily="18" charset="0"/>
                <a:cs typeface="Times New Roman" panose="02020603050405020304" pitchFamily="18" charset="0"/>
              </a:rPr>
              <a:t>là sự quyết tâm làm đến cùng dù có gặp khó khăn gian khổ.</a:t>
            </a:r>
            <a:endParaRPr lang="en-US" altLang="en-US" sz="3600" b="1">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D9D8C638-FE13-42AC-B5EE-94A0FE59C3D5}"/>
              </a:ext>
            </a:extLst>
          </p:cNvPr>
          <p:cNvSpPr>
            <a:spLocks noChangeArrowheads="1"/>
          </p:cNvSpPr>
          <p:nvPr/>
        </p:nvSpPr>
        <p:spPr bwMode="auto">
          <a:xfrm>
            <a:off x="3071813" y="3962401"/>
            <a:ext cx="9029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nl-NL" altLang="en-US" sz="3600" b="1">
                <a:solidFill>
                  <a:srgbClr val="FF0000"/>
                </a:solidFill>
                <a:latin typeface="Times New Roman" panose="02020603050405020304" pitchFamily="18" charset="0"/>
                <a:cs typeface="Times New Roman" panose="02020603050405020304" pitchFamily="18" charset="0"/>
              </a:rPr>
              <a:t>b. Biểu hiện của siêng năng, kiên trì?</a:t>
            </a:r>
            <a:endParaRPr lang="en-US" altLang="en-US" sz="36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245">
                                            <p:txEl>
                                              <p:pRg st="1" end="1"/>
                                            </p:txEl>
                                          </p:spTgt>
                                        </p:tgtEl>
                                        <p:attrNameLst>
                                          <p:attrName>style.visibility</p:attrName>
                                        </p:attrNameLst>
                                      </p:cBhvr>
                                      <p:to>
                                        <p:strVal val="visible"/>
                                      </p:to>
                                    </p:set>
                                    <p:anim calcmode="lin" valueType="num">
                                      <p:cBhvr additive="base">
                                        <p:cTn id="13" dur="500" fill="hold"/>
                                        <p:tgtEl>
                                          <p:spTgt spid="1024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01" y="2601534"/>
            <a:ext cx="9174867" cy="1507067"/>
          </a:xfrm>
        </p:spPr>
        <p:txBody>
          <a:bodyPr>
            <a:normAutofit/>
          </a:bodyPr>
          <a:lstStyle/>
          <a:p>
            <a:r>
              <a:rPr lang="en-US" sz="4000" b="1" cap="none" dirty="0" err="1">
                <a:latin typeface="Times New Roman" panose="02020603050405020304" pitchFamily="18" charset="0"/>
                <a:cs typeface="Times New Roman" panose="02020603050405020304" pitchFamily="18" charset="0"/>
              </a:rPr>
              <a:t>Em</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hãy</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quan</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sát</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tranh</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và</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trả</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lời</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câu</a:t>
            </a:r>
            <a:r>
              <a:rPr lang="en-US" sz="4000" b="1" cap="none" dirty="0">
                <a:latin typeface="Times New Roman" panose="02020603050405020304" pitchFamily="18" charset="0"/>
                <a:cs typeface="Times New Roman" panose="02020603050405020304" pitchFamily="18" charset="0"/>
              </a:rPr>
              <a:t> </a:t>
            </a:r>
            <a:r>
              <a:rPr lang="en-US" sz="4000" b="1" cap="none" dirty="0" err="1">
                <a:latin typeface="Times New Roman" panose="02020603050405020304" pitchFamily="18" charset="0"/>
                <a:cs typeface="Times New Roman" panose="02020603050405020304" pitchFamily="18" charset="0"/>
              </a:rPr>
              <a:t>hỏi</a:t>
            </a:r>
            <a:endParaRPr lang="en-US" sz="4000" b="1"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84212" y="685801"/>
            <a:ext cx="10790864" cy="1915732"/>
          </a:xfrm>
        </p:spPr>
        <p:txBody>
          <a:bodyPr>
            <a:normAutofit/>
          </a:bodyPr>
          <a:lstStyle/>
          <a:p>
            <a:pPr marL="0" indent="0" algn="ctr">
              <a:buNone/>
            </a:pPr>
            <a:r>
              <a:rPr lang="en-US" sz="4000" b="1" dirty="0">
                <a:solidFill>
                  <a:srgbClr val="FF0000"/>
                </a:solidFill>
                <a:latin typeface="Times New Roman" panose="02020603050405020304" pitchFamily="18" charset="0"/>
                <a:cs typeface="Times New Roman" panose="02020603050405020304" pitchFamily="18" charset="0"/>
              </a:rPr>
              <a:t>BIỂU HIỆN CỦA SIÊNG NĂNG, KIÊN TRÌ</a:t>
            </a:r>
          </a:p>
        </p:txBody>
      </p:sp>
    </p:spTree>
    <p:extLst>
      <p:ext uri="{BB962C8B-B14F-4D97-AF65-F5344CB8AC3E}">
        <p14:creationId xmlns:p14="http://schemas.microsoft.com/office/powerpoint/2010/main" val="426581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1571" y="38083"/>
            <a:ext cx="2985237" cy="4083155"/>
          </a:xfrm>
        </p:spPr>
        <p:txBody>
          <a:bodyPr/>
          <a:lstStyle/>
          <a:p>
            <a:r>
              <a:rPr lang="en-US" b="1" cap="none" dirty="0" err="1">
                <a:solidFill>
                  <a:schemeClr val="bg1"/>
                </a:solidFill>
                <a:latin typeface="Times New Roman" panose="02020603050405020304" pitchFamily="18" charset="0"/>
                <a:cs typeface="Times New Roman" panose="02020603050405020304" pitchFamily="18" charset="0"/>
              </a:rPr>
              <a:t>Siêng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năng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kiên</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trì</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trong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học</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tập</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gặp</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bài</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khó</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không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bỏ</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cuộc</a:t>
            </a:r>
            <a:endParaRPr lang="en-US" b="1" cap="none"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8203843" cy="6815347"/>
          </a:xfrm>
        </p:spPr>
      </p:pic>
    </p:spTree>
    <p:extLst>
      <p:ext uri="{BB962C8B-B14F-4D97-AF65-F5344CB8AC3E}">
        <p14:creationId xmlns:p14="http://schemas.microsoft.com/office/powerpoint/2010/main" val="226625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4761" y="-1"/>
            <a:ext cx="2472743" cy="4172756"/>
          </a:xfrm>
        </p:spPr>
        <p:txBody>
          <a:bodyPr>
            <a:normAutofit/>
          </a:bodyPr>
          <a:lstStyle/>
          <a:p>
            <a:r>
              <a:rPr lang="en-US" b="1" cap="none" dirty="0" err="1">
                <a:solidFill>
                  <a:schemeClr val="bg1"/>
                </a:solidFill>
                <a:latin typeface="Times New Roman" panose="02020603050405020304" pitchFamily="18" charset="0"/>
                <a:cs typeface="Times New Roman" panose="02020603050405020304" pitchFamily="18" charset="0"/>
              </a:rPr>
              <a:t>Siêng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năng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chăm</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chỉ</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lao</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động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làm</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việc</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nhà</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giúp</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đỡ</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bố</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mẹ</a:t>
            </a:r>
            <a:endParaRPr lang="en-US" b="1" cap="none"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400854" cy="6858000"/>
          </a:xfrm>
        </p:spPr>
      </p:pic>
    </p:spTree>
    <p:extLst>
      <p:ext uri="{BB962C8B-B14F-4D97-AF65-F5344CB8AC3E}">
        <p14:creationId xmlns:p14="http://schemas.microsoft.com/office/powerpoint/2010/main" val="27145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0670" y="206062"/>
            <a:ext cx="2354173" cy="3812146"/>
          </a:xfrm>
        </p:spPr>
        <p:txBody>
          <a:bodyPr>
            <a:normAutofit/>
          </a:bodyPr>
          <a:lstStyle/>
          <a:p>
            <a:r>
              <a:rPr lang="en-US" cap="none" dirty="0" err="1">
                <a:solidFill>
                  <a:schemeClr val="bg1"/>
                </a:solidFill>
                <a:latin typeface="Times New Roman" panose="02020603050405020304" pitchFamily="18" charset="0"/>
                <a:cs typeface="Times New Roman" panose="02020603050405020304" pitchFamily="18" charset="0"/>
              </a:rPr>
              <a:t>Siêng</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năng</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chăm</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chỉ</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lao</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động</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học</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tập</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của</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học</a:t>
            </a:r>
            <a:r>
              <a:rPr lang="en-US" cap="none" dirty="0">
                <a:solidFill>
                  <a:schemeClr val="bg1"/>
                </a:solidFill>
                <a:latin typeface="Times New Roman" panose="02020603050405020304" pitchFamily="18" charset="0"/>
                <a:cs typeface="Times New Roman" panose="02020603050405020304" pitchFamily="18" charset="0"/>
              </a:rPr>
              <a:t> </a:t>
            </a:r>
            <a:r>
              <a:rPr lang="en-US" cap="none" dirty="0" err="1">
                <a:solidFill>
                  <a:schemeClr val="bg1"/>
                </a:solidFill>
                <a:latin typeface="Times New Roman" panose="02020603050405020304" pitchFamily="18" charset="0"/>
                <a:cs typeface="Times New Roman" panose="02020603050405020304" pitchFamily="18" charset="0"/>
              </a:rPr>
              <a:t>sinh</a:t>
            </a:r>
            <a:endParaRPr lang="en-US" cap="none"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6062"/>
            <a:ext cx="9529938" cy="6284890"/>
          </a:xfrm>
        </p:spPr>
      </p:pic>
    </p:spTree>
    <p:extLst>
      <p:ext uri="{BB962C8B-B14F-4D97-AF65-F5344CB8AC3E}">
        <p14:creationId xmlns:p14="http://schemas.microsoft.com/office/powerpoint/2010/main" val="356628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902" y="685799"/>
            <a:ext cx="11856098" cy="2971801"/>
          </a:xfrm>
        </p:spPr>
        <p:txBody>
          <a:bodyPr>
            <a:normAutofit/>
          </a:bodyPr>
          <a:lstStyle/>
          <a:p>
            <a:r>
              <a:rPr lang="en-US" sz="4400" b="1" dirty="0">
                <a:solidFill>
                  <a:srgbClr val="FFFF00"/>
                </a:solidFill>
                <a:latin typeface="#9Slide03 AmpleSoft Bold" panose="02000000000000000000" pitchFamily="2" charset="0"/>
              </a:rPr>
              <a:t> </a:t>
            </a:r>
            <a:r>
              <a:rPr lang="en-US" sz="4400" b="1" dirty="0" err="1">
                <a:solidFill>
                  <a:srgbClr val="FFFF00"/>
                </a:solidFill>
                <a:latin typeface="#9Slide03 AmpleSoft Bold" panose="02000000000000000000" pitchFamily="2" charset="0"/>
              </a:rPr>
              <a:t>bài</a:t>
            </a:r>
            <a:r>
              <a:rPr lang="en-US" sz="4400" b="1" dirty="0">
                <a:solidFill>
                  <a:srgbClr val="FFFF00"/>
                </a:solidFill>
                <a:latin typeface="#9Slide03 AmpleSoft Bold" panose="02000000000000000000" pitchFamily="2" charset="0"/>
              </a:rPr>
              <a:t> 3: </a:t>
            </a:r>
            <a:r>
              <a:rPr lang="en-US" sz="4400" b="1" dirty="0" err="1">
                <a:solidFill>
                  <a:srgbClr val="FFFF00"/>
                </a:solidFill>
                <a:latin typeface="#9Slide03 AmpleSoft Bold" panose="02000000000000000000" pitchFamily="2" charset="0"/>
              </a:rPr>
              <a:t>siêng</a:t>
            </a:r>
            <a:r>
              <a:rPr lang="en-US" sz="4400" b="1" dirty="0">
                <a:solidFill>
                  <a:srgbClr val="FFFF00"/>
                </a:solidFill>
                <a:latin typeface="#9Slide03 AmpleSoft Bold" panose="02000000000000000000" pitchFamily="2" charset="0"/>
              </a:rPr>
              <a:t> </a:t>
            </a:r>
            <a:r>
              <a:rPr lang="en-US" sz="4400" b="1" dirty="0" err="1">
                <a:solidFill>
                  <a:srgbClr val="FFFF00"/>
                </a:solidFill>
                <a:latin typeface="#9Slide03 AmpleSoft Bold" panose="02000000000000000000" pitchFamily="2" charset="0"/>
              </a:rPr>
              <a:t>năng</a:t>
            </a:r>
            <a:r>
              <a:rPr lang="en-US" sz="4400" b="1" dirty="0">
                <a:solidFill>
                  <a:srgbClr val="FFFF00"/>
                </a:solidFill>
                <a:latin typeface="#9Slide03 AmpleSoft Bold" panose="02000000000000000000" pitchFamily="2" charset="0"/>
              </a:rPr>
              <a:t>, </a:t>
            </a:r>
            <a:r>
              <a:rPr lang="en-US" sz="4400" b="1" dirty="0" err="1">
                <a:solidFill>
                  <a:srgbClr val="FFFF00"/>
                </a:solidFill>
                <a:latin typeface="#9Slide03 AmpleSoft Bold" panose="02000000000000000000" pitchFamily="2" charset="0"/>
              </a:rPr>
              <a:t>kiên</a:t>
            </a:r>
            <a:r>
              <a:rPr lang="en-US" sz="4400" b="1" dirty="0">
                <a:solidFill>
                  <a:srgbClr val="FFFF00"/>
                </a:solidFill>
                <a:latin typeface="#9Slide03 AmpleSoft Bold" panose="02000000000000000000" pitchFamily="2" charset="0"/>
              </a:rPr>
              <a:t> </a:t>
            </a:r>
            <a:r>
              <a:rPr lang="en-US" sz="4400" b="1" dirty="0" err="1">
                <a:solidFill>
                  <a:srgbClr val="FFFF00"/>
                </a:solidFill>
                <a:latin typeface="#9Slide03 AmpleSoft Bold" panose="02000000000000000000" pitchFamily="2" charset="0"/>
              </a:rPr>
              <a:t>trì</a:t>
            </a:r>
            <a:r>
              <a:rPr lang="en-US" sz="4400" b="1" dirty="0">
                <a:solidFill>
                  <a:srgbClr val="FFFF00"/>
                </a:solidFill>
                <a:latin typeface="#9Slide03 AmpleSoft Bold" panose="02000000000000000000" pitchFamily="2" charset="0"/>
              </a:rPr>
              <a:t> (</a:t>
            </a:r>
            <a:r>
              <a:rPr lang="en-US" sz="4400" b="1" dirty="0">
                <a:solidFill>
                  <a:srgbClr val="FFFF00"/>
                </a:solidFill>
                <a:latin typeface="Times New Roman" panose="02020603050405020304" pitchFamily="18" charset="0"/>
                <a:cs typeface="Times New Roman" panose="02020603050405020304" pitchFamily="18" charset="0"/>
              </a:rPr>
              <a:t>TIẾT1)</a:t>
            </a:r>
            <a:endParaRPr lang="en-US" sz="4400" b="1" dirty="0">
              <a:solidFill>
                <a:srgbClr val="FFFF00"/>
              </a:solidFill>
              <a:latin typeface="#9Slide03 AmpleSoft Bold" panose="02000000000000000000" pitchFamily="2" charset="0"/>
            </a:endParaRPr>
          </a:p>
        </p:txBody>
      </p:sp>
    </p:spTree>
    <p:extLst>
      <p:ext uri="{BB962C8B-B14F-4D97-AF65-F5344CB8AC3E}">
        <p14:creationId xmlns:p14="http://schemas.microsoft.com/office/powerpoint/2010/main" val="344009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4608" y="144886"/>
            <a:ext cx="2495841" cy="4233931"/>
          </a:xfrm>
        </p:spPr>
        <p:txBody>
          <a:bodyPr>
            <a:normAutofit/>
          </a:bodyPr>
          <a:lstStyle/>
          <a:p>
            <a:r>
              <a:rPr lang="en-US" b="1" cap="none" dirty="0" err="1">
                <a:solidFill>
                  <a:schemeClr val="bg1"/>
                </a:solidFill>
                <a:latin typeface="Times New Roman" panose="02020603050405020304" pitchFamily="18" charset="0"/>
                <a:cs typeface="Times New Roman" panose="02020603050405020304" pitchFamily="18" charset="0"/>
              </a:rPr>
              <a:t>Biểu</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hiện</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chưa</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siêng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năng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kiên</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trì</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trong</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việc</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chăm</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sóc</a:t>
            </a:r>
            <a:r>
              <a:rPr lang="en-US" b="1" cap="none" dirty="0">
                <a:solidFill>
                  <a:schemeClr val="bg1"/>
                </a:solidFill>
                <a:latin typeface="Times New Roman" panose="02020603050405020304" pitchFamily="18" charset="0"/>
                <a:cs typeface="Times New Roman" panose="02020603050405020304" pitchFamily="18" charset="0"/>
              </a:rPr>
              <a:t> </a:t>
            </a:r>
            <a:r>
              <a:rPr lang="en-US" b="1" cap="none" dirty="0" err="1">
                <a:solidFill>
                  <a:schemeClr val="bg1"/>
                </a:solidFill>
                <a:latin typeface="Times New Roman" panose="02020603050405020304" pitchFamily="18" charset="0"/>
                <a:cs typeface="Times New Roman" panose="02020603050405020304" pitchFamily="18" charset="0"/>
              </a:rPr>
              <a:t>cây</a:t>
            </a:r>
            <a:endParaRPr lang="en-US" b="1" cap="none" dirty="0">
              <a:solidFill>
                <a:schemeClr val="bg1"/>
              </a:solidFill>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44886"/>
            <a:ext cx="9211159" cy="6571445"/>
          </a:xfrm>
        </p:spPr>
      </p:pic>
    </p:spTree>
    <p:extLst>
      <p:ext uri="{BB962C8B-B14F-4D97-AF65-F5344CB8AC3E}">
        <p14:creationId xmlns:p14="http://schemas.microsoft.com/office/powerpoint/2010/main" val="22385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54695176"/>
              </p:ext>
            </p:extLst>
          </p:nvPr>
        </p:nvGraphicFramePr>
        <p:xfrm>
          <a:off x="1450428" y="2496297"/>
          <a:ext cx="9286698" cy="3846266"/>
        </p:xfrm>
        <a:graphic>
          <a:graphicData uri="http://schemas.openxmlformats.org/drawingml/2006/table">
            <a:tbl>
              <a:tblPr firstRow="1" firstCol="1" bandRow="1"/>
              <a:tblGrid>
                <a:gridCol w="2764403">
                  <a:extLst>
                    <a:ext uri="{9D8B030D-6E8A-4147-A177-3AD203B41FA5}">
                      <a16:colId xmlns:a16="http://schemas.microsoft.com/office/drawing/2014/main" val="20000"/>
                    </a:ext>
                  </a:extLst>
                </a:gridCol>
                <a:gridCol w="3617768">
                  <a:extLst>
                    <a:ext uri="{9D8B030D-6E8A-4147-A177-3AD203B41FA5}">
                      <a16:colId xmlns:a16="http://schemas.microsoft.com/office/drawing/2014/main" val="20001"/>
                    </a:ext>
                  </a:extLst>
                </a:gridCol>
                <a:gridCol w="2904527">
                  <a:extLst>
                    <a:ext uri="{9D8B030D-6E8A-4147-A177-3AD203B41FA5}">
                      <a16:colId xmlns:a16="http://schemas.microsoft.com/office/drawing/2014/main" val="20002"/>
                    </a:ext>
                  </a:extLst>
                </a:gridCol>
              </a:tblGrid>
              <a:tr h="706995">
                <a:tc gridSpan="3">
                  <a:txBody>
                    <a:bodyPr/>
                    <a:lstStyle/>
                    <a:p>
                      <a:pPr marL="0" marR="0" algn="ctr">
                        <a:lnSpc>
                          <a:spcPct val="115000"/>
                        </a:lnSpc>
                        <a:spcBef>
                          <a:spcPts val="0"/>
                        </a:spcBef>
                        <a:spcAft>
                          <a:spcPts val="600"/>
                        </a:spcAft>
                      </a:pPr>
                      <a:r>
                        <a:rPr lang="en-US" sz="3600" b="1" dirty="0" err="1">
                          <a:solidFill>
                            <a:srgbClr val="FF0000"/>
                          </a:solidFill>
                          <a:effectLst/>
                          <a:latin typeface="Times New Roman" pitchFamily="18" charset="0"/>
                          <a:ea typeface="Arial" panose="020B0604020202020204" pitchFamily="34" charset="0"/>
                          <a:cs typeface="Times New Roman" pitchFamily="18" charset="0"/>
                        </a:rPr>
                        <a:t>Biểu</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3600" b="1" baseline="0" dirty="0" err="1">
                          <a:solidFill>
                            <a:srgbClr val="FF0000"/>
                          </a:solidFill>
                          <a:effectLst/>
                          <a:latin typeface="Times New Roman" pitchFamily="18" charset="0"/>
                          <a:ea typeface="Arial" panose="020B0604020202020204" pitchFamily="34" charset="0"/>
                          <a:cs typeface="Times New Roman" pitchFamily="18" charset="0"/>
                        </a:rPr>
                        <a:t>hiện</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3600" b="1" baseline="0" dirty="0" err="1">
                          <a:solidFill>
                            <a:srgbClr val="FF0000"/>
                          </a:solidFill>
                          <a:effectLst/>
                          <a:latin typeface="Times New Roman" pitchFamily="18" charset="0"/>
                          <a:ea typeface="Arial" panose="020B0604020202020204" pitchFamily="34" charset="0"/>
                          <a:cs typeface="Times New Roman" pitchFamily="18" charset="0"/>
                        </a:rPr>
                        <a:t>siêng</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3600" b="1" baseline="0" dirty="0" err="1">
                          <a:solidFill>
                            <a:srgbClr val="FF0000"/>
                          </a:solidFill>
                          <a:effectLst/>
                          <a:latin typeface="Times New Roman" pitchFamily="18" charset="0"/>
                          <a:ea typeface="Arial" panose="020B0604020202020204" pitchFamily="34" charset="0"/>
                          <a:cs typeface="Times New Roman" pitchFamily="18" charset="0"/>
                        </a:rPr>
                        <a:t>năng</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3600" b="1" baseline="0" dirty="0" err="1">
                          <a:solidFill>
                            <a:srgbClr val="FF0000"/>
                          </a:solidFill>
                          <a:effectLst/>
                          <a:latin typeface="Times New Roman" pitchFamily="18" charset="0"/>
                          <a:ea typeface="Arial" panose="020B0604020202020204" pitchFamily="34" charset="0"/>
                          <a:cs typeface="Times New Roman" pitchFamily="18" charset="0"/>
                        </a:rPr>
                        <a:t>kiên</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3600" b="1" baseline="0" dirty="0" err="1">
                          <a:solidFill>
                            <a:srgbClr val="FF0000"/>
                          </a:solidFill>
                          <a:effectLst/>
                          <a:latin typeface="Times New Roman" pitchFamily="18" charset="0"/>
                          <a:ea typeface="Arial" panose="020B0604020202020204" pitchFamily="34" charset="0"/>
                          <a:cs typeface="Times New Roman" pitchFamily="18" charset="0"/>
                        </a:rPr>
                        <a:t>trì</a:t>
                      </a:r>
                      <a:r>
                        <a:rPr lang="en-US" sz="3600" b="1" baseline="0" dirty="0">
                          <a:solidFill>
                            <a:srgbClr val="FF0000"/>
                          </a:solidFill>
                          <a:effectLst/>
                          <a:latin typeface="Times New Roman" pitchFamily="18" charset="0"/>
                          <a:ea typeface="Arial" panose="020B0604020202020204" pitchFamily="34" charset="0"/>
                          <a:cs typeface="Times New Roman" pitchFamily="18" charset="0"/>
                        </a:rPr>
                        <a:t> </a:t>
                      </a:r>
                      <a:endParaRPr lang="en-US" sz="3600" b="1"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hMerge="1">
                  <a:txBody>
                    <a:bodyPr/>
                    <a:lstStyle/>
                    <a:p>
                      <a:pPr marL="0" marR="0" algn="ctr">
                        <a:lnSpc>
                          <a:spcPct val="115000"/>
                        </a:lnSpc>
                        <a:spcBef>
                          <a:spcPts val="0"/>
                        </a:spcBef>
                        <a:spcAft>
                          <a:spcPts val="600"/>
                        </a:spcAft>
                      </a:pP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pPr marL="0" marR="0" algn="ctr">
                        <a:lnSpc>
                          <a:spcPct val="115000"/>
                        </a:lnSpc>
                        <a:spcBef>
                          <a:spcPts val="0"/>
                        </a:spcBef>
                        <a:spcAft>
                          <a:spcPts val="600"/>
                        </a:spcAft>
                      </a:pP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997695">
                <a:tc>
                  <a:txBody>
                    <a:bodyPr/>
                    <a:lstStyle/>
                    <a:p>
                      <a:pPr marL="0" marR="0" algn="ctr">
                        <a:lnSpc>
                          <a:spcPct val="115000"/>
                        </a:lnSpc>
                        <a:spcBef>
                          <a:spcPts val="0"/>
                        </a:spcBef>
                        <a:spcAft>
                          <a:spcPts val="600"/>
                        </a:spcAft>
                      </a:pPr>
                      <a:r>
                        <a:rPr lang="en-US" sz="2800" b="1" dirty="0" err="1">
                          <a:solidFill>
                            <a:srgbClr val="FF0000"/>
                          </a:solidFill>
                          <a:effectLst/>
                          <a:latin typeface="Times New Roman" pitchFamily="18" charset="0"/>
                          <a:ea typeface="Courier New" panose="02070309020205020404" pitchFamily="49" charset="0"/>
                          <a:cs typeface="Times New Roman" pitchFamily="18" charset="0"/>
                        </a:rPr>
                        <a:t>Trong</a:t>
                      </a:r>
                      <a:r>
                        <a:rPr lang="en-US" sz="2800" b="1" dirty="0">
                          <a:solidFill>
                            <a:srgbClr val="FF0000"/>
                          </a:solidFill>
                          <a:effectLst/>
                          <a:latin typeface="Times New Roman" pitchFamily="18" charset="0"/>
                          <a:ea typeface="Courier New" panose="02070309020205020404" pitchFamily="49" charset="0"/>
                          <a:cs typeface="Times New Roman" pitchFamily="18" charset="0"/>
                        </a:rPr>
                        <a:t> </a:t>
                      </a:r>
                      <a:r>
                        <a:rPr lang="en-US" sz="2800" b="1" dirty="0" err="1">
                          <a:solidFill>
                            <a:srgbClr val="FF0000"/>
                          </a:solidFill>
                          <a:effectLst/>
                          <a:latin typeface="Times New Roman" pitchFamily="18" charset="0"/>
                          <a:ea typeface="Courier New" panose="02070309020205020404" pitchFamily="49" charset="0"/>
                          <a:cs typeface="Times New Roman" pitchFamily="18" charset="0"/>
                        </a:rPr>
                        <a:t>học</a:t>
                      </a:r>
                      <a:r>
                        <a:rPr lang="en-US" sz="2800" b="1" baseline="0" dirty="0">
                          <a:solidFill>
                            <a:srgbClr val="FF0000"/>
                          </a:solidFill>
                          <a:effectLst/>
                          <a:latin typeface="Times New Roman" pitchFamily="18" charset="0"/>
                          <a:ea typeface="Courier New" panose="02070309020205020404" pitchFamily="49" charset="0"/>
                          <a:cs typeface="Times New Roman" pitchFamily="18" charset="0"/>
                        </a:rPr>
                        <a:t> </a:t>
                      </a:r>
                      <a:r>
                        <a:rPr lang="en-US" sz="2800" b="1" baseline="0" dirty="0" err="1">
                          <a:solidFill>
                            <a:srgbClr val="FF0000"/>
                          </a:solidFill>
                          <a:effectLst/>
                          <a:latin typeface="Times New Roman" pitchFamily="18" charset="0"/>
                          <a:ea typeface="Courier New" panose="02070309020205020404" pitchFamily="49" charset="0"/>
                          <a:cs typeface="Times New Roman" pitchFamily="18" charset="0"/>
                        </a:rPr>
                        <a:t>tập</a:t>
                      </a:r>
                      <a:endParaRPr lang="en-US" sz="2800" b="1" baseline="0" dirty="0">
                        <a:solidFill>
                          <a:srgbClr val="FF0000"/>
                        </a:solidFill>
                        <a:effectLst/>
                        <a:latin typeface="Times New Roman" pitchFamily="18" charset="0"/>
                        <a:ea typeface="Courier New" panose="02070309020205020404" pitchFamily="49" charset="0"/>
                        <a:cs typeface="Times New Roman" pitchFamily="18" charset="0"/>
                      </a:endParaRPr>
                    </a:p>
                    <a:p>
                      <a:pPr marL="0" marR="0" algn="ctr">
                        <a:lnSpc>
                          <a:spcPct val="115000"/>
                        </a:lnSpc>
                        <a:spcBef>
                          <a:spcPts val="0"/>
                        </a:spcBef>
                        <a:spcAft>
                          <a:spcPts val="600"/>
                        </a:spcAft>
                      </a:pPr>
                      <a:r>
                        <a:rPr lang="en-US" sz="2800" baseline="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a:t>
                      </a:r>
                      <a:r>
                        <a:rPr lang="en-US" sz="2800" baseline="0" dirty="0" err="1">
                          <a:solidFill>
                            <a:schemeClr val="bg1">
                              <a:lumMod val="95000"/>
                              <a:lumOff val="5000"/>
                            </a:schemeClr>
                          </a:solidFill>
                          <a:effectLst/>
                          <a:latin typeface="Times New Roman" pitchFamily="18" charset="0"/>
                          <a:ea typeface="Arial" panose="020B0604020202020204" pitchFamily="34" charset="0"/>
                          <a:cs typeface="Times New Roman" pitchFamily="18" charset="0"/>
                        </a:rPr>
                        <a:t>Nhóm</a:t>
                      </a:r>
                      <a:r>
                        <a:rPr lang="en-US" sz="2800" baseline="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 1, 2 )</a:t>
                      </a:r>
                      <a:endParaRPr lang="en-US" sz="2800" dirty="0">
                        <a:solidFill>
                          <a:schemeClr val="bg1">
                            <a:lumMod val="95000"/>
                            <a:lumOff val="5000"/>
                          </a:schemeClr>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600"/>
                        </a:spcAft>
                      </a:pPr>
                      <a:r>
                        <a:rPr lang="en-US" sz="2800" b="1" dirty="0" err="1">
                          <a:solidFill>
                            <a:srgbClr val="FF0000"/>
                          </a:solidFill>
                          <a:effectLst/>
                          <a:latin typeface="Times New Roman" pitchFamily="18" charset="0"/>
                          <a:ea typeface="Courier New" panose="02070309020205020404" pitchFamily="49" charset="0"/>
                          <a:cs typeface="Times New Roman" pitchFamily="18" charset="0"/>
                        </a:rPr>
                        <a:t>Trong</a:t>
                      </a:r>
                      <a:r>
                        <a:rPr lang="en-US" sz="2800" b="1" baseline="0" dirty="0">
                          <a:solidFill>
                            <a:srgbClr val="FF0000"/>
                          </a:solidFill>
                          <a:effectLst/>
                          <a:latin typeface="Times New Roman" pitchFamily="18" charset="0"/>
                          <a:ea typeface="Courier New" panose="02070309020205020404" pitchFamily="49" charset="0"/>
                          <a:cs typeface="Times New Roman" pitchFamily="18" charset="0"/>
                        </a:rPr>
                        <a:t> </a:t>
                      </a:r>
                      <a:r>
                        <a:rPr lang="en-US" sz="2800" b="1" baseline="0" dirty="0" err="1">
                          <a:solidFill>
                            <a:srgbClr val="FF0000"/>
                          </a:solidFill>
                          <a:effectLst/>
                          <a:latin typeface="Times New Roman" pitchFamily="18" charset="0"/>
                          <a:ea typeface="Courier New" panose="02070309020205020404" pitchFamily="49" charset="0"/>
                          <a:cs typeface="Times New Roman" pitchFamily="18" charset="0"/>
                        </a:rPr>
                        <a:t>l</a:t>
                      </a:r>
                      <a:r>
                        <a:rPr lang="en-US" sz="2800" b="1" dirty="0" err="1">
                          <a:solidFill>
                            <a:srgbClr val="FF0000"/>
                          </a:solidFill>
                          <a:effectLst/>
                          <a:latin typeface="Times New Roman" pitchFamily="18" charset="0"/>
                          <a:ea typeface="Courier New" panose="02070309020205020404" pitchFamily="49" charset="0"/>
                          <a:cs typeface="Times New Roman" pitchFamily="18" charset="0"/>
                        </a:rPr>
                        <a:t>ao</a:t>
                      </a:r>
                      <a:r>
                        <a:rPr lang="en-US" sz="2800" b="1" dirty="0">
                          <a:solidFill>
                            <a:srgbClr val="FF0000"/>
                          </a:solidFill>
                          <a:effectLst/>
                          <a:latin typeface="Times New Roman" pitchFamily="18" charset="0"/>
                          <a:ea typeface="Courier New" panose="02070309020205020404" pitchFamily="49" charset="0"/>
                          <a:cs typeface="Times New Roman" pitchFamily="18" charset="0"/>
                        </a:rPr>
                        <a:t> </a:t>
                      </a:r>
                      <a:r>
                        <a:rPr lang="en-US" sz="2800" b="1" dirty="0" err="1">
                          <a:solidFill>
                            <a:srgbClr val="FF0000"/>
                          </a:solidFill>
                          <a:effectLst/>
                          <a:latin typeface="Times New Roman" pitchFamily="18" charset="0"/>
                          <a:ea typeface="Courier New" panose="02070309020205020404" pitchFamily="49" charset="0"/>
                          <a:cs typeface="Times New Roman" pitchFamily="18" charset="0"/>
                        </a:rPr>
                        <a:t>động</a:t>
                      </a:r>
                      <a:endParaRPr lang="en-US" sz="2800" b="1" dirty="0">
                        <a:solidFill>
                          <a:srgbClr val="FF0000"/>
                        </a:solidFill>
                        <a:effectLst/>
                        <a:latin typeface="Times New Roman" pitchFamily="18" charset="0"/>
                        <a:ea typeface="Courier New" panose="02070309020205020404" pitchFamily="49" charset="0"/>
                        <a:cs typeface="Times New Roman" pitchFamily="18" charset="0"/>
                      </a:endParaRPr>
                    </a:p>
                    <a:p>
                      <a:pPr marL="0" marR="0" algn="ctr">
                        <a:lnSpc>
                          <a:spcPct val="115000"/>
                        </a:lnSpc>
                        <a:spcBef>
                          <a:spcPts val="0"/>
                        </a:spcBef>
                        <a:spcAft>
                          <a:spcPts val="600"/>
                        </a:spcAft>
                      </a:pPr>
                      <a:r>
                        <a:rPr lang="en-US" sz="280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a:t>
                      </a:r>
                      <a:r>
                        <a:rPr lang="en-US" sz="2800" dirty="0" err="1">
                          <a:solidFill>
                            <a:schemeClr val="bg1">
                              <a:lumMod val="95000"/>
                              <a:lumOff val="5000"/>
                            </a:schemeClr>
                          </a:solidFill>
                          <a:effectLst/>
                          <a:latin typeface="Times New Roman" pitchFamily="18" charset="0"/>
                          <a:ea typeface="Arial" panose="020B0604020202020204" pitchFamily="34" charset="0"/>
                          <a:cs typeface="Times New Roman" pitchFamily="18" charset="0"/>
                        </a:rPr>
                        <a:t>Nhóm</a:t>
                      </a:r>
                      <a:r>
                        <a:rPr lang="en-US" sz="2800" baseline="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 3, 4 )</a:t>
                      </a:r>
                      <a:endParaRPr lang="en-US" sz="2800" dirty="0">
                        <a:solidFill>
                          <a:schemeClr val="bg1">
                            <a:lumMod val="95000"/>
                            <a:lumOff val="5000"/>
                          </a:schemeClr>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600"/>
                        </a:spcAft>
                      </a:pPr>
                      <a:r>
                        <a:rPr lang="en-US" sz="2800" b="1" dirty="0" err="1">
                          <a:solidFill>
                            <a:srgbClr val="FF0000"/>
                          </a:solidFill>
                          <a:effectLst/>
                          <a:latin typeface="Times New Roman" pitchFamily="18" charset="0"/>
                          <a:ea typeface="Arial" panose="020B0604020202020204" pitchFamily="34" charset="0"/>
                          <a:cs typeface="Times New Roman" pitchFamily="18" charset="0"/>
                        </a:rPr>
                        <a:t>Trong</a:t>
                      </a:r>
                      <a:r>
                        <a:rPr lang="en-US" sz="28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2800" b="1" baseline="0" dirty="0" err="1">
                          <a:solidFill>
                            <a:srgbClr val="FF0000"/>
                          </a:solidFill>
                          <a:effectLst/>
                          <a:latin typeface="Times New Roman" pitchFamily="18" charset="0"/>
                          <a:ea typeface="Arial" panose="020B0604020202020204" pitchFamily="34" charset="0"/>
                          <a:cs typeface="Times New Roman" pitchFamily="18" charset="0"/>
                        </a:rPr>
                        <a:t>cuộc</a:t>
                      </a:r>
                      <a:r>
                        <a:rPr lang="en-US" sz="2800" b="1" baseline="0" dirty="0">
                          <a:solidFill>
                            <a:srgbClr val="FF0000"/>
                          </a:solidFill>
                          <a:effectLst/>
                          <a:latin typeface="Times New Roman" pitchFamily="18" charset="0"/>
                          <a:ea typeface="Arial" panose="020B0604020202020204" pitchFamily="34" charset="0"/>
                          <a:cs typeface="Times New Roman" pitchFamily="18" charset="0"/>
                        </a:rPr>
                        <a:t> </a:t>
                      </a:r>
                      <a:r>
                        <a:rPr lang="en-US" sz="2800" b="1" baseline="0" dirty="0" err="1">
                          <a:solidFill>
                            <a:srgbClr val="FF0000"/>
                          </a:solidFill>
                          <a:effectLst/>
                          <a:latin typeface="Times New Roman" pitchFamily="18" charset="0"/>
                          <a:ea typeface="Arial" panose="020B0604020202020204" pitchFamily="34" charset="0"/>
                          <a:cs typeface="Times New Roman" pitchFamily="18" charset="0"/>
                        </a:rPr>
                        <a:t>sống</a:t>
                      </a:r>
                      <a:endParaRPr lang="en-US" sz="2800" b="1" baseline="0" dirty="0">
                        <a:solidFill>
                          <a:srgbClr val="FF0000"/>
                        </a:solidFill>
                        <a:effectLst/>
                        <a:latin typeface="Times New Roman" pitchFamily="18" charset="0"/>
                        <a:ea typeface="Arial" panose="020B0604020202020204" pitchFamily="34" charset="0"/>
                        <a:cs typeface="Times New Roman" pitchFamily="18" charset="0"/>
                      </a:endParaRPr>
                    </a:p>
                    <a:p>
                      <a:pPr marL="0" marR="0" algn="ctr">
                        <a:lnSpc>
                          <a:spcPct val="115000"/>
                        </a:lnSpc>
                        <a:spcBef>
                          <a:spcPts val="0"/>
                        </a:spcBef>
                        <a:spcAft>
                          <a:spcPts val="600"/>
                        </a:spcAft>
                      </a:pPr>
                      <a:r>
                        <a:rPr lang="en-US" sz="2800" baseline="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a:t>
                      </a:r>
                      <a:r>
                        <a:rPr lang="en-US" sz="2800" baseline="0" dirty="0" err="1">
                          <a:solidFill>
                            <a:schemeClr val="bg1">
                              <a:lumMod val="95000"/>
                              <a:lumOff val="5000"/>
                            </a:schemeClr>
                          </a:solidFill>
                          <a:effectLst/>
                          <a:latin typeface="Times New Roman" pitchFamily="18" charset="0"/>
                          <a:ea typeface="Arial" panose="020B0604020202020204" pitchFamily="34" charset="0"/>
                          <a:cs typeface="Times New Roman" pitchFamily="18" charset="0"/>
                        </a:rPr>
                        <a:t>Nhóm</a:t>
                      </a:r>
                      <a:r>
                        <a:rPr lang="en-US" sz="2800" baseline="0" dirty="0">
                          <a:solidFill>
                            <a:schemeClr val="bg1">
                              <a:lumMod val="95000"/>
                              <a:lumOff val="5000"/>
                            </a:schemeClr>
                          </a:solidFill>
                          <a:effectLst/>
                          <a:latin typeface="Times New Roman" pitchFamily="18" charset="0"/>
                          <a:ea typeface="Arial" panose="020B0604020202020204" pitchFamily="34" charset="0"/>
                          <a:cs typeface="Times New Roman" pitchFamily="18" charset="0"/>
                        </a:rPr>
                        <a:t> 5,6 )</a:t>
                      </a:r>
                      <a:endParaRPr lang="en-US" sz="2800" dirty="0">
                        <a:solidFill>
                          <a:schemeClr val="bg1">
                            <a:lumMod val="95000"/>
                            <a:lumOff val="5000"/>
                          </a:schemeClr>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1"/>
                  </a:ext>
                </a:extLst>
              </a:tr>
              <a:tr h="706995">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2"/>
                  </a:ext>
                </a:extLst>
              </a:tr>
              <a:tr h="706995">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706995">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4"/>
                  </a:ext>
                </a:extLst>
              </a:tr>
            </a:tbl>
          </a:graphicData>
        </a:graphic>
      </p:graphicFrame>
      <p:pic>
        <p:nvPicPr>
          <p:cNvPr id="6" name="Picture 4" descr="Bạn là nhân vật nào trong teamwor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63" b="89941" l="1000" r="90000"/>
                    </a14:imgEffect>
                  </a14:imgLayer>
                </a14:imgProps>
              </a:ext>
              <a:ext uri="{28A0092B-C50C-407E-A947-70E740481C1C}">
                <a14:useLocalDpi xmlns:a14="http://schemas.microsoft.com/office/drawing/2010/main" val="0"/>
              </a:ext>
            </a:extLst>
          </a:blip>
          <a:srcRect/>
          <a:stretch>
            <a:fillRect/>
          </a:stretch>
        </p:blipFill>
        <p:spPr bwMode="auto">
          <a:xfrm>
            <a:off x="0" y="584776"/>
            <a:ext cx="2724112" cy="1570028"/>
          </a:xfrm>
          <a:prstGeom prst="rect">
            <a:avLst/>
          </a:prstGeom>
          <a:solidFill>
            <a:srgbClr val="FFCCFF"/>
          </a:solidFill>
        </p:spPr>
      </p:pic>
      <p:sp>
        <p:nvSpPr>
          <p:cNvPr id="7" name="TextBox 6"/>
          <p:cNvSpPr txBox="1"/>
          <p:nvPr/>
        </p:nvSpPr>
        <p:spPr>
          <a:xfrm>
            <a:off x="6366" y="48362"/>
            <a:ext cx="2719847" cy="584775"/>
          </a:xfrm>
          <a:prstGeom prst="rect">
            <a:avLst/>
          </a:prstGeom>
          <a:solidFill>
            <a:schemeClr val="accent6">
              <a:lumMod val="40000"/>
              <a:lumOff val="60000"/>
            </a:schemeClr>
          </a:solidFill>
        </p:spPr>
        <p:txBody>
          <a:bodyPr wrap="square" rtlCol="0">
            <a:spAutoFit/>
          </a:bodyPr>
          <a:lstStyle/>
          <a:p>
            <a:r>
              <a:rPr lang="en-US" sz="3200" dirty="0">
                <a:solidFill>
                  <a:srgbClr val="0000FF"/>
                </a:solidFill>
                <a:latin typeface="微软雅黑"/>
                <a:ea typeface="微软雅黑"/>
              </a:rPr>
              <a:t>TEAM WORK</a:t>
            </a:r>
          </a:p>
        </p:txBody>
      </p:sp>
      <p:sp>
        <p:nvSpPr>
          <p:cNvPr id="9" name="Rectangle: Rounded Corners 1">
            <a:extLst>
              <a:ext uri="{FF2B5EF4-FFF2-40B4-BE49-F238E27FC236}">
                <a16:creationId xmlns:a16="http://schemas.microsoft.com/office/drawing/2014/main" id="{49368C2B-08BB-4567-BA27-2402FAA3C31F}"/>
              </a:ext>
            </a:extLst>
          </p:cNvPr>
          <p:cNvSpPr/>
          <p:nvPr/>
        </p:nvSpPr>
        <p:spPr>
          <a:xfrm>
            <a:off x="3100673" y="0"/>
            <a:ext cx="7472882" cy="1266274"/>
          </a:xfrm>
          <a:prstGeom prst="roundRect">
            <a:avLst/>
          </a:prstGeom>
          <a:solidFill>
            <a:schemeClr val="accent2">
              <a:lumMod val="60000"/>
              <a:lumOff val="4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Times New Roman" pitchFamily="18" charset="0"/>
                <a:ea typeface="Times New Roman" panose="02020603050405020304" pitchFamily="18" charset="0"/>
                <a:cs typeface="Times New Roman" pitchFamily="18" charset="0"/>
              </a:rPr>
              <a:t>THẢO LUẬN NHÓM</a:t>
            </a:r>
          </a:p>
          <a:p>
            <a:pPr algn="ctr"/>
            <a:r>
              <a:rPr lang="en-US" sz="2800" b="1" dirty="0" err="1">
                <a:solidFill>
                  <a:schemeClr val="bg1"/>
                </a:solidFill>
                <a:latin typeface="Times New Roman" pitchFamily="18" charset="0"/>
                <a:ea typeface="Times New Roman" panose="02020603050405020304" pitchFamily="18" charset="0"/>
                <a:cs typeface="Times New Roman" pitchFamily="18" charset="0"/>
              </a:rPr>
              <a:t>Phiếu</a:t>
            </a:r>
            <a:r>
              <a:rPr lang="en-US" sz="2800" b="1" dirty="0">
                <a:solidFill>
                  <a:schemeClr val="bg1"/>
                </a:solidFill>
                <a:latin typeface="Times New Roman" pitchFamily="18" charset="0"/>
                <a:ea typeface="Times New Roman" panose="02020603050405020304" pitchFamily="18" charset="0"/>
                <a:cs typeface="Times New Roman" pitchFamily="18" charset="0"/>
              </a:rPr>
              <a:t> </a:t>
            </a:r>
            <a:r>
              <a:rPr lang="en-US" sz="2800" b="1" dirty="0" err="1">
                <a:solidFill>
                  <a:schemeClr val="bg1"/>
                </a:solidFill>
                <a:latin typeface="Times New Roman" pitchFamily="18" charset="0"/>
                <a:ea typeface="Times New Roman" panose="02020603050405020304" pitchFamily="18" charset="0"/>
                <a:cs typeface="Times New Roman" pitchFamily="18" charset="0"/>
              </a:rPr>
              <a:t>học</a:t>
            </a:r>
            <a:r>
              <a:rPr lang="en-US" sz="2800" b="1" dirty="0">
                <a:solidFill>
                  <a:schemeClr val="bg1"/>
                </a:solidFill>
                <a:latin typeface="Times New Roman" pitchFamily="18" charset="0"/>
                <a:ea typeface="Times New Roman" panose="02020603050405020304" pitchFamily="18" charset="0"/>
                <a:cs typeface="Times New Roman" pitchFamily="18" charset="0"/>
              </a:rPr>
              <a:t> </a:t>
            </a:r>
            <a:r>
              <a:rPr lang="en-US" sz="2800" b="1" dirty="0" err="1">
                <a:solidFill>
                  <a:schemeClr val="bg1"/>
                </a:solidFill>
                <a:latin typeface="Times New Roman" pitchFamily="18" charset="0"/>
                <a:ea typeface="Times New Roman" panose="02020603050405020304" pitchFamily="18" charset="0"/>
                <a:cs typeface="Times New Roman" pitchFamily="18" charset="0"/>
              </a:rPr>
              <a:t>tập</a:t>
            </a:r>
            <a:r>
              <a:rPr lang="en-US" sz="2800" b="1" dirty="0">
                <a:solidFill>
                  <a:schemeClr val="bg1"/>
                </a:solidFill>
                <a:latin typeface="Times New Roman" pitchFamily="18" charset="0"/>
                <a:ea typeface="Times New Roman" panose="02020603050405020304" pitchFamily="18" charset="0"/>
                <a:cs typeface="Times New Roman" pitchFamily="18" charset="0"/>
              </a:rPr>
              <a:t> </a:t>
            </a:r>
            <a:r>
              <a:rPr lang="en-US" sz="2800" b="1" dirty="0" err="1">
                <a:solidFill>
                  <a:schemeClr val="bg1"/>
                </a:solidFill>
                <a:latin typeface="Times New Roman" pitchFamily="18" charset="0"/>
                <a:ea typeface="Times New Roman" panose="02020603050405020304" pitchFamily="18" charset="0"/>
                <a:cs typeface="Times New Roman" pitchFamily="18" charset="0"/>
              </a:rPr>
              <a:t>số</a:t>
            </a:r>
            <a:r>
              <a:rPr lang="en-US" sz="2800" b="1" dirty="0">
                <a:solidFill>
                  <a:schemeClr val="bg1"/>
                </a:solidFill>
                <a:latin typeface="Times New Roman" pitchFamily="18" charset="0"/>
                <a:ea typeface="Times New Roman" panose="02020603050405020304" pitchFamily="18" charset="0"/>
                <a:cs typeface="Times New Roman" pitchFamily="18" charset="0"/>
              </a:rPr>
              <a:t> 2</a:t>
            </a:r>
          </a:p>
          <a:p>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10" name="Rectangle 9"/>
          <p:cNvSpPr/>
          <p:nvPr/>
        </p:nvSpPr>
        <p:spPr>
          <a:xfrm>
            <a:off x="2833352" y="1266274"/>
            <a:ext cx="9040969" cy="1030410"/>
          </a:xfrm>
          <a:prstGeom prst="rect">
            <a:avLst/>
          </a:prstGeom>
        </p:spPr>
        <p:txBody>
          <a:bodyPr wrap="square">
            <a:spAutoFit/>
          </a:bodyPr>
          <a:lstStyle/>
          <a:p>
            <a:pPr indent="279400">
              <a:lnSpc>
                <a:spcPct val="127000"/>
              </a:lnSpc>
              <a:spcAft>
                <a:spcPts val="500"/>
              </a:spcAft>
            </a:pPr>
            <a:r>
              <a:rPr lang="vi-VN" sz="2400" b="1" dirty="0">
                <a:solidFill>
                  <a:srgbClr val="353635"/>
                </a:solidFill>
                <a:latin typeface="Times New Roman" panose="02020603050405020304" pitchFamily="18" charset="0"/>
                <a:ea typeface="Times New Roman" panose="02020603050405020304" pitchFamily="18" charset="0"/>
                <a:cs typeface="Times New Roman" panose="02020603050405020304" pitchFamily="18" charset="0"/>
              </a:rPr>
              <a:t>Tìm hiểu biểu hiện của </a:t>
            </a:r>
            <a:r>
              <a:rPr lang="en-US" sz="2400" b="1" dirty="0" err="1">
                <a:solidFill>
                  <a:srgbClr val="353635"/>
                </a:solidFill>
                <a:latin typeface="Times New Roman" pitchFamily="18" charset="0"/>
                <a:ea typeface="Times New Roman" panose="02020603050405020304" pitchFamily="18" charset="0"/>
                <a:cs typeface="Times New Roman" pitchFamily="18" charset="0"/>
              </a:rPr>
              <a:t>siêng</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năng</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kiên</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trì</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trong</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học</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tập</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lao</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động</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và</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cuộc</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sống</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mà</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em</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biết</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Sau</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đó</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hoàn</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thiện</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phiếu</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bài</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tập</a:t>
            </a:r>
            <a:r>
              <a:rPr lang="en-US" sz="2400" b="1" dirty="0">
                <a:solidFill>
                  <a:srgbClr val="353635"/>
                </a:solidFill>
                <a:latin typeface="Times New Roman" pitchFamily="18" charset="0"/>
                <a:ea typeface="Times New Roman" panose="02020603050405020304" pitchFamily="18" charset="0"/>
                <a:cs typeface="Times New Roman" pitchFamily="18" charset="0"/>
              </a:rPr>
              <a:t> </a:t>
            </a:r>
            <a:r>
              <a:rPr lang="en-US" sz="2400" b="1" dirty="0" err="1">
                <a:solidFill>
                  <a:srgbClr val="353635"/>
                </a:solidFill>
                <a:latin typeface="Times New Roman" pitchFamily="18" charset="0"/>
                <a:ea typeface="Times New Roman" panose="02020603050405020304" pitchFamily="18" charset="0"/>
                <a:cs typeface="Times New Roman" pitchFamily="18" charset="0"/>
              </a:rPr>
              <a:t>sau</a:t>
            </a:r>
            <a:r>
              <a:rPr lang="en-US" sz="2400" b="1" dirty="0">
                <a:solidFill>
                  <a:srgbClr val="353635"/>
                </a:solidFill>
                <a:latin typeface="Times New Roman" pitchFamily="18" charset="0"/>
                <a:ea typeface="Times New Roman" panose="02020603050405020304" pitchFamily="18" charset="0"/>
                <a:cs typeface="Times New Roman" pitchFamily="18" charset="0"/>
              </a:rPr>
              <a:t> </a:t>
            </a:r>
            <a:endParaRPr lang="en-US" sz="2400" b="1" dirty="0">
              <a:solidFill>
                <a:srgbClr val="353635"/>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75794370"/>
              </p:ext>
            </p:extLst>
          </p:nvPr>
        </p:nvGraphicFramePr>
        <p:xfrm>
          <a:off x="128790" y="1142816"/>
          <a:ext cx="11691080" cy="5374474"/>
        </p:xfrm>
        <a:graphic>
          <a:graphicData uri="http://schemas.openxmlformats.org/drawingml/2006/table">
            <a:tbl>
              <a:tblPr firstRow="1" firstCol="1" bandRow="1"/>
              <a:tblGrid>
                <a:gridCol w="3516092">
                  <a:extLst>
                    <a:ext uri="{9D8B030D-6E8A-4147-A177-3AD203B41FA5}">
                      <a16:colId xmlns:a16="http://schemas.microsoft.com/office/drawing/2014/main" val="20000"/>
                    </a:ext>
                  </a:extLst>
                </a:gridCol>
                <a:gridCol w="4236988">
                  <a:extLst>
                    <a:ext uri="{9D8B030D-6E8A-4147-A177-3AD203B41FA5}">
                      <a16:colId xmlns:a16="http://schemas.microsoft.com/office/drawing/2014/main" val="20001"/>
                    </a:ext>
                  </a:extLst>
                </a:gridCol>
                <a:gridCol w="3938000">
                  <a:extLst>
                    <a:ext uri="{9D8B030D-6E8A-4147-A177-3AD203B41FA5}">
                      <a16:colId xmlns:a16="http://schemas.microsoft.com/office/drawing/2014/main" val="20002"/>
                    </a:ext>
                  </a:extLst>
                </a:gridCol>
              </a:tblGrid>
              <a:tr h="862133">
                <a:tc>
                  <a:txBody>
                    <a:bodyPr/>
                    <a:lstStyle/>
                    <a:p>
                      <a:pPr marL="0" marR="0" algn="ctr">
                        <a:lnSpc>
                          <a:spcPct val="115000"/>
                        </a:lnSpc>
                        <a:spcBef>
                          <a:spcPts val="0"/>
                        </a:spcBef>
                        <a:spcAft>
                          <a:spcPts val="600"/>
                        </a:spcAft>
                      </a:pPr>
                      <a:r>
                        <a:rPr lang="en-US" sz="3600" b="1" dirty="0" err="1">
                          <a:solidFill>
                            <a:srgbClr val="0000FF"/>
                          </a:solidFill>
                          <a:effectLst/>
                          <a:latin typeface="Times New Roman" pitchFamily="18" charset="0"/>
                          <a:ea typeface="Courier New" panose="02070309020205020404" pitchFamily="49" charset="0"/>
                          <a:cs typeface="Times New Roman" pitchFamily="18" charset="0"/>
                        </a:rPr>
                        <a:t>Trong</a:t>
                      </a:r>
                      <a:r>
                        <a:rPr lang="en-US" sz="3600" b="1" baseline="0" dirty="0">
                          <a:solidFill>
                            <a:srgbClr val="0000FF"/>
                          </a:solidFill>
                          <a:effectLst/>
                          <a:latin typeface="Times New Roman" pitchFamily="18" charset="0"/>
                          <a:ea typeface="Courier New" panose="02070309020205020404" pitchFamily="49" charset="0"/>
                          <a:cs typeface="Times New Roman" pitchFamily="18" charset="0"/>
                        </a:rPr>
                        <a:t> </a:t>
                      </a:r>
                      <a:r>
                        <a:rPr lang="en-US" sz="3600" b="1" baseline="0" dirty="0" err="1">
                          <a:solidFill>
                            <a:srgbClr val="0000FF"/>
                          </a:solidFill>
                          <a:effectLst/>
                          <a:latin typeface="Times New Roman" pitchFamily="18" charset="0"/>
                          <a:ea typeface="Courier New" panose="02070309020205020404" pitchFamily="49" charset="0"/>
                          <a:cs typeface="Times New Roman" pitchFamily="18" charset="0"/>
                        </a:rPr>
                        <a:t>h</a:t>
                      </a:r>
                      <a:r>
                        <a:rPr lang="en-US" sz="3600" b="1" dirty="0" err="1">
                          <a:solidFill>
                            <a:srgbClr val="0000FF"/>
                          </a:solidFill>
                          <a:effectLst/>
                          <a:latin typeface="Times New Roman" pitchFamily="18" charset="0"/>
                          <a:ea typeface="Courier New" panose="02070309020205020404" pitchFamily="49" charset="0"/>
                          <a:cs typeface="Times New Roman" pitchFamily="18" charset="0"/>
                        </a:rPr>
                        <a:t>ọc</a:t>
                      </a:r>
                      <a:r>
                        <a:rPr lang="en-US" sz="3600" b="1" baseline="0" dirty="0">
                          <a:solidFill>
                            <a:srgbClr val="0000FF"/>
                          </a:solidFill>
                          <a:effectLst/>
                          <a:latin typeface="Times New Roman" pitchFamily="18" charset="0"/>
                          <a:ea typeface="Courier New" panose="02070309020205020404" pitchFamily="49" charset="0"/>
                          <a:cs typeface="Times New Roman" pitchFamily="18" charset="0"/>
                        </a:rPr>
                        <a:t> </a:t>
                      </a:r>
                      <a:r>
                        <a:rPr lang="en-US" sz="3600" b="1" baseline="0" dirty="0" err="1">
                          <a:solidFill>
                            <a:srgbClr val="0000FF"/>
                          </a:solidFill>
                          <a:effectLst/>
                          <a:latin typeface="Times New Roman" pitchFamily="18" charset="0"/>
                          <a:ea typeface="Courier New" panose="02070309020205020404" pitchFamily="49" charset="0"/>
                          <a:cs typeface="Times New Roman" pitchFamily="18" charset="0"/>
                        </a:rPr>
                        <a:t>tập</a:t>
                      </a:r>
                      <a:endParaRPr lang="en-US" sz="3600" b="1"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3600" b="1" dirty="0" err="1">
                          <a:solidFill>
                            <a:srgbClr val="FF0000"/>
                          </a:solidFill>
                          <a:effectLst/>
                          <a:latin typeface="Times New Roman" pitchFamily="18" charset="0"/>
                          <a:ea typeface="Courier New" panose="02070309020205020404" pitchFamily="49" charset="0"/>
                          <a:cs typeface="Times New Roman" pitchFamily="18" charset="0"/>
                        </a:rPr>
                        <a:t>Trong</a:t>
                      </a:r>
                      <a:r>
                        <a:rPr lang="en-US" sz="3600" b="1" dirty="0">
                          <a:solidFill>
                            <a:srgbClr val="FF0000"/>
                          </a:solidFill>
                          <a:effectLst/>
                          <a:latin typeface="Times New Roman" pitchFamily="18" charset="0"/>
                          <a:ea typeface="Courier New" panose="02070309020205020404" pitchFamily="49" charset="0"/>
                          <a:cs typeface="Times New Roman" pitchFamily="18" charset="0"/>
                        </a:rPr>
                        <a:t> </a:t>
                      </a:r>
                      <a:r>
                        <a:rPr lang="en-US" sz="3600" b="1" dirty="0" err="1">
                          <a:solidFill>
                            <a:srgbClr val="FF0000"/>
                          </a:solidFill>
                          <a:effectLst/>
                          <a:latin typeface="Times New Roman" pitchFamily="18" charset="0"/>
                          <a:ea typeface="Courier New" panose="02070309020205020404" pitchFamily="49" charset="0"/>
                          <a:cs typeface="Times New Roman" pitchFamily="18" charset="0"/>
                        </a:rPr>
                        <a:t>lao</a:t>
                      </a:r>
                      <a:r>
                        <a:rPr lang="en-US" sz="3600" b="1" dirty="0">
                          <a:solidFill>
                            <a:srgbClr val="FF0000"/>
                          </a:solidFill>
                          <a:effectLst/>
                          <a:latin typeface="Times New Roman" pitchFamily="18" charset="0"/>
                          <a:ea typeface="Courier New" panose="02070309020205020404" pitchFamily="49" charset="0"/>
                          <a:cs typeface="Times New Roman" pitchFamily="18" charset="0"/>
                        </a:rPr>
                        <a:t> </a:t>
                      </a:r>
                      <a:r>
                        <a:rPr lang="en-US" sz="3600" b="1" dirty="0" err="1">
                          <a:solidFill>
                            <a:srgbClr val="FF0000"/>
                          </a:solidFill>
                          <a:effectLst/>
                          <a:latin typeface="Times New Roman" pitchFamily="18" charset="0"/>
                          <a:ea typeface="Courier New" panose="02070309020205020404" pitchFamily="49" charset="0"/>
                          <a:cs typeface="Times New Roman" pitchFamily="18" charset="0"/>
                        </a:rPr>
                        <a:t>động</a:t>
                      </a:r>
                      <a:endParaRPr lang="en-US" sz="3600" b="1"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3600" b="1" dirty="0">
                          <a:solidFill>
                            <a:srgbClr val="FF0000"/>
                          </a:solidFill>
                          <a:effectLst/>
                          <a:latin typeface="Times New Roman" pitchFamily="18" charset="0"/>
                          <a:ea typeface="Courier New" panose="02070309020205020404" pitchFamily="49" charset="0"/>
                          <a:cs typeface="Times New Roman" pitchFamily="18" charset="0"/>
                        </a:rPr>
                        <a:t> </a:t>
                      </a:r>
                      <a:r>
                        <a:rPr lang="en-US" sz="3600" b="1" dirty="0" err="1">
                          <a:solidFill>
                            <a:srgbClr val="002060"/>
                          </a:solidFill>
                          <a:effectLst/>
                          <a:latin typeface="Times New Roman" pitchFamily="18" charset="0"/>
                          <a:ea typeface="Courier New" panose="02070309020205020404" pitchFamily="49" charset="0"/>
                          <a:cs typeface="Times New Roman" pitchFamily="18" charset="0"/>
                        </a:rPr>
                        <a:t>Trong</a:t>
                      </a:r>
                      <a:r>
                        <a:rPr lang="en-US" sz="3600" b="1" dirty="0">
                          <a:solidFill>
                            <a:srgbClr val="002060"/>
                          </a:solidFill>
                          <a:effectLst/>
                          <a:latin typeface="Times New Roman" pitchFamily="18" charset="0"/>
                          <a:ea typeface="Courier New" panose="02070309020205020404" pitchFamily="49" charset="0"/>
                          <a:cs typeface="Times New Roman" pitchFamily="18" charset="0"/>
                        </a:rPr>
                        <a:t> </a:t>
                      </a:r>
                      <a:r>
                        <a:rPr lang="en-US" sz="3600" b="1" dirty="0" err="1">
                          <a:solidFill>
                            <a:srgbClr val="002060"/>
                          </a:solidFill>
                          <a:effectLst/>
                          <a:latin typeface="Times New Roman" pitchFamily="18" charset="0"/>
                          <a:ea typeface="Courier New" panose="02070309020205020404" pitchFamily="49" charset="0"/>
                          <a:cs typeface="Times New Roman" pitchFamily="18" charset="0"/>
                        </a:rPr>
                        <a:t>cuộc</a:t>
                      </a:r>
                      <a:r>
                        <a:rPr lang="en-US" sz="3600" b="1" baseline="0" dirty="0">
                          <a:solidFill>
                            <a:srgbClr val="002060"/>
                          </a:solidFill>
                          <a:effectLst/>
                          <a:latin typeface="Times New Roman" pitchFamily="18" charset="0"/>
                          <a:ea typeface="Courier New" panose="02070309020205020404" pitchFamily="49" charset="0"/>
                          <a:cs typeface="Times New Roman" pitchFamily="18" charset="0"/>
                        </a:rPr>
                        <a:t> </a:t>
                      </a:r>
                      <a:r>
                        <a:rPr lang="en-US" sz="3600" b="1" baseline="0" dirty="0" err="1">
                          <a:solidFill>
                            <a:srgbClr val="002060"/>
                          </a:solidFill>
                          <a:effectLst/>
                          <a:latin typeface="Times New Roman" pitchFamily="18" charset="0"/>
                          <a:ea typeface="Courier New" panose="02070309020205020404" pitchFamily="49" charset="0"/>
                          <a:cs typeface="Times New Roman" pitchFamily="18" charset="0"/>
                        </a:rPr>
                        <a:t>sống</a:t>
                      </a:r>
                      <a:endParaRPr lang="en-US" sz="3600" b="1" dirty="0">
                        <a:solidFill>
                          <a:srgbClr val="00206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4512341">
                <a:tc>
                  <a:txBody>
                    <a:bodyPr/>
                    <a:lstStyle/>
                    <a:p>
                      <a:pPr marL="0" marR="0" algn="l">
                        <a:lnSpc>
                          <a:spcPct val="115000"/>
                        </a:lnSpc>
                        <a:spcBef>
                          <a:spcPts val="0"/>
                        </a:spcBef>
                        <a:spcAft>
                          <a:spcPts val="600"/>
                        </a:spcAft>
                      </a:pPr>
                      <a:endParaRPr lang="en-US" sz="1400" b="1" i="0" dirty="0">
                        <a:solidFill>
                          <a:srgbClr val="0000FF"/>
                        </a:solidFill>
                        <a:effectLst/>
                        <a:latin typeface="Times New Roman" pitchFamily="18" charset="0"/>
                        <a:ea typeface="Courier New" panose="02070309020205020404" pitchFamily="49" charset="0"/>
                        <a:cs typeface="Times New Roman" pitchFamily="18" charset="0"/>
                      </a:endParaRPr>
                    </a:p>
                    <a:p>
                      <a:pPr marL="0" marR="0" algn="l">
                        <a:lnSpc>
                          <a:spcPct val="115000"/>
                        </a:lnSpc>
                        <a:spcBef>
                          <a:spcPts val="0"/>
                        </a:spcBef>
                        <a:spcAft>
                          <a:spcPts val="600"/>
                        </a:spcAft>
                      </a:pPr>
                      <a:r>
                        <a:rPr lang="en-US" sz="2900" b="1" i="0" dirty="0">
                          <a:solidFill>
                            <a:srgbClr val="0000FF"/>
                          </a:solidFill>
                          <a:effectLst/>
                          <a:latin typeface="Times New Roman" pitchFamily="18" charset="0"/>
                          <a:ea typeface="Courier New" panose="02070309020205020404" pitchFamily="49" charset="0"/>
                          <a:cs typeface="Times New Roman" pitchFamily="18" charset="0"/>
                        </a:rPr>
                        <a:t>-</a:t>
                      </a:r>
                      <a:r>
                        <a:rPr lang="en-US" sz="2900" b="0" i="0" dirty="0">
                          <a:solidFill>
                            <a:srgbClr val="0000FF"/>
                          </a:solidFill>
                          <a:effectLst/>
                          <a:latin typeface="Times New Roman" pitchFamily="18" charset="0"/>
                          <a:ea typeface="Courier New" panose="02070309020205020404" pitchFamily="49" charset="0"/>
                          <a:cs typeface="Times New Roman" pitchFamily="18" charset="0"/>
                        </a:rPr>
                        <a:t> </a:t>
                      </a:r>
                      <a:r>
                        <a:rPr lang="en-US" sz="2900" b="0" i="0" kern="1200" dirty="0" err="1">
                          <a:solidFill>
                            <a:srgbClr val="0000FF"/>
                          </a:solidFill>
                          <a:effectLst/>
                          <a:latin typeface="Times New Roman" pitchFamily="18" charset="0"/>
                          <a:ea typeface="+mn-ea"/>
                          <a:cs typeface="Times New Roman" pitchFamily="18" charset="0"/>
                        </a:rPr>
                        <a:t>Đ</a:t>
                      </a:r>
                      <a:r>
                        <a:rPr lang="en-US" sz="2900" b="0" i="0" kern="1200" dirty="0" err="1">
                          <a:solidFill>
                            <a:srgbClr val="0000FF"/>
                          </a:solidFill>
                          <a:latin typeface="Times New Roman" pitchFamily="18" charset="0"/>
                          <a:ea typeface="+mn-ea"/>
                          <a:cs typeface="Times New Roman" pitchFamily="18" charset="0"/>
                        </a:rPr>
                        <a:t>i</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học</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chuyên</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cần</a:t>
                      </a:r>
                      <a:r>
                        <a:rPr lang="en-US" sz="2900" b="0" i="0" kern="1200" dirty="0">
                          <a:solidFill>
                            <a:srgbClr val="0000FF"/>
                          </a:solidFill>
                          <a:latin typeface="Times New Roman" pitchFamily="18" charset="0"/>
                          <a:ea typeface="+mn-ea"/>
                          <a:cs typeface="Times New Roman" pitchFamily="18" charset="0"/>
                        </a:rPr>
                        <a:t>,</a:t>
                      </a:r>
                    </a:p>
                    <a:p>
                      <a:pPr marL="0" marR="0" algn="l">
                        <a:lnSpc>
                          <a:spcPct val="115000"/>
                        </a:lnSpc>
                        <a:spcBef>
                          <a:spcPts val="0"/>
                        </a:spcBef>
                        <a:spcAft>
                          <a:spcPts val="600"/>
                        </a:spcAft>
                      </a:pPr>
                      <a:r>
                        <a:rPr lang="en-US" sz="2900" b="0" i="0" kern="1200" dirty="0">
                          <a:solidFill>
                            <a:srgbClr val="0000FF"/>
                          </a:solidFill>
                          <a:latin typeface="Times New Roman" pitchFamily="18" charset="0"/>
                          <a:ea typeface="+mn-ea"/>
                          <a:cs typeface="Times New Roman" pitchFamily="18" charset="0"/>
                        </a:rPr>
                        <a:t>-</a:t>
                      </a:r>
                      <a:r>
                        <a:rPr lang="en-US" sz="2900" b="0" i="0" kern="1200" baseline="0" dirty="0">
                          <a:solidFill>
                            <a:srgbClr val="0000FF"/>
                          </a:solidFill>
                          <a:latin typeface="Times New Roman" pitchFamily="18" charset="0"/>
                          <a:ea typeface="+mn-ea"/>
                          <a:cs typeface="Times New Roman" pitchFamily="18" charset="0"/>
                        </a:rPr>
                        <a:t> </a:t>
                      </a:r>
                      <a:r>
                        <a:rPr lang="en-US" sz="2900" b="0" i="0" kern="1200" baseline="0" dirty="0" err="1">
                          <a:solidFill>
                            <a:srgbClr val="0000FF"/>
                          </a:solidFill>
                          <a:latin typeface="Times New Roman" pitchFamily="18" charset="0"/>
                          <a:ea typeface="+mn-ea"/>
                          <a:cs typeface="Times New Roman" pitchFamily="18" charset="0"/>
                        </a:rPr>
                        <a:t>C</a:t>
                      </a:r>
                      <a:r>
                        <a:rPr lang="en-US" sz="2900" b="0" i="0" kern="1200" dirty="0" err="1">
                          <a:solidFill>
                            <a:srgbClr val="0000FF"/>
                          </a:solidFill>
                          <a:latin typeface="Times New Roman" pitchFamily="18" charset="0"/>
                          <a:ea typeface="+mn-ea"/>
                          <a:cs typeface="Times New Roman" pitchFamily="18" charset="0"/>
                        </a:rPr>
                        <a:t>hăm</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chỉ</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làm</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bài</a:t>
                      </a:r>
                      <a:r>
                        <a:rPr lang="en-US" sz="2900" b="0" i="0" kern="1200" dirty="0">
                          <a:solidFill>
                            <a:srgbClr val="0000FF"/>
                          </a:solidFill>
                          <a:latin typeface="Times New Roman" pitchFamily="18" charset="0"/>
                          <a:ea typeface="+mn-ea"/>
                          <a:cs typeface="Times New Roman" pitchFamily="18" charset="0"/>
                        </a:rPr>
                        <a:t>, </a:t>
                      </a:r>
                    </a:p>
                    <a:p>
                      <a:pPr marL="0" marR="0" algn="l">
                        <a:lnSpc>
                          <a:spcPct val="115000"/>
                        </a:lnSpc>
                        <a:spcBef>
                          <a:spcPts val="0"/>
                        </a:spcBef>
                        <a:spcAft>
                          <a:spcPts val="600"/>
                        </a:spcAft>
                      </a:pP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Có</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kế</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hoạch</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học</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tập</a:t>
                      </a:r>
                      <a:r>
                        <a:rPr lang="en-US" sz="2900" b="0" i="0" kern="1200" dirty="0">
                          <a:solidFill>
                            <a:srgbClr val="0000FF"/>
                          </a:solidFill>
                          <a:latin typeface="Times New Roman" pitchFamily="18" charset="0"/>
                          <a:ea typeface="+mn-ea"/>
                          <a:cs typeface="Times New Roman" pitchFamily="18" charset="0"/>
                        </a:rPr>
                        <a:t>, - </a:t>
                      </a:r>
                      <a:r>
                        <a:rPr lang="en-US" sz="2900" b="0" i="0" kern="1200" dirty="0" err="1">
                          <a:solidFill>
                            <a:srgbClr val="0000FF"/>
                          </a:solidFill>
                          <a:latin typeface="Times New Roman" pitchFamily="18" charset="0"/>
                          <a:ea typeface="+mn-ea"/>
                          <a:cs typeface="Times New Roman" pitchFamily="18" charset="0"/>
                        </a:rPr>
                        <a:t>Bài</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khó</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không</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nản</a:t>
                      </a:r>
                      <a:r>
                        <a:rPr lang="en-US" sz="2900" b="0" i="0" kern="1200" dirty="0">
                          <a:solidFill>
                            <a:srgbClr val="0000FF"/>
                          </a:solidFill>
                          <a:latin typeface="Times New Roman" pitchFamily="18" charset="0"/>
                          <a:ea typeface="+mn-ea"/>
                          <a:cs typeface="Times New Roman" pitchFamily="18" charset="0"/>
                        </a:rPr>
                        <a:t>, </a:t>
                      </a:r>
                    </a:p>
                    <a:p>
                      <a:pPr marL="0" marR="0" algn="l">
                        <a:lnSpc>
                          <a:spcPct val="115000"/>
                        </a:lnSpc>
                        <a:spcBef>
                          <a:spcPts val="0"/>
                        </a:spcBef>
                        <a:spcAft>
                          <a:spcPts val="600"/>
                        </a:spcAft>
                      </a:pP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Tự</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giác</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học</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đạt</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kết</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quả</a:t>
                      </a:r>
                      <a:r>
                        <a:rPr lang="en-US" sz="2900" b="0" i="0" kern="1200" dirty="0">
                          <a:solidFill>
                            <a:srgbClr val="0000FF"/>
                          </a:solidFill>
                          <a:latin typeface="Times New Roman" pitchFamily="18" charset="0"/>
                          <a:ea typeface="+mn-ea"/>
                          <a:cs typeface="Times New Roman" pitchFamily="18" charset="0"/>
                        </a:rPr>
                        <a:t> </a:t>
                      </a:r>
                      <a:r>
                        <a:rPr lang="en-US" sz="2900" b="0" i="0" kern="1200" dirty="0" err="1">
                          <a:solidFill>
                            <a:srgbClr val="0000FF"/>
                          </a:solidFill>
                          <a:latin typeface="Times New Roman" pitchFamily="18" charset="0"/>
                          <a:ea typeface="+mn-ea"/>
                          <a:cs typeface="Times New Roman" pitchFamily="18" charset="0"/>
                        </a:rPr>
                        <a:t>cao</a:t>
                      </a:r>
                      <a:r>
                        <a:rPr lang="en-US" sz="2900" b="0" i="0" kern="1200" dirty="0">
                          <a:solidFill>
                            <a:srgbClr val="0000FF"/>
                          </a:solidFill>
                          <a:latin typeface="Times New Roman" pitchFamily="18" charset="0"/>
                          <a:ea typeface="+mn-ea"/>
                          <a:cs typeface="Times New Roman" pitchFamily="18" charset="0"/>
                        </a:rPr>
                        <a:t>…</a:t>
                      </a:r>
                      <a:r>
                        <a:rPr lang="vi-VN" sz="2900" b="0" i="0" kern="1200" dirty="0">
                          <a:solidFill>
                            <a:srgbClr val="0000FF"/>
                          </a:solidFill>
                          <a:latin typeface="Times New Roman" pitchFamily="18" charset="0"/>
                          <a:ea typeface="+mn-ea"/>
                          <a:cs typeface="Times New Roman" pitchFamily="18" charset="0"/>
                        </a:rPr>
                        <a:t>.</a:t>
                      </a:r>
                      <a:endParaRPr lang="en-US" sz="2900" b="0" i="0" dirty="0">
                        <a:solidFill>
                          <a:srgbClr val="0000FF"/>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a:lnSpc>
                          <a:spcPct val="115000"/>
                        </a:lnSpc>
                        <a:spcBef>
                          <a:spcPts val="0"/>
                        </a:spcBef>
                        <a:spcAft>
                          <a:spcPts val="600"/>
                        </a:spcAft>
                      </a:pPr>
                      <a:endParaRPr lang="en-US" sz="1600" b="0" i="0" kern="1200" dirty="0">
                        <a:solidFill>
                          <a:srgbClr val="FF0000"/>
                        </a:solidFill>
                        <a:latin typeface="Times New Roman" pitchFamily="18" charset="0"/>
                        <a:ea typeface="+mn-ea"/>
                        <a:cs typeface="Times New Roman" pitchFamily="18" charset="0"/>
                      </a:endParaRPr>
                    </a:p>
                    <a:p>
                      <a:pPr marL="0" marR="0" algn="l">
                        <a:lnSpc>
                          <a:spcPct val="115000"/>
                        </a:lnSpc>
                        <a:spcBef>
                          <a:spcPts val="0"/>
                        </a:spcBef>
                        <a:spcAft>
                          <a:spcPts val="600"/>
                        </a:spcAft>
                      </a:pPr>
                      <a:r>
                        <a:rPr lang="en-US" sz="2900" b="0" i="0" kern="1200" dirty="0">
                          <a:solidFill>
                            <a:srgbClr val="FF0000"/>
                          </a:solidFill>
                          <a:latin typeface="Times New Roman" pitchFamily="18" charset="0"/>
                          <a:ea typeface="+mn-ea"/>
                          <a:cs typeface="Times New Roman" pitchFamily="18" charset="0"/>
                        </a:rPr>
                        <a:t>-</a:t>
                      </a:r>
                      <a:r>
                        <a:rPr lang="en-US" sz="2900" b="0" i="0" kern="1200" baseline="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Chăm</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chỉ</a:t>
                      </a:r>
                      <a:r>
                        <a:rPr lang="en-US" sz="2900" b="0" i="0" kern="1200" baseline="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làm</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việc</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nhà</a:t>
                      </a:r>
                      <a:r>
                        <a:rPr lang="en-US" sz="2900" b="0" i="0" kern="1200" dirty="0">
                          <a:solidFill>
                            <a:srgbClr val="FF0000"/>
                          </a:solidFill>
                          <a:latin typeface="Times New Roman" pitchFamily="18" charset="0"/>
                          <a:ea typeface="+mn-ea"/>
                          <a:cs typeface="Times New Roman" pitchFamily="18" charset="0"/>
                        </a:rPr>
                        <a:t>,</a:t>
                      </a:r>
                    </a:p>
                    <a:p>
                      <a:pPr marL="0" marR="0" indent="0" algn="l">
                        <a:lnSpc>
                          <a:spcPct val="115000"/>
                        </a:lnSpc>
                        <a:spcBef>
                          <a:spcPts val="0"/>
                        </a:spcBef>
                        <a:spcAft>
                          <a:spcPts val="600"/>
                        </a:spcAft>
                        <a:buFontTx/>
                        <a:buNone/>
                      </a:pP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Không</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bỏ</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dở</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công</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việc</a:t>
                      </a:r>
                      <a:r>
                        <a:rPr lang="en-US" sz="2900" b="0" i="0" kern="1200" dirty="0">
                          <a:solidFill>
                            <a:srgbClr val="FF0000"/>
                          </a:solidFill>
                          <a:latin typeface="Times New Roman" pitchFamily="18" charset="0"/>
                          <a:ea typeface="+mn-ea"/>
                          <a:cs typeface="Times New Roman" pitchFamily="18" charset="0"/>
                        </a:rPr>
                        <a:t>, </a:t>
                      </a:r>
                    </a:p>
                    <a:p>
                      <a:pPr marL="0" marR="0" indent="0" algn="l">
                        <a:lnSpc>
                          <a:spcPct val="115000"/>
                        </a:lnSpc>
                        <a:spcBef>
                          <a:spcPts val="0"/>
                        </a:spcBef>
                        <a:spcAft>
                          <a:spcPts val="600"/>
                        </a:spcAft>
                        <a:buFontTx/>
                        <a:buNone/>
                      </a:pP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Không</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ngại</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khó</a:t>
                      </a:r>
                      <a:r>
                        <a:rPr lang="en-US" sz="2900" b="0" i="0" kern="1200" dirty="0">
                          <a:solidFill>
                            <a:srgbClr val="FF0000"/>
                          </a:solidFill>
                          <a:latin typeface="Times New Roman" pitchFamily="18" charset="0"/>
                          <a:ea typeface="+mn-ea"/>
                          <a:cs typeface="Times New Roman" pitchFamily="18" charset="0"/>
                        </a:rPr>
                        <a:t>,</a:t>
                      </a:r>
                    </a:p>
                    <a:p>
                      <a:pPr marL="0" marR="0" algn="l">
                        <a:lnSpc>
                          <a:spcPct val="115000"/>
                        </a:lnSpc>
                        <a:spcBef>
                          <a:spcPts val="0"/>
                        </a:spcBef>
                        <a:spcAft>
                          <a:spcPts val="600"/>
                        </a:spcAft>
                      </a:pP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Kiên</a:t>
                      </a:r>
                      <a:r>
                        <a:rPr lang="en-US" sz="2900" b="0" i="0" kern="1200" baseline="0" dirty="0">
                          <a:solidFill>
                            <a:srgbClr val="FF0000"/>
                          </a:solidFill>
                          <a:latin typeface="Times New Roman" pitchFamily="18" charset="0"/>
                          <a:ea typeface="+mn-ea"/>
                          <a:cs typeface="Times New Roman" pitchFamily="18" charset="0"/>
                        </a:rPr>
                        <a:t> </a:t>
                      </a:r>
                      <a:r>
                        <a:rPr lang="en-US" sz="2900" b="0" i="0" kern="1200" baseline="0" dirty="0" err="1">
                          <a:solidFill>
                            <a:srgbClr val="FF0000"/>
                          </a:solidFill>
                          <a:latin typeface="Times New Roman" pitchFamily="18" charset="0"/>
                          <a:ea typeface="+mn-ea"/>
                          <a:cs typeface="Times New Roman" pitchFamily="18" charset="0"/>
                        </a:rPr>
                        <a:t>trì</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tìm</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tòi</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sáng</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tạo</a:t>
                      </a:r>
                      <a:r>
                        <a:rPr lang="en-US" sz="2900" b="0" i="0" kern="1200" dirty="0">
                          <a:solidFill>
                            <a:srgbClr val="FF0000"/>
                          </a:solidFill>
                          <a:latin typeface="Times New Roman" pitchFamily="18" charset="0"/>
                          <a:ea typeface="+mn-ea"/>
                          <a:cs typeface="Times New Roman" pitchFamily="18" charset="0"/>
                        </a:rPr>
                        <a:t>, </a:t>
                      </a:r>
                      <a:r>
                        <a:rPr lang="en-US" sz="2900" b="0" i="0" kern="1200" dirty="0" err="1">
                          <a:solidFill>
                            <a:srgbClr val="FF0000"/>
                          </a:solidFill>
                          <a:latin typeface="Times New Roman" pitchFamily="18" charset="0"/>
                          <a:ea typeface="+mn-ea"/>
                          <a:cs typeface="Times New Roman" pitchFamily="18" charset="0"/>
                        </a:rPr>
                        <a:t>làm</a:t>
                      </a:r>
                      <a:r>
                        <a:rPr lang="en-US" sz="2900" b="0" i="0" kern="1200" baseline="0" dirty="0">
                          <a:solidFill>
                            <a:srgbClr val="FF0000"/>
                          </a:solidFill>
                          <a:latin typeface="Times New Roman" pitchFamily="18" charset="0"/>
                          <a:ea typeface="+mn-ea"/>
                          <a:cs typeface="Times New Roman" pitchFamily="18" charset="0"/>
                        </a:rPr>
                        <a:t> </a:t>
                      </a:r>
                      <a:r>
                        <a:rPr lang="en-US" sz="2900" b="0" i="0" kern="1200" baseline="0" dirty="0" err="1">
                          <a:solidFill>
                            <a:srgbClr val="FF0000"/>
                          </a:solidFill>
                          <a:latin typeface="Times New Roman" pitchFamily="18" charset="0"/>
                          <a:ea typeface="+mn-ea"/>
                          <a:cs typeface="Times New Roman" pitchFamily="18" charset="0"/>
                        </a:rPr>
                        <a:t>đến</a:t>
                      </a:r>
                      <a:r>
                        <a:rPr lang="en-US" sz="2900" b="0" i="0" kern="1200" baseline="0" dirty="0">
                          <a:solidFill>
                            <a:srgbClr val="FF0000"/>
                          </a:solidFill>
                          <a:latin typeface="Times New Roman" pitchFamily="18" charset="0"/>
                          <a:ea typeface="+mn-ea"/>
                          <a:cs typeface="Times New Roman" pitchFamily="18" charset="0"/>
                        </a:rPr>
                        <a:t> </a:t>
                      </a:r>
                      <a:r>
                        <a:rPr lang="en-US" sz="2900" b="0" i="0" kern="1200" baseline="0" dirty="0" err="1">
                          <a:solidFill>
                            <a:srgbClr val="FF0000"/>
                          </a:solidFill>
                          <a:latin typeface="Times New Roman" pitchFamily="18" charset="0"/>
                          <a:ea typeface="+mn-ea"/>
                          <a:cs typeface="Times New Roman" pitchFamily="18" charset="0"/>
                        </a:rPr>
                        <a:t>cùng</a:t>
                      </a:r>
                      <a:r>
                        <a:rPr lang="en-US" sz="2900" b="0" i="0" kern="1200" baseline="0" dirty="0">
                          <a:solidFill>
                            <a:srgbClr val="FF0000"/>
                          </a:solidFill>
                          <a:latin typeface="Times New Roman" pitchFamily="18" charset="0"/>
                          <a:ea typeface="+mn-ea"/>
                          <a:cs typeface="Times New Roman" pitchFamily="18" charset="0"/>
                        </a:rPr>
                        <a:t> …</a:t>
                      </a:r>
                      <a:endParaRPr lang="en-US" sz="2900" b="0" i="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15000"/>
                        </a:lnSpc>
                        <a:spcBef>
                          <a:spcPts val="0"/>
                        </a:spcBef>
                        <a:spcAft>
                          <a:spcPts val="600"/>
                        </a:spcAft>
                        <a:buClrTx/>
                        <a:buSzTx/>
                        <a:buFontTx/>
                        <a:buNone/>
                        <a:tabLst/>
                        <a:defRPr/>
                      </a:pPr>
                      <a:endParaRPr lang="en-US" sz="1800" b="0" i="0" kern="1200" dirty="0">
                        <a:solidFill>
                          <a:schemeClr val="bg1">
                            <a:lumMod val="95000"/>
                            <a:lumOff val="5000"/>
                          </a:schemeClr>
                        </a:solidFill>
                        <a:latin typeface="Times New Roman" pitchFamily="18" charset="0"/>
                        <a:ea typeface="+mn-ea"/>
                        <a:cs typeface="Times New Roman" pitchFamily="18" charset="0"/>
                      </a:endParaRPr>
                    </a:p>
                    <a:p>
                      <a:pPr marL="0" marR="0" indent="0" algn="l" defTabSz="914400" rtl="0" eaLnBrk="1" fontAlgn="auto" latinLnBrk="0" hangingPunct="1">
                        <a:lnSpc>
                          <a:spcPct val="115000"/>
                        </a:lnSpc>
                        <a:spcBef>
                          <a:spcPts val="0"/>
                        </a:spcBef>
                        <a:spcAft>
                          <a:spcPts val="600"/>
                        </a:spcAft>
                        <a:buClrTx/>
                        <a:buSzTx/>
                        <a:buFontTx/>
                        <a:buNone/>
                        <a:tabLst/>
                        <a:defRPr/>
                      </a:pP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Kiên</a:t>
                      </a: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trì</a:t>
                      </a: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luyện</a:t>
                      </a: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tập</a:t>
                      </a:r>
                      <a:r>
                        <a:rPr lang="en-US" sz="2800" b="0" i="0" kern="1200" dirty="0">
                          <a:solidFill>
                            <a:schemeClr val="bg1">
                              <a:lumMod val="95000"/>
                              <a:lumOff val="5000"/>
                            </a:schemeClr>
                          </a:solidFill>
                          <a:latin typeface="Times New Roman" pitchFamily="18" charset="0"/>
                          <a:ea typeface="+mn-ea"/>
                          <a:cs typeface="Times New Roman" pitchFamily="18" charset="0"/>
                        </a:rPr>
                        <a:t> TDTT, -</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B</a:t>
                      </a:r>
                      <a:r>
                        <a:rPr lang="en-US" sz="2800" b="0" i="0" kern="1200" dirty="0" err="1">
                          <a:solidFill>
                            <a:schemeClr val="bg1">
                              <a:lumMod val="95000"/>
                              <a:lumOff val="5000"/>
                            </a:schemeClr>
                          </a:solidFill>
                          <a:latin typeface="Times New Roman" pitchFamily="18" charset="0"/>
                          <a:ea typeface="+mn-ea"/>
                          <a:cs typeface="Times New Roman" pitchFamily="18" charset="0"/>
                        </a:rPr>
                        <a:t>ảo</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vệ</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môi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trường</a:t>
                      </a:r>
                      <a:r>
                        <a:rPr lang="en-US" sz="2800" b="0" i="0" kern="1200" baseline="0" dirty="0">
                          <a:solidFill>
                            <a:schemeClr val="bg1">
                              <a:lumMod val="95000"/>
                              <a:lumOff val="5000"/>
                            </a:schemeClr>
                          </a:solidFill>
                          <a:latin typeface="Times New Roman" pitchFamily="18" charset="0"/>
                          <a:ea typeface="+mn-ea"/>
                          <a:cs typeface="Times New Roman" pitchFamily="18" charset="0"/>
                        </a:rPr>
                        <a:t>,</a:t>
                      </a:r>
                      <a:r>
                        <a:rPr lang="en-US" sz="2800" b="0" i="0" kern="1200" dirty="0">
                          <a:solidFill>
                            <a:schemeClr val="bg1">
                              <a:lumMod val="95000"/>
                              <a:lumOff val="5000"/>
                            </a:schemeClr>
                          </a:solidFill>
                          <a:latin typeface="Times New Roman" pitchFamily="18" charset="0"/>
                          <a:ea typeface="+mn-ea"/>
                          <a:cs typeface="Times New Roman" pitchFamily="18" charset="0"/>
                        </a:rPr>
                        <a:t> </a:t>
                      </a:r>
                    </a:p>
                    <a:p>
                      <a:pPr marL="0" marR="0" indent="0" algn="l" defTabSz="914400" rtl="0" eaLnBrk="1" fontAlgn="auto" latinLnBrk="0" hangingPunct="1">
                        <a:lnSpc>
                          <a:spcPct val="115000"/>
                        </a:lnSpc>
                        <a:spcBef>
                          <a:spcPts val="0"/>
                        </a:spcBef>
                        <a:spcAft>
                          <a:spcPts val="600"/>
                        </a:spcAft>
                        <a:buClrTx/>
                        <a:buSzTx/>
                        <a:buFontTx/>
                        <a:buNone/>
                        <a:tabLst/>
                        <a:defRPr/>
                      </a:pPr>
                      <a:r>
                        <a:rPr lang="en-US" sz="2800" b="0" i="0" kern="1200" dirty="0">
                          <a:solidFill>
                            <a:schemeClr val="bg1">
                              <a:lumMod val="95000"/>
                              <a:lumOff val="5000"/>
                            </a:schemeClr>
                          </a:solidFill>
                          <a:latin typeface="Times New Roman" pitchFamily="18" charset="0"/>
                          <a:ea typeface="+mn-ea"/>
                          <a:cs typeface="Times New Roman" pitchFamily="18" charset="0"/>
                        </a:rPr>
                        <a:t>-</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D</a:t>
                      </a:r>
                      <a:r>
                        <a:rPr lang="en-US" sz="2800" b="0" i="0" kern="1200" dirty="0" err="1">
                          <a:solidFill>
                            <a:schemeClr val="bg1">
                              <a:lumMod val="95000"/>
                              <a:lumOff val="5000"/>
                            </a:schemeClr>
                          </a:solidFill>
                          <a:latin typeface="Times New Roman" pitchFamily="18" charset="0"/>
                          <a:ea typeface="+mn-ea"/>
                          <a:cs typeface="Times New Roman" pitchFamily="18" charset="0"/>
                        </a:rPr>
                        <a:t>ũng</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cảm</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đấu</a:t>
                      </a: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tranh</a:t>
                      </a:r>
                      <a:r>
                        <a:rPr lang="en-US" sz="2800" b="0" i="0" kern="1200" dirty="0">
                          <a:solidFill>
                            <a:schemeClr val="bg1">
                              <a:lumMod val="95000"/>
                              <a:lumOff val="5000"/>
                            </a:schemeClr>
                          </a:solidFill>
                          <a:latin typeface="Times New Roman" pitchFamily="18" charset="0"/>
                          <a:ea typeface="+mn-ea"/>
                          <a:cs typeface="Times New Roman" pitchFamily="18" charset="0"/>
                        </a:rPr>
                        <a:t> </a:t>
                      </a:r>
                      <a:r>
                        <a:rPr lang="en-US" sz="2800" b="0" i="0" kern="1200" dirty="0" err="1">
                          <a:solidFill>
                            <a:schemeClr val="bg1">
                              <a:lumMod val="95000"/>
                              <a:lumOff val="5000"/>
                            </a:schemeClr>
                          </a:solidFill>
                          <a:latin typeface="Times New Roman" pitchFamily="18" charset="0"/>
                          <a:ea typeface="+mn-ea"/>
                          <a:cs typeface="Times New Roman" pitchFamily="18" charset="0"/>
                        </a:rPr>
                        <a:t>với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cái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sai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bảo</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vệ</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cái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đúng</a:t>
                      </a:r>
                      <a:r>
                        <a:rPr lang="en-US" sz="2800" b="0" i="0" kern="1200" dirty="0">
                          <a:solidFill>
                            <a:schemeClr val="bg1">
                              <a:lumMod val="95000"/>
                              <a:lumOff val="5000"/>
                            </a:schemeClr>
                          </a:solidFill>
                          <a:latin typeface="Times New Roman" pitchFamily="18" charset="0"/>
                          <a:ea typeface="+mn-ea"/>
                          <a:cs typeface="Times New Roman" pitchFamily="18" charset="0"/>
                        </a:rPr>
                        <a:t>,</a:t>
                      </a:r>
                    </a:p>
                    <a:p>
                      <a:pPr marL="0" marR="0" indent="0" algn="l" defTabSz="914400" rtl="0" eaLnBrk="1" fontAlgn="auto" latinLnBrk="0" hangingPunct="1">
                        <a:lnSpc>
                          <a:spcPct val="115000"/>
                        </a:lnSpc>
                        <a:spcBef>
                          <a:spcPts val="0"/>
                        </a:spcBef>
                        <a:spcAft>
                          <a:spcPts val="600"/>
                        </a:spcAft>
                        <a:buClrTx/>
                        <a:buSzTx/>
                        <a:buFontTx/>
                        <a:buNone/>
                        <a:tabLst/>
                        <a:defRPr/>
                      </a:pPr>
                      <a:r>
                        <a:rPr lang="en-US" sz="2800" b="0" i="0" kern="1200" dirty="0">
                          <a:solidFill>
                            <a:schemeClr val="bg1">
                              <a:lumMod val="95000"/>
                              <a:lumOff val="5000"/>
                            </a:schemeClr>
                          </a:solidFill>
                          <a:latin typeface="Times New Roman" pitchFamily="18" charset="0"/>
                          <a:ea typeface="+mn-ea"/>
                          <a:cs typeface="Times New Roman" pitchFamily="18" charset="0"/>
                        </a:rPr>
                        <a:t>-</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S</a:t>
                      </a:r>
                      <a:r>
                        <a:rPr lang="en-US" sz="2800" b="0" i="0" kern="1200" dirty="0" err="1">
                          <a:solidFill>
                            <a:schemeClr val="bg1">
                              <a:lumMod val="95000"/>
                              <a:lumOff val="5000"/>
                            </a:schemeClr>
                          </a:solidFill>
                          <a:latin typeface="Times New Roman" pitchFamily="18" charset="0"/>
                          <a:ea typeface="+mn-ea"/>
                          <a:cs typeface="Times New Roman" pitchFamily="18" charset="0"/>
                        </a:rPr>
                        <a:t>iêng</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năng</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kiên</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trì</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trong</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mọi</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công</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en-US" sz="2800" b="0" i="0" kern="1200" baseline="0" dirty="0" err="1">
                          <a:solidFill>
                            <a:schemeClr val="bg1">
                              <a:lumMod val="95000"/>
                              <a:lumOff val="5000"/>
                            </a:schemeClr>
                          </a:solidFill>
                          <a:latin typeface="Times New Roman" pitchFamily="18" charset="0"/>
                          <a:ea typeface="+mn-ea"/>
                          <a:cs typeface="Times New Roman" pitchFamily="18" charset="0"/>
                        </a:rPr>
                        <a:t>việc</a:t>
                      </a:r>
                      <a:r>
                        <a:rPr lang="en-US" sz="2800" b="0" i="0" kern="1200" baseline="0" dirty="0">
                          <a:solidFill>
                            <a:schemeClr val="bg1">
                              <a:lumMod val="95000"/>
                              <a:lumOff val="5000"/>
                            </a:schemeClr>
                          </a:solidFill>
                          <a:latin typeface="Times New Roman" pitchFamily="18" charset="0"/>
                          <a:ea typeface="+mn-ea"/>
                          <a:cs typeface="Times New Roman" pitchFamily="18" charset="0"/>
                        </a:rPr>
                        <a:t> </a:t>
                      </a:r>
                      <a:r>
                        <a:rPr lang="vi-VN" sz="2800" b="0" i="0" kern="1200" dirty="0">
                          <a:solidFill>
                            <a:schemeClr val="bg1">
                              <a:lumMod val="95000"/>
                              <a:lumOff val="5000"/>
                            </a:schemeClr>
                          </a:solidFill>
                          <a:latin typeface="Times New Roman" pitchFamily="18" charset="0"/>
                          <a:ea typeface="+mn-ea"/>
                          <a:cs typeface="Times New Roman" pitchFamily="18" charset="0"/>
                        </a:rPr>
                        <a:t>...</a:t>
                      </a:r>
                      <a:endParaRPr lang="en-US" sz="2800" b="0" i="0" kern="1200" dirty="0">
                        <a:solidFill>
                          <a:schemeClr val="bg1">
                            <a:lumMod val="95000"/>
                            <a:lumOff val="5000"/>
                          </a:schemeClr>
                        </a:solidFill>
                        <a:latin typeface="Times New Roman" pitchFamily="18" charset="0"/>
                        <a:ea typeface="+mn-ea"/>
                        <a:cs typeface="Times New Roman" pitchFamily="18" charset="0"/>
                      </a:endParaRPr>
                    </a:p>
                    <a:p>
                      <a:pPr marL="0" marR="0" algn="l">
                        <a:lnSpc>
                          <a:spcPct val="115000"/>
                        </a:lnSpc>
                        <a:spcBef>
                          <a:spcPts val="0"/>
                        </a:spcBef>
                        <a:spcAft>
                          <a:spcPts val="600"/>
                        </a:spcAft>
                      </a:pPr>
                      <a:endParaRPr lang="en-US" sz="2800" b="0" i="0" dirty="0">
                        <a:solidFill>
                          <a:schemeClr val="bg1">
                            <a:lumMod val="95000"/>
                            <a:lumOff val="5000"/>
                          </a:schemeClr>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0" name="Rectangle 9"/>
          <p:cNvSpPr/>
          <p:nvPr/>
        </p:nvSpPr>
        <p:spPr>
          <a:xfrm>
            <a:off x="1848349" y="149200"/>
            <a:ext cx="8841850" cy="657616"/>
          </a:xfrm>
          <a:prstGeom prst="rect">
            <a:avLst/>
          </a:prstGeom>
        </p:spPr>
        <p:txBody>
          <a:bodyPr wrap="square">
            <a:spAutoFit/>
          </a:bodyPr>
          <a:lstStyle/>
          <a:p>
            <a:pPr indent="279400" algn="just">
              <a:lnSpc>
                <a:spcPct val="127000"/>
              </a:lnSpc>
              <a:spcAft>
                <a:spcPts val="500"/>
              </a:spcAft>
            </a:pPr>
            <a:r>
              <a:rPr lang="en-US" sz="3200" b="1" dirty="0">
                <a:solidFill>
                  <a:srgbClr val="353635"/>
                </a:solidFill>
                <a:latin typeface="Times New Roman" pitchFamily="18" charset="0"/>
                <a:ea typeface="Times New Roman" panose="02020603050405020304" pitchFamily="18" charset="0"/>
                <a:cs typeface="Times New Roman" pitchFamily="18" charset="0"/>
              </a:rPr>
              <a:t>BIỂU HIỆN CỦA </a:t>
            </a:r>
            <a:r>
              <a:rPr lang="en-US" sz="3200" b="1" dirty="0">
                <a:solidFill>
                  <a:srgbClr val="002060"/>
                </a:solidFill>
                <a:latin typeface="Times New Roman" pitchFamily="18" charset="0"/>
                <a:ea typeface="Times New Roman" panose="02020603050405020304" pitchFamily="18" charset="0"/>
                <a:cs typeface="Times New Roman" pitchFamily="18" charset="0"/>
              </a:rPr>
              <a:t>SIÊNG</a:t>
            </a:r>
            <a:r>
              <a:rPr lang="en-US" sz="3200" b="1" dirty="0">
                <a:solidFill>
                  <a:srgbClr val="353635"/>
                </a:solidFill>
                <a:latin typeface="Times New Roman" pitchFamily="18" charset="0"/>
                <a:ea typeface="Times New Roman" panose="02020603050405020304" pitchFamily="18" charset="0"/>
                <a:cs typeface="Times New Roman" pitchFamily="18" charset="0"/>
              </a:rPr>
              <a:t> NĂNG, KIÊN TRÌ</a:t>
            </a:r>
            <a:endParaRPr lang="en-US" sz="3200" dirty="0">
              <a:solidFill>
                <a:srgbClr val="353635"/>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827224" y="2498982"/>
            <a:ext cx="2900751" cy="4359018"/>
          </a:xfrm>
          <a:prstGeom prst="rect">
            <a:avLst/>
          </a:prstGeom>
        </p:spPr>
      </p:pic>
      <p:pic>
        <p:nvPicPr>
          <p:cNvPr id="13" name="Picture 12"/>
          <p:cNvPicPr>
            <a:picLocks noChangeAspect="1"/>
          </p:cNvPicPr>
          <p:nvPr/>
        </p:nvPicPr>
        <p:blipFill>
          <a:blip r:embed="rId3"/>
          <a:stretch>
            <a:fillRect/>
          </a:stretch>
        </p:blipFill>
        <p:spPr>
          <a:xfrm>
            <a:off x="1" y="0"/>
            <a:ext cx="10357944" cy="6858000"/>
          </a:xfrm>
          <a:prstGeom prst="rect">
            <a:avLst/>
          </a:prstGeom>
        </p:spPr>
      </p:pic>
      <p:sp>
        <p:nvSpPr>
          <p:cNvPr id="14" name="Text Box 5"/>
          <p:cNvSpPr txBox="1">
            <a:spLocks noChangeArrowheads="1"/>
          </p:cNvSpPr>
          <p:nvPr/>
        </p:nvSpPr>
        <p:spPr bwMode="auto">
          <a:xfrm>
            <a:off x="1468192" y="628062"/>
            <a:ext cx="7612745" cy="448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s-ES" b="1" dirty="0">
                <a:solidFill>
                  <a:schemeClr val="bg1"/>
                </a:solidFill>
              </a:rPr>
              <a:t> </a:t>
            </a:r>
            <a:r>
              <a:rPr lang="es-ES" b="1" dirty="0" err="1">
                <a:solidFill>
                  <a:schemeClr val="bg1"/>
                </a:solidFill>
              </a:rPr>
              <a:t>Biểu</a:t>
            </a:r>
            <a:r>
              <a:rPr lang="es-ES" b="1" dirty="0">
                <a:solidFill>
                  <a:schemeClr val="bg1"/>
                </a:solidFill>
              </a:rPr>
              <a:t> </a:t>
            </a:r>
            <a:r>
              <a:rPr lang="es-ES" b="1" dirty="0" err="1">
                <a:solidFill>
                  <a:schemeClr val="bg1"/>
                </a:solidFill>
              </a:rPr>
              <a:t>hiện</a:t>
            </a:r>
            <a:r>
              <a:rPr lang="es-ES" b="1" dirty="0">
                <a:solidFill>
                  <a:schemeClr val="bg1"/>
                </a:solidFill>
              </a:rPr>
              <a:t> </a:t>
            </a:r>
            <a:r>
              <a:rPr lang="es-ES" b="1" dirty="0" err="1">
                <a:solidFill>
                  <a:schemeClr val="bg1"/>
                </a:solidFill>
              </a:rPr>
              <a:t>của</a:t>
            </a:r>
            <a:r>
              <a:rPr lang="es-ES" b="1" dirty="0">
                <a:solidFill>
                  <a:schemeClr val="bg1"/>
                </a:solidFill>
              </a:rPr>
              <a:t> </a:t>
            </a:r>
            <a:r>
              <a:rPr lang="es-ES" b="1" dirty="0" err="1">
                <a:solidFill>
                  <a:schemeClr val="bg1"/>
                </a:solidFill>
              </a:rPr>
              <a:t>siêng</a:t>
            </a:r>
            <a:r>
              <a:rPr lang="es-ES" b="1" dirty="0">
                <a:solidFill>
                  <a:schemeClr val="bg1"/>
                </a:solidFill>
              </a:rPr>
              <a:t> </a:t>
            </a:r>
            <a:r>
              <a:rPr lang="es-ES" b="1" dirty="0" err="1">
                <a:solidFill>
                  <a:schemeClr val="bg1"/>
                </a:solidFill>
              </a:rPr>
              <a:t>năng</a:t>
            </a:r>
            <a:r>
              <a:rPr lang="es-ES" b="1" dirty="0">
                <a:solidFill>
                  <a:schemeClr val="bg1"/>
                </a:solidFill>
              </a:rPr>
              <a:t>, </a:t>
            </a:r>
            <a:r>
              <a:rPr lang="es-ES" b="1" dirty="0" err="1">
                <a:solidFill>
                  <a:schemeClr val="bg1"/>
                </a:solidFill>
              </a:rPr>
              <a:t>kiên</a:t>
            </a:r>
            <a:r>
              <a:rPr lang="es-ES" b="1" dirty="0">
                <a:solidFill>
                  <a:schemeClr val="bg1"/>
                </a:solidFill>
              </a:rPr>
              <a:t> </a:t>
            </a:r>
            <a:r>
              <a:rPr lang="es-ES" b="1" dirty="0" err="1">
                <a:solidFill>
                  <a:schemeClr val="bg1"/>
                </a:solidFill>
              </a:rPr>
              <a:t>trì</a:t>
            </a:r>
            <a:r>
              <a:rPr lang="es-ES" b="1" dirty="0">
                <a:solidFill>
                  <a:schemeClr val="bg1"/>
                </a:solidFill>
              </a:rPr>
              <a:t> </a:t>
            </a:r>
            <a:r>
              <a:rPr lang="es-ES" b="1" dirty="0" err="1">
                <a:solidFill>
                  <a:schemeClr val="bg1"/>
                </a:solidFill>
              </a:rPr>
              <a:t>là</a:t>
            </a:r>
            <a:r>
              <a:rPr lang="es-ES" b="1" dirty="0">
                <a:solidFill>
                  <a:schemeClr val="bg1"/>
                </a:solidFill>
              </a:rPr>
              <a:t>:</a:t>
            </a:r>
            <a:endParaRPr lang="en-US" b="1" dirty="0">
              <a:solidFill>
                <a:schemeClr val="bg1"/>
              </a:solidFill>
            </a:endParaRPr>
          </a:p>
          <a:p>
            <a:pPr>
              <a:buNone/>
            </a:pPr>
            <a:r>
              <a:rPr lang="es-ES" i="1" dirty="0">
                <a:solidFill>
                  <a:schemeClr val="bg1"/>
                </a:solidFill>
              </a:rPr>
              <a:t>+ </a:t>
            </a:r>
            <a:r>
              <a:rPr lang="es-ES" i="1" dirty="0" err="1">
                <a:solidFill>
                  <a:schemeClr val="bg1"/>
                </a:solidFill>
              </a:rPr>
              <a:t>Luôn</a:t>
            </a:r>
            <a:r>
              <a:rPr lang="es-ES" i="1" dirty="0">
                <a:solidFill>
                  <a:schemeClr val="bg1"/>
                </a:solidFill>
              </a:rPr>
              <a:t> </a:t>
            </a:r>
            <a:r>
              <a:rPr lang="es-ES" i="1" dirty="0" err="1">
                <a:solidFill>
                  <a:schemeClr val="bg1"/>
                </a:solidFill>
              </a:rPr>
              <a:t>cần</a:t>
            </a:r>
            <a:r>
              <a:rPr lang="es-ES" i="1" dirty="0">
                <a:solidFill>
                  <a:schemeClr val="bg1"/>
                </a:solidFill>
              </a:rPr>
              <a:t> </a:t>
            </a:r>
            <a:r>
              <a:rPr lang="es-ES" i="1" dirty="0" err="1">
                <a:solidFill>
                  <a:schemeClr val="bg1"/>
                </a:solidFill>
              </a:rPr>
              <a:t>cu</a:t>
            </a:r>
            <a:r>
              <a:rPr lang="es-ES" i="1" dirty="0">
                <a:solidFill>
                  <a:schemeClr val="bg1"/>
                </a:solidFill>
              </a:rPr>
              <a:t>̀, </a:t>
            </a:r>
            <a:r>
              <a:rPr lang="es-ES" i="1" dirty="0" err="1">
                <a:solidFill>
                  <a:schemeClr val="bg1"/>
                </a:solidFill>
              </a:rPr>
              <a:t>chăm</a:t>
            </a:r>
            <a:r>
              <a:rPr lang="es-ES" i="1" dirty="0">
                <a:solidFill>
                  <a:schemeClr val="bg1"/>
                </a:solidFill>
              </a:rPr>
              <a:t> </a:t>
            </a:r>
            <a:r>
              <a:rPr lang="es-ES" i="1" dirty="0" err="1">
                <a:solidFill>
                  <a:schemeClr val="bg1"/>
                </a:solidFill>
              </a:rPr>
              <a:t>chỉ</a:t>
            </a:r>
            <a:r>
              <a:rPr lang="es-ES" i="1" dirty="0">
                <a:solidFill>
                  <a:schemeClr val="bg1"/>
                </a:solidFill>
              </a:rPr>
              <a:t>, </a:t>
            </a:r>
            <a:r>
              <a:rPr lang="es-ES" i="1" dirty="0" err="1">
                <a:solidFill>
                  <a:schemeClr val="bg1"/>
                </a:solidFill>
              </a:rPr>
              <a:t>nỗ</a:t>
            </a:r>
            <a:r>
              <a:rPr lang="es-ES" i="1" dirty="0">
                <a:solidFill>
                  <a:schemeClr val="bg1"/>
                </a:solidFill>
              </a:rPr>
              <a:t> </a:t>
            </a:r>
            <a:r>
              <a:rPr lang="es-ES" i="1" dirty="0" err="1">
                <a:solidFill>
                  <a:schemeClr val="bg1"/>
                </a:solidFill>
              </a:rPr>
              <a:t>lực</a:t>
            </a:r>
            <a:r>
              <a:rPr lang="es-ES" i="1" dirty="0">
                <a:solidFill>
                  <a:schemeClr val="bg1"/>
                </a:solidFill>
              </a:rPr>
              <a:t>, </a:t>
            </a:r>
            <a:r>
              <a:rPr lang="es-ES" i="1" dirty="0" err="1">
                <a:solidFill>
                  <a:schemeClr val="bg1"/>
                </a:solidFill>
              </a:rPr>
              <a:t>chịu</a:t>
            </a:r>
            <a:r>
              <a:rPr lang="es-ES" i="1" dirty="0">
                <a:solidFill>
                  <a:schemeClr val="bg1"/>
                </a:solidFill>
              </a:rPr>
              <a:t> </a:t>
            </a:r>
            <a:r>
              <a:rPr lang="es-ES" i="1" dirty="0" err="1">
                <a:solidFill>
                  <a:schemeClr val="bg1"/>
                </a:solidFill>
              </a:rPr>
              <a:t>khó</a:t>
            </a:r>
            <a:r>
              <a:rPr lang="es-ES" i="1" dirty="0">
                <a:solidFill>
                  <a:schemeClr val="bg1"/>
                </a:solidFill>
              </a:rPr>
              <a:t>, </a:t>
            </a:r>
            <a:r>
              <a:rPr lang="es-ES" i="1" dirty="0" err="1">
                <a:solidFill>
                  <a:schemeClr val="bg1"/>
                </a:solidFill>
              </a:rPr>
              <a:t>quyết</a:t>
            </a:r>
            <a:r>
              <a:rPr lang="es-ES" i="1" dirty="0">
                <a:solidFill>
                  <a:schemeClr val="bg1"/>
                </a:solidFill>
              </a:rPr>
              <a:t> </a:t>
            </a:r>
            <a:r>
              <a:rPr lang="es-ES" i="1" dirty="0" err="1">
                <a:solidFill>
                  <a:schemeClr val="bg1"/>
                </a:solidFill>
              </a:rPr>
              <a:t>tâm</a:t>
            </a:r>
            <a:r>
              <a:rPr lang="es-ES" i="1" dirty="0">
                <a:solidFill>
                  <a:schemeClr val="bg1"/>
                </a:solidFill>
              </a:rPr>
              <a:t> </a:t>
            </a:r>
            <a:r>
              <a:rPr lang="es-ES" i="1" dirty="0" err="1">
                <a:solidFill>
                  <a:schemeClr val="bg1"/>
                </a:solidFill>
              </a:rPr>
              <a:t>hoàn</a:t>
            </a:r>
            <a:r>
              <a:rPr lang="es-ES" i="1" dirty="0">
                <a:solidFill>
                  <a:schemeClr val="bg1"/>
                </a:solidFill>
              </a:rPr>
              <a:t> </a:t>
            </a:r>
            <a:r>
              <a:rPr lang="es-ES" i="1" dirty="0" err="1">
                <a:solidFill>
                  <a:schemeClr val="bg1"/>
                </a:solidFill>
              </a:rPr>
              <a:t>thành</a:t>
            </a:r>
            <a:r>
              <a:rPr lang="es-ES" i="1" dirty="0">
                <a:solidFill>
                  <a:schemeClr val="bg1"/>
                </a:solidFill>
              </a:rPr>
              <a:t> </a:t>
            </a:r>
            <a:r>
              <a:rPr lang="es-ES" i="1" dirty="0" err="1">
                <a:solidFill>
                  <a:schemeClr val="bg1"/>
                </a:solidFill>
              </a:rPr>
              <a:t>công</a:t>
            </a:r>
            <a:r>
              <a:rPr lang="es-ES" i="1" dirty="0">
                <a:solidFill>
                  <a:schemeClr val="bg1"/>
                </a:solidFill>
              </a:rPr>
              <a:t> </a:t>
            </a:r>
            <a:r>
              <a:rPr lang="es-ES" i="1" dirty="0" err="1">
                <a:solidFill>
                  <a:schemeClr val="bg1"/>
                </a:solidFill>
              </a:rPr>
              <a:t>việc</a:t>
            </a:r>
            <a:r>
              <a:rPr lang="es-ES" i="1" dirty="0">
                <a:solidFill>
                  <a:schemeClr val="bg1"/>
                </a:solidFill>
              </a:rPr>
              <a:t> </a:t>
            </a:r>
            <a:r>
              <a:rPr lang="es-ES" i="1" dirty="0" err="1">
                <a:solidFill>
                  <a:schemeClr val="bg1"/>
                </a:solidFill>
              </a:rPr>
              <a:t>đã</a:t>
            </a:r>
            <a:r>
              <a:rPr lang="es-ES" i="1" dirty="0">
                <a:solidFill>
                  <a:schemeClr val="bg1"/>
                </a:solidFill>
              </a:rPr>
              <a:t> </a:t>
            </a:r>
            <a:r>
              <a:rPr lang="es-ES" i="1" dirty="0" err="1">
                <a:solidFill>
                  <a:schemeClr val="bg1"/>
                </a:solidFill>
              </a:rPr>
              <a:t>đặt</a:t>
            </a:r>
            <a:r>
              <a:rPr lang="es-ES" i="1" dirty="0">
                <a:solidFill>
                  <a:schemeClr val="bg1"/>
                </a:solidFill>
              </a:rPr>
              <a:t> </a:t>
            </a:r>
            <a:r>
              <a:rPr lang="es-ES" i="1" dirty="0" err="1">
                <a:solidFill>
                  <a:schemeClr val="bg1"/>
                </a:solidFill>
              </a:rPr>
              <a:t>ra</a:t>
            </a:r>
            <a:r>
              <a:rPr lang="es-ES" i="1" dirty="0">
                <a:solidFill>
                  <a:schemeClr val="bg1"/>
                </a:solidFill>
              </a:rPr>
              <a:t>.</a:t>
            </a:r>
            <a:endParaRPr lang="en-US" dirty="0">
              <a:solidFill>
                <a:schemeClr val="bg1"/>
              </a:solidFill>
            </a:endParaRPr>
          </a:p>
          <a:p>
            <a:pPr>
              <a:buNone/>
            </a:pPr>
            <a:r>
              <a:rPr lang="es-ES" i="1" dirty="0">
                <a:solidFill>
                  <a:schemeClr val="bg1"/>
                </a:solidFill>
              </a:rPr>
              <a:t>+ </a:t>
            </a:r>
            <a:r>
              <a:rPr lang="es-ES" i="1" dirty="0" err="1">
                <a:solidFill>
                  <a:schemeClr val="bg1"/>
                </a:solidFill>
              </a:rPr>
              <a:t>Tự</a:t>
            </a:r>
            <a:r>
              <a:rPr lang="es-ES" i="1" dirty="0">
                <a:solidFill>
                  <a:schemeClr val="bg1"/>
                </a:solidFill>
              </a:rPr>
              <a:t> </a:t>
            </a:r>
            <a:r>
              <a:rPr lang="es-ES" i="1" dirty="0" err="1">
                <a:solidFill>
                  <a:schemeClr val="bg1"/>
                </a:solidFill>
              </a:rPr>
              <a:t>giác</a:t>
            </a:r>
            <a:r>
              <a:rPr lang="es-ES" i="1" dirty="0">
                <a:solidFill>
                  <a:schemeClr val="bg1"/>
                </a:solidFill>
              </a:rPr>
              <a:t>, </a:t>
            </a:r>
            <a:r>
              <a:rPr lang="es-ES" i="1" dirty="0" err="1">
                <a:solidFill>
                  <a:schemeClr val="bg1"/>
                </a:solidFill>
              </a:rPr>
              <a:t>chủ</a:t>
            </a:r>
            <a:r>
              <a:rPr lang="es-ES" i="1" dirty="0">
                <a:solidFill>
                  <a:schemeClr val="bg1"/>
                </a:solidFill>
              </a:rPr>
              <a:t> </a:t>
            </a:r>
            <a:r>
              <a:rPr lang="es-ES" i="1" dirty="0" err="1">
                <a:solidFill>
                  <a:schemeClr val="bg1"/>
                </a:solidFill>
              </a:rPr>
              <a:t>động</a:t>
            </a:r>
            <a:r>
              <a:rPr lang="es-ES" i="1" dirty="0">
                <a:solidFill>
                  <a:schemeClr val="bg1"/>
                </a:solidFill>
              </a:rPr>
              <a:t> </a:t>
            </a:r>
            <a:r>
              <a:rPr lang="es-ES" i="1" dirty="0" err="1">
                <a:solidFill>
                  <a:schemeClr val="bg1"/>
                </a:solidFill>
              </a:rPr>
              <a:t>thực</a:t>
            </a:r>
            <a:r>
              <a:rPr lang="es-ES" i="1" dirty="0">
                <a:solidFill>
                  <a:schemeClr val="bg1"/>
                </a:solidFill>
              </a:rPr>
              <a:t> </a:t>
            </a:r>
            <a:r>
              <a:rPr lang="es-ES" i="1" dirty="0" err="1">
                <a:solidFill>
                  <a:schemeClr val="bg1"/>
                </a:solidFill>
              </a:rPr>
              <a:t>hiện</a:t>
            </a:r>
            <a:r>
              <a:rPr lang="es-ES" i="1" dirty="0">
                <a:solidFill>
                  <a:schemeClr val="bg1"/>
                </a:solidFill>
              </a:rPr>
              <a:t> </a:t>
            </a:r>
            <a:r>
              <a:rPr lang="es-ES" i="1" dirty="0" err="1">
                <a:solidFill>
                  <a:schemeClr val="bg1"/>
                </a:solidFill>
              </a:rPr>
              <a:t>công</a:t>
            </a:r>
            <a:r>
              <a:rPr lang="es-ES" i="1" dirty="0">
                <a:solidFill>
                  <a:schemeClr val="bg1"/>
                </a:solidFill>
              </a:rPr>
              <a:t> </a:t>
            </a:r>
            <a:r>
              <a:rPr lang="es-ES" i="1" dirty="0" err="1">
                <a:solidFill>
                  <a:schemeClr val="bg1"/>
                </a:solidFill>
              </a:rPr>
              <a:t>việc</a:t>
            </a:r>
            <a:r>
              <a:rPr lang="es-ES" i="1" dirty="0">
                <a:solidFill>
                  <a:schemeClr val="bg1"/>
                </a:solidFill>
              </a:rPr>
              <a:t>. </a:t>
            </a:r>
            <a:endParaRPr lang="en-US" dirty="0">
              <a:solidFill>
                <a:schemeClr val="bg1"/>
              </a:solidFill>
            </a:endParaRPr>
          </a:p>
          <a:p>
            <a:pPr>
              <a:buNone/>
            </a:pPr>
            <a:r>
              <a:rPr lang="es-ES" i="1" dirty="0">
                <a:solidFill>
                  <a:schemeClr val="bg1"/>
                </a:solidFill>
              </a:rPr>
              <a:t>+ </a:t>
            </a:r>
            <a:r>
              <a:rPr lang="es-ES" i="1" dirty="0" err="1">
                <a:solidFill>
                  <a:schemeClr val="bg1"/>
                </a:solidFill>
              </a:rPr>
              <a:t>Không</a:t>
            </a:r>
            <a:r>
              <a:rPr lang="es-ES" i="1" dirty="0">
                <a:solidFill>
                  <a:schemeClr val="bg1"/>
                </a:solidFill>
              </a:rPr>
              <a:t> </a:t>
            </a:r>
            <a:r>
              <a:rPr lang="es-ES" i="1" dirty="0" err="1">
                <a:solidFill>
                  <a:schemeClr val="bg1"/>
                </a:solidFill>
              </a:rPr>
              <a:t>bỏ</a:t>
            </a:r>
            <a:r>
              <a:rPr lang="es-ES" i="1" dirty="0">
                <a:solidFill>
                  <a:schemeClr val="bg1"/>
                </a:solidFill>
              </a:rPr>
              <a:t> </a:t>
            </a:r>
            <a:r>
              <a:rPr lang="es-ES" i="1" dirty="0" err="1">
                <a:solidFill>
                  <a:schemeClr val="bg1"/>
                </a:solidFill>
              </a:rPr>
              <a:t>cuộc</a:t>
            </a:r>
            <a:r>
              <a:rPr lang="es-ES" i="1" dirty="0">
                <a:solidFill>
                  <a:schemeClr val="bg1"/>
                </a:solidFill>
              </a:rPr>
              <a:t> </a:t>
            </a:r>
            <a:r>
              <a:rPr lang="es-ES" i="1" dirty="0" err="1">
                <a:solidFill>
                  <a:schemeClr val="bg1"/>
                </a:solidFill>
              </a:rPr>
              <a:t>khi</a:t>
            </a:r>
            <a:r>
              <a:rPr lang="es-ES" i="1" dirty="0">
                <a:solidFill>
                  <a:schemeClr val="bg1"/>
                </a:solidFill>
              </a:rPr>
              <a:t> </a:t>
            </a:r>
            <a:r>
              <a:rPr lang="es-ES" i="1" dirty="0" err="1">
                <a:solidFill>
                  <a:schemeClr val="bg1"/>
                </a:solidFill>
              </a:rPr>
              <a:t>gặp</a:t>
            </a:r>
            <a:r>
              <a:rPr lang="es-ES" i="1" dirty="0">
                <a:solidFill>
                  <a:schemeClr val="bg1"/>
                </a:solidFill>
              </a:rPr>
              <a:t> </a:t>
            </a:r>
            <a:r>
              <a:rPr lang="es-ES" i="1" dirty="0" err="1">
                <a:solidFill>
                  <a:schemeClr val="bg1"/>
                </a:solidFill>
              </a:rPr>
              <a:t>khó</a:t>
            </a:r>
            <a:r>
              <a:rPr lang="es-ES" i="1" dirty="0">
                <a:solidFill>
                  <a:schemeClr val="bg1"/>
                </a:solidFill>
              </a:rPr>
              <a:t> </a:t>
            </a:r>
            <a:r>
              <a:rPr lang="es-ES" i="1" dirty="0" err="1">
                <a:solidFill>
                  <a:schemeClr val="bg1"/>
                </a:solidFill>
              </a:rPr>
              <a:t>khăn</a:t>
            </a:r>
            <a:r>
              <a:rPr lang="es-ES" i="1" dirty="0">
                <a:solidFill>
                  <a:schemeClr val="bg1"/>
                </a:solidFill>
              </a:rPr>
              <a:t>, </a:t>
            </a:r>
            <a:r>
              <a:rPr lang="es-ES" i="1" dirty="0" err="1">
                <a:solidFill>
                  <a:schemeClr val="bg1"/>
                </a:solidFill>
              </a:rPr>
              <a:t>trở</a:t>
            </a:r>
            <a:r>
              <a:rPr lang="es-ES" i="1" dirty="0">
                <a:solidFill>
                  <a:schemeClr val="bg1"/>
                </a:solidFill>
              </a:rPr>
              <a:t> </a:t>
            </a:r>
            <a:r>
              <a:rPr lang="es-ES" i="1" dirty="0" err="1">
                <a:solidFill>
                  <a:schemeClr val="bg1"/>
                </a:solidFill>
              </a:rPr>
              <a:t>ngại</a:t>
            </a:r>
            <a:r>
              <a:rPr lang="es-ES" i="1" dirty="0">
                <a:solidFill>
                  <a:schemeClr val="bg1"/>
                </a:solidFill>
              </a:rPr>
              <a:t>. </a:t>
            </a:r>
            <a:endParaRPr lang="en-US" dirty="0">
              <a:solidFill>
                <a:schemeClr val="bg1"/>
              </a:solidFill>
            </a:endParaRPr>
          </a:p>
          <a:p>
            <a:pPr>
              <a:buNone/>
            </a:pPr>
            <a:r>
              <a:rPr lang="es-ES" i="1" dirty="0">
                <a:solidFill>
                  <a:schemeClr val="bg1"/>
                </a:solidFill>
              </a:rPr>
              <a:t>+ </a:t>
            </a:r>
            <a:r>
              <a:rPr lang="es-ES" i="1" dirty="0" err="1">
                <a:solidFill>
                  <a:schemeClr val="bg1"/>
                </a:solidFill>
              </a:rPr>
              <a:t>Không</a:t>
            </a:r>
            <a:r>
              <a:rPr lang="es-ES" i="1" dirty="0">
                <a:solidFill>
                  <a:schemeClr val="bg1"/>
                </a:solidFill>
              </a:rPr>
              <a:t> </a:t>
            </a:r>
            <a:r>
              <a:rPr lang="es-ES" i="1" dirty="0" err="1">
                <a:solidFill>
                  <a:schemeClr val="bg1"/>
                </a:solidFill>
              </a:rPr>
              <a:t>trông</a:t>
            </a:r>
            <a:r>
              <a:rPr lang="es-ES" i="1" dirty="0">
                <a:solidFill>
                  <a:schemeClr val="bg1"/>
                </a:solidFill>
              </a:rPr>
              <a:t> </a:t>
            </a:r>
            <a:r>
              <a:rPr lang="es-ES" i="1" dirty="0" err="1">
                <a:solidFill>
                  <a:schemeClr val="bg1"/>
                </a:solidFill>
              </a:rPr>
              <a:t>chờ</a:t>
            </a:r>
            <a:r>
              <a:rPr lang="es-ES" i="1" dirty="0">
                <a:solidFill>
                  <a:schemeClr val="bg1"/>
                </a:solidFill>
              </a:rPr>
              <a:t>, ỷ </a:t>
            </a:r>
            <a:r>
              <a:rPr lang="es-ES" i="1" dirty="0" err="1">
                <a:solidFill>
                  <a:schemeClr val="bg1"/>
                </a:solidFill>
              </a:rPr>
              <a:t>lại</a:t>
            </a:r>
            <a:r>
              <a:rPr lang="es-ES" i="1" dirty="0">
                <a:solidFill>
                  <a:schemeClr val="bg1"/>
                </a:solidFill>
              </a:rPr>
              <a:t> </a:t>
            </a:r>
            <a:r>
              <a:rPr lang="es-ES" i="1" dirty="0" err="1">
                <a:solidFill>
                  <a:schemeClr val="bg1"/>
                </a:solidFill>
              </a:rPr>
              <a:t>vào</a:t>
            </a:r>
            <a:r>
              <a:rPr lang="es-ES" i="1" dirty="0">
                <a:solidFill>
                  <a:schemeClr val="bg1"/>
                </a:solidFill>
              </a:rPr>
              <a:t> </a:t>
            </a:r>
            <a:r>
              <a:rPr lang="es-ES" i="1" dirty="0" err="1">
                <a:solidFill>
                  <a:schemeClr val="bg1"/>
                </a:solidFill>
              </a:rPr>
              <a:t>người</a:t>
            </a:r>
            <a:r>
              <a:rPr lang="es-ES" i="1" dirty="0">
                <a:solidFill>
                  <a:schemeClr val="bg1"/>
                </a:solidFill>
              </a:rPr>
              <a:t> </a:t>
            </a:r>
            <a:r>
              <a:rPr lang="es-ES" i="1" dirty="0" err="1">
                <a:solidFill>
                  <a:schemeClr val="bg1"/>
                </a:solidFill>
              </a:rPr>
              <a:t>khác</a:t>
            </a:r>
            <a:r>
              <a:rPr lang="es-ES" i="1" dirty="0">
                <a:solidFill>
                  <a:schemeClr val="bg1"/>
                </a:solidFill>
              </a:rPr>
              <a:t>.</a:t>
            </a:r>
            <a:endParaRPr lang="en-US" dirty="0">
              <a:solidFill>
                <a:schemeClr val="bg1"/>
              </a:solidFill>
            </a:endParaRPr>
          </a:p>
          <a:p>
            <a:pPr>
              <a:buNone/>
            </a:pPr>
            <a:endParaRPr lang="en-US" dirty="0">
              <a:solidFill>
                <a:schemeClr val="bg1"/>
              </a:solidFill>
            </a:endParaRPr>
          </a:p>
          <a:p>
            <a:pPr>
              <a:buNone/>
            </a:pPr>
            <a:endParaRPr lang="en-US" dirty="0">
              <a:solidFill>
                <a:schemeClr val="bg1"/>
              </a:solidFill>
            </a:endParaRPr>
          </a:p>
          <a:p>
            <a:endParaRPr lang="en-US" dirty="0">
              <a:solidFill>
                <a:schemeClr val="bg1"/>
              </a:solidFill>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1860" y="1592317"/>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F1864F14-F68D-4796-ABBE-297978588C74}"/>
              </a:ext>
            </a:extLst>
          </p:cNvPr>
          <p:cNvSpPr/>
          <p:nvPr/>
        </p:nvSpPr>
        <p:spPr>
          <a:xfrm>
            <a:off x="1524000" y="76200"/>
            <a:ext cx="9144000" cy="32766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nl-NL" sz="4400" b="1" dirty="0">
                <a:solidFill>
                  <a:srgbClr val="FFFF00"/>
                </a:solidFill>
                <a:latin typeface="Times New Roman" pitchFamily="18" charset="0"/>
                <a:cs typeface="Times New Roman" pitchFamily="18" charset="0"/>
              </a:rPr>
              <a:t>Trái với siêng năng, kiên trì là  gì?</a:t>
            </a:r>
            <a:endParaRPr lang="en-US" sz="4400" b="1" dirty="0">
              <a:solidFill>
                <a:srgbClr val="FFFF00"/>
              </a:solidFill>
              <a:latin typeface="Times New Roman" pitchFamily="18" charset="0"/>
              <a:cs typeface="Times New Roman" pitchFamily="18" charset="0"/>
            </a:endParaRPr>
          </a:p>
        </p:txBody>
      </p:sp>
      <p:sp>
        <p:nvSpPr>
          <p:cNvPr id="15363" name="TextBox 2">
            <a:extLst>
              <a:ext uri="{FF2B5EF4-FFF2-40B4-BE49-F238E27FC236}">
                <a16:creationId xmlns:a16="http://schemas.microsoft.com/office/drawing/2014/main" id="{55FEFD2F-5873-4931-8563-D4EE14C426BA}"/>
              </a:ext>
            </a:extLst>
          </p:cNvPr>
          <p:cNvSpPr txBox="1">
            <a:spLocks noChangeArrowheads="1"/>
          </p:cNvSpPr>
          <p:nvPr/>
        </p:nvSpPr>
        <p:spPr bwMode="auto">
          <a:xfrm>
            <a:off x="1828800" y="3962400"/>
            <a:ext cx="88392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nl-NL" altLang="en-US" sz="4000" b="1">
                <a:latin typeface="Times New Roman" panose="02020603050405020304" pitchFamily="18" charset="0"/>
                <a:cs typeface="Times New Roman" panose="02020603050405020304" pitchFamily="18" charset="0"/>
              </a:rPr>
              <a:t>- Trái với siêng năng là lười biếng, sống dựa dẫm, ỉ lại, không muốn làm ...  </a:t>
            </a:r>
          </a:p>
          <a:p>
            <a:pPr algn="just">
              <a:spcBef>
                <a:spcPct val="0"/>
              </a:spcBef>
              <a:buFontTx/>
              <a:buNone/>
            </a:pPr>
            <a:r>
              <a:rPr lang="nl-NL" altLang="en-US" sz="4000" b="1">
                <a:latin typeface="Times New Roman" panose="02020603050405020304" pitchFamily="18" charset="0"/>
                <a:cs typeface="Times New Roman" panose="02020603050405020304" pitchFamily="18" charset="0"/>
              </a:rPr>
              <a:t>Trái với kiên trì là: nản lòng, chóng chán, bỏ bê công việc , không quyết tâm </a:t>
            </a:r>
            <a:endParaRPr lang="en-US" altLang="en-US" sz="40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 calcmode="lin" valueType="num">
                                      <p:cBhvr additive="base">
                                        <p:cTn id="14"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 calcmode="lin" valueType="num">
                                      <p:cBhvr additive="base">
                                        <p:cTn id="20"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BC4D-4BB8-49F0-8E77-24C7F5DDD5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0CCC7A-C2E3-46B8-9644-225DDF383A3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FC7C154-8498-4199-BF5B-17645CD1B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809625"/>
            <a:ext cx="8443885" cy="385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2105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04951" y="1315533"/>
            <a:ext cx="11876690" cy="2940269"/>
          </a:xfrm>
        </p:spPr>
        <p:txBody>
          <a:bodyPr>
            <a:normAutofit/>
          </a:bodyPr>
          <a:lstStyle/>
          <a:p>
            <a:pPr marL="0" indent="0" algn="ctr">
              <a:buNone/>
            </a:pPr>
            <a:r>
              <a:rPr lang="en-US" sz="4800" b="1" dirty="0">
                <a:solidFill>
                  <a:srgbClr val="C00000"/>
                </a:solidFill>
                <a:latin typeface="Times New Roman" panose="02020603050405020304" pitchFamily="18" charset="0"/>
                <a:cs typeface="Times New Roman" panose="02020603050405020304" pitchFamily="18" charset="0"/>
              </a:rPr>
              <a:t>HOẠT ĐỘNG LUYỆN TẬP</a:t>
            </a:r>
          </a:p>
          <a:p>
            <a:pPr marL="0" indent="0" algn="ctr">
              <a:buNone/>
            </a:pPr>
            <a:r>
              <a:rPr lang="es-ES" sz="4400" b="1" dirty="0" err="1">
                <a:solidFill>
                  <a:schemeClr val="bg1"/>
                </a:solidFill>
              </a:rPr>
              <a:t>Bài</a:t>
            </a:r>
            <a:r>
              <a:rPr lang="es-ES" sz="4400" b="1" dirty="0">
                <a:solidFill>
                  <a:schemeClr val="bg1"/>
                </a:solidFill>
              </a:rPr>
              <a:t> </a:t>
            </a:r>
            <a:r>
              <a:rPr lang="es-ES" sz="4400" b="1" dirty="0" err="1">
                <a:solidFill>
                  <a:schemeClr val="bg1"/>
                </a:solidFill>
              </a:rPr>
              <a:t>tập</a:t>
            </a:r>
            <a:r>
              <a:rPr lang="es-ES" sz="4400" b="1" dirty="0">
                <a:solidFill>
                  <a:schemeClr val="bg1"/>
                </a:solidFill>
              </a:rPr>
              <a:t> 1:</a:t>
            </a:r>
          </a:p>
          <a:p>
            <a:pPr marL="0" indent="0" algn="ctr">
              <a:buNone/>
            </a:pPr>
            <a:r>
              <a:rPr lang="es-ES" sz="4400" b="1" dirty="0" err="1">
                <a:solidFill>
                  <a:schemeClr val="bg1"/>
                </a:solidFill>
              </a:rPr>
              <a:t>Em</a:t>
            </a:r>
            <a:r>
              <a:rPr lang="es-ES" sz="4400" b="1" dirty="0">
                <a:solidFill>
                  <a:schemeClr val="bg1"/>
                </a:solidFill>
              </a:rPr>
              <a:t> </a:t>
            </a:r>
            <a:r>
              <a:rPr lang="es-ES" sz="4400" b="1" dirty="0" err="1">
                <a:solidFill>
                  <a:schemeClr val="bg1"/>
                </a:solidFill>
              </a:rPr>
              <a:t>hãy</a:t>
            </a:r>
            <a:r>
              <a:rPr lang="es-ES" sz="4400" b="1" dirty="0">
                <a:solidFill>
                  <a:schemeClr val="bg1"/>
                </a:solidFill>
              </a:rPr>
              <a:t> </a:t>
            </a:r>
            <a:r>
              <a:rPr lang="es-ES" sz="4400" b="1" dirty="0" err="1">
                <a:solidFill>
                  <a:schemeClr val="bg1"/>
                </a:solidFill>
              </a:rPr>
              <a:t>quan</a:t>
            </a:r>
            <a:r>
              <a:rPr lang="es-ES" sz="4400" b="1" dirty="0">
                <a:solidFill>
                  <a:schemeClr val="bg1"/>
                </a:solidFill>
              </a:rPr>
              <a:t> </a:t>
            </a:r>
            <a:r>
              <a:rPr lang="es-ES" sz="4400" b="1" dirty="0" err="1">
                <a:solidFill>
                  <a:schemeClr val="bg1"/>
                </a:solidFill>
              </a:rPr>
              <a:t>sát</a:t>
            </a:r>
            <a:r>
              <a:rPr lang="es-ES" sz="4400" b="1" dirty="0">
                <a:solidFill>
                  <a:schemeClr val="bg1"/>
                </a:solidFill>
              </a:rPr>
              <a:t> </a:t>
            </a:r>
            <a:r>
              <a:rPr lang="es-ES" sz="4400" b="1" dirty="0" err="1">
                <a:solidFill>
                  <a:schemeClr val="bg1"/>
                </a:solidFill>
              </a:rPr>
              <a:t>tranh</a:t>
            </a:r>
            <a:r>
              <a:rPr lang="es-ES" sz="4400" b="1" dirty="0">
                <a:solidFill>
                  <a:schemeClr val="bg1"/>
                </a:solidFill>
              </a:rPr>
              <a:t> </a:t>
            </a:r>
            <a:r>
              <a:rPr lang="es-ES" sz="4400" b="1" dirty="0" err="1">
                <a:solidFill>
                  <a:schemeClr val="bg1"/>
                </a:solidFill>
              </a:rPr>
              <a:t>và</a:t>
            </a:r>
            <a:r>
              <a:rPr lang="es-ES" sz="4400" b="1" dirty="0">
                <a:solidFill>
                  <a:schemeClr val="bg1"/>
                </a:solidFill>
              </a:rPr>
              <a:t> </a:t>
            </a:r>
            <a:r>
              <a:rPr lang="es-ES" sz="4400" b="1" dirty="0" err="1">
                <a:solidFill>
                  <a:schemeClr val="bg1"/>
                </a:solidFill>
              </a:rPr>
              <a:t>trả</a:t>
            </a:r>
            <a:r>
              <a:rPr lang="es-ES" sz="4400" b="1" dirty="0">
                <a:solidFill>
                  <a:schemeClr val="bg1"/>
                </a:solidFill>
              </a:rPr>
              <a:t> </a:t>
            </a:r>
            <a:r>
              <a:rPr lang="es-ES" sz="4400" b="1" dirty="0" err="1">
                <a:solidFill>
                  <a:schemeClr val="bg1"/>
                </a:solidFill>
              </a:rPr>
              <a:t>lời</a:t>
            </a:r>
            <a:r>
              <a:rPr lang="es-ES" sz="4400" b="1" dirty="0">
                <a:solidFill>
                  <a:schemeClr val="bg1"/>
                </a:solidFill>
              </a:rPr>
              <a:t> </a:t>
            </a:r>
            <a:r>
              <a:rPr lang="es-ES" sz="4400" b="1" dirty="0" err="1">
                <a:solidFill>
                  <a:schemeClr val="bg1"/>
                </a:solidFill>
              </a:rPr>
              <a:t>câu</a:t>
            </a:r>
            <a:r>
              <a:rPr lang="es-ES" sz="4400" b="1" dirty="0">
                <a:solidFill>
                  <a:schemeClr val="bg1"/>
                </a:solidFill>
              </a:rPr>
              <a:t> </a:t>
            </a:r>
            <a:r>
              <a:rPr lang="es-ES" sz="4400" b="1" dirty="0" err="1">
                <a:solidFill>
                  <a:schemeClr val="bg1"/>
                </a:solidFill>
              </a:rPr>
              <a:t>hỏi</a:t>
            </a:r>
            <a:r>
              <a:rPr lang="es-ES" sz="4400" b="1" dirty="0">
                <a:solidFill>
                  <a:schemeClr val="bg1"/>
                </a:solidFill>
              </a:rPr>
              <a:t>:</a:t>
            </a:r>
            <a:endParaRPr lang="en-US" sz="4400" b="1" dirty="0">
              <a:solidFill>
                <a:schemeClr val="bg1"/>
              </a:solidFill>
            </a:endParaRPr>
          </a:p>
          <a:p>
            <a:pPr marL="0" indent="0" algn="ctr">
              <a:buNone/>
            </a:pP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7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80">
                                          <p:stCondLst>
                                            <p:cond delay="0"/>
                                          </p:stCondLst>
                                        </p:cTn>
                                        <p:tgtEl>
                                          <p:spTgt spid="3">
                                            <p:txEl>
                                              <p:pRg st="2" end="2"/>
                                            </p:txEl>
                                          </p:spTgt>
                                        </p:tgtEl>
                                      </p:cBhvr>
                                    </p:animEffect>
                                    <p:anim calcmode="lin" valueType="num">
                                      <p:cBhvr>
                                        <p:cTn id="2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xEl>
                                              <p:pRg st="2" end="2"/>
                                            </p:txEl>
                                          </p:spTgt>
                                        </p:tgtEl>
                                      </p:cBhvr>
                                      <p:to x="100000" y="60000"/>
                                    </p:animScale>
                                    <p:animScale>
                                      <p:cBhvr>
                                        <p:cTn id="28" dur="166" decel="50000">
                                          <p:stCondLst>
                                            <p:cond delay="676"/>
                                          </p:stCondLst>
                                        </p:cTn>
                                        <p:tgtEl>
                                          <p:spTgt spid="3">
                                            <p:txEl>
                                              <p:pRg st="2" end="2"/>
                                            </p:txEl>
                                          </p:spTgt>
                                        </p:tgtEl>
                                      </p:cBhvr>
                                      <p:to x="100000" y="100000"/>
                                    </p:animScale>
                                    <p:animScale>
                                      <p:cBhvr>
                                        <p:cTn id="29" dur="26">
                                          <p:stCondLst>
                                            <p:cond delay="1312"/>
                                          </p:stCondLst>
                                        </p:cTn>
                                        <p:tgtEl>
                                          <p:spTgt spid="3">
                                            <p:txEl>
                                              <p:pRg st="2" end="2"/>
                                            </p:txEl>
                                          </p:spTgt>
                                        </p:tgtEl>
                                      </p:cBhvr>
                                      <p:to x="100000" y="80000"/>
                                    </p:animScale>
                                    <p:animScale>
                                      <p:cBhvr>
                                        <p:cTn id="30" dur="166" decel="50000">
                                          <p:stCondLst>
                                            <p:cond delay="1338"/>
                                          </p:stCondLst>
                                        </p:cTn>
                                        <p:tgtEl>
                                          <p:spTgt spid="3">
                                            <p:txEl>
                                              <p:pRg st="2" end="2"/>
                                            </p:txEl>
                                          </p:spTgt>
                                        </p:tgtEl>
                                      </p:cBhvr>
                                      <p:to x="100000" y="100000"/>
                                    </p:animScale>
                                    <p:animScale>
                                      <p:cBhvr>
                                        <p:cTn id="31" dur="26">
                                          <p:stCondLst>
                                            <p:cond delay="1642"/>
                                          </p:stCondLst>
                                        </p:cTn>
                                        <p:tgtEl>
                                          <p:spTgt spid="3">
                                            <p:txEl>
                                              <p:pRg st="2" end="2"/>
                                            </p:txEl>
                                          </p:spTgt>
                                        </p:tgtEl>
                                      </p:cBhvr>
                                      <p:to x="100000" y="90000"/>
                                    </p:animScale>
                                    <p:animScale>
                                      <p:cBhvr>
                                        <p:cTn id="32" dur="166" decel="50000">
                                          <p:stCondLst>
                                            <p:cond delay="1668"/>
                                          </p:stCondLst>
                                        </p:cTn>
                                        <p:tgtEl>
                                          <p:spTgt spid="3">
                                            <p:txEl>
                                              <p:pRg st="2" end="2"/>
                                            </p:txEl>
                                          </p:spTgt>
                                        </p:tgtEl>
                                      </p:cBhvr>
                                      <p:to x="100000" y="100000"/>
                                    </p:animScale>
                                    <p:animScale>
                                      <p:cBhvr>
                                        <p:cTn id="33" dur="26">
                                          <p:stCondLst>
                                            <p:cond delay="1808"/>
                                          </p:stCondLst>
                                        </p:cTn>
                                        <p:tgtEl>
                                          <p:spTgt spid="3">
                                            <p:txEl>
                                              <p:pRg st="2" end="2"/>
                                            </p:txEl>
                                          </p:spTgt>
                                        </p:tgtEl>
                                      </p:cBhvr>
                                      <p:to x="100000" y="95000"/>
                                    </p:animScale>
                                    <p:animScale>
                                      <p:cBhvr>
                                        <p:cTn id="34"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297" y="892793"/>
            <a:ext cx="2727434" cy="3978751"/>
          </a:xfrm>
        </p:spPr>
        <p:txBody>
          <a:bodyPr>
            <a:noAutofit/>
          </a:bodyPr>
          <a:lstStyle/>
          <a:p>
            <a:r>
              <a:rPr lang="es-ES" sz="2800" b="1" cap="none" dirty="0" err="1">
                <a:solidFill>
                  <a:schemeClr val="bg1"/>
                </a:solidFill>
                <a:latin typeface="Times New Roman" panose="02020603050405020304" pitchFamily="18" charset="0"/>
                <a:cs typeface="Times New Roman" panose="02020603050405020304" pitchFamily="18" charset="0"/>
              </a:rPr>
              <a:t>Để</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có</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kết</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quả</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học</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tập</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tốt</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hơn</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bạn</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cần</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giảm</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bớt</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thời</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gian</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chơi</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điện</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tử</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chăm</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chỉ</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học</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bài</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và</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làm</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bài</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đầy</a:t>
            </a:r>
            <a:r>
              <a:rPr lang="es-ES" sz="2800" b="1" cap="none" dirty="0">
                <a:solidFill>
                  <a:schemeClr val="bg1"/>
                </a:solidFill>
                <a:latin typeface="Times New Roman" panose="02020603050405020304" pitchFamily="18" charset="0"/>
                <a:cs typeface="Times New Roman" panose="02020603050405020304" pitchFamily="18" charset="0"/>
              </a:rPr>
              <a:t> </a:t>
            </a:r>
            <a:r>
              <a:rPr lang="es-ES" sz="2800" b="1" cap="none" dirty="0" err="1">
                <a:solidFill>
                  <a:schemeClr val="bg1"/>
                </a:solidFill>
                <a:latin typeface="Times New Roman" panose="02020603050405020304" pitchFamily="18" charset="0"/>
                <a:cs typeface="Times New Roman" panose="02020603050405020304" pitchFamily="18" charset="0"/>
              </a:rPr>
              <a:t>đủ</a:t>
            </a:r>
            <a:r>
              <a:rPr lang="es-ES" sz="2800" b="1" cap="none" dirty="0">
                <a:solidFill>
                  <a:schemeClr val="bg1"/>
                </a:solidFill>
                <a:latin typeface="Times New Roman" panose="02020603050405020304" pitchFamily="18" charset="0"/>
                <a:cs typeface="Times New Roman" panose="02020603050405020304" pitchFamily="18" charset="0"/>
              </a:rPr>
              <a:t>.</a:t>
            </a:r>
            <a:r>
              <a:rPr lang="en-US" sz="2800" b="1" cap="none" dirty="0">
                <a:solidFill>
                  <a:schemeClr val="bg1"/>
                </a:solidFill>
                <a:latin typeface="Times New Roman" panose="02020603050405020304" pitchFamily="18" charset="0"/>
                <a:cs typeface="Times New Roman" panose="02020603050405020304" pitchFamily="18" charset="0"/>
              </a:rPr>
              <a:t/>
            </a:r>
            <a:br>
              <a:rPr lang="en-US" sz="2800" b="1" cap="none" dirty="0">
                <a:solidFill>
                  <a:schemeClr val="bg1"/>
                </a:solidFill>
                <a:latin typeface="Times New Roman" panose="02020603050405020304" pitchFamily="18" charset="0"/>
                <a:cs typeface="Times New Roman" panose="02020603050405020304" pitchFamily="18" charset="0"/>
              </a:rPr>
            </a:br>
            <a:endParaRPr lang="en-US" sz="2800" b="1" cap="none"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 y="212834"/>
            <a:ext cx="11918732" cy="654269"/>
          </a:xfrm>
        </p:spPr>
        <p:txBody>
          <a:bodyPr>
            <a:noAutofit/>
          </a:bodyPr>
          <a:lstStyle/>
          <a:p>
            <a:pPr marL="0" indent="0">
              <a:buNone/>
            </a:pPr>
            <a:r>
              <a:rPr lang="en-US" sz="3200" b="1" dirty="0">
                <a:solidFill>
                  <a:srgbClr val="FF0000"/>
                </a:solidFill>
                <a:latin typeface="Times New Roman" panose="02020603050405020304" pitchFamily="18" charset="0"/>
                <a:cs typeface="Times New Roman" panose="02020603050405020304" pitchFamily="18" charset="0"/>
              </a:rPr>
              <a:t>Theo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tốt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18463"/>
            <a:ext cx="8995575" cy="5155325"/>
          </a:xfrm>
          <a:prstGeom prst="rect">
            <a:avLst/>
          </a:prstGeom>
        </p:spPr>
      </p:pic>
    </p:spTree>
    <p:extLst>
      <p:ext uri="{BB962C8B-B14F-4D97-AF65-F5344CB8AC3E}">
        <p14:creationId xmlns:p14="http://schemas.microsoft.com/office/powerpoint/2010/main" val="237386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anim calcmode="lin" valueType="num">
                                      <p:cBhvr>
                                        <p:cTn id="20" dur="2000" fill="hold"/>
                                        <p:tgtEl>
                                          <p:spTgt spid="2"/>
                                        </p:tgtEl>
                                        <p:attrNameLst>
                                          <p:attrName>ppt_w</p:attrName>
                                        </p:attrNameLst>
                                      </p:cBhvr>
                                      <p:tavLst>
                                        <p:tav tm="0" fmla="#ppt_w*sin(2.5*pi*$)">
                                          <p:val>
                                            <p:fltVal val="0"/>
                                          </p:val>
                                        </p:tav>
                                        <p:tav tm="100000">
                                          <p:val>
                                            <p:fltVal val="1"/>
                                          </p:val>
                                        </p:tav>
                                      </p:tavLst>
                                    </p:anim>
                                    <p:anim calcmode="lin" valueType="num">
                                      <p:cBhvr>
                                        <p:cTn id="21"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99480"/>
            <a:ext cx="12192000" cy="1024759"/>
          </a:xfrm>
        </p:spPr>
        <p:txBody>
          <a:bodyPr>
            <a:noAutofit/>
          </a:bodyPr>
          <a:lstStyle/>
          <a:p>
            <a:pPr algn="ctr"/>
            <a:r>
              <a:rPr lang="es-ES" sz="3000" cap="none" dirty="0" err="1">
                <a:latin typeface="Times New Roman" panose="02020603050405020304" pitchFamily="18" charset="0"/>
                <a:cs typeface="Times New Roman" panose="02020603050405020304" pitchFamily="18" charset="0"/>
              </a:rPr>
              <a:t>Để</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thực</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hiện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ước</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mơ</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trở</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thành</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thủ</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môn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giỏi</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bạn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nam</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đã</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siêng</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năng</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kiên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trì</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rèn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luyện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thân</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thể</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nâng</a:t>
            </a:r>
            <a:r>
              <a:rPr lang="es-ES" sz="3000" cap="none" dirty="0">
                <a:latin typeface="Times New Roman" panose="02020603050405020304" pitchFamily="18" charset="0"/>
                <a:cs typeface="Times New Roman" panose="02020603050405020304" pitchFamily="18" charset="0"/>
              </a:rPr>
              <a:t> cao </a:t>
            </a:r>
            <a:r>
              <a:rPr lang="es-ES" sz="3000" cap="none" dirty="0" err="1">
                <a:latin typeface="Times New Roman" panose="02020603050405020304" pitchFamily="18" charset="0"/>
                <a:cs typeface="Times New Roman" panose="02020603050405020304" pitchFamily="18" charset="0"/>
              </a:rPr>
              <a:t>sức</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khỏe</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và</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kĩ</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năng</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bắt</a:t>
            </a:r>
            <a:r>
              <a:rPr lang="es-ES" sz="3000" cap="none" dirty="0">
                <a:latin typeface="Times New Roman" panose="02020603050405020304" pitchFamily="18" charset="0"/>
                <a:cs typeface="Times New Roman" panose="02020603050405020304" pitchFamily="18" charset="0"/>
              </a:rPr>
              <a:t> </a:t>
            </a:r>
            <a:r>
              <a:rPr lang="es-ES" sz="3000" cap="none" dirty="0" err="1">
                <a:latin typeface="Times New Roman" panose="02020603050405020304" pitchFamily="18" charset="0"/>
                <a:cs typeface="Times New Roman" panose="02020603050405020304" pitchFamily="18" charset="0"/>
              </a:rPr>
              <a:t>bóng</a:t>
            </a:r>
            <a:r>
              <a:rPr lang="es-ES" sz="3000" cap="none" dirty="0">
                <a:latin typeface="Times New Roman" panose="02020603050405020304" pitchFamily="18" charset="0"/>
                <a:cs typeface="Times New Roman" panose="02020603050405020304" pitchFamily="18" charset="0"/>
              </a:rPr>
              <a:t>.</a:t>
            </a:r>
            <a:r>
              <a:rPr lang="en-US" sz="3000" cap="none" dirty="0">
                <a:latin typeface="Times New Roman" panose="02020603050405020304" pitchFamily="18" charset="0"/>
                <a:cs typeface="Times New Roman" panose="02020603050405020304" pitchFamily="18" charset="0"/>
              </a:rPr>
              <a:t/>
            </a:r>
            <a:br>
              <a:rPr lang="en-US" sz="3000" cap="none" dirty="0">
                <a:latin typeface="Times New Roman" panose="02020603050405020304" pitchFamily="18" charset="0"/>
                <a:cs typeface="Times New Roman" panose="02020603050405020304" pitchFamily="18" charset="0"/>
              </a:rPr>
            </a:br>
            <a:endParaRPr lang="en-US" sz="3000" cap="none"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09448" y="172373"/>
            <a:ext cx="11161986" cy="1039304"/>
          </a:xfrm>
        </p:spPr>
        <p:txBody>
          <a:bodyPr>
            <a:noAutofit/>
          </a:bodyPr>
          <a:lstStyle/>
          <a:p>
            <a:pPr marL="0" indent="0">
              <a:buNone/>
            </a:pPr>
            <a:r>
              <a:rPr lang="es-ES" sz="3000" b="1" dirty="0" err="1">
                <a:solidFill>
                  <a:srgbClr val="FF0000"/>
                </a:solidFill>
                <a:latin typeface="Times New Roman" panose="02020603050405020304" pitchFamily="18" charset="0"/>
                <a:cs typeface="Times New Roman" panose="02020603050405020304" pitchFamily="18" charset="0"/>
              </a:rPr>
              <a:t>Bạn</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Nam</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đã</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siêng</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năng</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kiên</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trì</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như</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thế</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nào</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để</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thực</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hiện</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ước</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mơ</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của</a:t>
            </a:r>
            <a:r>
              <a:rPr lang="es-ES" sz="3000" b="1" dirty="0">
                <a:solidFill>
                  <a:srgbClr val="FF0000"/>
                </a:solidFill>
                <a:latin typeface="Times New Roman" panose="02020603050405020304" pitchFamily="18" charset="0"/>
                <a:cs typeface="Times New Roman" panose="02020603050405020304" pitchFamily="18" charset="0"/>
              </a:rPr>
              <a:t> </a:t>
            </a:r>
            <a:r>
              <a:rPr lang="es-ES" sz="3000" b="1" dirty="0" err="1">
                <a:solidFill>
                  <a:srgbClr val="FF0000"/>
                </a:solidFill>
                <a:latin typeface="Times New Roman" panose="02020603050405020304" pitchFamily="18" charset="0"/>
                <a:cs typeface="Times New Roman" panose="02020603050405020304" pitchFamily="18" charset="0"/>
              </a:rPr>
              <a:t>mình</a:t>
            </a:r>
            <a:r>
              <a:rPr lang="es-ES" sz="3000" b="1" dirty="0">
                <a:solidFill>
                  <a:srgbClr val="FF0000"/>
                </a:solidFill>
                <a:latin typeface="Times New Roman" panose="02020603050405020304" pitchFamily="18" charset="0"/>
                <a:cs typeface="Times New Roman" panose="02020603050405020304" pitchFamily="18" charset="0"/>
              </a:rPr>
              <a:t>?</a:t>
            </a:r>
            <a:endParaRPr lang="en-US" sz="3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6454" y="1211677"/>
            <a:ext cx="8607973" cy="4284949"/>
          </a:xfrm>
          <a:prstGeom prst="rect">
            <a:avLst/>
          </a:prstGeom>
        </p:spPr>
      </p:pic>
    </p:spTree>
    <p:extLst>
      <p:ext uri="{BB962C8B-B14F-4D97-AF65-F5344CB8AC3E}">
        <p14:creationId xmlns:p14="http://schemas.microsoft.com/office/powerpoint/2010/main" val="405324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a:extLst>
              <a:ext uri="{FF2B5EF4-FFF2-40B4-BE49-F238E27FC236}">
                <a16:creationId xmlns:a16="http://schemas.microsoft.com/office/drawing/2014/main" id="{64D55423-D772-47FD-A81E-4FDE98BCB14F}"/>
              </a:ext>
            </a:extLst>
          </p:cNvPr>
          <p:cNvSpPr txBox="1">
            <a:spLocks noChangeArrowheads="1"/>
          </p:cNvSpPr>
          <p:nvPr/>
        </p:nvSpPr>
        <p:spPr bwMode="auto">
          <a:xfrm>
            <a:off x="1524000" y="685801"/>
            <a:ext cx="9144000" cy="3667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rgbClr val="FF99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34819" name="TextBox 1">
            <a:extLst>
              <a:ext uri="{FF2B5EF4-FFF2-40B4-BE49-F238E27FC236}">
                <a16:creationId xmlns:a16="http://schemas.microsoft.com/office/drawing/2014/main" id="{A1541992-1E51-4BEF-94EC-70A14E8925EC}"/>
              </a:ext>
            </a:extLst>
          </p:cNvPr>
          <p:cNvSpPr txBox="1">
            <a:spLocks noChangeArrowheads="1"/>
          </p:cNvSpPr>
          <p:nvPr/>
        </p:nvSpPr>
        <p:spPr bwMode="auto">
          <a:xfrm>
            <a:off x="1676400" y="23813"/>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IV: Vận dụng</a:t>
            </a:r>
          </a:p>
          <a:p>
            <a:pPr eaLnBrk="1" hangingPunct="1">
              <a:spcBef>
                <a:spcPct val="0"/>
              </a:spcBef>
              <a:buFontTx/>
              <a:buNone/>
            </a:pPr>
            <a:endParaRPr lang="en-US" altLang="en-US" sz="2800" b="1"/>
          </a:p>
        </p:txBody>
      </p:sp>
      <p:sp>
        <p:nvSpPr>
          <p:cNvPr id="3" name="Cloud Callout 2">
            <a:extLst>
              <a:ext uri="{FF2B5EF4-FFF2-40B4-BE49-F238E27FC236}">
                <a16:creationId xmlns:a16="http://schemas.microsoft.com/office/drawing/2014/main" id="{339877AB-ED5A-4E17-9913-17D9FEB37F91}"/>
              </a:ext>
            </a:extLst>
          </p:cNvPr>
          <p:cNvSpPr/>
          <p:nvPr/>
        </p:nvSpPr>
        <p:spPr>
          <a:xfrm>
            <a:off x="1295400" y="989014"/>
            <a:ext cx="10439400" cy="5106987"/>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4400" b="1" dirty="0">
                <a:solidFill>
                  <a:srgbClr val="FFFF00"/>
                </a:solidFill>
                <a:latin typeface="Times New Roman" pitchFamily="18" charset="0"/>
                <a:cs typeface="Times New Roman" pitchFamily="18" charset="0"/>
              </a:rPr>
              <a:t>1, </a:t>
            </a:r>
            <a:r>
              <a:rPr lang="en-US" sz="4400" b="1" dirty="0" err="1">
                <a:solidFill>
                  <a:srgbClr val="FFFF00"/>
                </a:solidFill>
                <a:latin typeface="Times New Roman" pitchFamily="18" charset="0"/>
                <a:cs typeface="Times New Roman" pitchFamily="18" charset="0"/>
              </a:rPr>
              <a:t>Em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hãy</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sưu</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tầm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một</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tấm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gương</a:t>
            </a:r>
            <a:r>
              <a:rPr lang="en-US" sz="4400" b="1" dirty="0">
                <a:solidFill>
                  <a:srgbClr val="FFFF00"/>
                </a:solidFill>
                <a:latin typeface="Times New Roman" pitchFamily="18" charset="0"/>
                <a:cs typeface="Times New Roman" pitchFamily="18" charset="0"/>
              </a:rPr>
              <a:t> </a:t>
            </a:r>
            <a:r>
              <a:rPr lang="en-US" sz="4400" b="1" err="1">
                <a:solidFill>
                  <a:srgbClr val="FFFF00"/>
                </a:solidFill>
                <a:latin typeface="Times New Roman" pitchFamily="18" charset="0"/>
                <a:cs typeface="Times New Roman" pitchFamily="18" charset="0"/>
              </a:rPr>
              <a:t>về</a:t>
            </a:r>
            <a:r>
              <a:rPr lang="en-US" sz="4400" b="1">
                <a:solidFill>
                  <a:srgbClr val="FFFF00"/>
                </a:solidFill>
                <a:latin typeface="Times New Roman" pitchFamily="18" charset="0"/>
                <a:cs typeface="Times New Roman" pitchFamily="18" charset="0"/>
              </a:rPr>
              <a:t> siêng</a:t>
            </a:r>
            <a:r>
              <a:rPr lang="en-US" sz="4400" b="1" dirty="0">
                <a:solidFill>
                  <a:srgbClr val="FFFF00"/>
                </a:solidFill>
                <a:latin typeface="Times New Roman" pitchFamily="18" charset="0"/>
                <a:cs typeface="Times New Roman" pitchFamily="18" charset="0"/>
              </a:rPr>
              <a:t> </a:t>
            </a:r>
            <a:r>
              <a:rPr lang="en-US" sz="4400" b="1">
                <a:solidFill>
                  <a:srgbClr val="FFFF00"/>
                </a:solidFill>
                <a:latin typeface="Times New Roman" pitchFamily="18" charset="0"/>
                <a:cs typeface="Times New Roman" pitchFamily="18" charset="0"/>
              </a:rPr>
              <a:t>năng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kiên</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trì</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và</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viết</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bài</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học</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rút</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ra</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từ</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tấm</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gương</a:t>
            </a:r>
            <a:r>
              <a:rPr lang="en-US" sz="4400" b="1" dirty="0">
                <a:solidFill>
                  <a:srgbClr val="FFFF00"/>
                </a:solidFill>
                <a:latin typeface="Times New Roman" pitchFamily="18" charset="0"/>
                <a:cs typeface="Times New Roman" pitchFamily="18" charset="0"/>
              </a:rPr>
              <a:t> </a:t>
            </a:r>
            <a:r>
              <a:rPr lang="en-US" sz="4400" b="1" dirty="0" err="1">
                <a:solidFill>
                  <a:srgbClr val="FFFF00"/>
                </a:solidFill>
                <a:latin typeface="Times New Roman" pitchFamily="18" charset="0"/>
                <a:cs typeface="Times New Roman" pitchFamily="18" charset="0"/>
              </a:rPr>
              <a:t>đó</a:t>
            </a:r>
            <a:r>
              <a:rPr lang="en-US" sz="4400" b="1" dirty="0">
                <a:solidFill>
                  <a:srgbClr val="FFFF00"/>
                </a:solidFill>
                <a:latin typeface="Times New Roman" pitchFamily="18" charset="0"/>
                <a:cs typeface="Times New Roman" pitchFamily="18" charset="0"/>
              </a:rPr>
              <a:t>.</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0" y="72708"/>
            <a:ext cx="1219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pPr>
            <a:r>
              <a:rPr lang="en-US" altLang="en-US" sz="4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TRÒ CHƠI</a:t>
            </a:r>
          </a:p>
          <a:p>
            <a:pPr algn="ctr" fontAlgn="base">
              <a:lnSpc>
                <a:spcPct val="100000"/>
              </a:lnSpc>
              <a:spcBef>
                <a:spcPct val="0"/>
              </a:spcBef>
              <a:spcAft>
                <a:spcPct val="0"/>
              </a:spcAft>
              <a:buFontTx/>
              <a:buNone/>
            </a:pPr>
            <a:r>
              <a:rPr lang="en-US" altLang="en-US" sz="4000" b="1" dirty="0">
                <a:solidFill>
                  <a:srgbClr val="FF0000"/>
                </a:solidFill>
                <a:latin typeface="Times New Roman" pitchFamily="18" charset="0"/>
                <a:ea typeface="微软雅黑" panose="020B0503020204020204" pitchFamily="34" charset="-122"/>
                <a:cs typeface="Times New Roman" pitchFamily="18" charset="0"/>
              </a:rPr>
              <a:t>ĐUỔI HÌNH, BẮT CHỮ</a:t>
            </a:r>
            <a:endParaRPr lang="it-IT" altLang="en-US" sz="4000" b="1" dirty="0">
              <a:solidFill>
                <a:srgbClr val="FF0000"/>
              </a:solidFill>
              <a:latin typeface="Times New Roman" pitchFamily="18" charset="0"/>
              <a:ea typeface="微软雅黑" panose="020B0503020204020204" pitchFamily="34" charset="-122"/>
              <a:cs typeface="Times New Roman" pitchFamily="18" charset="0"/>
            </a:endParaRPr>
          </a:p>
        </p:txBody>
      </p:sp>
      <p:pic>
        <p:nvPicPr>
          <p:cNvPr id="7" name="Shape 51"/>
          <p:cNvPicPr/>
          <p:nvPr/>
        </p:nvPicPr>
        <p:blipFill>
          <a:blip r:embed="rId2">
            <a:duotone>
              <a:schemeClr val="accent6">
                <a:shade val="45000"/>
                <a:satMod val="135000"/>
              </a:schemeClr>
              <a:prstClr val="white"/>
            </a:duotone>
          </a:blip>
          <a:stretch>
            <a:fillRect/>
          </a:stretch>
        </p:blipFill>
        <p:spPr>
          <a:xfrm>
            <a:off x="0" y="1519258"/>
            <a:ext cx="12192000" cy="5338742"/>
          </a:xfrm>
          <a:prstGeom prst="rect">
            <a:avLst/>
          </a:prstGeom>
        </p:spPr>
      </p:pic>
      <p:sp>
        <p:nvSpPr>
          <p:cNvPr id="3" name="Rectangle 2"/>
          <p:cNvSpPr/>
          <p:nvPr/>
        </p:nvSpPr>
        <p:spPr>
          <a:xfrm>
            <a:off x="358167" y="1396147"/>
            <a:ext cx="12232545" cy="954107"/>
          </a:xfrm>
          <a:prstGeom prst="rect">
            <a:avLst/>
          </a:prstGeom>
        </p:spPr>
        <p:txBody>
          <a:bodyPr wrap="square">
            <a:spAutoFit/>
          </a:bodyPr>
          <a:lstStyle/>
          <a:p>
            <a:pPr lvl="0" algn="just" fontAlgn="base"/>
            <a:r>
              <a:rPr lang="en-US" sz="2800" dirty="0">
                <a:solidFill>
                  <a:schemeClr val="bg1"/>
                </a:solidFill>
                <a:latin typeface="Times New Roman" pitchFamily="18" charset="0"/>
                <a:cs typeface="Times New Roman" pitchFamily="18" charset="0"/>
              </a:rPr>
              <a:t>1. </a:t>
            </a:r>
            <a:r>
              <a:rPr lang="en-US" sz="2800" dirty="0" err="1">
                <a:solidFill>
                  <a:schemeClr val="bg1"/>
                </a:solidFill>
                <a:latin typeface="Times New Roman" pitchFamily="18" charset="0"/>
                <a:cs typeface="Times New Roman" pitchFamily="18" charset="0"/>
              </a:rPr>
              <a:t>Tìm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những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câu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dao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tục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ngữ</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tương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ứng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hình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ảnh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sau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đây</a:t>
            </a:r>
            <a:endParaRPr lang="en-US" sz="2800" dirty="0">
              <a:solidFill>
                <a:schemeClr val="bg1"/>
              </a:solidFill>
              <a:latin typeface="Times New Roman" pitchFamily="18" charset="0"/>
              <a:cs typeface="Times New Roman" pitchFamily="18" charset="0"/>
            </a:endParaRPr>
          </a:p>
          <a:p>
            <a:pPr lvl="0" algn="just" fontAlgn="base"/>
            <a:r>
              <a:rPr lang="en-US" sz="2800" dirty="0">
                <a:solidFill>
                  <a:schemeClr val="bg1"/>
                </a:solidFill>
                <a:latin typeface="Times New Roman" pitchFamily="18" charset="0"/>
                <a:cs typeface="Times New Roman" pitchFamily="18" charset="0"/>
              </a:rPr>
              <a:t>2. Chia </a:t>
            </a:r>
            <a:r>
              <a:rPr lang="en-US" sz="2800" dirty="0" err="1">
                <a:solidFill>
                  <a:schemeClr val="bg1"/>
                </a:solidFill>
                <a:latin typeface="Times New Roman" pitchFamily="18" charset="0"/>
                <a:cs typeface="Times New Roman" pitchFamily="18" charset="0"/>
              </a:rPr>
              <a:t>sẻ</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hiểu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về</a:t>
            </a:r>
            <a:r>
              <a:rPr lang="en-US" sz="2800" dirty="0">
                <a:solidFill>
                  <a:schemeClr val="bg1"/>
                </a:solidFill>
                <a:latin typeface="Times New Roman" pitchFamily="18" charset="0"/>
                <a:cs typeface="Times New Roman" pitchFamily="18" charset="0"/>
              </a:rPr>
              <a:t> ý </a:t>
            </a:r>
            <a:r>
              <a:rPr lang="en-US" sz="2800" dirty="0" err="1">
                <a:solidFill>
                  <a:schemeClr val="bg1"/>
                </a:solidFill>
                <a:latin typeface="Times New Roman" pitchFamily="18" charset="0"/>
                <a:cs typeface="Times New Roman" pitchFamily="18" charset="0"/>
              </a:rPr>
              <a:t>nghĩa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của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những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câu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dao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tục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ngữ</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tìm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được</a:t>
            </a:r>
            <a:r>
              <a:rPr lang="vi-VN" sz="2800" dirty="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Nhà giáo Ưu tú Nguyễn Ngọc Ký- người viết cuộc đời kỳ diệu bằng đôi chân">
            <a:extLst>
              <a:ext uri="{FF2B5EF4-FFF2-40B4-BE49-F238E27FC236}">
                <a16:creationId xmlns:a16="http://schemas.microsoft.com/office/drawing/2014/main" id="{C44C12FA-F58F-41E5-BD4E-149E06943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114" y="52388"/>
            <a:ext cx="259873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descr="Thầy giáo Nguyễn Ngọc Ký: Hơn 60 năm là thần tượng về nghị lực sống cho  nhiều thế hệ - Tuổi Trẻ Online">
            <a:extLst>
              <a:ext uri="{FF2B5EF4-FFF2-40B4-BE49-F238E27FC236}">
                <a16:creationId xmlns:a16="http://schemas.microsoft.com/office/drawing/2014/main" id="{23A03FEB-E3AB-4A82-9930-6C000B5E2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52388"/>
            <a:ext cx="25908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Cuộc đời nhà giáo ưu tú Nguyễn Ngọc Ký - tấm gương sáng lay động triệu người">
            <a:extLst>
              <a:ext uri="{FF2B5EF4-FFF2-40B4-BE49-F238E27FC236}">
                <a16:creationId xmlns:a16="http://schemas.microsoft.com/office/drawing/2014/main" id="{0FDA4B7F-E8E9-4FD0-B411-4179EFA1A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54038"/>
            <a:ext cx="35052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02B1BD9-7252-4436-9DCD-E31AB042375B}"/>
              </a:ext>
            </a:extLst>
          </p:cNvPr>
          <p:cNvSpPr>
            <a:spLocks noChangeArrowheads="1"/>
          </p:cNvSpPr>
          <p:nvPr/>
        </p:nvSpPr>
        <p:spPr bwMode="auto">
          <a:xfrm>
            <a:off x="1752600" y="3752851"/>
            <a:ext cx="86868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t>N</a:t>
            </a:r>
            <a:r>
              <a:rPr lang="vi-VN" altLang="en-US" sz="1800"/>
              <a:t>guyễn Ngọc Ký là một cố nhà giáo kiêm nhà văn người Việt Nam.</a:t>
            </a:r>
            <a:endParaRPr lang="en-US" altLang="en-US" sz="1800"/>
          </a:p>
          <a:p>
            <a:pPr>
              <a:spcBef>
                <a:spcPct val="0"/>
              </a:spcBef>
              <a:buFontTx/>
              <a:buNone/>
            </a:pPr>
            <a:r>
              <a:rPr lang="vi-VN" altLang="en-US" sz="1800"/>
              <a:t> Từ năm lên 4 tuổi, ông bị bệnh và liệt cả hai tay, nhưng ông đã cố gắng vượt qua số phận của mình, rèn luyện đôi chân thay cho bàn tay và trở thành nhà giáo ưu tú, lập kỷ lục Việt Nam "Nhà văn Việt Nam đầu tiên viết bằng chân</a:t>
            </a:r>
            <a:endParaRPr lang="en-US" altLang="en-US" sz="1800"/>
          </a:p>
          <a:p>
            <a:pPr>
              <a:spcBef>
                <a:spcPct val="0"/>
              </a:spcBef>
              <a:buFontTx/>
              <a:buNone/>
            </a:pPr>
            <a:r>
              <a:rPr lang="vi-VN" altLang="en-US" sz="1800" b="1"/>
              <a:t>Ngày/nơi sinh: </a:t>
            </a:r>
            <a:r>
              <a:rPr lang="vi-VN" altLang="en-US" sz="1800"/>
              <a:t>28 tháng 6, 1947</a:t>
            </a:r>
          </a:p>
          <a:p>
            <a:pPr>
              <a:spcBef>
                <a:spcPct val="0"/>
              </a:spcBef>
              <a:buFontTx/>
              <a:buNone/>
            </a:pPr>
            <a:r>
              <a:rPr lang="vi-VN" altLang="en-US" sz="1800" b="1"/>
              <a:t>Ngày mất: </a:t>
            </a:r>
            <a:r>
              <a:rPr lang="vi-VN" altLang="en-US" sz="1800"/>
              <a:t>28 tháng 9, 2022</a:t>
            </a:r>
          </a:p>
          <a:p>
            <a:pPr>
              <a:spcBef>
                <a:spcPct val="0"/>
              </a:spcBef>
              <a:buFontTx/>
              <a:buNone/>
            </a:pPr>
            <a:endParaRPr lang="vi-VN" altLang="en-US" sz="1800"/>
          </a:p>
        </p:txBody>
      </p:sp>
      <p:sp>
        <p:nvSpPr>
          <p:cNvPr id="4" name="Rectangle 3">
            <a:extLst>
              <a:ext uri="{FF2B5EF4-FFF2-40B4-BE49-F238E27FC236}">
                <a16:creationId xmlns:a16="http://schemas.microsoft.com/office/drawing/2014/main" id="{EF15BCCD-4D1A-4CBC-A796-FDAC70853CE3}"/>
              </a:ext>
            </a:extLst>
          </p:cNvPr>
          <p:cNvSpPr>
            <a:spLocks noChangeArrowheads="1"/>
          </p:cNvSpPr>
          <p:nvPr/>
        </p:nvSpPr>
        <p:spPr bwMode="auto">
          <a:xfrm>
            <a:off x="1719263" y="578326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Times New Roman" panose="02020603050405020304" pitchFamily="18" charset="0"/>
                <a:cs typeface="Times New Roman" panose="02020603050405020304" pitchFamily="18" charset="0"/>
              </a:rPr>
              <a:t>Qua tấm gương</a:t>
            </a:r>
            <a:r>
              <a:rPr lang="en-US" altLang="en-US" sz="1800"/>
              <a:t>  thầy giáo N</a:t>
            </a:r>
            <a:r>
              <a:rPr lang="vi-VN" altLang="en-US" sz="1800"/>
              <a:t>guyễn Ngọc Ký</a:t>
            </a:r>
            <a:r>
              <a:rPr lang="en-US" altLang="en-US" sz="1800" b="1">
                <a:latin typeface="Times New Roman" panose="02020603050405020304" pitchFamily="18" charset="0"/>
                <a:cs typeface="Times New Roman" panose="02020603050405020304" pitchFamily="18" charset="0"/>
              </a:rPr>
              <a:t>  em rút ra được bài học gì cho bản thân  ?</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Image result for hinh anh ve sieng nang kien tri - hinh ve">
            <a:extLst>
              <a:ext uri="{FF2B5EF4-FFF2-40B4-BE49-F238E27FC236}">
                <a16:creationId xmlns:a16="http://schemas.microsoft.com/office/drawing/2014/main" id="{9A34B779-479F-4E8B-8E7B-A88E731FD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79" t="2077" r="175" b="6523"/>
          <a:stretch>
            <a:fillRect/>
          </a:stretch>
        </p:blipFill>
        <p:spPr bwMode="auto">
          <a:xfrm>
            <a:off x="6297613" y="152400"/>
            <a:ext cx="42846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Kết quả hình ảnh cho sieng nang kien tri nick vụiick">
            <a:extLst>
              <a:ext uri="{FF2B5EF4-FFF2-40B4-BE49-F238E27FC236}">
                <a16:creationId xmlns:a16="http://schemas.microsoft.com/office/drawing/2014/main" id="{AA8FF3FD-D771-47B9-8FF6-BD87292D2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025" y="3522664"/>
            <a:ext cx="4286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12" descr="Related image">
            <a:extLst>
              <a:ext uri="{FF2B5EF4-FFF2-40B4-BE49-F238E27FC236}">
                <a16:creationId xmlns:a16="http://schemas.microsoft.com/office/drawing/2014/main" id="{F90B48A6-8E3C-409E-9FBA-B3437DE353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52400"/>
            <a:ext cx="46212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6A6F7CD6-1175-4F04-BC62-3AB55CEA0354}"/>
              </a:ext>
            </a:extLst>
          </p:cNvPr>
          <p:cNvSpPr/>
          <p:nvPr/>
        </p:nvSpPr>
        <p:spPr>
          <a:xfrm>
            <a:off x="2133600" y="3200401"/>
            <a:ext cx="7924800" cy="646113"/>
          </a:xfrm>
          <a:prstGeom prst="rect">
            <a:avLst/>
          </a:prstGeom>
          <a:ln>
            <a:solidFill>
              <a:schemeClr val="accent3">
                <a:lumMod val="75000"/>
              </a:schemeClr>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r>
              <a:rPr lang="en-US" sz="3200" b="1" dirty="0" err="1">
                <a:solidFill>
                  <a:srgbClr val="0066FF"/>
                </a:solidFill>
                <a:latin typeface="Arial" pitchFamily="34" charset="0"/>
                <a:cs typeface="Arial" pitchFamily="34" charset="0"/>
              </a:rPr>
              <a:t>Quá</a:t>
            </a:r>
            <a:r>
              <a:rPr lang="en-US" sz="3200" b="1" dirty="0">
                <a:solidFill>
                  <a:srgbClr val="0066FF"/>
                </a:solidFill>
                <a:latin typeface="Arial" pitchFamily="34" charset="0"/>
                <a:cs typeface="Arial" pitchFamily="34" charset="0"/>
              </a:rPr>
              <a:t> </a:t>
            </a:r>
            <a:r>
              <a:rPr lang="en-US" sz="3200" b="1" dirty="0" err="1">
                <a:solidFill>
                  <a:srgbClr val="0066FF"/>
                </a:solidFill>
                <a:latin typeface="Arial" pitchFamily="34" charset="0"/>
                <a:cs typeface="Arial" pitchFamily="34" charset="0"/>
              </a:rPr>
              <a:t>trình</a:t>
            </a:r>
            <a:r>
              <a:rPr lang="en-US" sz="3200" b="1" dirty="0">
                <a:solidFill>
                  <a:srgbClr val="0066FF"/>
                </a:solidFill>
                <a:latin typeface="Arial" pitchFamily="34" charset="0"/>
                <a:cs typeface="Arial" pitchFamily="34" charset="0"/>
              </a:rPr>
              <a:t> </a:t>
            </a:r>
            <a:r>
              <a:rPr lang="en-US" sz="3200" b="1" dirty="0" err="1">
                <a:solidFill>
                  <a:srgbClr val="0066FF"/>
                </a:solidFill>
                <a:latin typeface="Arial" pitchFamily="34" charset="0"/>
                <a:cs typeface="Arial" pitchFamily="34" charset="0"/>
              </a:rPr>
              <a:t>tập</a:t>
            </a:r>
            <a:r>
              <a:rPr lang="en-US" sz="3200" b="1" dirty="0">
                <a:solidFill>
                  <a:srgbClr val="0066FF"/>
                </a:solidFill>
                <a:latin typeface="Arial" pitchFamily="34" charset="0"/>
                <a:cs typeface="Arial" pitchFamily="34" charset="0"/>
              </a:rPr>
              <a:t> </a:t>
            </a:r>
            <a:r>
              <a:rPr lang="en-US" sz="3200" b="1" dirty="0" err="1">
                <a:solidFill>
                  <a:srgbClr val="0066FF"/>
                </a:solidFill>
                <a:latin typeface="Arial" pitchFamily="34" charset="0"/>
                <a:cs typeface="Arial" pitchFamily="34" charset="0"/>
              </a:rPr>
              <a:t>luyện</a:t>
            </a:r>
            <a:r>
              <a:rPr lang="en-US" sz="3200" b="1" dirty="0">
                <a:solidFill>
                  <a:srgbClr val="0066FF"/>
                </a:solidFill>
                <a:latin typeface="Arial" pitchFamily="34" charset="0"/>
                <a:cs typeface="Arial" pitchFamily="34" charset="0"/>
              </a:rPr>
              <a:t> </a:t>
            </a:r>
            <a:r>
              <a:rPr lang="en-US" sz="3200" b="1" dirty="0" err="1">
                <a:solidFill>
                  <a:srgbClr val="0066FF"/>
                </a:solidFill>
                <a:latin typeface="Arial" pitchFamily="34" charset="0"/>
                <a:cs typeface="Arial" pitchFamily="34" charset="0"/>
              </a:rPr>
              <a:t>của</a:t>
            </a:r>
            <a:r>
              <a:rPr lang="en-US" sz="3200" b="1" dirty="0">
                <a:solidFill>
                  <a:srgbClr val="0066FF"/>
                </a:solidFill>
                <a:latin typeface="Arial" pitchFamily="34" charset="0"/>
                <a:cs typeface="Arial" pitchFamily="34" charset="0"/>
              </a:rPr>
              <a:t> Nick </a:t>
            </a:r>
            <a:r>
              <a:rPr lang="en-US" sz="3200" b="1" dirty="0" err="1">
                <a:solidFill>
                  <a:srgbClr val="0066FF"/>
                </a:solidFill>
                <a:latin typeface="Arial" pitchFamily="34" charset="0"/>
                <a:cs typeface="Arial" pitchFamily="34" charset="0"/>
              </a:rPr>
              <a:t>Vujic</a:t>
            </a:r>
            <a:endParaRPr lang="en-US" sz="3200" b="1" dirty="0">
              <a:solidFill>
                <a:srgbClr val="0066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69D42-273F-4B27-B06B-6A8DAA6BF898}"/>
              </a:ext>
            </a:extLst>
          </p:cNvPr>
          <p:cNvSpPr>
            <a:spLocks noGrp="1"/>
          </p:cNvSpPr>
          <p:nvPr>
            <p:ph type="title"/>
          </p:nvPr>
        </p:nvSpPr>
        <p:spPr>
          <a:xfrm>
            <a:off x="2565233" y="4915836"/>
            <a:ext cx="8534400" cy="1507067"/>
          </a:xfrm>
        </p:spPr>
        <p:txBody>
          <a:bodyPr/>
          <a:lstStyle/>
          <a:p>
            <a:r>
              <a:rPr lang="en-US" dirty="0" err="1" smtClean="0">
                <a:solidFill>
                  <a:srgbClr val="C00000"/>
                </a:solidFill>
                <a:hlinkClick r:id="rId2"/>
              </a:rPr>
              <a:t>Các</a:t>
            </a:r>
            <a:r>
              <a:rPr lang="en-US" dirty="0" smtClean="0">
                <a:solidFill>
                  <a:srgbClr val="C00000"/>
                </a:solidFill>
                <a:hlinkClick r:id="rId2"/>
              </a:rPr>
              <a:t> </a:t>
            </a:r>
            <a:r>
              <a:rPr lang="en-US" dirty="0" err="1" smtClean="0">
                <a:solidFill>
                  <a:srgbClr val="C00000"/>
                </a:solidFill>
                <a:hlinkClick r:id="rId2"/>
              </a:rPr>
              <a:t>em</a:t>
            </a:r>
            <a:r>
              <a:rPr lang="en-US" dirty="0" smtClean="0">
                <a:solidFill>
                  <a:srgbClr val="C00000"/>
                </a:solidFill>
                <a:hlinkClick r:id="rId2"/>
              </a:rPr>
              <a:t> </a:t>
            </a:r>
            <a:r>
              <a:rPr lang="en-US" dirty="0" err="1" smtClean="0">
                <a:solidFill>
                  <a:srgbClr val="C00000"/>
                </a:solidFill>
                <a:hlinkClick r:id="rId2"/>
              </a:rPr>
              <a:t>lắng</a:t>
            </a:r>
            <a:r>
              <a:rPr lang="en-US" dirty="0" smtClean="0">
                <a:solidFill>
                  <a:srgbClr val="C00000"/>
                </a:solidFill>
                <a:hlinkClick r:id="rId2"/>
              </a:rPr>
              <a:t> </a:t>
            </a:r>
            <a:r>
              <a:rPr lang="en-US" dirty="0" err="1" smtClean="0">
                <a:solidFill>
                  <a:srgbClr val="C00000"/>
                </a:solidFill>
                <a:hlinkClick r:id="rId2"/>
              </a:rPr>
              <a:t>nghe</a:t>
            </a:r>
            <a:r>
              <a:rPr lang="en-US" dirty="0" smtClean="0">
                <a:solidFill>
                  <a:srgbClr val="C00000"/>
                </a:solidFill>
                <a:hlinkClick r:id="rId2"/>
              </a:rPr>
              <a:t> </a:t>
            </a:r>
            <a:r>
              <a:rPr lang="en-US" dirty="0" err="1" smtClean="0">
                <a:solidFill>
                  <a:srgbClr val="C00000"/>
                </a:solidFill>
                <a:hlinkClick r:id="rId2"/>
              </a:rPr>
              <a:t>bài</a:t>
            </a:r>
            <a:r>
              <a:rPr lang="en-US" dirty="0" smtClean="0">
                <a:solidFill>
                  <a:srgbClr val="C00000"/>
                </a:solidFill>
                <a:hlinkClick r:id="rId2"/>
              </a:rPr>
              <a:t> </a:t>
            </a:r>
            <a:r>
              <a:rPr lang="en-US" dirty="0" err="1" smtClean="0">
                <a:solidFill>
                  <a:srgbClr val="C00000"/>
                </a:solidFill>
                <a:hlinkClick r:id="rId2"/>
              </a:rPr>
              <a:t>hát</a:t>
            </a:r>
            <a:endParaRPr lang="en-US" dirty="0">
              <a:solidFill>
                <a:srgbClr val="C00000"/>
              </a:solidFill>
              <a:hlinkClick r:id="rId2"/>
            </a:endParaRPr>
          </a:p>
        </p:txBody>
      </p:sp>
      <p:pic>
        <p:nvPicPr>
          <p:cNvPr id="4" name="Picture 3">
            <a:extLst>
              <a:ext uri="{FF2B5EF4-FFF2-40B4-BE49-F238E27FC236}">
                <a16:creationId xmlns:a16="http://schemas.microsoft.com/office/drawing/2014/main" id="{13F5A4A4-FC14-4C2B-9894-7420F2DE7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8455" y="593545"/>
            <a:ext cx="7568687" cy="3952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47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991" y="5350933"/>
            <a:ext cx="8534400" cy="1507067"/>
          </a:xfrm>
        </p:spPr>
        <p:txBody>
          <a:bodyPr/>
          <a:lstStyle/>
          <a:p>
            <a:endParaRPr lang="en-US" dirty="0"/>
          </a:p>
        </p:txBody>
      </p:sp>
      <p:sp>
        <p:nvSpPr>
          <p:cNvPr id="3" name="Content Placeholder 2"/>
          <p:cNvSpPr>
            <a:spLocks noGrp="1"/>
          </p:cNvSpPr>
          <p:nvPr>
            <p:ph idx="1"/>
          </p:nvPr>
        </p:nvSpPr>
        <p:spPr>
          <a:xfrm>
            <a:off x="189187" y="181304"/>
            <a:ext cx="11587655" cy="4122683"/>
          </a:xfrm>
        </p:spPr>
        <p:txBody>
          <a:bodyPr>
            <a:noAutofit/>
          </a:bodyPr>
          <a:lstStyle/>
          <a:p>
            <a:pPr marL="0" indent="0" algn="ctr">
              <a:buNone/>
            </a:pPr>
            <a:r>
              <a:rPr lang="en-US" sz="4000" b="1" dirty="0">
                <a:solidFill>
                  <a:srgbClr val="FF0000"/>
                </a:solidFill>
                <a:latin typeface="Times New Roman" panose="02020603050405020304" pitchFamily="18" charset="0"/>
                <a:cs typeface="Times New Roman" panose="02020603050405020304" pitchFamily="18" charset="0"/>
              </a:rPr>
              <a:t>HƯỚNG DẪN:</a:t>
            </a:r>
          </a:p>
          <a:p>
            <a:pPr marL="0" indent="0" algn="just">
              <a:buNone/>
            </a:pP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Tìm</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hiểu</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những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câu</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chuyện</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kể</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về</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tấm</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gương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thể</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hiện</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sự</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siêng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năng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kiên</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trì</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cuộc</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sống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hàng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ngày</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trong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gia</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đình</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nhà</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trường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sách</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báo</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Internet,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truyền</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hình</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p>
          <a:p>
            <a:pPr marL="0" indent="0" algn="just">
              <a:buNone/>
            </a:pP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Và</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viết</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bài</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chia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sẻ</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những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điều</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học</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được</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từ</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tấm</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gương</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 </a:t>
            </a:r>
            <a:r>
              <a:rPr lang="en-US" sz="3200" b="1" dirty="0" err="1">
                <a:solidFill>
                  <a:schemeClr val="bg1">
                    <a:lumMod val="95000"/>
                    <a:lumOff val="5000"/>
                  </a:schemeClr>
                </a:solidFill>
                <a:latin typeface="Times New Roman" panose="02020603050405020304" pitchFamily="18" charset="0"/>
                <a:cs typeface="Times New Roman" panose="02020603050405020304" pitchFamily="18" charset="0"/>
              </a:rPr>
              <a:t>đó</a:t>
            </a:r>
            <a:r>
              <a:rPr lang="en-US" sz="3200" b="1" dirty="0">
                <a:solidFill>
                  <a:schemeClr val="bg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686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4750"/>
            <a:ext cx="12192000" cy="6628533"/>
          </a:xfrm>
          <a:prstGeom prst="rect">
            <a:avLst/>
          </a:prstGeom>
        </p:spPr>
      </p:pic>
      <p:pic>
        <p:nvPicPr>
          <p:cNvPr id="6" name="Google Shape;125;p5"/>
          <p:cNvPicPr preferRelativeResize="0"/>
          <p:nvPr/>
        </p:nvPicPr>
        <p:blipFill rotWithShape="1">
          <a:blip r:embed="rId4">
            <a:alphaModFix/>
          </a:blip>
          <a:srcRect/>
          <a:stretch/>
        </p:blipFill>
        <p:spPr>
          <a:xfrm>
            <a:off x="2234607" y="164750"/>
            <a:ext cx="6967948" cy="6604201"/>
          </a:xfrm>
          <a:prstGeom prst="rect">
            <a:avLst/>
          </a:prstGeom>
          <a:noFill/>
          <a:ln>
            <a:noFill/>
          </a:ln>
        </p:spPr>
      </p:pic>
      <p:sp>
        <p:nvSpPr>
          <p:cNvPr id="12" name="文本框 15"/>
          <p:cNvSpPr txBox="1"/>
          <p:nvPr/>
        </p:nvSpPr>
        <p:spPr>
          <a:xfrm>
            <a:off x="3091073" y="3354032"/>
            <a:ext cx="5255015"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a:solidFill>
                  <a:srgbClr val="FF0000"/>
                </a:solidFill>
                <a:latin typeface="Times New Roman" pitchFamily="18" charset="0"/>
                <a:ea typeface="华康海报体W12" panose="040B0C09000000000000" pitchFamily="81" charset="-122"/>
                <a:cs typeface="Times New Roman" pitchFamily="18" charset="0"/>
              </a:rPr>
              <a:t> !</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grpId="0" nodeType="clickEffect">
                                  <p:stCondLst>
                                    <p:cond delay="0"/>
                                  </p:stCondLst>
                                  <p:childTnLst>
                                    <p:animRot by="21600000">
                                      <p:cBhvr>
                                        <p:cTn id="17"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3"/>
            <a:ext cx="10198436" cy="1140736"/>
          </a:xfrm>
        </p:spPr>
        <p:txBody>
          <a:bodyPr>
            <a:normAutofit/>
          </a:bodyPr>
          <a:lstStyle/>
          <a:p>
            <a:r>
              <a:rPr lang="en-US" sz="4800" b="1" cap="none" dirty="0" err="1">
                <a:solidFill>
                  <a:srgbClr val="FF0000"/>
                </a:solidFill>
                <a:latin typeface="Times New Roman" panose="02020603050405020304" pitchFamily="18" charset="0"/>
                <a:cs typeface="Times New Roman" panose="02020603050405020304" pitchFamily="18" charset="0"/>
              </a:rPr>
              <a:t>Có</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công</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mài</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sắt</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có</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ngày</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nên</a:t>
            </a:r>
            <a:r>
              <a:rPr lang="en-US" sz="4800" b="1" cap="none" dirty="0">
                <a:solidFill>
                  <a:srgbClr val="FF0000"/>
                </a:solidFill>
                <a:latin typeface="Times New Roman" panose="02020603050405020304" pitchFamily="18" charset="0"/>
                <a:cs typeface="Times New Roman" panose="02020603050405020304" pitchFamily="18" charset="0"/>
              </a:rPr>
              <a:t> </a:t>
            </a:r>
            <a:r>
              <a:rPr lang="en-US" sz="4800" b="1" cap="none" dirty="0" err="1">
                <a:solidFill>
                  <a:srgbClr val="FF0000"/>
                </a:solidFill>
                <a:latin typeface="Times New Roman" panose="02020603050405020304" pitchFamily="18" charset="0"/>
                <a:cs typeface="Times New Roman" panose="02020603050405020304" pitchFamily="18" charset="0"/>
              </a:rPr>
              <a:t>kim</a:t>
            </a:r>
            <a:endParaRPr lang="en-US" sz="4800" b="1" cap="none" dirty="0">
              <a:solidFill>
                <a:srgbClr val="FF0000"/>
              </a:solidFill>
              <a:latin typeface="Times New Roman" panose="02020603050405020304" pitchFamily="18" charset="0"/>
              <a:cs typeface="Times New Roman" panose="02020603050405020304" pitchFamily="18" charset="0"/>
            </a:endParaRPr>
          </a:p>
        </p:txBody>
      </p:sp>
      <p:pic>
        <p:nvPicPr>
          <p:cNvPr id="13" name="Content Placeholder 12" descr="Môn học khác - Nhìn hình đoán chữ | Cộng đồng Học sinh Việt Nam - HOCMAI  Forum"/>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68682"/>
            <a:ext cx="4934419" cy="4254832"/>
          </a:xfrm>
          <a:prstGeom prst="rect">
            <a:avLst/>
          </a:prstGeom>
          <a:noFill/>
          <a:ln>
            <a:noFill/>
          </a:ln>
        </p:spPr>
      </p:pic>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14" name="Right Arrow 13"/>
          <p:cNvSpPr/>
          <p:nvPr/>
        </p:nvSpPr>
        <p:spPr>
          <a:xfrm>
            <a:off x="5263904" y="1863691"/>
            <a:ext cx="1755082" cy="892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5" name="Picture 14" descr="C:\Users\DAO HA\Downloads\1545812904447_kim_kha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8470" y="368682"/>
            <a:ext cx="4843529" cy="4254832"/>
          </a:xfrm>
          <a:prstGeom prst="rect">
            <a:avLst/>
          </a:prstGeom>
          <a:noFill/>
          <a:ln>
            <a:noFill/>
          </a:ln>
        </p:spPr>
      </p:pic>
    </p:spTree>
    <p:extLst>
      <p:ext uri="{BB962C8B-B14F-4D97-AF65-F5344CB8AC3E}">
        <p14:creationId xmlns:p14="http://schemas.microsoft.com/office/powerpoint/2010/main" val="60661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9068" y="4380728"/>
            <a:ext cx="8534400" cy="822337"/>
          </a:xfrm>
        </p:spPr>
        <p:txBody>
          <a:bodyPr/>
          <a:lstStyle/>
          <a:p>
            <a:r>
              <a:rPr lang="en-US" b="1" dirty="0" err="1">
                <a:latin typeface="Times New Roman" panose="02020603050405020304" pitchFamily="18" charset="0"/>
                <a:cs typeface="Times New Roman" panose="02020603050405020304" pitchFamily="18" charset="0"/>
              </a:rPr>
              <a:t>Kiến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lâu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đầy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endParaRPr lang="en-US" b="1" dirty="0">
              <a:latin typeface="Times New Roman" panose="02020603050405020304" pitchFamily="18" charset="0"/>
              <a:cs typeface="Times New Roman" panose="02020603050405020304" pitchFamily="18" charset="0"/>
            </a:endParaRPr>
          </a:p>
        </p:txBody>
      </p:sp>
      <p:pic>
        <p:nvPicPr>
          <p:cNvPr id="5" name="Content Placeholder 4" descr="C:\Users\DAO HA\Downloads\KIEN 2.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236371" y="0"/>
            <a:ext cx="8345512" cy="4095482"/>
          </a:xfrm>
          <a:prstGeom prst="rect">
            <a:avLst/>
          </a:prstGeom>
          <a:solidFill>
            <a:schemeClr val="accent1">
              <a:alpha val="36000"/>
            </a:schemeClr>
          </a:solidFill>
          <a:ln>
            <a:noFill/>
          </a:ln>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13303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310" y="5009881"/>
            <a:ext cx="8534400" cy="791335"/>
          </a:xfrm>
        </p:spPr>
        <p:txBody>
          <a:bodyPr>
            <a:normAutofit/>
          </a:bodyPr>
          <a:lstStyle/>
          <a:p>
            <a:pPr algn="ctr"/>
            <a:r>
              <a:rPr lang="en-US" sz="4400" b="1" cap="none" dirty="0" err="1">
                <a:solidFill>
                  <a:srgbClr val="FFFF00"/>
                </a:solidFill>
                <a:latin typeface="Times New Roman" panose="02020603050405020304" pitchFamily="18" charset="0"/>
                <a:cs typeface="Times New Roman" panose="02020603050405020304" pitchFamily="18" charset="0"/>
              </a:rPr>
              <a:t>Năng</a:t>
            </a:r>
            <a:r>
              <a:rPr lang="en-US" sz="4400" b="1" cap="none" dirty="0">
                <a:solidFill>
                  <a:srgbClr val="FFFF00"/>
                </a:solidFill>
                <a:latin typeface="Times New Roman" panose="02020603050405020304" pitchFamily="18" charset="0"/>
                <a:cs typeface="Times New Roman" panose="02020603050405020304" pitchFamily="18" charset="0"/>
              </a:rPr>
              <a:t> </a:t>
            </a:r>
            <a:r>
              <a:rPr lang="en-US" sz="4400" b="1" cap="none" dirty="0" err="1">
                <a:solidFill>
                  <a:srgbClr val="FFFF00"/>
                </a:solidFill>
                <a:latin typeface="Times New Roman" panose="02020603050405020304" pitchFamily="18" charset="0"/>
                <a:cs typeface="Times New Roman" panose="02020603050405020304" pitchFamily="18" charset="0"/>
              </a:rPr>
              <a:t>nhặt</a:t>
            </a:r>
            <a:r>
              <a:rPr lang="en-US" sz="4400" b="1" cap="none" dirty="0">
                <a:solidFill>
                  <a:srgbClr val="FFFF00"/>
                </a:solidFill>
                <a:latin typeface="Times New Roman" panose="02020603050405020304" pitchFamily="18" charset="0"/>
                <a:cs typeface="Times New Roman" panose="02020603050405020304" pitchFamily="18" charset="0"/>
              </a:rPr>
              <a:t> </a:t>
            </a:r>
            <a:r>
              <a:rPr lang="en-US" sz="4400" b="1" cap="none" dirty="0" err="1">
                <a:solidFill>
                  <a:srgbClr val="FFFF00"/>
                </a:solidFill>
                <a:latin typeface="Times New Roman" panose="02020603050405020304" pitchFamily="18" charset="0"/>
                <a:cs typeface="Times New Roman" panose="02020603050405020304" pitchFamily="18" charset="0"/>
              </a:rPr>
              <a:t>chặt</a:t>
            </a:r>
            <a:r>
              <a:rPr lang="en-US" sz="4400" b="1" cap="none" dirty="0">
                <a:solidFill>
                  <a:srgbClr val="FFFF00"/>
                </a:solidFill>
                <a:latin typeface="Times New Roman" panose="02020603050405020304" pitchFamily="18" charset="0"/>
                <a:cs typeface="Times New Roman" panose="02020603050405020304" pitchFamily="18" charset="0"/>
              </a:rPr>
              <a:t> </a:t>
            </a:r>
            <a:r>
              <a:rPr lang="en-US" sz="4400" b="1" cap="none" dirty="0" err="1">
                <a:solidFill>
                  <a:srgbClr val="FFFF00"/>
                </a:solidFill>
                <a:latin typeface="Times New Roman" panose="02020603050405020304" pitchFamily="18" charset="0"/>
                <a:cs typeface="Times New Roman" panose="02020603050405020304" pitchFamily="18" charset="0"/>
              </a:rPr>
              <a:t>bị</a:t>
            </a:r>
            <a:endParaRPr lang="en-US" sz="4400" b="1" cap="none" dirty="0">
              <a:solidFill>
                <a:srgbClr val="FFFF00"/>
              </a:solidFill>
              <a:latin typeface="Times New Roman" panose="02020603050405020304" pitchFamily="18" charset="0"/>
              <a:cs typeface="Times New Roman" panose="02020603050405020304" pitchFamily="18" charset="0"/>
            </a:endParaRPr>
          </a:p>
        </p:txBody>
      </p:sp>
      <p:pic>
        <p:nvPicPr>
          <p:cNvPr id="5" name="Content Placeholder 4" descr="C:\Users\DAO HA\Downloads\4-con-giap-giau-co-nho-tiet-kiem-thang-6-am-lich.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236372" y="0"/>
            <a:ext cx="9710670" cy="4906850"/>
          </a:xfrm>
          <a:prstGeom prst="rect">
            <a:avLst/>
          </a:prstGeom>
          <a:noFill/>
          <a:ln>
            <a:noFill/>
          </a:ln>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89486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056" y="5252077"/>
            <a:ext cx="8534400" cy="736599"/>
          </a:xfrm>
        </p:spPr>
        <p:txBody>
          <a:bodyPr>
            <a:normAutofit/>
          </a:bodyPr>
          <a:lstStyle/>
          <a:p>
            <a:pPr algn="ctr"/>
            <a:r>
              <a:rPr lang="en-US" b="1" dirty="0" err="1">
                <a:solidFill>
                  <a:srgbClr val="FF0000"/>
                </a:solidFill>
                <a:latin typeface="Times New Roman" panose="02020603050405020304" pitchFamily="18" charset="0"/>
                <a:cs typeface="Times New Roman" panose="02020603050405020304" pitchFamily="18" charset="0"/>
              </a:rPr>
              <a:t>Tích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tiểu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thành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đại</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5" name="Content Placeholder 4" descr="C:\Users\DAO HA\Downloads\thành-ngữ-tục-ngữ-về-sự-tiết-kiệm.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 y="-1"/>
            <a:ext cx="10109915" cy="5177307"/>
          </a:xfrm>
          <a:prstGeom prst="rect">
            <a:avLst/>
          </a:prstGeom>
          <a:noFill/>
          <a:ln>
            <a:noFill/>
          </a:ln>
        </p:spPr>
      </p:pic>
    </p:spTree>
    <p:extLst>
      <p:ext uri="{BB962C8B-B14F-4D97-AF65-F5344CB8AC3E}">
        <p14:creationId xmlns:p14="http://schemas.microsoft.com/office/powerpoint/2010/main" val="313427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519" y="5030258"/>
            <a:ext cx="8534400" cy="800749"/>
          </a:xfrm>
        </p:spPr>
        <p:txBody>
          <a:bodyPr/>
          <a:lstStyle/>
          <a:p>
            <a:pPr algn="ctr"/>
            <a:r>
              <a:rPr lang="en-US" b="1" cap="none" dirty="0" err="1"/>
              <a:t>Có</a:t>
            </a:r>
            <a:r>
              <a:rPr lang="en-US" b="1" cap="none" dirty="0"/>
              <a:t> </a:t>
            </a:r>
            <a:r>
              <a:rPr lang="en-US" b="1" cap="none" dirty="0" err="1"/>
              <a:t>chí</a:t>
            </a:r>
            <a:r>
              <a:rPr lang="en-US" b="1" cap="none" dirty="0"/>
              <a:t> </a:t>
            </a:r>
            <a:r>
              <a:rPr lang="en-US" b="1" cap="none" dirty="0" err="1"/>
              <a:t>thì</a:t>
            </a:r>
            <a:r>
              <a:rPr lang="en-US" b="1" cap="none" dirty="0"/>
              <a:t> </a:t>
            </a:r>
            <a:r>
              <a:rPr lang="en-US" b="1" cap="none" dirty="0" err="1"/>
              <a:t>nên</a:t>
            </a:r>
            <a:endParaRPr lang="en-US" b="1" cap="none" dirty="0"/>
          </a:p>
        </p:txBody>
      </p:sp>
      <p:pic>
        <p:nvPicPr>
          <p:cNvPr id="5" name="Content Placeholder 4" descr="Hình ảnh khó tin về sức mạnh của loài kiến lực sĩ - Báo Tri Thức &amp;amp; Cuộc Sốn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0" y="103031"/>
            <a:ext cx="10212945" cy="4927227"/>
          </a:xfrm>
          <a:prstGeom prst="rect">
            <a:avLst/>
          </a:prstGeom>
          <a:noFill/>
          <a:ln>
            <a:noFill/>
          </a:ln>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47709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EBD3-F6CE-456F-A09B-C3C721BDC3A8}"/>
              </a:ext>
            </a:extLst>
          </p:cNvPr>
          <p:cNvSpPr>
            <a:spLocks noGrp="1"/>
          </p:cNvSpPr>
          <p:nvPr>
            <p:ph type="title"/>
          </p:nvPr>
        </p:nvSpPr>
        <p:spPr>
          <a:xfrm>
            <a:off x="604002" y="4487332"/>
            <a:ext cx="8534400" cy="1295178"/>
          </a:xfrm>
        </p:spPr>
        <p:txBody>
          <a:bodyPr/>
          <a:lstStyle/>
          <a:p>
            <a:r>
              <a:rPr lang="en-US" b="1" cap="none" dirty="0" err="1">
                <a:solidFill>
                  <a:prstClr val="white"/>
                </a:solidFill>
                <a:latin typeface="Times New Roman" panose="02020603050405020304" pitchFamily="18" charset="0"/>
                <a:cs typeface="Times New Roman" panose="02020603050405020304" pitchFamily="18" charset="0"/>
              </a:rPr>
              <a:t>Chớ</a:t>
            </a:r>
            <a:r>
              <a:rPr lang="en-US" b="1" cap="none" dirty="0">
                <a:solidFill>
                  <a:prstClr val="white"/>
                </a:solidFill>
                <a:latin typeface="Times New Roman" panose="02020603050405020304" pitchFamily="18" charset="0"/>
                <a:cs typeface="Times New Roman" panose="02020603050405020304" pitchFamily="18" charset="0"/>
              </a:rPr>
              <a:t> </a:t>
            </a:r>
            <a:r>
              <a:rPr lang="en-US" b="1" cap="none" dirty="0" err="1">
                <a:solidFill>
                  <a:prstClr val="white"/>
                </a:solidFill>
                <a:latin typeface="Times New Roman" panose="02020603050405020304" pitchFamily="18" charset="0"/>
                <a:cs typeface="Times New Roman" panose="02020603050405020304" pitchFamily="18" charset="0"/>
              </a:rPr>
              <a:t>thấy</a:t>
            </a:r>
            <a:r>
              <a:rPr lang="en-US" b="1" cap="none" dirty="0">
                <a:solidFill>
                  <a:prstClr val="white"/>
                </a:solidFill>
                <a:latin typeface="Times New Roman" panose="02020603050405020304" pitchFamily="18" charset="0"/>
                <a:cs typeface="Times New Roman" panose="02020603050405020304" pitchFamily="18" charset="0"/>
              </a:rPr>
              <a:t> song </a:t>
            </a:r>
            <a:r>
              <a:rPr lang="en-US" b="1" cap="none" dirty="0" err="1">
                <a:solidFill>
                  <a:prstClr val="white"/>
                </a:solidFill>
                <a:latin typeface="Times New Roman" panose="02020603050405020304" pitchFamily="18" charset="0"/>
                <a:cs typeface="Times New Roman" panose="02020603050405020304" pitchFamily="18" charset="0"/>
              </a:rPr>
              <a:t>cả</a:t>
            </a:r>
            <a:r>
              <a:rPr lang="en-US" b="1" cap="none" dirty="0">
                <a:solidFill>
                  <a:prstClr val="white"/>
                </a:solidFill>
                <a:latin typeface="Times New Roman" panose="02020603050405020304" pitchFamily="18" charset="0"/>
                <a:cs typeface="Times New Roman" panose="02020603050405020304" pitchFamily="18" charset="0"/>
              </a:rPr>
              <a:t> </a:t>
            </a:r>
            <a:r>
              <a:rPr lang="en-US" b="1" cap="none" dirty="0" err="1">
                <a:solidFill>
                  <a:prstClr val="white"/>
                </a:solidFill>
                <a:latin typeface="Times New Roman" panose="02020603050405020304" pitchFamily="18" charset="0"/>
                <a:cs typeface="Times New Roman" panose="02020603050405020304" pitchFamily="18" charset="0"/>
              </a:rPr>
              <a:t>mà</a:t>
            </a:r>
            <a:r>
              <a:rPr lang="en-US" b="1" cap="none" dirty="0">
                <a:solidFill>
                  <a:prstClr val="white"/>
                </a:solidFill>
                <a:latin typeface="Times New Roman" panose="02020603050405020304" pitchFamily="18" charset="0"/>
                <a:cs typeface="Times New Roman" panose="02020603050405020304" pitchFamily="18" charset="0"/>
              </a:rPr>
              <a:t> </a:t>
            </a:r>
            <a:r>
              <a:rPr lang="en-US" b="1" cap="none" dirty="0" err="1">
                <a:solidFill>
                  <a:prstClr val="white"/>
                </a:solidFill>
                <a:latin typeface="Times New Roman" panose="02020603050405020304" pitchFamily="18" charset="0"/>
                <a:cs typeface="Times New Roman" panose="02020603050405020304" pitchFamily="18" charset="0"/>
              </a:rPr>
              <a:t>ngã</a:t>
            </a:r>
            <a:r>
              <a:rPr lang="en-US" b="1" cap="none" dirty="0">
                <a:solidFill>
                  <a:prstClr val="white"/>
                </a:solidFill>
                <a:latin typeface="Times New Roman" panose="02020603050405020304" pitchFamily="18" charset="0"/>
                <a:cs typeface="Times New Roman" panose="02020603050405020304" pitchFamily="18" charset="0"/>
              </a:rPr>
              <a:t> </a:t>
            </a:r>
            <a:r>
              <a:rPr lang="en-US" b="1" cap="none" dirty="0" err="1">
                <a:solidFill>
                  <a:prstClr val="white"/>
                </a:solidFill>
                <a:latin typeface="Times New Roman" panose="02020603050405020304" pitchFamily="18" charset="0"/>
                <a:cs typeface="Times New Roman" panose="02020603050405020304" pitchFamily="18" charset="0"/>
              </a:rPr>
              <a:t>tay</a:t>
            </a:r>
            <a:r>
              <a:rPr lang="en-US" b="1" cap="none" dirty="0">
                <a:solidFill>
                  <a:prstClr val="white"/>
                </a:solidFill>
                <a:latin typeface="Times New Roman" panose="02020603050405020304" pitchFamily="18" charset="0"/>
                <a:cs typeface="Times New Roman" panose="02020603050405020304" pitchFamily="18" charset="0"/>
              </a:rPr>
              <a:t> </a:t>
            </a:r>
            <a:r>
              <a:rPr lang="en-US" b="1" cap="none" dirty="0" err="1">
                <a:solidFill>
                  <a:prstClr val="white"/>
                </a:solidFill>
                <a:latin typeface="Times New Roman" panose="02020603050405020304" pitchFamily="18" charset="0"/>
                <a:cs typeface="Times New Roman" panose="02020603050405020304" pitchFamily="18" charset="0"/>
              </a:rPr>
              <a:t>chèo</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6523D23-8280-4B5F-9DDD-6091C7ED2A9A}"/>
              </a:ext>
            </a:extLst>
          </p:cNvPr>
          <p:cNvSpPr>
            <a:spLocks noGrp="1"/>
          </p:cNvSpPr>
          <p:nvPr>
            <p:ph idx="1"/>
          </p:nvPr>
        </p:nvSpPr>
        <p:spPr/>
        <p:txBody>
          <a:bodyPr/>
          <a:lstStyle/>
          <a:p>
            <a:endParaRPr lang="en-US"/>
          </a:p>
        </p:txBody>
      </p:sp>
      <p:pic>
        <p:nvPicPr>
          <p:cNvPr id="4" name="Picture 3" descr="Trải nghiệm chèo thuyền SUP - &quot;nhún nhảy&quot; mặt nước Hồ Tây giữa ngày Hà Nội  39 độ">
            <a:extLst>
              <a:ext uri="{FF2B5EF4-FFF2-40B4-BE49-F238E27FC236}">
                <a16:creationId xmlns:a16="http://schemas.microsoft.com/office/drawing/2014/main" id="{EFDDFE76-1D99-46BD-9815-153B72959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02" y="499535"/>
            <a:ext cx="8534400"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3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44757857"/>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7853</TotalTime>
  <Words>1279</Words>
  <Application>Microsoft Office PowerPoint</Application>
  <PresentationFormat>Widescreen</PresentationFormat>
  <Paragraphs>118</Paragraphs>
  <Slides>34</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34</vt:i4>
      </vt:variant>
    </vt:vector>
  </HeadingPairs>
  <TitlesOfParts>
    <vt:vector size="46" baseType="lpstr">
      <vt:lpstr>微软雅黑</vt:lpstr>
      <vt:lpstr>#9Slide03 AmpleSoft Bold</vt:lpstr>
      <vt:lpstr>Arial</vt:lpstr>
      <vt:lpstr>Calibri</vt:lpstr>
      <vt:lpstr>Calibri Light</vt:lpstr>
      <vt:lpstr>Century Gothic</vt:lpstr>
      <vt:lpstr>Courier New</vt:lpstr>
      <vt:lpstr>Times New Roman</vt:lpstr>
      <vt:lpstr>Wingdings 3</vt:lpstr>
      <vt:lpstr>华康海报体W12</vt:lpstr>
      <vt:lpstr>2_Office Theme</vt:lpstr>
      <vt:lpstr>Slice</vt:lpstr>
      <vt:lpstr>CHÀO MỪNG CÁC em đã đến với tiết học  </vt:lpstr>
      <vt:lpstr> bài 3: siêng năng, kiên trì (TIẾT1)</vt:lpstr>
      <vt:lpstr>PowerPoint Presentation</vt:lpstr>
      <vt:lpstr>Có công mài sắt, có ngày nên kim</vt:lpstr>
      <vt:lpstr>Kiến tha lâu  cũng đầy tổ</vt:lpstr>
      <vt:lpstr>Năng nhặt chặt bị</vt:lpstr>
      <vt:lpstr>Tích tiểu thành đại</vt:lpstr>
      <vt:lpstr>Có chí thì nên</vt:lpstr>
      <vt:lpstr>Chớ thấy song cả mà ngã tay chèo</vt:lpstr>
      <vt:lpstr>PowerPoint Presentation</vt:lpstr>
      <vt:lpstr>PowerPoint Presentation</vt:lpstr>
      <vt:lpstr>PowerPoint Presentation</vt:lpstr>
      <vt:lpstr>PowerPoint Presentation</vt:lpstr>
      <vt:lpstr>PowerPoint Presentation</vt:lpstr>
      <vt:lpstr>PowerPoint Presentation</vt:lpstr>
      <vt:lpstr>Em hãy quan sát tranh và trả lời câu hỏi</vt:lpstr>
      <vt:lpstr>Siêng năng, kiên trì trong học tập, gặp bài khó không bỏ cuộc</vt:lpstr>
      <vt:lpstr>Siêng năng, chăm chỉ lao động, làm việc nhà giúp đỡ bố mẹ</vt:lpstr>
      <vt:lpstr>Siêng năng, chăm chỉ lao động, học tập của học sinh</vt:lpstr>
      <vt:lpstr>Biểu hiện chưa siêng năng, kiên trì trong việc chăm sóc cây</vt:lpstr>
      <vt:lpstr>PowerPoint Presentation</vt:lpstr>
      <vt:lpstr>PowerPoint Presentation</vt:lpstr>
      <vt:lpstr>PowerPoint Presentation</vt:lpstr>
      <vt:lpstr>PowerPoint Presentation</vt:lpstr>
      <vt:lpstr>PowerPoint Presentation</vt:lpstr>
      <vt:lpstr>PowerPoint Presentation</vt:lpstr>
      <vt:lpstr>Để có kết quả học tập tốt hơn, bạn cần giảm bớt thời gian chơi điện tử, chăm chỉ học bài và làm bài đầy đủ. </vt:lpstr>
      <vt:lpstr>Để thực hiện ước mơ trở thành thủ môn giỏi, bạn  nam đã siêng năng, kiên trì rèn luyện thân thể, nâng cao sức khỏe và kĩ năng bắt bóng. </vt:lpstr>
      <vt:lpstr>PowerPoint Presentation</vt:lpstr>
      <vt:lpstr>PowerPoint Presentation</vt:lpstr>
      <vt:lpstr>PowerPoint Presentation</vt:lpstr>
      <vt:lpstr>Các em lắng nghe bài hát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Hoai Dong</cp:lastModifiedBy>
  <cp:revision>246</cp:revision>
  <dcterms:created xsi:type="dcterms:W3CDTF">2021-06-28T15:32:15Z</dcterms:created>
  <dcterms:modified xsi:type="dcterms:W3CDTF">2025-10-06T14:51:22Z</dcterms:modified>
</cp:coreProperties>
</file>