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50" r:id="rId2"/>
    <p:sldId id="451" r:id="rId3"/>
    <p:sldId id="263" r:id="rId4"/>
    <p:sldId id="256" r:id="rId5"/>
    <p:sldId id="288" r:id="rId6"/>
    <p:sldId id="259" r:id="rId7"/>
    <p:sldId id="260" r:id="rId8"/>
    <p:sldId id="290" r:id="rId9"/>
    <p:sldId id="452" r:id="rId10"/>
    <p:sldId id="291" r:id="rId11"/>
    <p:sldId id="298" r:id="rId12"/>
    <p:sldId id="292" r:id="rId13"/>
    <p:sldId id="293" r:id="rId14"/>
    <p:sldId id="456" r:id="rId15"/>
    <p:sldId id="300" r:id="rId16"/>
    <p:sldId id="453" r:id="rId17"/>
    <p:sldId id="457" r:id="rId18"/>
    <p:sldId id="306" r:id="rId19"/>
    <p:sldId id="294" r:id="rId20"/>
    <p:sldId id="458" r:id="rId21"/>
    <p:sldId id="459" r:id="rId22"/>
    <p:sldId id="296" r:id="rId23"/>
    <p:sldId id="295" r:id="rId24"/>
    <p:sldId id="301" r:id="rId25"/>
    <p:sldId id="265" r:id="rId26"/>
    <p:sldId id="302" r:id="rId27"/>
    <p:sldId id="455" r:id="rId28"/>
    <p:sldId id="454" r:id="rId29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EB"/>
    <a:srgbClr val="F6D167"/>
    <a:srgbClr val="DF2E2E"/>
    <a:srgbClr val="297F87"/>
    <a:srgbClr val="FFF7AE"/>
    <a:srgbClr val="FFFBD9"/>
    <a:srgbClr val="CD9009"/>
    <a:srgbClr val="96BB7D"/>
    <a:srgbClr val="F7C147"/>
    <a:srgbClr val="194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268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852" y="78"/>
      </p:cViewPr>
      <p:guideLst>
        <p:guide orient="horz" pos="2184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1E1F6-9043-4E66-98CF-4CEAF4674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ADD09A-B933-4499-AFBE-78B2122CA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24EA0-1411-40E1-A37D-784FB0E18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62CE3-462F-42B1-B86B-3604F289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5A742-DB41-4F47-B499-AC4667A2C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847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1E1F6-9043-4E66-98CF-4CEAF4674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ADD09A-B933-4499-AFBE-78B2122CA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24EA0-1411-40E1-A37D-784FB0E18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62CE3-462F-42B1-B86B-3604F289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5A742-DB41-4F47-B499-AC4667A2C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386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4A19-ABB9-4AD9-A8E6-311CFCCA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CA9EC-F1F8-4517-A77A-55C347F01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F878D-9837-4F8A-A5C4-D787BB4BF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BB381-DCC1-40AA-A785-B7C048E5D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073A0-2BA5-4219-B66D-2DADAB73A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798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65350-83DB-488A-B7EB-AF4C99FD6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FD4FE1-CB1A-4EEC-AC78-B34A40F1F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12F18-520C-4279-8DD3-5C616710B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49745-A693-4AE8-AE5A-017D3DAB4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C0B80-325D-4A20-83C4-1EE806CD2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28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C3D71-B25F-4D3D-B798-AEB074092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F99B6-383F-4AAF-8C48-A1DE768BBB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B818A-15EC-4240-A19F-CDAE6C6955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B75FFC-2710-4063-A6FF-87F3CF6C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AFE364-02C1-4DF2-B177-AE7BE48E5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82FB30-83AD-49D5-9DF8-5A7E99DB4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37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AD89B-5AC1-4205-A127-5E7957E83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4C9D7-4C73-4E42-8D2A-DCA7AEFF5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1CECD2-B85C-40EF-8892-0361460A17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DCF5CA-91D5-4A55-B888-453C51491E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5930B-8232-489E-A2C9-D4C5A8D2E5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E6DFA1-E98A-4251-91A9-6C17C49F1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503600-94A2-45F1-9D89-43473F424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3E45C1-A72A-4F3B-B4F1-F9C8CF9FF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765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52490-006C-48E9-856F-6E0600121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D67D08-0899-4C39-BCBE-E60343847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5D64DC-287E-495D-8BF0-412170FEC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8D5376-4A00-420E-A959-F72F4B182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69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694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49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0403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56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1E1F6-9043-4E66-98CF-4CEAF4674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ADD09A-B933-4499-AFBE-78B2122CA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24EA0-1411-40E1-A37D-784FB0E18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62CE3-462F-42B1-B86B-3604F289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5A742-DB41-4F47-B499-AC4667A2C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3698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87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425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96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797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5451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865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798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77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6237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26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1E1F6-9043-4E66-98CF-4CEAF4674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ADD09A-B933-4499-AFBE-78B2122CA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24EA0-1411-40E1-A37D-784FB0E18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62CE3-462F-42B1-B86B-3604F289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5A742-DB41-4F47-B499-AC4667A2C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7772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84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964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6321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959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271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659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74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191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5579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01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1E1F6-9043-4E66-98CF-4CEAF4674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ADD09A-B933-4499-AFBE-78B2122CA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24EA0-1411-40E1-A37D-784FB0E18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62CE3-462F-42B1-B86B-3604F289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5A742-DB41-4F47-B499-AC4667A2C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4658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417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585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9268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19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794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411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773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765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194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73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1E1F6-9043-4E66-98CF-4CEAF4674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ADD09A-B933-4499-AFBE-78B2122CA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24EA0-1411-40E1-A37D-784FB0E18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62CE3-462F-42B1-B86B-3604F289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5A742-DB41-4F47-B499-AC4667A2C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396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1298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917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8944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29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21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513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3776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2973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1482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461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1E1F6-9043-4E66-98CF-4CEAF4674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ADD09A-B933-4499-AFBE-78B2122CA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24EA0-1411-40E1-A37D-784FB0E18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62CE3-462F-42B1-B86B-3604F289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5A742-DB41-4F47-B499-AC4667A2C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399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863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1251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3189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7321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4308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197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865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025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6513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76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1E1F6-9043-4E66-98CF-4CEAF4674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ADD09A-B933-4499-AFBE-78B2122CA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24EA0-1411-40E1-A37D-784FB0E18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62CE3-462F-42B1-B86B-3604F289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5A742-DB41-4F47-B499-AC4667A2C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32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94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7571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72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0659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480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673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4334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18540-63F1-4A8E-8BE1-CC2C8D795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6E6D3-9BCA-4F93-98C8-A2766EC63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AA2ACF-B7C1-4F9C-B6AF-E0EE2D295C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CBB0B4-D1A8-421C-A667-A51A864DF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3BE561-1943-4076-8212-38114B10E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FC3049-CF4F-4A82-9B6B-19342224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1414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CBC7F-2705-430F-8824-6089C4FDF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CEA143-B221-49DD-9028-FDC9D5C7E2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BB78C3-CD90-4507-A384-2189E63FD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8FBB9C-FA90-4464-A0AD-06671DBD8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E154F1-25F5-4840-A57B-EA739F443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9965EC-11BA-4184-8435-7FFCADDDD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0675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14901-7534-4330-9C07-798B59144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A0897C-DA56-408E-8FF1-BF6EF36B9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2F60D-C15D-481A-B717-70E4F10E9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6797D-4A25-4A08-8B6A-9D7C8648F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322A5-C560-4F14-AC9E-88370EDE1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64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1E1F6-9043-4E66-98CF-4CEAF4674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ADD09A-B933-4499-AFBE-78B2122CA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24EA0-1411-40E1-A37D-784FB0E18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62CE3-462F-42B1-B86B-3604F289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5A742-DB41-4F47-B499-AC4667A2C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553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2DBCC4-3A44-4060-BC48-1AFD798F9A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A98437-B59C-436C-81FA-2AC3B7D52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95601-79CF-40EE-B856-66AF6930D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2437F-4A35-4ECA-93BB-C5B0E6D2B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F449F-AC23-4741-92B3-25DD257A5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61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1E1F6-9043-4E66-98CF-4CEAF4674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ADD09A-B933-4499-AFBE-78B2122CA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24EA0-1411-40E1-A37D-784FB0E18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62CE3-462F-42B1-B86B-3604F289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5A742-DB41-4F47-B499-AC4667A2C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31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6F74F9-736E-48B8-A6C0-9E56FF356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E0B225-5ADB-48F7-ADE3-06833E37E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70D9C-64CF-4B50-9D5C-E46E1BF12E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3633B-D027-4922-9C32-047BB4FC9E6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4FEAE-0470-4205-9FCE-40523A0E46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6CC99-FE31-41C2-A446-A25F2C3A1A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415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1" r:id="rId2"/>
    <p:sldLayoutId id="2147483709" r:id="rId3"/>
    <p:sldLayoutId id="2147483692" r:id="rId4"/>
    <p:sldLayoutId id="2147483690" r:id="rId5"/>
    <p:sldLayoutId id="2147483664" r:id="rId6"/>
    <p:sldLayoutId id="2147483663" r:id="rId7"/>
    <p:sldLayoutId id="2147483662" r:id="rId8"/>
    <p:sldLayoutId id="2147483661" r:id="rId9"/>
    <p:sldLayoutId id="2147483660" r:id="rId10"/>
    <p:sldLayoutId id="2147483650" r:id="rId11"/>
    <p:sldLayoutId id="2147483651" r:id="rId12"/>
    <p:sldLayoutId id="2147483652" r:id="rId13"/>
    <p:sldLayoutId id="2147483653" r:id="rId14"/>
    <p:sldLayoutId id="2147483654" r:id="rId15"/>
    <p:sldLayoutId id="2147483655" r:id="rId16"/>
    <p:sldLayoutId id="2147483725" r:id="rId17"/>
    <p:sldLayoutId id="2147483724" r:id="rId18"/>
    <p:sldLayoutId id="2147483723" r:id="rId19"/>
    <p:sldLayoutId id="2147483722" r:id="rId20"/>
    <p:sldLayoutId id="2147483721" r:id="rId21"/>
    <p:sldLayoutId id="2147483720" r:id="rId22"/>
    <p:sldLayoutId id="2147483719" r:id="rId23"/>
    <p:sldLayoutId id="2147483718" r:id="rId24"/>
    <p:sldLayoutId id="2147483717" r:id="rId25"/>
    <p:sldLayoutId id="2147483716" r:id="rId26"/>
    <p:sldLayoutId id="2147483715" r:id="rId27"/>
    <p:sldLayoutId id="2147483714" r:id="rId28"/>
    <p:sldLayoutId id="2147483713" r:id="rId29"/>
    <p:sldLayoutId id="2147483712" r:id="rId30"/>
    <p:sldLayoutId id="2147483708" r:id="rId31"/>
    <p:sldLayoutId id="2147483706" r:id="rId32"/>
    <p:sldLayoutId id="2147483705" r:id="rId33"/>
    <p:sldLayoutId id="2147483704" r:id="rId34"/>
    <p:sldLayoutId id="2147483703" r:id="rId35"/>
    <p:sldLayoutId id="2147483702" r:id="rId36"/>
    <p:sldLayoutId id="2147483701" r:id="rId37"/>
    <p:sldLayoutId id="2147483700" r:id="rId38"/>
    <p:sldLayoutId id="2147483699" r:id="rId39"/>
    <p:sldLayoutId id="2147483698" r:id="rId40"/>
    <p:sldLayoutId id="2147483697" r:id="rId41"/>
    <p:sldLayoutId id="2147483696" r:id="rId42"/>
    <p:sldLayoutId id="2147483695" r:id="rId43"/>
    <p:sldLayoutId id="2147483694" r:id="rId44"/>
    <p:sldLayoutId id="2147483693" r:id="rId45"/>
    <p:sldLayoutId id="2147483689" r:id="rId46"/>
    <p:sldLayoutId id="2147483688" r:id="rId47"/>
    <p:sldLayoutId id="2147483687" r:id="rId48"/>
    <p:sldLayoutId id="2147483686" r:id="rId49"/>
    <p:sldLayoutId id="2147483685" r:id="rId50"/>
    <p:sldLayoutId id="2147483684" r:id="rId51"/>
    <p:sldLayoutId id="2147483683" r:id="rId52"/>
    <p:sldLayoutId id="2147483682" r:id="rId53"/>
    <p:sldLayoutId id="2147483681" r:id="rId54"/>
    <p:sldLayoutId id="2147483680" r:id="rId55"/>
    <p:sldLayoutId id="2147483679" r:id="rId56"/>
    <p:sldLayoutId id="2147483678" r:id="rId57"/>
    <p:sldLayoutId id="2147483677" r:id="rId58"/>
    <p:sldLayoutId id="2147483676" r:id="rId59"/>
    <p:sldLayoutId id="2147483675" r:id="rId60"/>
    <p:sldLayoutId id="2147483674" r:id="rId61"/>
    <p:sldLayoutId id="2147483673" r:id="rId62"/>
    <p:sldLayoutId id="2147483672" r:id="rId63"/>
    <p:sldLayoutId id="2147483671" r:id="rId64"/>
    <p:sldLayoutId id="2147483670" r:id="rId65"/>
    <p:sldLayoutId id="2147483669" r:id="rId66"/>
    <p:sldLayoutId id="2147483668" r:id="rId67"/>
    <p:sldLayoutId id="2147483728" r:id="rId68"/>
    <p:sldLayoutId id="2147483727" r:id="rId69"/>
    <p:sldLayoutId id="2147483726" r:id="rId70"/>
    <p:sldLayoutId id="2147483707" r:id="rId71"/>
    <p:sldLayoutId id="2147483667" r:id="rId72"/>
    <p:sldLayoutId id="2147483666" r:id="rId73"/>
    <p:sldLayoutId id="2147483665" r:id="rId74"/>
    <p:sldLayoutId id="2147483710" r:id="rId75"/>
    <p:sldLayoutId id="2147483691" r:id="rId76"/>
    <p:sldLayoutId id="2147483656" r:id="rId77"/>
    <p:sldLayoutId id="2147483657" r:id="rId78"/>
    <p:sldLayoutId id="2147483658" r:id="rId79"/>
    <p:sldLayoutId id="2147483659" r:id="rId8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7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F8BB667-6D78-3D46-90D3-BA3F187FE4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6" name="1 Minute Timer- Nho">
            <a:hlinkClick r:id="" action="ppaction://media"/>
            <a:extLst>
              <a:ext uri="{FF2B5EF4-FFF2-40B4-BE49-F238E27FC236}">
                <a16:creationId xmlns:a16="http://schemas.microsoft.com/office/drawing/2014/main" id="{81B3EB0A-417C-564F-8DB4-A69B3942A2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54920" y="5718008"/>
            <a:ext cx="1854200" cy="10421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BBB23E-4502-7A46-B3C9-9E523DC8FA57}"/>
              </a:ext>
            </a:extLst>
          </p:cNvPr>
          <p:cNvSpPr txBox="1"/>
          <p:nvPr/>
        </p:nvSpPr>
        <p:spPr>
          <a:xfrm>
            <a:off x="5611029" y="338964"/>
            <a:ext cx="3972355" cy="5861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 NẴNG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75D698-9488-7B41-9C04-A4DA0F05EE12}"/>
              </a:ext>
            </a:extLst>
          </p:cNvPr>
          <p:cNvSpPr txBox="1"/>
          <p:nvPr/>
        </p:nvSpPr>
        <p:spPr>
          <a:xfrm>
            <a:off x="5611025" y="1492979"/>
            <a:ext cx="3972357" cy="5861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 LAN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41F862-B875-954D-B4EF-620F84A112B6}"/>
              </a:ext>
            </a:extLst>
          </p:cNvPr>
          <p:cNvSpPr txBox="1"/>
          <p:nvPr/>
        </p:nvSpPr>
        <p:spPr>
          <a:xfrm>
            <a:off x="5611029" y="2867836"/>
            <a:ext cx="3972353" cy="5861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 QUỐC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DB17D5-9348-334F-B1F4-77484CD31306}"/>
              </a:ext>
            </a:extLst>
          </p:cNvPr>
          <p:cNvSpPr txBox="1"/>
          <p:nvPr/>
        </p:nvSpPr>
        <p:spPr>
          <a:xfrm>
            <a:off x="5611029" y="4019871"/>
            <a:ext cx="3972353" cy="5861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THÁI LAN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766BA0-BE8F-BF46-9AD3-FA5B0E6C0035}"/>
              </a:ext>
            </a:extLst>
          </p:cNvPr>
          <p:cNvSpPr txBox="1"/>
          <p:nvPr/>
        </p:nvSpPr>
        <p:spPr>
          <a:xfrm>
            <a:off x="5611031" y="5223686"/>
            <a:ext cx="3972352" cy="5861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TÂY BAN NHA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486FD30-504E-B344-BC19-09DEEA28F8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5" b="96752" l="9909" r="89636">
                        <a14:foregroundMark x1="26879" y1="11282" x2="33599" y2="11624"/>
                        <a14:foregroundMark x1="34738" y1="5641" x2="34738" y2="5641"/>
                        <a14:foregroundMark x1="34738" y1="5128" x2="34738" y2="5128"/>
                        <a14:foregroundMark x1="33599" y1="92821" x2="38610" y2="90598"/>
                        <a14:foregroundMark x1="38610" y1="90598" x2="38610" y2="90598"/>
                        <a14:foregroundMark x1="29385" y1="85812" x2="29385" y2="85812"/>
                        <a14:foregroundMark x1="33941" y1="95043" x2="33941" y2="95043"/>
                        <a14:foregroundMark x1="60706" y1="49231" x2="60706" y2="49231"/>
                        <a14:foregroundMark x1="59795" y1="45128" x2="59795" y2="45128"/>
                        <a14:foregroundMark x1="63212" y1="45641" x2="63212" y2="45641"/>
                        <a14:foregroundMark x1="63895" y1="46154" x2="63895" y2="46154"/>
                        <a14:foregroundMark x1="63895" y1="47009" x2="63895" y2="47009"/>
                        <a14:foregroundMark x1="61048" y1="51282" x2="61048" y2="51282"/>
                        <a14:foregroundMark x1="62301" y1="50085" x2="62301" y2="50085"/>
                        <a14:foregroundMark x1="64806" y1="52137" x2="64806" y2="52137"/>
                        <a14:foregroundMark x1="64351" y1="50085" x2="64351" y2="50085"/>
                        <a14:foregroundMark x1="64465" y1="49060" x2="64465" y2="49060"/>
                        <a14:foregroundMark x1="65262" y1="47692" x2="65262" y2="47692"/>
                        <a14:foregroundMark x1="58770" y1="54359" x2="58770" y2="54359"/>
                        <a14:foregroundMark x1="79727" y1="82222" x2="79727" y2="82222"/>
                        <a14:foregroundMark x1="80524" y1="87521" x2="80524" y2="87521"/>
                        <a14:foregroundMark x1="79043" y1="86325" x2="79043" y2="86325"/>
                        <a14:foregroundMark x1="78132" y1="84274" x2="78132" y2="84274"/>
                        <a14:foregroundMark x1="74487" y1="86325" x2="74487" y2="86325"/>
                        <a14:foregroundMark x1="67540" y1="88718" x2="67540" y2="88718"/>
                        <a14:foregroundMark x1="72437" y1="93846" x2="72437" y2="93846"/>
                        <a14:foregroundMark x1="73235" y1="94701" x2="73235" y2="94701"/>
                        <a14:foregroundMark x1="71185" y1="93333" x2="71185" y2="93333"/>
                        <a14:foregroundMark x1="75171" y1="94017" x2="75171" y2="94017"/>
                        <a14:foregroundMark x1="64351" y1="94188" x2="64351" y2="94188"/>
                        <a14:foregroundMark x1="65945" y1="94530" x2="65945" y2="94530"/>
                        <a14:foregroundMark x1="67312" y1="94017" x2="67312" y2="94017"/>
                        <a14:foregroundMark x1="73462" y1="76068" x2="73462" y2="76068"/>
                        <a14:foregroundMark x1="74943" y1="75726" x2="74943" y2="75726"/>
                        <a14:foregroundMark x1="80182" y1="80171" x2="80182" y2="80171"/>
                        <a14:foregroundMark x1="75399" y1="78120" x2="75399" y2="78120"/>
                        <a14:foregroundMark x1="76538" y1="78803" x2="76538" y2="78803"/>
                        <a14:foregroundMark x1="75968" y1="80171" x2="75968" y2="80171"/>
                        <a14:foregroundMark x1="72779" y1="78803" x2="72779" y2="78803"/>
                        <a14:foregroundMark x1="72323" y1="80171" x2="72323" y2="80171"/>
                        <a14:foregroundMark x1="73690" y1="78803" x2="73690" y2="78803"/>
                        <a14:foregroundMark x1="74601" y1="81026" x2="74601" y2="81026"/>
                        <a14:foregroundMark x1="73462" y1="81197" x2="73462" y2="81197"/>
                        <a14:foregroundMark x1="78018" y1="96752" x2="78018" y2="96752"/>
                        <a14:foregroundMark x1="71526" y1="85641" x2="71526" y2="85641"/>
                        <a14:foregroundMark x1="73576" y1="83932" x2="73576" y2="83932"/>
                        <a14:foregroundMark x1="74146" y1="83761" x2="74146" y2="83761"/>
                        <a14:foregroundMark x1="75285" y1="83761" x2="75285" y2="83761"/>
                        <a14:foregroundMark x1="73918" y1="84786" x2="73918" y2="84786"/>
                        <a14:foregroundMark x1="73349" y1="88034" x2="73349" y2="88034"/>
                        <a14:foregroundMark x1="78474" y1="90085" x2="78474" y2="90085"/>
                        <a14:foregroundMark x1="62984" y1="95726" x2="62984" y2="95726"/>
                        <a14:foregroundMark x1="61959" y1="96068" x2="61959" y2="96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25" r="14329"/>
          <a:stretch/>
        </p:blipFill>
        <p:spPr>
          <a:xfrm>
            <a:off x="0" y="212067"/>
            <a:ext cx="5463108" cy="55059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Graphic 16" descr="Marker with solid fill">
            <a:extLst>
              <a:ext uri="{FF2B5EF4-FFF2-40B4-BE49-F238E27FC236}">
                <a16:creationId xmlns:a16="http://schemas.microsoft.com/office/drawing/2014/main" id="{03B38723-4AAB-014A-8E1B-4C8DCD238CB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27162" y="-1555956"/>
            <a:ext cx="424257" cy="42425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9" name="Graphic 18" descr="Marker with solid fill">
            <a:extLst>
              <a:ext uri="{FF2B5EF4-FFF2-40B4-BE49-F238E27FC236}">
                <a16:creationId xmlns:a16="http://schemas.microsoft.com/office/drawing/2014/main" id="{0CCFB4F0-C8A9-0D44-9173-0E1102C2501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3252" y="723360"/>
            <a:ext cx="807820" cy="80782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" name="Graphic 19" descr="Marker with solid fill">
            <a:extLst>
              <a:ext uri="{FF2B5EF4-FFF2-40B4-BE49-F238E27FC236}">
                <a16:creationId xmlns:a16="http://schemas.microsoft.com/office/drawing/2014/main" id="{8EAC5D05-5E29-9B4F-B40F-685A2417FD0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35380" y="4202147"/>
            <a:ext cx="807820" cy="80782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5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F79D5F-877E-4579-B8F3-E18A3191C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990" y="934590"/>
            <a:ext cx="3314018" cy="4899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ECAB67-9DFB-474C-9C3A-0656DF485512}"/>
              </a:ext>
            </a:extLst>
          </p:cNvPr>
          <p:cNvSpPr/>
          <p:nvPr/>
        </p:nvSpPr>
        <p:spPr>
          <a:xfrm>
            <a:off x="4812534" y="6025936"/>
            <a:ext cx="2566929" cy="538712"/>
          </a:xfrm>
          <a:prstGeom prst="roundRect">
            <a:avLst>
              <a:gd name="adj" fmla="val 50000"/>
            </a:avLst>
          </a:prstGeom>
          <a:solidFill>
            <a:srgbClr val="F6D16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Quả</a:t>
            </a:r>
            <a:r>
              <a:rPr lang="en-US" sz="2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Địa</a:t>
            </a:r>
            <a:r>
              <a:rPr lang="en-US" sz="2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Cầu</a:t>
            </a:r>
            <a:endParaRPr lang="en-US" sz="22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18BAEF5-57A9-496D-A1DD-3883C04E6A46}"/>
              </a:ext>
            </a:extLst>
          </p:cNvPr>
          <p:cNvCxnSpPr/>
          <p:nvPr/>
        </p:nvCxnSpPr>
        <p:spPr>
          <a:xfrm>
            <a:off x="6513342" y="1223889"/>
            <a:ext cx="2222695" cy="0"/>
          </a:xfrm>
          <a:prstGeom prst="straightConnector1">
            <a:avLst/>
          </a:prstGeom>
          <a:ln>
            <a:solidFill>
              <a:srgbClr val="DF2E2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AE458B0-65C0-427D-86B6-C6D43AE5F694}"/>
              </a:ext>
            </a:extLst>
          </p:cNvPr>
          <p:cNvSpPr txBox="1"/>
          <p:nvPr/>
        </p:nvSpPr>
        <p:spPr>
          <a:xfrm>
            <a:off x="8719995" y="993056"/>
            <a:ext cx="157767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 err="1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Cực</a:t>
            </a:r>
            <a:r>
              <a:rPr lang="en-US" sz="3300" b="1" dirty="0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3300" b="1" dirty="0" err="1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Bắc</a:t>
            </a:r>
            <a:endParaRPr lang="en-US" sz="3300" b="1" dirty="0">
              <a:solidFill>
                <a:srgbClr val="DF2E2E"/>
              </a:solidFill>
              <a:latin typeface="Roboto" pitchFamily="2" charset="0"/>
              <a:ea typeface="Roboto" pitchFamily="2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BD59D7A-6BD7-4520-9088-A136765A5BC2}"/>
              </a:ext>
            </a:extLst>
          </p:cNvPr>
          <p:cNvCxnSpPr>
            <a:cxnSpLocks/>
          </p:cNvCxnSpPr>
          <p:nvPr/>
        </p:nvCxnSpPr>
        <p:spPr>
          <a:xfrm flipH="1">
            <a:off x="3353289" y="4119489"/>
            <a:ext cx="2048706" cy="0"/>
          </a:xfrm>
          <a:prstGeom prst="straightConnector1">
            <a:avLst/>
          </a:prstGeom>
          <a:ln>
            <a:solidFill>
              <a:srgbClr val="DF2E2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18450EC-98FF-470C-9325-47E9177B5662}"/>
              </a:ext>
            </a:extLst>
          </p:cNvPr>
          <p:cNvSpPr txBox="1"/>
          <p:nvPr/>
        </p:nvSpPr>
        <p:spPr>
          <a:xfrm>
            <a:off x="1923257" y="3888656"/>
            <a:ext cx="178766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 err="1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Cực</a:t>
            </a:r>
            <a:r>
              <a:rPr lang="en-US" sz="3300" b="1" dirty="0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 Nam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B3884BA-EFD1-4D8B-98EE-C802C8DDE4A1}"/>
              </a:ext>
            </a:extLst>
          </p:cNvPr>
          <p:cNvCxnSpPr>
            <a:cxnSpLocks/>
          </p:cNvCxnSpPr>
          <p:nvPr/>
        </p:nvCxnSpPr>
        <p:spPr>
          <a:xfrm flipH="1">
            <a:off x="3742006" y="1978855"/>
            <a:ext cx="1840524" cy="0"/>
          </a:xfrm>
          <a:prstGeom prst="straightConnector1">
            <a:avLst/>
          </a:prstGeom>
          <a:ln>
            <a:solidFill>
              <a:srgbClr val="DF2E2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6396CDF-447B-4645-BE58-3C6A8483AE49}"/>
              </a:ext>
            </a:extLst>
          </p:cNvPr>
          <p:cNvSpPr txBox="1"/>
          <p:nvPr/>
        </p:nvSpPr>
        <p:spPr>
          <a:xfrm>
            <a:off x="2058735" y="1748022"/>
            <a:ext cx="208268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 err="1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Kinh</a:t>
            </a:r>
            <a:r>
              <a:rPr lang="en-US" sz="3300" b="1" dirty="0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3300" b="1" dirty="0" err="1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tuyến</a:t>
            </a:r>
            <a:endParaRPr lang="en-US" sz="3300" b="1" dirty="0">
              <a:solidFill>
                <a:srgbClr val="DF2E2E"/>
              </a:solidFill>
              <a:latin typeface="Roboto" pitchFamily="2" charset="0"/>
              <a:ea typeface="Roboto" pitchFamily="2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CACB787-EF35-49D6-9498-BE258227D06B}"/>
              </a:ext>
            </a:extLst>
          </p:cNvPr>
          <p:cNvCxnSpPr/>
          <p:nvPr/>
        </p:nvCxnSpPr>
        <p:spPr>
          <a:xfrm>
            <a:off x="6616014" y="3511063"/>
            <a:ext cx="2222695" cy="0"/>
          </a:xfrm>
          <a:prstGeom prst="straightConnector1">
            <a:avLst/>
          </a:prstGeom>
          <a:ln>
            <a:solidFill>
              <a:srgbClr val="DF2E2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75B0B76-77DA-4557-B6CE-6EE6C33AAE97}"/>
              </a:ext>
            </a:extLst>
          </p:cNvPr>
          <p:cNvSpPr txBox="1"/>
          <p:nvPr/>
        </p:nvSpPr>
        <p:spPr>
          <a:xfrm>
            <a:off x="8822667" y="3280230"/>
            <a:ext cx="167353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 err="1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Vĩ</a:t>
            </a:r>
            <a:r>
              <a:rPr lang="en-US" sz="3300" b="1" dirty="0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3300" b="1" dirty="0" err="1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tuyến</a:t>
            </a:r>
            <a:endParaRPr lang="en-US" sz="3300" b="1" dirty="0">
              <a:solidFill>
                <a:srgbClr val="DF2E2E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1F85B1-F7A0-44AB-906B-A051C91F8935}"/>
              </a:ext>
            </a:extLst>
          </p:cNvPr>
          <p:cNvSpPr txBox="1"/>
          <p:nvPr/>
        </p:nvSpPr>
        <p:spPr>
          <a:xfrm>
            <a:off x="3353289" y="45533"/>
            <a:ext cx="5485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1. HỆ THỐNG KINH, VĨ TUYẾN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3D3B026-5071-4040-A8FA-7F21E6BE139F}"/>
              </a:ext>
            </a:extLst>
          </p:cNvPr>
          <p:cNvCxnSpPr/>
          <p:nvPr/>
        </p:nvCxnSpPr>
        <p:spPr>
          <a:xfrm>
            <a:off x="0" y="562708"/>
            <a:ext cx="12192000" cy="0"/>
          </a:xfrm>
          <a:prstGeom prst="line">
            <a:avLst/>
          </a:prstGeom>
          <a:ln w="19050">
            <a:solidFill>
              <a:srgbClr val="297F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A picture containing businesscard, envelope, vector graphics&#10;&#10;Description automatically generated">
            <a:extLst>
              <a:ext uri="{FF2B5EF4-FFF2-40B4-BE49-F238E27FC236}">
                <a16:creationId xmlns:a16="http://schemas.microsoft.com/office/drawing/2014/main" id="{8F81C0DF-3CD5-4FFE-8A26-F514113C2B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9" b="23080"/>
          <a:stretch/>
        </p:blipFill>
        <p:spPr>
          <a:xfrm>
            <a:off x="107509" y="543970"/>
            <a:ext cx="2454387" cy="1321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picture containing toy, doll, vector graphics, several&#10;&#10;Description automatically generated">
            <a:extLst>
              <a:ext uri="{FF2B5EF4-FFF2-40B4-BE49-F238E27FC236}">
                <a16:creationId xmlns:a16="http://schemas.microsoft.com/office/drawing/2014/main" id="{B1A4C7FE-63F9-45BB-82DE-A1E6CE33CF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0" t="25489" b="52169"/>
          <a:stretch/>
        </p:blipFill>
        <p:spPr>
          <a:xfrm>
            <a:off x="9582726" y="5259832"/>
            <a:ext cx="2741325" cy="153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8566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9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F79D5F-877E-4579-B8F3-E18A3191C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904" y="850184"/>
            <a:ext cx="3314018" cy="4899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ECAB67-9DFB-474C-9C3A-0656DF485512}"/>
              </a:ext>
            </a:extLst>
          </p:cNvPr>
          <p:cNvSpPr/>
          <p:nvPr/>
        </p:nvSpPr>
        <p:spPr>
          <a:xfrm>
            <a:off x="7597448" y="5941530"/>
            <a:ext cx="2566929" cy="538712"/>
          </a:xfrm>
          <a:prstGeom prst="roundRect">
            <a:avLst>
              <a:gd name="adj" fmla="val 50000"/>
            </a:avLst>
          </a:prstGeom>
          <a:solidFill>
            <a:srgbClr val="F7C14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Quả</a:t>
            </a:r>
            <a:r>
              <a:rPr lang="en-US" sz="2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Địa</a:t>
            </a:r>
            <a:r>
              <a:rPr lang="en-US" sz="2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Cầu</a:t>
            </a:r>
            <a:endParaRPr lang="en-US" sz="20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18BAEF5-57A9-496D-A1DD-3883C04E6A46}"/>
              </a:ext>
            </a:extLst>
          </p:cNvPr>
          <p:cNvCxnSpPr>
            <a:cxnSpLocks/>
          </p:cNvCxnSpPr>
          <p:nvPr/>
        </p:nvCxnSpPr>
        <p:spPr>
          <a:xfrm>
            <a:off x="9298256" y="1139483"/>
            <a:ext cx="1239666" cy="0"/>
          </a:xfrm>
          <a:prstGeom prst="straightConnector1">
            <a:avLst/>
          </a:prstGeom>
          <a:ln>
            <a:solidFill>
              <a:srgbClr val="DF2E2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AE458B0-65C0-427D-86B6-C6D43AE5F694}"/>
              </a:ext>
            </a:extLst>
          </p:cNvPr>
          <p:cNvSpPr txBox="1"/>
          <p:nvPr/>
        </p:nvSpPr>
        <p:spPr>
          <a:xfrm>
            <a:off x="10514476" y="942007"/>
            <a:ext cx="1125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Cực</a:t>
            </a:r>
            <a:r>
              <a:rPr lang="en-US" sz="2000" b="1" dirty="0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000" b="1" dirty="0" err="1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Bắc</a:t>
            </a:r>
            <a:endParaRPr lang="en-US" sz="2000" b="1" dirty="0">
              <a:solidFill>
                <a:srgbClr val="DF2E2E"/>
              </a:solidFill>
              <a:latin typeface="Roboto" pitchFamily="2" charset="0"/>
              <a:ea typeface="Roboto" pitchFamily="2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BD59D7A-6BD7-4520-9088-A136765A5BC2}"/>
              </a:ext>
            </a:extLst>
          </p:cNvPr>
          <p:cNvCxnSpPr>
            <a:cxnSpLocks/>
          </p:cNvCxnSpPr>
          <p:nvPr/>
        </p:nvCxnSpPr>
        <p:spPr>
          <a:xfrm flipH="1">
            <a:off x="7223904" y="4035083"/>
            <a:ext cx="963005" cy="0"/>
          </a:xfrm>
          <a:prstGeom prst="straightConnector1">
            <a:avLst/>
          </a:prstGeom>
          <a:ln>
            <a:solidFill>
              <a:srgbClr val="DF2E2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18450EC-98FF-470C-9325-47E9177B5662}"/>
              </a:ext>
            </a:extLst>
          </p:cNvPr>
          <p:cNvSpPr txBox="1"/>
          <p:nvPr/>
        </p:nvSpPr>
        <p:spPr>
          <a:xfrm>
            <a:off x="6005444" y="3820988"/>
            <a:ext cx="1231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Cực</a:t>
            </a:r>
            <a:r>
              <a:rPr lang="en-US" sz="2000" b="1" dirty="0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 Nam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B3884BA-EFD1-4D8B-98EE-C802C8DDE4A1}"/>
              </a:ext>
            </a:extLst>
          </p:cNvPr>
          <p:cNvCxnSpPr>
            <a:cxnSpLocks/>
          </p:cNvCxnSpPr>
          <p:nvPr/>
        </p:nvCxnSpPr>
        <p:spPr>
          <a:xfrm flipH="1">
            <a:off x="7033357" y="1894449"/>
            <a:ext cx="1334087" cy="0"/>
          </a:xfrm>
          <a:prstGeom prst="straightConnector1">
            <a:avLst/>
          </a:prstGeom>
          <a:ln>
            <a:solidFill>
              <a:srgbClr val="DF2E2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6396CDF-447B-4645-BE58-3C6A8483AE49}"/>
              </a:ext>
            </a:extLst>
          </p:cNvPr>
          <p:cNvSpPr txBox="1"/>
          <p:nvPr/>
        </p:nvSpPr>
        <p:spPr>
          <a:xfrm>
            <a:off x="5607972" y="1693279"/>
            <a:ext cx="1414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Kinh</a:t>
            </a:r>
            <a:r>
              <a:rPr lang="en-US" sz="2000" b="1" dirty="0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000" b="1" dirty="0" err="1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tuyến</a:t>
            </a:r>
            <a:endParaRPr lang="en-US" sz="2000" b="1" dirty="0">
              <a:solidFill>
                <a:srgbClr val="DF2E2E"/>
              </a:solidFill>
              <a:latin typeface="Roboto" pitchFamily="2" charset="0"/>
              <a:ea typeface="Roboto" pitchFamily="2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CACB787-EF35-49D6-9498-BE258227D06B}"/>
              </a:ext>
            </a:extLst>
          </p:cNvPr>
          <p:cNvCxnSpPr>
            <a:cxnSpLocks/>
          </p:cNvCxnSpPr>
          <p:nvPr/>
        </p:nvCxnSpPr>
        <p:spPr>
          <a:xfrm>
            <a:off x="9400928" y="3426657"/>
            <a:ext cx="1346300" cy="0"/>
          </a:xfrm>
          <a:prstGeom prst="straightConnector1">
            <a:avLst/>
          </a:prstGeom>
          <a:ln>
            <a:solidFill>
              <a:srgbClr val="DF2E2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75B0B76-77DA-4557-B6CE-6EE6C33AAE97}"/>
              </a:ext>
            </a:extLst>
          </p:cNvPr>
          <p:cNvSpPr txBox="1"/>
          <p:nvPr/>
        </p:nvSpPr>
        <p:spPr>
          <a:xfrm>
            <a:off x="10749400" y="325708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Vĩ</a:t>
            </a:r>
            <a:r>
              <a:rPr lang="en-US" sz="2000" b="1" dirty="0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000" b="1" dirty="0" err="1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tuyến</a:t>
            </a:r>
            <a:endParaRPr lang="en-US" sz="2000" b="1" dirty="0">
              <a:solidFill>
                <a:srgbClr val="DF2E2E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D426A5-F60B-499F-8209-742DCD5E11D1}"/>
              </a:ext>
            </a:extLst>
          </p:cNvPr>
          <p:cNvSpPr/>
          <p:nvPr/>
        </p:nvSpPr>
        <p:spPr>
          <a:xfrm>
            <a:off x="286303" y="846928"/>
            <a:ext cx="4821435" cy="4512860"/>
          </a:xfrm>
          <a:prstGeom prst="rect">
            <a:avLst/>
          </a:prstGeom>
          <a:solidFill>
            <a:srgbClr val="F6D167"/>
          </a:solidFill>
          <a:ln>
            <a:solidFill>
              <a:srgbClr val="FAD5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itchFamily="2" charset="0"/>
              <a:ea typeface="Roboto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792881-075E-47E3-B0E4-DE46B7FB4292}"/>
              </a:ext>
            </a:extLst>
          </p:cNvPr>
          <p:cNvSpPr txBox="1"/>
          <p:nvPr/>
        </p:nvSpPr>
        <p:spPr>
          <a:xfrm>
            <a:off x="367994" y="986565"/>
            <a:ext cx="47024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Roboto" pitchFamily="2" charset="0"/>
                <a:ea typeface="Roboto" pitchFamily="2" charset="0"/>
              </a:rPr>
              <a:t>Đọc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nội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dung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mục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1 SGK,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kết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hợp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xem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hình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bên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,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hãy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cho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biết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BA20AA-F7A7-44CD-BD24-C70B24C99D80}"/>
              </a:ext>
            </a:extLst>
          </p:cNvPr>
          <p:cNvSpPr txBox="1"/>
          <p:nvPr/>
        </p:nvSpPr>
        <p:spPr>
          <a:xfrm>
            <a:off x="831400" y="2548890"/>
            <a:ext cx="42390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dirty="0" err="1">
                <a:latin typeface="Roboto" pitchFamily="2" charset="0"/>
                <a:ea typeface="Roboto" pitchFamily="2" charset="0"/>
              </a:rPr>
              <a:t>Kinh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tuyến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là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nửa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đường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tròn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nối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hai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 smtClean="0">
                <a:latin typeface="Roboto" pitchFamily="2" charset="0"/>
                <a:ea typeface="Roboto" pitchFamily="2" charset="0"/>
              </a:rPr>
              <a:t>cực</a:t>
            </a:r>
            <a:r>
              <a:rPr lang="en-US" sz="2200" dirty="0" smtClean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 smtClean="0">
                <a:latin typeface="Roboto" pitchFamily="2" charset="0"/>
                <a:ea typeface="Roboto" pitchFamily="2" charset="0"/>
              </a:rPr>
              <a:t>trên</a:t>
            </a:r>
            <a:r>
              <a:rPr lang="en-US" sz="2200" dirty="0" smtClean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 smtClean="0">
                <a:latin typeface="Roboto" pitchFamily="2" charset="0"/>
                <a:ea typeface="Roboto" pitchFamily="2" charset="0"/>
              </a:rPr>
              <a:t>bề</a:t>
            </a:r>
            <a:r>
              <a:rPr lang="en-US" sz="2200" dirty="0" smtClean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 smtClean="0">
                <a:latin typeface="Roboto" pitchFamily="2" charset="0"/>
                <a:ea typeface="Roboto" pitchFamily="2" charset="0"/>
              </a:rPr>
              <a:t>mặt</a:t>
            </a:r>
            <a:r>
              <a:rPr lang="en-US" sz="2200" dirty="0" smtClean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 smtClean="0">
                <a:latin typeface="Roboto" pitchFamily="2" charset="0"/>
                <a:ea typeface="Roboto" pitchFamily="2" charset="0"/>
              </a:rPr>
              <a:t>quả</a:t>
            </a:r>
            <a:r>
              <a:rPr lang="en-US" sz="2200" dirty="0" smtClean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 smtClean="0">
                <a:latin typeface="Roboto" pitchFamily="2" charset="0"/>
                <a:ea typeface="Roboto" pitchFamily="2" charset="0"/>
              </a:rPr>
              <a:t>Địa</a:t>
            </a:r>
            <a:r>
              <a:rPr lang="en-US" sz="2200" dirty="0" smtClean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 smtClean="0">
                <a:latin typeface="Roboto" pitchFamily="2" charset="0"/>
                <a:ea typeface="Roboto" pitchFamily="2" charset="0"/>
              </a:rPr>
              <a:t>Cầu</a:t>
            </a:r>
            <a:r>
              <a:rPr lang="en-US" sz="2200" dirty="0" smtClean="0">
                <a:latin typeface="Roboto" pitchFamily="2" charset="0"/>
                <a:ea typeface="Roboto" pitchFamily="2" charset="0"/>
              </a:rPr>
              <a:t>.</a:t>
            </a:r>
            <a:endParaRPr lang="en-US" sz="22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B1F5542-2694-4962-AE40-FA5ACDE13BA3}"/>
              </a:ext>
            </a:extLst>
          </p:cNvPr>
          <p:cNvSpPr/>
          <p:nvPr/>
        </p:nvSpPr>
        <p:spPr>
          <a:xfrm>
            <a:off x="414803" y="1866584"/>
            <a:ext cx="4627544" cy="562170"/>
          </a:xfrm>
          <a:prstGeom prst="roundRect">
            <a:avLst>
              <a:gd name="adj" fmla="val 46696"/>
            </a:avLst>
          </a:prstGeom>
          <a:solidFill>
            <a:srgbClr val="297F87"/>
          </a:solidFill>
          <a:ln>
            <a:solidFill>
              <a:srgbClr val="96BB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itchFamily="2" charset="0"/>
              <a:ea typeface="Roboto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6BD7FD-D3FA-4E35-B400-FF7505B85C4D}"/>
              </a:ext>
            </a:extLst>
          </p:cNvPr>
          <p:cNvSpPr txBox="1"/>
          <p:nvPr/>
        </p:nvSpPr>
        <p:spPr>
          <a:xfrm>
            <a:off x="620386" y="1930580"/>
            <a:ext cx="343955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Thế</a:t>
            </a:r>
            <a:r>
              <a:rPr lang="en-US" sz="2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nào</a:t>
            </a:r>
            <a:r>
              <a:rPr lang="en-US" sz="2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là</a:t>
            </a:r>
            <a:r>
              <a:rPr lang="en-US" sz="2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kinh</a:t>
            </a:r>
            <a:r>
              <a:rPr lang="en-US" sz="2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tuyến</a:t>
            </a:r>
            <a:r>
              <a:rPr lang="en-US" sz="2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1BD0EFD-7995-47D5-ACCF-8158306B58C6}"/>
              </a:ext>
            </a:extLst>
          </p:cNvPr>
          <p:cNvSpPr/>
          <p:nvPr/>
        </p:nvSpPr>
        <p:spPr>
          <a:xfrm>
            <a:off x="414803" y="3427739"/>
            <a:ext cx="4627544" cy="562170"/>
          </a:xfrm>
          <a:prstGeom prst="roundRect">
            <a:avLst>
              <a:gd name="adj" fmla="val 46696"/>
            </a:avLst>
          </a:prstGeom>
          <a:solidFill>
            <a:srgbClr val="297F87"/>
          </a:solidFill>
          <a:ln>
            <a:solidFill>
              <a:srgbClr val="96BB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itchFamily="2" charset="0"/>
              <a:ea typeface="Roboto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1CB41B-DC93-4E75-85D5-9E1E3EC0B03F}"/>
              </a:ext>
            </a:extLst>
          </p:cNvPr>
          <p:cNvSpPr txBox="1"/>
          <p:nvPr/>
        </p:nvSpPr>
        <p:spPr>
          <a:xfrm>
            <a:off x="620386" y="3491735"/>
            <a:ext cx="343955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Thế</a:t>
            </a:r>
            <a:r>
              <a:rPr lang="en-US" sz="2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nào</a:t>
            </a:r>
            <a:r>
              <a:rPr lang="en-US" sz="2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là</a:t>
            </a:r>
            <a:r>
              <a:rPr lang="en-US" sz="2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vĩ</a:t>
            </a:r>
            <a:r>
              <a:rPr lang="en-US" sz="2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tuyến</a:t>
            </a:r>
            <a:r>
              <a:rPr lang="en-US" sz="2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?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A53FB14-CC37-49FB-BD0B-6C2FDB92BBA4}"/>
              </a:ext>
            </a:extLst>
          </p:cNvPr>
          <p:cNvCxnSpPr/>
          <p:nvPr/>
        </p:nvCxnSpPr>
        <p:spPr>
          <a:xfrm>
            <a:off x="514685" y="2773858"/>
            <a:ext cx="316716" cy="0"/>
          </a:xfrm>
          <a:prstGeom prst="straightConnector1">
            <a:avLst/>
          </a:prstGeom>
          <a:ln w="19050">
            <a:solidFill>
              <a:srgbClr val="297F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A200B88-8105-49D4-A452-5C7FF8906E82}"/>
              </a:ext>
            </a:extLst>
          </p:cNvPr>
          <p:cNvSpPr txBox="1"/>
          <p:nvPr/>
        </p:nvSpPr>
        <p:spPr>
          <a:xfrm>
            <a:off x="864289" y="4068690"/>
            <a:ext cx="420619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dirty="0" err="1">
                <a:latin typeface="Roboto" pitchFamily="2" charset="0"/>
                <a:ea typeface="Roboto" pitchFamily="2" charset="0"/>
              </a:rPr>
              <a:t>Vĩ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tuyến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là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 smtClean="0">
                <a:latin typeface="Roboto" pitchFamily="2" charset="0"/>
                <a:ea typeface="Roboto" pitchFamily="2" charset="0"/>
              </a:rPr>
              <a:t>vòng</a:t>
            </a:r>
            <a:r>
              <a:rPr lang="en-US" sz="2200" dirty="0" smtClean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 smtClean="0">
                <a:latin typeface="Roboto" pitchFamily="2" charset="0"/>
                <a:ea typeface="Roboto" pitchFamily="2" charset="0"/>
              </a:rPr>
              <a:t>tròn</a:t>
            </a:r>
            <a:r>
              <a:rPr lang="en-US" sz="2200" dirty="0" smtClean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 smtClean="0">
                <a:latin typeface="Roboto" pitchFamily="2" charset="0"/>
                <a:ea typeface="Roboto" pitchFamily="2" charset="0"/>
              </a:rPr>
              <a:t>bao</a:t>
            </a:r>
            <a:r>
              <a:rPr lang="en-US" sz="2200" dirty="0" smtClean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 smtClean="0">
                <a:latin typeface="Roboto" pitchFamily="2" charset="0"/>
                <a:ea typeface="Roboto" pitchFamily="2" charset="0"/>
              </a:rPr>
              <a:t>quanh</a:t>
            </a:r>
            <a:r>
              <a:rPr lang="en-US" sz="2200" dirty="0" smtClean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 smtClean="0">
                <a:latin typeface="Roboto" pitchFamily="2" charset="0"/>
                <a:ea typeface="Roboto" pitchFamily="2" charset="0"/>
              </a:rPr>
              <a:t>quả</a:t>
            </a:r>
            <a:r>
              <a:rPr lang="en-US" sz="2200" dirty="0" smtClean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 smtClean="0">
                <a:latin typeface="Roboto" pitchFamily="2" charset="0"/>
                <a:ea typeface="Roboto" pitchFamily="2" charset="0"/>
              </a:rPr>
              <a:t>Địa</a:t>
            </a:r>
            <a:r>
              <a:rPr lang="en-US" sz="2200" dirty="0" smtClean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 smtClean="0">
                <a:latin typeface="Roboto" pitchFamily="2" charset="0"/>
                <a:ea typeface="Roboto" pitchFamily="2" charset="0"/>
              </a:rPr>
              <a:t>Cầu</a:t>
            </a:r>
            <a:r>
              <a:rPr lang="en-US" sz="2200" dirty="0" smtClean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 smtClean="0">
                <a:latin typeface="Roboto" pitchFamily="2" charset="0"/>
                <a:ea typeface="Roboto" pitchFamily="2" charset="0"/>
              </a:rPr>
              <a:t>và</a:t>
            </a:r>
            <a:r>
              <a:rPr lang="en-US" sz="2200" dirty="0" smtClean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 smtClean="0">
                <a:latin typeface="Roboto" pitchFamily="2" charset="0"/>
                <a:ea typeface="Roboto" pitchFamily="2" charset="0"/>
              </a:rPr>
              <a:t>vuông</a:t>
            </a:r>
            <a:r>
              <a:rPr lang="en-US" sz="2200" dirty="0" smtClean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 smtClean="0">
                <a:latin typeface="Roboto" pitchFamily="2" charset="0"/>
                <a:ea typeface="Roboto" pitchFamily="2" charset="0"/>
              </a:rPr>
              <a:t>góc</a:t>
            </a:r>
            <a:r>
              <a:rPr lang="en-US" sz="2200" dirty="0" smtClean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 smtClean="0">
                <a:latin typeface="Roboto" pitchFamily="2" charset="0"/>
                <a:ea typeface="Roboto" pitchFamily="2" charset="0"/>
              </a:rPr>
              <a:t>với</a:t>
            </a:r>
            <a:r>
              <a:rPr lang="en-US" sz="2200" dirty="0" smtClean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 smtClean="0">
                <a:latin typeface="Roboto" pitchFamily="2" charset="0"/>
                <a:ea typeface="Roboto" pitchFamily="2" charset="0"/>
              </a:rPr>
              <a:t>các</a:t>
            </a:r>
            <a:r>
              <a:rPr lang="en-US" sz="2200" dirty="0" smtClean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 smtClean="0">
                <a:latin typeface="Roboto" pitchFamily="2" charset="0"/>
                <a:ea typeface="Roboto" pitchFamily="2" charset="0"/>
              </a:rPr>
              <a:t>kinh</a:t>
            </a:r>
            <a:r>
              <a:rPr lang="en-US" sz="2200" dirty="0" smtClean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 smtClean="0">
                <a:latin typeface="Roboto" pitchFamily="2" charset="0"/>
                <a:ea typeface="Roboto" pitchFamily="2" charset="0"/>
              </a:rPr>
              <a:t>tuyến</a:t>
            </a:r>
            <a:r>
              <a:rPr lang="en-US" sz="2200" dirty="0" smtClean="0">
                <a:latin typeface="Roboto" pitchFamily="2" charset="0"/>
                <a:ea typeface="Roboto" pitchFamily="2" charset="0"/>
              </a:rPr>
              <a:t>.</a:t>
            </a:r>
            <a:endParaRPr lang="en-US" sz="2200" dirty="0">
              <a:latin typeface="Roboto" pitchFamily="2" charset="0"/>
              <a:ea typeface="Roboto" pitchFamily="2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F5C41DD-5E11-4033-A591-9CA74CE67EC6}"/>
              </a:ext>
            </a:extLst>
          </p:cNvPr>
          <p:cNvCxnSpPr/>
          <p:nvPr/>
        </p:nvCxnSpPr>
        <p:spPr>
          <a:xfrm>
            <a:off x="547573" y="4293658"/>
            <a:ext cx="316716" cy="0"/>
          </a:xfrm>
          <a:prstGeom prst="straightConnector1">
            <a:avLst/>
          </a:prstGeom>
          <a:ln w="19050">
            <a:solidFill>
              <a:srgbClr val="297F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5630AB2D-D257-4968-AF34-94D809D6518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586" y="5695053"/>
            <a:ext cx="2349305" cy="120047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426AEDD-5F46-4BF1-B551-BCB7EA4B6722}"/>
              </a:ext>
            </a:extLst>
          </p:cNvPr>
          <p:cNvSpPr txBox="1"/>
          <p:nvPr/>
        </p:nvSpPr>
        <p:spPr>
          <a:xfrm>
            <a:off x="3353289" y="45533"/>
            <a:ext cx="5485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1. HỆ THỐNG KINH, VĨ TUYẾN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E4069E0-1CF6-4567-A4AE-CF4CA02EACE1}"/>
              </a:ext>
            </a:extLst>
          </p:cNvPr>
          <p:cNvCxnSpPr/>
          <p:nvPr/>
        </p:nvCxnSpPr>
        <p:spPr>
          <a:xfrm>
            <a:off x="0" y="562708"/>
            <a:ext cx="12192000" cy="0"/>
          </a:xfrm>
          <a:prstGeom prst="line">
            <a:avLst/>
          </a:prstGeom>
          <a:ln w="19050">
            <a:solidFill>
              <a:srgbClr val="297F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65EB13D1-A218-430A-8808-F574948DAFF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80" b="91229" l="7437" r="91229">
                        <a14:foregroundMark x1="73403" y1="35772" x2="79992" y2="45958"/>
                        <a14:foregroundMark x1="79992" y1="45958" x2="58084" y2="66249"/>
                        <a14:foregroundMark x1="58084" y1="66249" x2="30922" y2="37753"/>
                        <a14:foregroundMark x1="30922" y1="37753" x2="48747" y2="21180"/>
                        <a14:foregroundMark x1="48747" y1="21180" x2="67704" y2="29951"/>
                        <a14:foregroundMark x1="67704" y1="29951" x2="79345" y2="42441"/>
                        <a14:foregroundMark x1="79345" y1="42441" x2="79345" y2="42441"/>
                        <a14:foregroundMark x1="77971" y1="30517" x2="83508" y2="43290"/>
                        <a14:foregroundMark x1="83508" y1="43290" x2="83226" y2="58933"/>
                        <a14:foregroundMark x1="83226" y1="58933" x2="74859" y2="63703"/>
                        <a14:foregroundMark x1="74859" y1="63703" x2="81811" y2="54042"/>
                        <a14:foregroundMark x1="84600" y1="41067" x2="84276" y2="62045"/>
                        <a14:foregroundMark x1="84276" y1="62045" x2="73525" y2="76273"/>
                        <a14:foregroundMark x1="73525" y1="76273" x2="71625" y2="76839"/>
                        <a14:foregroundMark x1="40420" y1="85974" x2="48545" y2="88763"/>
                        <a14:foregroundMark x1="48545" y1="88763" x2="65319" y2="84964"/>
                        <a14:foregroundMark x1="65319" y1="84964" x2="86015" y2="66532"/>
                        <a14:foregroundMark x1="86015" y1="66532" x2="89046" y2="34681"/>
                        <a14:foregroundMark x1="89046" y1="34681" x2="85449" y2="25465"/>
                        <a14:foregroundMark x1="85449" y1="25465" x2="67502" y2="15562"/>
                        <a14:foregroundMark x1="67502" y1="15562" x2="46443" y2="12975"/>
                        <a14:foregroundMark x1="46443" y1="12975" x2="19281" y2="17542"/>
                        <a14:foregroundMark x1="19281" y1="17542" x2="13541" y2="25465"/>
                        <a14:foregroundMark x1="13541" y1="25465" x2="10590" y2="35085"/>
                        <a14:foregroundMark x1="10590" y1="35085" x2="11156" y2="45069"/>
                        <a14:foregroundMark x1="11156" y1="45069" x2="13056" y2="49475"/>
                        <a14:foregroundMark x1="9903" y1="50525" x2="17947" y2="64915"/>
                        <a14:foregroundMark x1="17947" y1="64915" x2="17947" y2="64915"/>
                        <a14:foregroundMark x1="9539" y1="49838" x2="11641" y2="63500"/>
                        <a14:foregroundMark x1="40744" y1="8771" x2="54082" y2="11924"/>
                        <a14:foregroundMark x1="33387" y1="10509" x2="47777" y2="16492"/>
                        <a14:foregroundMark x1="54810" y1="7720" x2="67421" y2="14753"/>
                        <a14:foregroundMark x1="76920" y1="24212" x2="82862" y2="27365"/>
                        <a14:foregroundMark x1="67785" y1="11560" x2="74091" y2="17179"/>
                        <a14:foregroundMark x1="74091" y1="17179" x2="74091" y2="17179"/>
                        <a14:foregroundMark x1="90946" y1="41390" x2="91269" y2="55457"/>
                        <a14:foregroundMark x1="71989" y1="58610" x2="71989" y2="71948"/>
                        <a14:foregroundMark x1="71989" y1="71948" x2="71989" y2="71948"/>
                        <a14:foregroundMark x1="74454" y1="54406" x2="74778" y2="69483"/>
                        <a14:foregroundMark x1="74778" y1="69483" x2="74778" y2="69483"/>
                        <a14:foregroundMark x1="65319" y1="86661" x2="81447" y2="77526"/>
                        <a14:foregroundMark x1="81447" y1="77526" x2="81447" y2="77526"/>
                        <a14:foregroundMark x1="32336" y1="86297" x2="47090" y2="90865"/>
                        <a14:foregroundMark x1="54446" y1="91593" x2="62854" y2="91229"/>
                        <a14:foregroundMark x1="62854" y1="91229" x2="62854" y2="91229"/>
                        <a14:foregroundMark x1="7437" y1="52991" x2="14107" y2="65602"/>
                        <a14:foregroundMark x1="10954" y1="65279" x2="15158" y2="71948"/>
                        <a14:foregroundMark x1="27769" y1="84923" x2="36217" y2="88440"/>
                        <a14:foregroundMark x1="36217" y1="88440" x2="36540" y2="88440"/>
                        <a14:foregroundMark x1="80760" y1="18957" x2="81811" y2="20695"/>
                        <a14:foregroundMark x1="80396" y1="17906" x2="81811" y2="21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016" y="106503"/>
            <a:ext cx="801390" cy="80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293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24" grpId="0"/>
      <p:bldP spid="15" grpId="0" animBg="1"/>
      <p:bldP spid="23" grpId="0"/>
      <p:bldP spid="26" grpId="0" animBg="1"/>
      <p:bldP spid="27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E32D5B-068E-4FE2-8ECD-003BC097F0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654" t="28502" r="25346" b="15881"/>
          <a:stretch/>
        </p:blipFill>
        <p:spPr>
          <a:xfrm>
            <a:off x="5521813" y="779857"/>
            <a:ext cx="6633792" cy="4609632"/>
          </a:xfrm>
          <a:prstGeom prst="rect">
            <a:avLst/>
          </a:prstGeom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DC54F20-A6CA-47CC-A52A-B9AE245BF340}"/>
              </a:ext>
            </a:extLst>
          </p:cNvPr>
          <p:cNvSpPr/>
          <p:nvPr/>
        </p:nvSpPr>
        <p:spPr>
          <a:xfrm>
            <a:off x="-1" y="576014"/>
            <a:ext cx="5461147" cy="62819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C40FEF-A841-45C1-853B-CBA572B4369F}"/>
              </a:ext>
            </a:extLst>
          </p:cNvPr>
          <p:cNvSpPr txBox="1"/>
          <p:nvPr/>
        </p:nvSpPr>
        <p:spPr>
          <a:xfrm>
            <a:off x="192580" y="723484"/>
            <a:ext cx="4637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Roboto" pitchFamily="2" charset="0"/>
                <a:ea typeface="Roboto" pitchFamily="2" charset="0"/>
                <a:cs typeface="iCiel Gotham Thin" pitchFamily="50" charset="0"/>
              </a:rPr>
              <a:t>THẢO LUẬN CẶP ĐÔI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296971-65A5-4AA2-B790-E6AB16804BE3}"/>
              </a:ext>
            </a:extLst>
          </p:cNvPr>
          <p:cNvSpPr txBox="1"/>
          <p:nvPr/>
        </p:nvSpPr>
        <p:spPr>
          <a:xfrm>
            <a:off x="131960" y="1228116"/>
            <a:ext cx="49042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dirty="0" err="1">
                <a:latin typeface="Roboto" pitchFamily="2" charset="0"/>
                <a:ea typeface="Roboto" pitchFamily="2" charset="0"/>
              </a:rPr>
              <a:t>Dựa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vào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hình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2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và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đọc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thông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tin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mục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1,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các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em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hãy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06F047-1947-4A88-9390-7E5ED3046542}"/>
              </a:ext>
            </a:extLst>
          </p:cNvPr>
          <p:cNvSpPr txBox="1"/>
          <p:nvPr/>
        </p:nvSpPr>
        <p:spPr>
          <a:xfrm>
            <a:off x="36395" y="1991419"/>
            <a:ext cx="534198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err="1">
                <a:latin typeface="Roboto" pitchFamily="2" charset="0"/>
                <a:ea typeface="Roboto" pitchFamily="2" charset="0"/>
              </a:rPr>
              <a:t>Xác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định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đường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kinh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tuyến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gốc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,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vĩ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tuyến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gốc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. Cho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biết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thế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nào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là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kinh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tuyến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tây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,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kinh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tuyến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đông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,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vĩ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tuyến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bắc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,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vĩ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tuyến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nam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25D616-4B67-4B9F-A4D9-5041E3577145}"/>
              </a:ext>
            </a:extLst>
          </p:cNvPr>
          <p:cNvSpPr txBox="1"/>
          <p:nvPr/>
        </p:nvSpPr>
        <p:spPr>
          <a:xfrm>
            <a:off x="58945" y="3451274"/>
            <a:ext cx="49042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Roboto" pitchFamily="2" charset="0"/>
                <a:ea typeface="Roboto" pitchFamily="2" charset="0"/>
              </a:rPr>
              <a:t>So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sánh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độ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dài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giữa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các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kinh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tuyến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với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nhau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và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các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vĩ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tuyến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với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nhau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.</a:t>
            </a:r>
          </a:p>
        </p:txBody>
      </p:sp>
      <p:pic>
        <p:nvPicPr>
          <p:cNvPr id="16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C3D30CC9-064C-42ED-86F8-1AFC3EA732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1393" y="4349377"/>
            <a:ext cx="1439379" cy="8096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6E1242-DB89-4A82-988E-5E7311F7E568}"/>
              </a:ext>
            </a:extLst>
          </p:cNvPr>
          <p:cNvSpPr txBox="1"/>
          <p:nvPr/>
        </p:nvSpPr>
        <p:spPr>
          <a:xfrm>
            <a:off x="3353289" y="45533"/>
            <a:ext cx="5485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Roboto" pitchFamily="2" charset="0"/>
                <a:ea typeface="Roboto" pitchFamily="2" charset="0"/>
              </a:rPr>
              <a:t>1. HỆ THỐNG KINH, VĨ TUYẾN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DA7C22A-7099-4810-B2AF-50139654CEAB}"/>
              </a:ext>
            </a:extLst>
          </p:cNvPr>
          <p:cNvCxnSpPr/>
          <p:nvPr/>
        </p:nvCxnSpPr>
        <p:spPr>
          <a:xfrm>
            <a:off x="0" y="562708"/>
            <a:ext cx="12192000" cy="0"/>
          </a:xfrm>
          <a:prstGeom prst="line">
            <a:avLst/>
          </a:prstGeom>
          <a:ln w="19050">
            <a:solidFill>
              <a:srgbClr val="297F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A40D6869-1925-4006-A2B6-8A248FA7B6B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2" y="5249380"/>
            <a:ext cx="3190071" cy="163010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F607B29-670F-412F-8D6B-4D22D0089F5B}"/>
              </a:ext>
            </a:extLst>
          </p:cNvPr>
          <p:cNvGrpSpPr/>
          <p:nvPr/>
        </p:nvGrpSpPr>
        <p:grpSpPr>
          <a:xfrm>
            <a:off x="10011822" y="5389489"/>
            <a:ext cx="2028121" cy="1427243"/>
            <a:chOff x="10383385" y="5541530"/>
            <a:chExt cx="2028121" cy="142724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F0A35CF-8B0D-4FAF-AB97-4D2FAD076AED}"/>
                </a:ext>
              </a:extLst>
            </p:cNvPr>
            <p:cNvSpPr txBox="1"/>
            <p:nvPr/>
          </p:nvSpPr>
          <p:spPr>
            <a:xfrm>
              <a:off x="10383387" y="5953110"/>
              <a:ext cx="202811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#9Slide03 Encode SeEx Medium" panose="00000605000000000000" pitchFamily="2" charset="0"/>
                  <a:ea typeface="Roboto" pitchFamily="2" charset="0"/>
                </a:rPr>
                <a:t>. . . . .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C926AE-79DC-4F6C-8427-29FEC0540185}"/>
                </a:ext>
              </a:extLst>
            </p:cNvPr>
            <p:cNvSpPr txBox="1"/>
            <p:nvPr/>
          </p:nvSpPr>
          <p:spPr>
            <a:xfrm>
              <a:off x="10383385" y="5541530"/>
              <a:ext cx="202811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#9Slide03 Encode SeEx Medium" panose="00000605000000000000" pitchFamily="2" charset="0"/>
                  <a:ea typeface="Roboto" pitchFamily="2" charset="0"/>
                </a:rPr>
                <a:t>. . . . .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F2F2D7F-9C3C-4EAF-AEF7-3E2347E25FCC}"/>
                </a:ext>
              </a:extLst>
            </p:cNvPr>
            <p:cNvSpPr txBox="1"/>
            <p:nvPr/>
          </p:nvSpPr>
          <p:spPr>
            <a:xfrm>
              <a:off x="10383386" y="5739334"/>
              <a:ext cx="202811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#9Slide03 Encode SeEx Medium" panose="00000605000000000000" pitchFamily="2" charset="0"/>
                  <a:ea typeface="Roboto" pitchFamily="2" charset="0"/>
                </a:rPr>
                <a:t>. . . . 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78667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111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9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A1C0BC-239C-4FA1-AD59-659A0DA329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54" t="28502" r="25346" b="15881"/>
          <a:stretch/>
        </p:blipFill>
        <p:spPr>
          <a:xfrm>
            <a:off x="371598" y="888779"/>
            <a:ext cx="5353954" cy="3720309"/>
          </a:xfrm>
          <a:prstGeom prst="rect">
            <a:avLst/>
          </a:prstGeom>
          <a:effectLst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4A7CABF-D437-40EB-B1B6-8C27E2E5B9D4}"/>
              </a:ext>
            </a:extLst>
          </p:cNvPr>
          <p:cNvSpPr/>
          <p:nvPr/>
        </p:nvSpPr>
        <p:spPr>
          <a:xfrm>
            <a:off x="4037427" y="3938954"/>
            <a:ext cx="1477107" cy="253218"/>
          </a:xfrm>
          <a:prstGeom prst="rect">
            <a:avLst/>
          </a:prstGeom>
          <a:solidFill>
            <a:srgbClr val="DF2E2E"/>
          </a:solidFill>
          <a:ln>
            <a:solidFill>
              <a:srgbClr val="DF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latin typeface="Roboto" pitchFamily="2" charset="0"/>
                <a:ea typeface="Roboto" pitchFamily="2" charset="0"/>
              </a:rPr>
              <a:t>Kinh</a:t>
            </a:r>
            <a:r>
              <a:rPr lang="en-US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1200" dirty="0" err="1">
                <a:latin typeface="Roboto" pitchFamily="2" charset="0"/>
                <a:ea typeface="Roboto" pitchFamily="2" charset="0"/>
              </a:rPr>
              <a:t>tuyến</a:t>
            </a:r>
            <a:r>
              <a:rPr lang="en-US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1200" dirty="0" err="1">
                <a:latin typeface="Roboto" pitchFamily="2" charset="0"/>
                <a:ea typeface="Roboto" pitchFamily="2" charset="0"/>
              </a:rPr>
              <a:t>gốc</a:t>
            </a:r>
            <a:endParaRPr lang="en-US" sz="12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7CB17E-F39E-409A-B631-4DADBE1AFB7A}"/>
              </a:ext>
            </a:extLst>
          </p:cNvPr>
          <p:cNvSpPr/>
          <p:nvPr/>
        </p:nvSpPr>
        <p:spPr>
          <a:xfrm>
            <a:off x="6466450" y="877227"/>
            <a:ext cx="2555632" cy="532057"/>
          </a:xfrm>
          <a:prstGeom prst="rect">
            <a:avLst/>
          </a:prstGeom>
          <a:solidFill>
            <a:srgbClr val="297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Roboto" pitchFamily="2" charset="0"/>
                <a:ea typeface="Roboto" pitchFamily="2" charset="0"/>
              </a:rPr>
              <a:t>Kinh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tuyến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gốc</a:t>
            </a:r>
            <a:endParaRPr lang="en-US" sz="22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BD505B-3B1D-4451-A649-08B74F2621A2}"/>
              </a:ext>
            </a:extLst>
          </p:cNvPr>
          <p:cNvSpPr/>
          <p:nvPr/>
        </p:nvSpPr>
        <p:spPr>
          <a:xfrm>
            <a:off x="10577268" y="877226"/>
            <a:ext cx="835172" cy="532057"/>
          </a:xfrm>
          <a:prstGeom prst="rect">
            <a:avLst/>
          </a:prstGeom>
          <a:solidFill>
            <a:srgbClr val="297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200" dirty="0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0</a:t>
            </a:r>
            <a:r>
              <a:rPr lang="en-US" sz="2200" baseline="30000" dirty="0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0</a:t>
            </a:r>
            <a:endParaRPr lang="en-US" sz="2200" dirty="0">
              <a:effectLst/>
              <a:latin typeface="Roboto" pitchFamily="2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A1EE94F-9DF4-4EE0-B172-461BD70E89E6}"/>
              </a:ext>
            </a:extLst>
          </p:cNvPr>
          <p:cNvCxnSpPr>
            <a:cxnSpLocks/>
          </p:cNvCxnSpPr>
          <p:nvPr/>
        </p:nvCxnSpPr>
        <p:spPr>
          <a:xfrm>
            <a:off x="9283040" y="1189319"/>
            <a:ext cx="1055077" cy="0"/>
          </a:xfrm>
          <a:prstGeom prst="straightConnector1">
            <a:avLst/>
          </a:prstGeom>
          <a:ln>
            <a:solidFill>
              <a:srgbClr val="297F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building, sky, outdoor, red&#10;&#10;Description automatically generated">
            <a:extLst>
              <a:ext uri="{FF2B5EF4-FFF2-40B4-BE49-F238E27FC236}">
                <a16:creationId xmlns:a16="http://schemas.microsoft.com/office/drawing/2014/main" id="{677B4B33-34CA-4998-B749-AB96C1138A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7" b="3258"/>
          <a:stretch/>
        </p:blipFill>
        <p:spPr>
          <a:xfrm>
            <a:off x="6166339" y="1533376"/>
            <a:ext cx="5729131" cy="33539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DFD498-DC0C-405F-A260-20A8A86F9A20}"/>
              </a:ext>
            </a:extLst>
          </p:cNvPr>
          <p:cNvSpPr txBox="1"/>
          <p:nvPr/>
        </p:nvSpPr>
        <p:spPr>
          <a:xfrm>
            <a:off x="6058485" y="4917672"/>
            <a:ext cx="58709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solidFill>
                  <a:srgbClr val="194E48"/>
                </a:solidFill>
                <a:latin typeface="Roboto" pitchFamily="2" charset="0"/>
                <a:ea typeface="Roboto" pitchFamily="2" charset="0"/>
              </a:rPr>
              <a:t>Kinh</a:t>
            </a:r>
            <a:r>
              <a:rPr lang="en-US" sz="2200" dirty="0">
                <a:solidFill>
                  <a:srgbClr val="194E48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rgbClr val="194E48"/>
                </a:solidFill>
                <a:latin typeface="Roboto" pitchFamily="2" charset="0"/>
                <a:ea typeface="Roboto" pitchFamily="2" charset="0"/>
              </a:rPr>
              <a:t>tuyến</a:t>
            </a:r>
            <a:r>
              <a:rPr lang="en-US" sz="2200" dirty="0">
                <a:solidFill>
                  <a:srgbClr val="194E48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rgbClr val="194E48"/>
                </a:solidFill>
                <a:latin typeface="Roboto" pitchFamily="2" charset="0"/>
                <a:ea typeface="Roboto" pitchFamily="2" charset="0"/>
              </a:rPr>
              <a:t>gốc</a:t>
            </a:r>
            <a:r>
              <a:rPr lang="en-US" sz="2200" dirty="0">
                <a:solidFill>
                  <a:srgbClr val="194E48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rgbClr val="194E48"/>
                </a:solidFill>
                <a:latin typeface="Roboto" pitchFamily="2" charset="0"/>
                <a:ea typeface="Roboto" pitchFamily="2" charset="0"/>
              </a:rPr>
              <a:t>được</a:t>
            </a:r>
            <a:r>
              <a:rPr lang="en-US" sz="2200" dirty="0">
                <a:solidFill>
                  <a:srgbClr val="194E48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rgbClr val="194E48"/>
                </a:solidFill>
                <a:latin typeface="Roboto" pitchFamily="2" charset="0"/>
                <a:ea typeface="Roboto" pitchFamily="2" charset="0"/>
              </a:rPr>
              <a:t>quy</a:t>
            </a:r>
            <a:r>
              <a:rPr lang="en-US" sz="2200" dirty="0">
                <a:solidFill>
                  <a:srgbClr val="194E48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rgbClr val="194E48"/>
                </a:solidFill>
                <a:latin typeface="Roboto" pitchFamily="2" charset="0"/>
                <a:ea typeface="Roboto" pitchFamily="2" charset="0"/>
              </a:rPr>
              <a:t>ước</a:t>
            </a:r>
            <a:r>
              <a:rPr lang="en-US" sz="2200" dirty="0">
                <a:solidFill>
                  <a:srgbClr val="194E48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rgbClr val="194E48"/>
                </a:solidFill>
                <a:latin typeface="Roboto" pitchFamily="2" charset="0"/>
                <a:ea typeface="Roboto" pitchFamily="2" charset="0"/>
              </a:rPr>
              <a:t>là</a:t>
            </a:r>
            <a:r>
              <a:rPr lang="en-US" sz="2200" dirty="0">
                <a:solidFill>
                  <a:srgbClr val="194E48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rgbClr val="194E48"/>
                </a:solidFill>
                <a:latin typeface="Roboto" pitchFamily="2" charset="0"/>
                <a:ea typeface="Roboto" pitchFamily="2" charset="0"/>
              </a:rPr>
              <a:t>kinh</a:t>
            </a:r>
            <a:r>
              <a:rPr lang="en-US" sz="2200" dirty="0">
                <a:solidFill>
                  <a:srgbClr val="194E48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rgbClr val="194E48"/>
                </a:solidFill>
                <a:latin typeface="Roboto" pitchFamily="2" charset="0"/>
                <a:ea typeface="Roboto" pitchFamily="2" charset="0"/>
              </a:rPr>
              <a:t>tuyến</a:t>
            </a:r>
            <a:r>
              <a:rPr lang="en-US" sz="2200" dirty="0">
                <a:solidFill>
                  <a:srgbClr val="194E48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rgbClr val="194E48"/>
                </a:solidFill>
                <a:latin typeface="Roboto" pitchFamily="2" charset="0"/>
                <a:ea typeface="Roboto" pitchFamily="2" charset="0"/>
              </a:rPr>
              <a:t>đi</a:t>
            </a:r>
            <a:r>
              <a:rPr lang="en-US" sz="2200" dirty="0">
                <a:solidFill>
                  <a:srgbClr val="194E48"/>
                </a:solidFill>
                <a:latin typeface="Roboto" pitchFamily="2" charset="0"/>
                <a:ea typeface="Roboto" pitchFamily="2" charset="0"/>
              </a:rPr>
              <a:t> qua </a:t>
            </a:r>
            <a:r>
              <a:rPr lang="en-US" sz="2200" dirty="0" err="1">
                <a:solidFill>
                  <a:srgbClr val="194E48"/>
                </a:solidFill>
                <a:latin typeface="Roboto" pitchFamily="2" charset="0"/>
                <a:ea typeface="Roboto" pitchFamily="2" charset="0"/>
              </a:rPr>
              <a:t>đài</a:t>
            </a:r>
            <a:r>
              <a:rPr lang="en-US" sz="2200" dirty="0">
                <a:solidFill>
                  <a:srgbClr val="194E48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rgbClr val="194E48"/>
                </a:solidFill>
                <a:latin typeface="Roboto" pitchFamily="2" charset="0"/>
                <a:ea typeface="Roboto" pitchFamily="2" charset="0"/>
              </a:rPr>
              <a:t>thiên</a:t>
            </a:r>
            <a:r>
              <a:rPr lang="en-US" sz="2200" dirty="0">
                <a:solidFill>
                  <a:srgbClr val="194E48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rgbClr val="194E48"/>
                </a:solidFill>
                <a:latin typeface="Roboto" pitchFamily="2" charset="0"/>
                <a:ea typeface="Roboto" pitchFamily="2" charset="0"/>
              </a:rPr>
              <a:t>văn</a:t>
            </a:r>
            <a:r>
              <a:rPr lang="en-US" sz="2200" dirty="0">
                <a:solidFill>
                  <a:srgbClr val="194E48"/>
                </a:solidFill>
                <a:latin typeface="Roboto" pitchFamily="2" charset="0"/>
                <a:ea typeface="Roboto" pitchFamily="2" charset="0"/>
              </a:rPr>
              <a:t> Grin-</a:t>
            </a:r>
            <a:r>
              <a:rPr lang="en-US" sz="2200" dirty="0" err="1">
                <a:solidFill>
                  <a:srgbClr val="194E48"/>
                </a:solidFill>
                <a:latin typeface="Roboto" pitchFamily="2" charset="0"/>
                <a:ea typeface="Roboto" pitchFamily="2" charset="0"/>
              </a:rPr>
              <a:t>uýt</a:t>
            </a:r>
            <a:r>
              <a:rPr lang="en-US" sz="2200" dirty="0">
                <a:solidFill>
                  <a:srgbClr val="194E48"/>
                </a:solidFill>
                <a:latin typeface="Roboto" pitchFamily="2" charset="0"/>
                <a:ea typeface="Roboto" pitchFamily="2" charset="0"/>
              </a:rPr>
              <a:t> (</a:t>
            </a:r>
            <a:r>
              <a:rPr lang="en-US" sz="2200" dirty="0" err="1">
                <a:solidFill>
                  <a:srgbClr val="194E48"/>
                </a:solidFill>
                <a:latin typeface="Roboto" pitchFamily="2" charset="0"/>
                <a:ea typeface="Roboto" pitchFamily="2" charset="0"/>
              </a:rPr>
              <a:t>nằm</a:t>
            </a:r>
            <a:r>
              <a:rPr lang="en-US" sz="2200" dirty="0">
                <a:solidFill>
                  <a:srgbClr val="194E48"/>
                </a:solidFill>
                <a:latin typeface="Roboto" pitchFamily="2" charset="0"/>
                <a:ea typeface="Roboto" pitchFamily="2" charset="0"/>
              </a:rPr>
              <a:t> ở </a:t>
            </a:r>
            <a:r>
              <a:rPr lang="en-US" sz="2200" dirty="0" err="1">
                <a:solidFill>
                  <a:srgbClr val="194E48"/>
                </a:solidFill>
                <a:latin typeface="Roboto" pitchFamily="2" charset="0"/>
                <a:ea typeface="Roboto" pitchFamily="2" charset="0"/>
              </a:rPr>
              <a:t>ngoại</a:t>
            </a:r>
            <a:r>
              <a:rPr lang="en-US" sz="2200" dirty="0">
                <a:solidFill>
                  <a:srgbClr val="194E48"/>
                </a:solidFill>
                <a:latin typeface="Roboto" pitchFamily="2" charset="0"/>
                <a:ea typeface="Roboto" pitchFamily="2" charset="0"/>
              </a:rPr>
              <a:t> ô </a:t>
            </a:r>
            <a:r>
              <a:rPr lang="en-US" sz="2200" dirty="0" err="1">
                <a:solidFill>
                  <a:srgbClr val="194E48"/>
                </a:solidFill>
                <a:latin typeface="Roboto" pitchFamily="2" charset="0"/>
                <a:ea typeface="Roboto" pitchFamily="2" charset="0"/>
              </a:rPr>
              <a:t>Luân</a:t>
            </a:r>
            <a:r>
              <a:rPr lang="en-US" sz="2200" dirty="0">
                <a:solidFill>
                  <a:srgbClr val="194E48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rgbClr val="194E48"/>
                </a:solidFill>
                <a:latin typeface="Roboto" pitchFamily="2" charset="0"/>
                <a:ea typeface="Roboto" pitchFamily="2" charset="0"/>
              </a:rPr>
              <a:t>Đôn</a:t>
            </a:r>
            <a:r>
              <a:rPr lang="en-US" sz="2200" dirty="0">
                <a:solidFill>
                  <a:srgbClr val="194E48"/>
                </a:solidFill>
                <a:latin typeface="Roboto" pitchFamily="2" charset="0"/>
                <a:ea typeface="Roboto" pitchFamily="2" charset="0"/>
              </a:rPr>
              <a:t>, Anh).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83EA9C-6263-4263-8292-DBB3EE968FDC}"/>
              </a:ext>
            </a:extLst>
          </p:cNvPr>
          <p:cNvSpPr/>
          <p:nvPr/>
        </p:nvSpPr>
        <p:spPr>
          <a:xfrm>
            <a:off x="370450" y="4887286"/>
            <a:ext cx="2344616" cy="532057"/>
          </a:xfrm>
          <a:prstGeom prst="rect">
            <a:avLst/>
          </a:prstGeom>
          <a:solidFill>
            <a:srgbClr val="297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Roboto" pitchFamily="2" charset="0"/>
                <a:ea typeface="Roboto" pitchFamily="2" charset="0"/>
              </a:rPr>
              <a:t>Kinh</a:t>
            </a:r>
            <a:r>
              <a:rPr lang="en-US" sz="20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000" dirty="0" err="1">
                <a:latin typeface="Roboto" pitchFamily="2" charset="0"/>
                <a:ea typeface="Roboto" pitchFamily="2" charset="0"/>
              </a:rPr>
              <a:t>tuyến</a:t>
            </a:r>
            <a:r>
              <a:rPr lang="en-US" sz="20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000" b="1" dirty="0" err="1">
                <a:latin typeface="Roboto" pitchFamily="2" charset="0"/>
                <a:ea typeface="Roboto" pitchFamily="2" charset="0"/>
              </a:rPr>
              <a:t>đông</a:t>
            </a:r>
            <a:endParaRPr lang="en-US" sz="2000" b="1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78EACD-BEAD-4FB8-8747-33918B61F1B7}"/>
              </a:ext>
            </a:extLst>
          </p:cNvPr>
          <p:cNvSpPr/>
          <p:nvPr/>
        </p:nvSpPr>
        <p:spPr>
          <a:xfrm>
            <a:off x="3505469" y="4731289"/>
            <a:ext cx="2344616" cy="797314"/>
          </a:xfrm>
          <a:prstGeom prst="rect">
            <a:avLst/>
          </a:prstGeom>
          <a:solidFill>
            <a:srgbClr val="297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 err="1"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n</a:t>
            </a:r>
            <a:r>
              <a:rPr lang="en-US" sz="2000" dirty="0" err="1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ằm</a:t>
            </a:r>
            <a:r>
              <a:rPr lang="en-US" sz="2000" dirty="0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bên</a:t>
            </a:r>
            <a:r>
              <a:rPr lang="en-US" sz="2000" dirty="0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phải</a:t>
            </a:r>
            <a:r>
              <a:rPr lang="en-US" sz="2000" b="1" dirty="0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kinh</a:t>
            </a:r>
            <a:r>
              <a:rPr lang="en-US" sz="2000" dirty="0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tuyến</a:t>
            </a:r>
            <a:r>
              <a:rPr lang="en-US" sz="2000" dirty="0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gốc</a:t>
            </a:r>
            <a:endParaRPr lang="en-US" sz="2000" dirty="0">
              <a:effectLst/>
              <a:latin typeface="Roboto" pitchFamily="2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7C28ADF-B623-4831-BAB9-3610CFC189A8}"/>
              </a:ext>
            </a:extLst>
          </p:cNvPr>
          <p:cNvCxnSpPr>
            <a:cxnSpLocks/>
          </p:cNvCxnSpPr>
          <p:nvPr/>
        </p:nvCxnSpPr>
        <p:spPr>
          <a:xfrm>
            <a:off x="2877199" y="5137996"/>
            <a:ext cx="486043" cy="0"/>
          </a:xfrm>
          <a:prstGeom prst="straightConnector1">
            <a:avLst/>
          </a:prstGeom>
          <a:ln>
            <a:solidFill>
              <a:srgbClr val="297F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E9E15822-CA8B-4B60-AA92-4A90249A209A}"/>
              </a:ext>
            </a:extLst>
          </p:cNvPr>
          <p:cNvSpPr/>
          <p:nvPr/>
        </p:nvSpPr>
        <p:spPr>
          <a:xfrm>
            <a:off x="370450" y="5881484"/>
            <a:ext cx="2344616" cy="532057"/>
          </a:xfrm>
          <a:prstGeom prst="rect">
            <a:avLst/>
          </a:prstGeom>
          <a:solidFill>
            <a:srgbClr val="297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Roboto" pitchFamily="2" charset="0"/>
                <a:ea typeface="Roboto" pitchFamily="2" charset="0"/>
              </a:rPr>
              <a:t>Kinh</a:t>
            </a:r>
            <a:r>
              <a:rPr lang="en-US" sz="20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000" dirty="0" err="1">
                <a:latin typeface="Roboto" pitchFamily="2" charset="0"/>
                <a:ea typeface="Roboto" pitchFamily="2" charset="0"/>
              </a:rPr>
              <a:t>tuyến</a:t>
            </a:r>
            <a:r>
              <a:rPr lang="en-US" sz="20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000" b="1" dirty="0" err="1">
                <a:latin typeface="Roboto" pitchFamily="2" charset="0"/>
                <a:ea typeface="Roboto" pitchFamily="2" charset="0"/>
              </a:rPr>
              <a:t>tây</a:t>
            </a:r>
            <a:endParaRPr lang="en-US" sz="2000" b="1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7F041C0-E032-4B0B-B0C9-12D7D17561E4}"/>
              </a:ext>
            </a:extLst>
          </p:cNvPr>
          <p:cNvSpPr/>
          <p:nvPr/>
        </p:nvSpPr>
        <p:spPr>
          <a:xfrm>
            <a:off x="3505469" y="5725487"/>
            <a:ext cx="2220083" cy="797314"/>
          </a:xfrm>
          <a:prstGeom prst="rect">
            <a:avLst/>
          </a:prstGeom>
          <a:solidFill>
            <a:srgbClr val="297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 err="1"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n</a:t>
            </a:r>
            <a:r>
              <a:rPr lang="en-US" sz="2000" dirty="0" err="1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ằm</a:t>
            </a:r>
            <a:r>
              <a:rPr lang="en-US" sz="2000" dirty="0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bên</a:t>
            </a:r>
            <a:r>
              <a:rPr lang="en-US" sz="2000" dirty="0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kinh</a:t>
            </a:r>
            <a:r>
              <a:rPr lang="en-US" sz="2000" dirty="0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tuyến</a:t>
            </a:r>
            <a:r>
              <a:rPr lang="en-US" sz="2000" dirty="0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gốc</a:t>
            </a:r>
            <a:endParaRPr lang="en-US" sz="2000" dirty="0">
              <a:effectLst/>
              <a:latin typeface="Roboto" pitchFamily="2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D0C3005-73D1-4699-ACA4-B1A4A72CA17D}"/>
              </a:ext>
            </a:extLst>
          </p:cNvPr>
          <p:cNvCxnSpPr>
            <a:cxnSpLocks/>
          </p:cNvCxnSpPr>
          <p:nvPr/>
        </p:nvCxnSpPr>
        <p:spPr>
          <a:xfrm>
            <a:off x="2877199" y="6132194"/>
            <a:ext cx="486043" cy="0"/>
          </a:xfrm>
          <a:prstGeom prst="straightConnector1">
            <a:avLst/>
          </a:prstGeom>
          <a:ln>
            <a:solidFill>
              <a:srgbClr val="297F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14FAA28-4BAC-4AEF-BBDB-AC119EBEF38F}"/>
              </a:ext>
            </a:extLst>
          </p:cNvPr>
          <p:cNvSpPr txBox="1"/>
          <p:nvPr/>
        </p:nvSpPr>
        <p:spPr>
          <a:xfrm>
            <a:off x="3353289" y="45533"/>
            <a:ext cx="5485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1. HỆ THỐNG KINH, VĨ TUYẾN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1C245CE-E9AD-41E4-A733-B9A3C1FE1085}"/>
              </a:ext>
            </a:extLst>
          </p:cNvPr>
          <p:cNvCxnSpPr/>
          <p:nvPr/>
        </p:nvCxnSpPr>
        <p:spPr>
          <a:xfrm>
            <a:off x="0" y="562708"/>
            <a:ext cx="12192000" cy="0"/>
          </a:xfrm>
          <a:prstGeom prst="line">
            <a:avLst/>
          </a:prstGeom>
          <a:ln w="19050">
            <a:solidFill>
              <a:srgbClr val="297F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F7488D38-C8A9-4850-945E-E22F6D179E9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80" b="91229" l="7437" r="91229">
                        <a14:foregroundMark x1="73403" y1="35772" x2="79992" y2="45958"/>
                        <a14:foregroundMark x1="79992" y1="45958" x2="58084" y2="66249"/>
                        <a14:foregroundMark x1="58084" y1="66249" x2="30922" y2="37753"/>
                        <a14:foregroundMark x1="30922" y1="37753" x2="48747" y2="21180"/>
                        <a14:foregroundMark x1="48747" y1="21180" x2="67704" y2="29951"/>
                        <a14:foregroundMark x1="67704" y1="29951" x2="79345" y2="42441"/>
                        <a14:foregroundMark x1="79345" y1="42441" x2="79345" y2="42441"/>
                        <a14:foregroundMark x1="77971" y1="30517" x2="83508" y2="43290"/>
                        <a14:foregroundMark x1="83508" y1="43290" x2="83226" y2="58933"/>
                        <a14:foregroundMark x1="83226" y1="58933" x2="74859" y2="63703"/>
                        <a14:foregroundMark x1="74859" y1="63703" x2="81811" y2="54042"/>
                        <a14:foregroundMark x1="84600" y1="41067" x2="84276" y2="62045"/>
                        <a14:foregroundMark x1="84276" y1="62045" x2="73525" y2="76273"/>
                        <a14:foregroundMark x1="73525" y1="76273" x2="71625" y2="76839"/>
                        <a14:foregroundMark x1="40420" y1="85974" x2="48545" y2="88763"/>
                        <a14:foregroundMark x1="48545" y1="88763" x2="65319" y2="84964"/>
                        <a14:foregroundMark x1="65319" y1="84964" x2="86015" y2="66532"/>
                        <a14:foregroundMark x1="86015" y1="66532" x2="89046" y2="34681"/>
                        <a14:foregroundMark x1="89046" y1="34681" x2="85449" y2="25465"/>
                        <a14:foregroundMark x1="85449" y1="25465" x2="67502" y2="15562"/>
                        <a14:foregroundMark x1="67502" y1="15562" x2="46443" y2="12975"/>
                        <a14:foregroundMark x1="46443" y1="12975" x2="19281" y2="17542"/>
                        <a14:foregroundMark x1="19281" y1="17542" x2="13541" y2="25465"/>
                        <a14:foregroundMark x1="13541" y1="25465" x2="10590" y2="35085"/>
                        <a14:foregroundMark x1="10590" y1="35085" x2="11156" y2="45069"/>
                        <a14:foregroundMark x1="11156" y1="45069" x2="13056" y2="49475"/>
                        <a14:foregroundMark x1="9903" y1="50525" x2="17947" y2="64915"/>
                        <a14:foregroundMark x1="17947" y1="64915" x2="17947" y2="64915"/>
                        <a14:foregroundMark x1="9539" y1="49838" x2="11641" y2="63500"/>
                        <a14:foregroundMark x1="40744" y1="8771" x2="54082" y2="11924"/>
                        <a14:foregroundMark x1="33387" y1="10509" x2="47777" y2="16492"/>
                        <a14:foregroundMark x1="54810" y1="7720" x2="67421" y2="14753"/>
                        <a14:foregroundMark x1="76920" y1="24212" x2="82862" y2="27365"/>
                        <a14:foregroundMark x1="67785" y1="11560" x2="74091" y2="17179"/>
                        <a14:foregroundMark x1="74091" y1="17179" x2="74091" y2="17179"/>
                        <a14:foregroundMark x1="90946" y1="41390" x2="91269" y2="55457"/>
                        <a14:foregroundMark x1="71989" y1="58610" x2="71989" y2="71948"/>
                        <a14:foregroundMark x1="71989" y1="71948" x2="71989" y2="71948"/>
                        <a14:foregroundMark x1="74454" y1="54406" x2="74778" y2="69483"/>
                        <a14:foregroundMark x1="74778" y1="69483" x2="74778" y2="69483"/>
                        <a14:foregroundMark x1="65319" y1="86661" x2="81447" y2="77526"/>
                        <a14:foregroundMark x1="81447" y1="77526" x2="81447" y2="77526"/>
                        <a14:foregroundMark x1="32336" y1="86297" x2="47090" y2="90865"/>
                        <a14:foregroundMark x1="54446" y1="91593" x2="62854" y2="91229"/>
                        <a14:foregroundMark x1="62854" y1="91229" x2="62854" y2="91229"/>
                        <a14:foregroundMark x1="7437" y1="52991" x2="14107" y2="65602"/>
                        <a14:foregroundMark x1="10954" y1="65279" x2="15158" y2="71948"/>
                        <a14:foregroundMark x1="27769" y1="84923" x2="36217" y2="88440"/>
                        <a14:foregroundMark x1="36217" y1="88440" x2="36540" y2="88440"/>
                        <a14:foregroundMark x1="80760" y1="18957" x2="81811" y2="20695"/>
                        <a14:foregroundMark x1="80396" y1="17906" x2="81811" y2="21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016" y="106503"/>
            <a:ext cx="801390" cy="80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420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12" grpId="0"/>
      <p:bldP spid="14" grpId="0" animBg="1"/>
      <p:bldP spid="15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131" y="2967335"/>
            <a:ext cx="115214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/>
              <a:t>- </a:t>
            </a:r>
            <a:r>
              <a:rPr lang="en-US" sz="3200" dirty="0" err="1" smtClean="0"/>
              <a:t>Dựa</a:t>
            </a:r>
            <a:r>
              <a:rPr lang="en-US" sz="3200" dirty="0" smtClean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kinh</a:t>
            </a:r>
            <a:r>
              <a:rPr lang="en-US" sz="3200" dirty="0"/>
              <a:t> </a:t>
            </a:r>
            <a:r>
              <a:rPr lang="en-US" sz="3200" dirty="0" err="1"/>
              <a:t>tuyến</a:t>
            </a:r>
            <a:r>
              <a:rPr lang="en-US" sz="3200" dirty="0"/>
              <a:t> </a:t>
            </a:r>
            <a:r>
              <a:rPr lang="en-US" sz="3200" dirty="0" err="1"/>
              <a:t>gốc</a:t>
            </a:r>
            <a:r>
              <a:rPr lang="en-US" sz="3200" dirty="0"/>
              <a:t> (</a:t>
            </a:r>
            <a:r>
              <a:rPr lang="en-US" sz="3200" dirty="0" err="1"/>
              <a:t>kinh</a:t>
            </a:r>
            <a:r>
              <a:rPr lang="en-US" sz="3200" dirty="0"/>
              <a:t> </a:t>
            </a:r>
            <a:r>
              <a:rPr lang="en-US" sz="3200" dirty="0" err="1"/>
              <a:t>tuyến</a:t>
            </a:r>
            <a:r>
              <a:rPr lang="en-US" sz="3200" dirty="0"/>
              <a:t> 0°)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kinh</a:t>
            </a:r>
            <a:r>
              <a:rPr lang="en-US" sz="3200" dirty="0"/>
              <a:t> </a:t>
            </a:r>
            <a:r>
              <a:rPr lang="en-US" sz="3200" dirty="0" err="1"/>
              <a:t>tuyến</a:t>
            </a:r>
            <a:r>
              <a:rPr lang="en-US" sz="3200" dirty="0"/>
              <a:t> 180° </a:t>
            </a:r>
            <a:r>
              <a:rPr lang="en-US" sz="3200" dirty="0" err="1"/>
              <a:t>đối</a:t>
            </a:r>
            <a:r>
              <a:rPr lang="en-US" sz="3200" dirty="0"/>
              <a:t> </a:t>
            </a:r>
            <a:r>
              <a:rPr lang="en-US" sz="3200" dirty="0" err="1"/>
              <a:t>diện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nhận</a:t>
            </a:r>
            <a:r>
              <a:rPr lang="en-US" sz="3200" dirty="0"/>
              <a:t> </a:t>
            </a:r>
            <a:r>
              <a:rPr lang="en-US" sz="3200" dirty="0" err="1"/>
              <a:t>biết</a:t>
            </a:r>
            <a:r>
              <a:rPr lang="en-US" sz="3200" dirty="0"/>
              <a:t> </a:t>
            </a:r>
            <a:r>
              <a:rPr lang="en-US" sz="3200" dirty="0" err="1"/>
              <a:t>kinh</a:t>
            </a:r>
            <a:r>
              <a:rPr lang="en-US" sz="3200" dirty="0"/>
              <a:t> </a:t>
            </a:r>
            <a:r>
              <a:rPr lang="en-US" sz="3200" dirty="0" err="1"/>
              <a:t>tuyến</a:t>
            </a:r>
            <a:r>
              <a:rPr lang="en-US" sz="3200" dirty="0"/>
              <a:t> </a:t>
            </a:r>
            <a:r>
              <a:rPr lang="en-US" sz="3200" dirty="0" err="1"/>
              <a:t>đông</a:t>
            </a:r>
            <a:r>
              <a:rPr lang="en-US" sz="3200" dirty="0"/>
              <a:t>, </a:t>
            </a:r>
            <a:r>
              <a:rPr lang="en-US" sz="3200" dirty="0" err="1"/>
              <a:t>kinh</a:t>
            </a:r>
            <a:r>
              <a:rPr lang="en-US" sz="3200" dirty="0"/>
              <a:t> </a:t>
            </a:r>
            <a:r>
              <a:rPr lang="en-US" sz="3200" dirty="0" err="1"/>
              <a:t>tuyến</a:t>
            </a:r>
            <a:r>
              <a:rPr lang="en-US" sz="3200" dirty="0"/>
              <a:t> </a:t>
            </a:r>
            <a:r>
              <a:rPr lang="en-US" sz="3200" dirty="0" err="1"/>
              <a:t>tây</a:t>
            </a:r>
            <a:r>
              <a:rPr lang="en-US" sz="3200" dirty="0"/>
              <a:t>. </a:t>
            </a:r>
            <a:endParaRPr lang="en-US" sz="3200" dirty="0" smtClean="0"/>
          </a:p>
          <a:p>
            <a:pPr algn="just"/>
            <a:r>
              <a:rPr lang="en-US" sz="3200" dirty="0" smtClean="0"/>
              <a:t>- </a:t>
            </a:r>
            <a:r>
              <a:rPr lang="en-US" sz="3200" dirty="0" err="1" smtClean="0"/>
              <a:t>Dựa</a:t>
            </a:r>
            <a:r>
              <a:rPr lang="en-US" sz="3200" dirty="0" smtClean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vĩ</a:t>
            </a:r>
            <a:r>
              <a:rPr lang="en-US" sz="3200" dirty="0"/>
              <a:t> </a:t>
            </a:r>
            <a:r>
              <a:rPr lang="en-US" sz="3200" dirty="0" err="1"/>
              <a:t>tuyến</a:t>
            </a:r>
            <a:r>
              <a:rPr lang="en-US" sz="3200" dirty="0"/>
              <a:t> </a:t>
            </a:r>
            <a:r>
              <a:rPr lang="en-US" sz="3200" dirty="0" err="1"/>
              <a:t>gốc</a:t>
            </a:r>
            <a:r>
              <a:rPr lang="en-US" sz="3200" dirty="0"/>
              <a:t> (</a:t>
            </a:r>
            <a:r>
              <a:rPr lang="en-US" sz="3200" dirty="0" err="1"/>
              <a:t>Xích</a:t>
            </a:r>
            <a:r>
              <a:rPr lang="en-US" sz="3200" dirty="0"/>
              <a:t> </a:t>
            </a:r>
            <a:r>
              <a:rPr lang="en-US" sz="3200" dirty="0" err="1"/>
              <a:t>đạo</a:t>
            </a:r>
            <a:r>
              <a:rPr lang="en-US" sz="3200" dirty="0"/>
              <a:t>)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biết</a:t>
            </a:r>
            <a:r>
              <a:rPr lang="en-US" sz="3200" dirty="0"/>
              <a:t> </a:t>
            </a:r>
            <a:r>
              <a:rPr lang="en-US" sz="3200" dirty="0" err="1"/>
              <a:t>vĩ</a:t>
            </a:r>
            <a:r>
              <a:rPr lang="en-US" sz="3200" dirty="0"/>
              <a:t> </a:t>
            </a:r>
            <a:r>
              <a:rPr lang="en-US" sz="3200" dirty="0" err="1"/>
              <a:t>tuyến</a:t>
            </a:r>
            <a:r>
              <a:rPr lang="en-US" sz="3200" dirty="0"/>
              <a:t> </a:t>
            </a:r>
            <a:r>
              <a:rPr lang="en-US" sz="3200" dirty="0" err="1"/>
              <a:t>bắc</a:t>
            </a:r>
            <a:r>
              <a:rPr lang="en-US" sz="3200" dirty="0"/>
              <a:t>, </a:t>
            </a:r>
            <a:r>
              <a:rPr lang="en-US" sz="3200" dirty="0" err="1"/>
              <a:t>vĩ</a:t>
            </a:r>
            <a:r>
              <a:rPr lang="en-US" sz="3200" dirty="0"/>
              <a:t> </a:t>
            </a:r>
            <a:r>
              <a:rPr lang="en-US" sz="3200" dirty="0" err="1"/>
              <a:t>tuyến</a:t>
            </a:r>
            <a:r>
              <a:rPr lang="en-US" sz="3200" dirty="0"/>
              <a:t> </a:t>
            </a:r>
            <a:r>
              <a:rPr lang="en-US" sz="3200" dirty="0" err="1"/>
              <a:t>nam</a:t>
            </a:r>
            <a:r>
              <a:rPr lang="en-US" sz="32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A1C0BC-239C-4FA1-AD59-659A0DA329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54" t="28502" r="25346" b="15881"/>
          <a:stretch/>
        </p:blipFill>
        <p:spPr>
          <a:xfrm>
            <a:off x="1299924" y="389376"/>
            <a:ext cx="3052017" cy="2120759"/>
          </a:xfrm>
          <a:prstGeom prst="rect">
            <a:avLst/>
          </a:prstGeom>
          <a:effectLst/>
        </p:spPr>
      </p:pic>
      <p:pic>
        <p:nvPicPr>
          <p:cNvPr id="4" name="Picture 3" descr="A picture containing toy, doll, vector graphics, several&#10;&#10;Description automatically generated">
            <a:extLst>
              <a:ext uri="{FF2B5EF4-FFF2-40B4-BE49-F238E27FC236}">
                <a16:creationId xmlns:a16="http://schemas.microsoft.com/office/drawing/2014/main" id="{67550C74-63EA-467D-B5FD-12ADAD9CD5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" t="48715" r="9507" b="27224"/>
          <a:stretch/>
        </p:blipFill>
        <p:spPr>
          <a:xfrm>
            <a:off x="6227300" y="4379782"/>
            <a:ext cx="5491354" cy="207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4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A1C0BC-239C-4FA1-AD59-659A0DA329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54" t="28502" r="25346" b="15881"/>
          <a:stretch/>
        </p:blipFill>
        <p:spPr>
          <a:xfrm>
            <a:off x="343462" y="846576"/>
            <a:ext cx="5536834" cy="3847387"/>
          </a:xfrm>
          <a:prstGeom prst="rect">
            <a:avLst/>
          </a:prstGeom>
          <a:effectLst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4A7CABF-D437-40EB-B1B6-8C27E2E5B9D4}"/>
              </a:ext>
            </a:extLst>
          </p:cNvPr>
          <p:cNvSpPr/>
          <p:nvPr/>
        </p:nvSpPr>
        <p:spPr>
          <a:xfrm>
            <a:off x="4496974" y="2580119"/>
            <a:ext cx="1144171" cy="275621"/>
          </a:xfrm>
          <a:prstGeom prst="rect">
            <a:avLst/>
          </a:prstGeom>
          <a:solidFill>
            <a:srgbClr val="DF2E2E"/>
          </a:solidFill>
          <a:ln>
            <a:solidFill>
              <a:srgbClr val="DF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latin typeface="Roboto" pitchFamily="2" charset="0"/>
                <a:ea typeface="Roboto" pitchFamily="2" charset="0"/>
              </a:rPr>
              <a:t>Vĩ</a:t>
            </a:r>
            <a:r>
              <a:rPr lang="en-US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1200" dirty="0" err="1">
                <a:latin typeface="Roboto" pitchFamily="2" charset="0"/>
                <a:ea typeface="Roboto" pitchFamily="2" charset="0"/>
              </a:rPr>
              <a:t>tuyến</a:t>
            </a:r>
            <a:r>
              <a:rPr lang="en-US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1200" dirty="0" err="1">
                <a:latin typeface="Roboto" pitchFamily="2" charset="0"/>
                <a:ea typeface="Roboto" pitchFamily="2" charset="0"/>
              </a:rPr>
              <a:t>gốc</a:t>
            </a:r>
            <a:endParaRPr lang="en-US" sz="12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7CB17E-F39E-409A-B631-4DADBE1AFB7A}"/>
              </a:ext>
            </a:extLst>
          </p:cNvPr>
          <p:cNvSpPr/>
          <p:nvPr/>
        </p:nvSpPr>
        <p:spPr>
          <a:xfrm>
            <a:off x="6311705" y="1468069"/>
            <a:ext cx="2114842" cy="532057"/>
          </a:xfrm>
          <a:prstGeom prst="rect">
            <a:avLst/>
          </a:prstGeom>
          <a:solidFill>
            <a:srgbClr val="297F87"/>
          </a:solidFill>
          <a:ln>
            <a:solidFill>
              <a:srgbClr val="297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Roboto" pitchFamily="2" charset="0"/>
                <a:ea typeface="Roboto" pitchFamily="2" charset="0"/>
              </a:rPr>
              <a:t>Vĩ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tuyến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gốc</a:t>
            </a:r>
            <a:endParaRPr lang="en-US" sz="22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BD505B-3B1D-4451-A649-08B74F2621A2}"/>
              </a:ext>
            </a:extLst>
          </p:cNvPr>
          <p:cNvSpPr/>
          <p:nvPr/>
        </p:nvSpPr>
        <p:spPr>
          <a:xfrm>
            <a:off x="9399289" y="1468068"/>
            <a:ext cx="2285782" cy="532057"/>
          </a:xfrm>
          <a:prstGeom prst="rect">
            <a:avLst/>
          </a:prstGeom>
          <a:solidFill>
            <a:srgbClr val="297F87"/>
          </a:solidFill>
          <a:ln>
            <a:solidFill>
              <a:srgbClr val="297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200" dirty="0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0</a:t>
            </a:r>
            <a:r>
              <a:rPr lang="en-US" sz="2200" baseline="30000" dirty="0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0 </a:t>
            </a:r>
            <a:r>
              <a:rPr lang="en-US" sz="2200" dirty="0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(</a:t>
            </a:r>
            <a:r>
              <a:rPr lang="en-US" sz="2200" dirty="0" err="1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Xích</a:t>
            </a:r>
            <a:r>
              <a:rPr lang="en-US" sz="2200" dirty="0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đạo</a:t>
            </a:r>
            <a:r>
              <a:rPr lang="en-US" sz="2200" dirty="0"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)</a:t>
            </a:r>
            <a:endParaRPr lang="en-US" sz="2200" dirty="0">
              <a:effectLst/>
              <a:latin typeface="Roboto" pitchFamily="2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83EA9C-6263-4263-8292-DBB3EE968FDC}"/>
              </a:ext>
            </a:extLst>
          </p:cNvPr>
          <p:cNvSpPr/>
          <p:nvPr/>
        </p:nvSpPr>
        <p:spPr>
          <a:xfrm>
            <a:off x="6310555" y="2346669"/>
            <a:ext cx="2114842" cy="532057"/>
          </a:xfrm>
          <a:prstGeom prst="rect">
            <a:avLst/>
          </a:prstGeom>
          <a:solidFill>
            <a:srgbClr val="297F87"/>
          </a:solidFill>
          <a:ln>
            <a:solidFill>
              <a:srgbClr val="297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Roboto" pitchFamily="2" charset="0"/>
                <a:ea typeface="Roboto" pitchFamily="2" charset="0"/>
              </a:rPr>
              <a:t>Vĩ</a:t>
            </a:r>
            <a:r>
              <a:rPr lang="en-US" sz="20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000" dirty="0" err="1">
                <a:latin typeface="Roboto" pitchFamily="2" charset="0"/>
                <a:ea typeface="Roboto" pitchFamily="2" charset="0"/>
              </a:rPr>
              <a:t>tuyến</a:t>
            </a:r>
            <a:r>
              <a:rPr lang="en-US" sz="20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000" b="1" dirty="0" err="1">
                <a:latin typeface="Roboto" pitchFamily="2" charset="0"/>
                <a:ea typeface="Roboto" pitchFamily="2" charset="0"/>
              </a:rPr>
              <a:t>Bắc</a:t>
            </a:r>
            <a:endParaRPr lang="en-US" sz="2000" b="1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78EACD-BEAD-4FB8-8747-33918B61F1B7}"/>
              </a:ext>
            </a:extLst>
          </p:cNvPr>
          <p:cNvSpPr/>
          <p:nvPr/>
        </p:nvSpPr>
        <p:spPr>
          <a:xfrm>
            <a:off x="9399289" y="2190672"/>
            <a:ext cx="2285781" cy="797314"/>
          </a:xfrm>
          <a:prstGeom prst="rect">
            <a:avLst/>
          </a:prstGeom>
          <a:solidFill>
            <a:srgbClr val="297F87"/>
          </a:solidFill>
          <a:ln>
            <a:solidFill>
              <a:srgbClr val="297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 err="1"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n</a:t>
            </a:r>
            <a:r>
              <a:rPr lang="en-US" sz="2000" dirty="0" err="1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ằm</a:t>
            </a:r>
            <a:r>
              <a:rPr lang="en-US" sz="2000" dirty="0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Xích</a:t>
            </a:r>
            <a:r>
              <a:rPr lang="en-US" sz="2000" dirty="0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đạo</a:t>
            </a:r>
            <a:r>
              <a:rPr lang="en-US" sz="2000" dirty="0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cực</a:t>
            </a:r>
            <a:r>
              <a:rPr lang="en-US" sz="2000" dirty="0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Bắc</a:t>
            </a:r>
            <a:endParaRPr lang="en-US" sz="2000" dirty="0">
              <a:effectLst/>
              <a:latin typeface="Roboto" pitchFamily="2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7C28ADF-B623-4831-BAB9-3610CFC189A8}"/>
              </a:ext>
            </a:extLst>
          </p:cNvPr>
          <p:cNvCxnSpPr>
            <a:cxnSpLocks/>
          </p:cNvCxnSpPr>
          <p:nvPr/>
        </p:nvCxnSpPr>
        <p:spPr>
          <a:xfrm>
            <a:off x="8683964" y="2583311"/>
            <a:ext cx="486043" cy="0"/>
          </a:xfrm>
          <a:prstGeom prst="straightConnector1">
            <a:avLst/>
          </a:prstGeom>
          <a:ln>
            <a:solidFill>
              <a:srgbClr val="297F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E9E15822-CA8B-4B60-AA92-4A90249A209A}"/>
              </a:ext>
            </a:extLst>
          </p:cNvPr>
          <p:cNvSpPr/>
          <p:nvPr/>
        </p:nvSpPr>
        <p:spPr>
          <a:xfrm>
            <a:off x="6310555" y="3340867"/>
            <a:ext cx="2114842" cy="532057"/>
          </a:xfrm>
          <a:prstGeom prst="rect">
            <a:avLst/>
          </a:prstGeom>
          <a:solidFill>
            <a:srgbClr val="297F87"/>
          </a:solidFill>
          <a:ln>
            <a:solidFill>
              <a:srgbClr val="297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Roboto" pitchFamily="2" charset="0"/>
                <a:ea typeface="Roboto" pitchFamily="2" charset="0"/>
              </a:rPr>
              <a:t>Vĩ</a:t>
            </a:r>
            <a:r>
              <a:rPr lang="en-US" sz="20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000" dirty="0" err="1">
                <a:latin typeface="Roboto" pitchFamily="2" charset="0"/>
                <a:ea typeface="Roboto" pitchFamily="2" charset="0"/>
              </a:rPr>
              <a:t>tuyến</a:t>
            </a:r>
            <a:r>
              <a:rPr lang="en-US" sz="2000">
                <a:latin typeface="Roboto" pitchFamily="2" charset="0"/>
                <a:ea typeface="Roboto" pitchFamily="2" charset="0"/>
              </a:rPr>
              <a:t> </a:t>
            </a:r>
            <a:r>
              <a:rPr lang="en-US" sz="2000" b="1">
                <a:latin typeface="Roboto" pitchFamily="2" charset="0"/>
                <a:ea typeface="Roboto" pitchFamily="2" charset="0"/>
              </a:rPr>
              <a:t>Nam</a:t>
            </a:r>
            <a:endParaRPr lang="en-US" sz="2000" b="1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7F041C0-E032-4B0B-B0C9-12D7D17561E4}"/>
              </a:ext>
            </a:extLst>
          </p:cNvPr>
          <p:cNvSpPr/>
          <p:nvPr/>
        </p:nvSpPr>
        <p:spPr>
          <a:xfrm>
            <a:off x="9399290" y="3184870"/>
            <a:ext cx="2285780" cy="797314"/>
          </a:xfrm>
          <a:prstGeom prst="rect">
            <a:avLst/>
          </a:prstGeom>
          <a:solidFill>
            <a:srgbClr val="297F87"/>
          </a:solidFill>
          <a:ln>
            <a:solidFill>
              <a:srgbClr val="297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 err="1"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n</a:t>
            </a:r>
            <a:r>
              <a:rPr lang="en-US" sz="2000" dirty="0" err="1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ằm</a:t>
            </a:r>
            <a:r>
              <a:rPr lang="en-US" sz="2000" dirty="0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Xích</a:t>
            </a:r>
            <a:r>
              <a:rPr lang="en-US" sz="2000" dirty="0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đạo</a:t>
            </a:r>
            <a:r>
              <a:rPr lang="en-US" sz="2000" dirty="0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cực</a:t>
            </a:r>
            <a:r>
              <a:rPr lang="en-US" sz="2000" dirty="0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Nam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D0C3005-73D1-4699-ACA4-B1A4A72CA17D}"/>
              </a:ext>
            </a:extLst>
          </p:cNvPr>
          <p:cNvCxnSpPr>
            <a:cxnSpLocks/>
          </p:cNvCxnSpPr>
          <p:nvPr/>
        </p:nvCxnSpPr>
        <p:spPr>
          <a:xfrm>
            <a:off x="8680294" y="3591577"/>
            <a:ext cx="486043" cy="0"/>
          </a:xfrm>
          <a:prstGeom prst="straightConnector1">
            <a:avLst/>
          </a:prstGeom>
          <a:ln>
            <a:solidFill>
              <a:srgbClr val="297F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F02406E-E3AC-40AA-ACCA-FAB56712A997}"/>
              </a:ext>
            </a:extLst>
          </p:cNvPr>
          <p:cNvCxnSpPr>
            <a:cxnSpLocks/>
            <a:stCxn id="2" idx="1"/>
          </p:cNvCxnSpPr>
          <p:nvPr/>
        </p:nvCxnSpPr>
        <p:spPr>
          <a:xfrm flipH="1">
            <a:off x="4056188" y="2717930"/>
            <a:ext cx="440786" cy="348762"/>
          </a:xfrm>
          <a:prstGeom prst="straightConnector1">
            <a:avLst/>
          </a:prstGeom>
          <a:ln>
            <a:solidFill>
              <a:srgbClr val="194E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D0501EF-453E-4A27-BBEB-094C6D9C7F5F}"/>
              </a:ext>
            </a:extLst>
          </p:cNvPr>
          <p:cNvCxnSpPr>
            <a:cxnSpLocks/>
          </p:cNvCxnSpPr>
          <p:nvPr/>
        </p:nvCxnSpPr>
        <p:spPr>
          <a:xfrm>
            <a:off x="8669896" y="1765041"/>
            <a:ext cx="486043" cy="0"/>
          </a:xfrm>
          <a:prstGeom prst="straightConnector1">
            <a:avLst/>
          </a:prstGeom>
          <a:ln>
            <a:solidFill>
              <a:srgbClr val="297F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921FFFF-82CD-4CD2-BA18-3D45C854540C}"/>
              </a:ext>
            </a:extLst>
          </p:cNvPr>
          <p:cNvSpPr txBox="1"/>
          <p:nvPr/>
        </p:nvSpPr>
        <p:spPr>
          <a:xfrm>
            <a:off x="305633" y="4872217"/>
            <a:ext cx="5790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err="1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Độ</a:t>
            </a:r>
            <a:r>
              <a:rPr lang="en-US" sz="2000" dirty="0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000" dirty="0" err="1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dài</a:t>
            </a:r>
            <a:r>
              <a:rPr lang="en-US" sz="2000" dirty="0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000" dirty="0" err="1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các</a:t>
            </a:r>
            <a:r>
              <a:rPr lang="en-US" sz="2000" dirty="0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000" dirty="0" err="1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đường</a:t>
            </a:r>
            <a:r>
              <a:rPr lang="en-US" sz="2000" dirty="0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000" dirty="0" err="1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kinh</a:t>
            </a:r>
            <a:r>
              <a:rPr lang="en-US" sz="2000" dirty="0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000" dirty="0" err="1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tuyến</a:t>
            </a:r>
            <a:r>
              <a:rPr lang="en-US" sz="2000" dirty="0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000" dirty="0" err="1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bằng</a:t>
            </a:r>
            <a:r>
              <a:rPr lang="en-US" sz="2000" dirty="0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000" dirty="0" err="1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nhau</a:t>
            </a:r>
            <a:r>
              <a:rPr lang="en-US" sz="2000" dirty="0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F703C1-BF56-4796-BBE7-3A3C246CA8F7}"/>
              </a:ext>
            </a:extLst>
          </p:cNvPr>
          <p:cNvSpPr txBox="1"/>
          <p:nvPr/>
        </p:nvSpPr>
        <p:spPr>
          <a:xfrm>
            <a:off x="305631" y="5243706"/>
            <a:ext cx="56590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 err="1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Độ</a:t>
            </a:r>
            <a:r>
              <a:rPr lang="en-US" sz="2000" dirty="0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000" dirty="0" err="1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dài</a:t>
            </a:r>
            <a:r>
              <a:rPr lang="en-US" sz="2000" dirty="0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000" dirty="0" err="1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các</a:t>
            </a:r>
            <a:r>
              <a:rPr lang="en-US" sz="2000" dirty="0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000" dirty="0" err="1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đường</a:t>
            </a:r>
            <a:r>
              <a:rPr lang="en-US" sz="2000" dirty="0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000" dirty="0" err="1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vĩ</a:t>
            </a:r>
            <a:r>
              <a:rPr lang="en-US" sz="2000" dirty="0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000" dirty="0" err="1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tuyến</a:t>
            </a:r>
            <a:r>
              <a:rPr lang="en-US" sz="2000" dirty="0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000" dirty="0" err="1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nhỏ</a:t>
            </a:r>
            <a:r>
              <a:rPr lang="en-US" sz="2000" dirty="0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000" dirty="0" err="1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dần</a:t>
            </a:r>
            <a:r>
              <a:rPr lang="en-US" sz="2000" dirty="0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000" dirty="0" err="1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từ</a:t>
            </a:r>
            <a:r>
              <a:rPr lang="en-US" sz="2000" dirty="0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000" dirty="0" err="1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Xích</a:t>
            </a:r>
            <a:r>
              <a:rPr lang="en-US" sz="2000" dirty="0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000" dirty="0" err="1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đạo</a:t>
            </a:r>
            <a:r>
              <a:rPr lang="en-US" sz="2000" dirty="0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000" dirty="0" err="1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về</a:t>
            </a:r>
            <a:r>
              <a:rPr lang="en-US" sz="2000" dirty="0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 2 </a:t>
            </a:r>
            <a:r>
              <a:rPr lang="en-US" sz="2000" dirty="0" err="1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cực</a:t>
            </a:r>
            <a:r>
              <a:rPr lang="en-US" sz="2000" dirty="0">
                <a:solidFill>
                  <a:srgbClr val="DF2E2E"/>
                </a:solidFill>
                <a:latin typeface="Roboto" pitchFamily="2" charset="0"/>
                <a:ea typeface="Roboto" pitchFamily="2" charset="0"/>
              </a:rPr>
              <a:t>.</a:t>
            </a:r>
          </a:p>
        </p:txBody>
      </p:sp>
      <p:pic>
        <p:nvPicPr>
          <p:cNvPr id="8" name="Picture 7" descr="A picture containing toy, doll, vector graphics, several&#10;&#10;Description automatically generated">
            <a:extLst>
              <a:ext uri="{FF2B5EF4-FFF2-40B4-BE49-F238E27FC236}">
                <a16:creationId xmlns:a16="http://schemas.microsoft.com/office/drawing/2014/main" id="{67550C74-63EA-467D-B5FD-12ADAD9CD5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" t="48715" r="9507" b="27224"/>
          <a:stretch/>
        </p:blipFill>
        <p:spPr>
          <a:xfrm>
            <a:off x="6227300" y="4379782"/>
            <a:ext cx="5491354" cy="207666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C59AE51-A74A-45F6-9100-0825513F5791}"/>
              </a:ext>
            </a:extLst>
          </p:cNvPr>
          <p:cNvSpPr txBox="1"/>
          <p:nvPr/>
        </p:nvSpPr>
        <p:spPr>
          <a:xfrm>
            <a:off x="3353289" y="45533"/>
            <a:ext cx="5485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1. HỆ THỐNG KINH, VĨ TUYẾN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A771FEA-CB87-4D92-998D-D6F21CB9EBC6}"/>
              </a:ext>
            </a:extLst>
          </p:cNvPr>
          <p:cNvCxnSpPr/>
          <p:nvPr/>
        </p:nvCxnSpPr>
        <p:spPr>
          <a:xfrm>
            <a:off x="0" y="562708"/>
            <a:ext cx="12192000" cy="0"/>
          </a:xfrm>
          <a:prstGeom prst="line">
            <a:avLst/>
          </a:prstGeom>
          <a:ln w="19050">
            <a:solidFill>
              <a:srgbClr val="297F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23C7537E-C243-4ADF-980B-CD7EB40CE2D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80" b="91229" l="7437" r="91229">
                        <a14:foregroundMark x1="73403" y1="35772" x2="79992" y2="45958"/>
                        <a14:foregroundMark x1="79992" y1="45958" x2="58084" y2="66249"/>
                        <a14:foregroundMark x1="58084" y1="66249" x2="30922" y2="37753"/>
                        <a14:foregroundMark x1="30922" y1="37753" x2="48747" y2="21180"/>
                        <a14:foregroundMark x1="48747" y1="21180" x2="67704" y2="29951"/>
                        <a14:foregroundMark x1="67704" y1="29951" x2="79345" y2="42441"/>
                        <a14:foregroundMark x1="79345" y1="42441" x2="79345" y2="42441"/>
                        <a14:foregroundMark x1="77971" y1="30517" x2="83508" y2="43290"/>
                        <a14:foregroundMark x1="83508" y1="43290" x2="83226" y2="58933"/>
                        <a14:foregroundMark x1="83226" y1="58933" x2="74859" y2="63703"/>
                        <a14:foregroundMark x1="74859" y1="63703" x2="81811" y2="54042"/>
                        <a14:foregroundMark x1="84600" y1="41067" x2="84276" y2="62045"/>
                        <a14:foregroundMark x1="84276" y1="62045" x2="73525" y2="76273"/>
                        <a14:foregroundMark x1="73525" y1="76273" x2="71625" y2="76839"/>
                        <a14:foregroundMark x1="40420" y1="85974" x2="48545" y2="88763"/>
                        <a14:foregroundMark x1="48545" y1="88763" x2="65319" y2="84964"/>
                        <a14:foregroundMark x1="65319" y1="84964" x2="86015" y2="66532"/>
                        <a14:foregroundMark x1="86015" y1="66532" x2="89046" y2="34681"/>
                        <a14:foregroundMark x1="89046" y1="34681" x2="85449" y2="25465"/>
                        <a14:foregroundMark x1="85449" y1="25465" x2="67502" y2="15562"/>
                        <a14:foregroundMark x1="67502" y1="15562" x2="46443" y2="12975"/>
                        <a14:foregroundMark x1="46443" y1="12975" x2="19281" y2="17542"/>
                        <a14:foregroundMark x1="19281" y1="17542" x2="13541" y2="25465"/>
                        <a14:foregroundMark x1="13541" y1="25465" x2="10590" y2="35085"/>
                        <a14:foregroundMark x1="10590" y1="35085" x2="11156" y2="45069"/>
                        <a14:foregroundMark x1="11156" y1="45069" x2="13056" y2="49475"/>
                        <a14:foregroundMark x1="9903" y1="50525" x2="17947" y2="64915"/>
                        <a14:foregroundMark x1="17947" y1="64915" x2="17947" y2="64915"/>
                        <a14:foregroundMark x1="9539" y1="49838" x2="11641" y2="63500"/>
                        <a14:foregroundMark x1="40744" y1="8771" x2="54082" y2="11924"/>
                        <a14:foregroundMark x1="33387" y1="10509" x2="47777" y2="16492"/>
                        <a14:foregroundMark x1="54810" y1="7720" x2="67421" y2="14753"/>
                        <a14:foregroundMark x1="76920" y1="24212" x2="82862" y2="27365"/>
                        <a14:foregroundMark x1="67785" y1="11560" x2="74091" y2="17179"/>
                        <a14:foregroundMark x1="74091" y1="17179" x2="74091" y2="17179"/>
                        <a14:foregroundMark x1="90946" y1="41390" x2="91269" y2="55457"/>
                        <a14:foregroundMark x1="71989" y1="58610" x2="71989" y2="71948"/>
                        <a14:foregroundMark x1="71989" y1="71948" x2="71989" y2="71948"/>
                        <a14:foregroundMark x1="74454" y1="54406" x2="74778" y2="69483"/>
                        <a14:foregroundMark x1="74778" y1="69483" x2="74778" y2="69483"/>
                        <a14:foregroundMark x1="65319" y1="86661" x2="81447" y2="77526"/>
                        <a14:foregroundMark x1="81447" y1="77526" x2="81447" y2="77526"/>
                        <a14:foregroundMark x1="32336" y1="86297" x2="47090" y2="90865"/>
                        <a14:foregroundMark x1="54446" y1="91593" x2="62854" y2="91229"/>
                        <a14:foregroundMark x1="62854" y1="91229" x2="62854" y2="91229"/>
                        <a14:foregroundMark x1="7437" y1="52991" x2="14107" y2="65602"/>
                        <a14:foregroundMark x1="10954" y1="65279" x2="15158" y2="71948"/>
                        <a14:foregroundMark x1="27769" y1="84923" x2="36217" y2="88440"/>
                        <a14:foregroundMark x1="36217" y1="88440" x2="36540" y2="88440"/>
                        <a14:foregroundMark x1="80760" y1="18957" x2="81811" y2="20695"/>
                        <a14:foregroundMark x1="80396" y1="17906" x2="81811" y2="21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016" y="106503"/>
            <a:ext cx="801390" cy="80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473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14" grpId="0" animBg="1"/>
      <p:bldP spid="15" grpId="0" animBg="1"/>
      <p:bldP spid="18" grpId="0" animBg="1"/>
      <p:bldP spid="19" grpId="0" animBg="1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7CB17E-F39E-409A-B631-4DADBE1AFB7A}"/>
              </a:ext>
            </a:extLst>
          </p:cNvPr>
          <p:cNvSpPr/>
          <p:nvPr/>
        </p:nvSpPr>
        <p:spPr>
          <a:xfrm>
            <a:off x="319291" y="765938"/>
            <a:ext cx="2621280" cy="583293"/>
          </a:xfrm>
          <a:prstGeom prst="rect">
            <a:avLst/>
          </a:prstGeom>
          <a:solidFill>
            <a:srgbClr val="DF2E2E"/>
          </a:solidFill>
          <a:ln>
            <a:solidFill>
              <a:srgbClr val="DF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7AE"/>
                </a:solidFill>
                <a:latin typeface="Roboto" pitchFamily="2" charset="0"/>
                <a:ea typeface="Roboto" pitchFamily="2" charset="0"/>
              </a:rPr>
              <a:t>Em</a:t>
            </a:r>
            <a:r>
              <a:rPr lang="en-US" sz="2800" b="1" dirty="0">
                <a:solidFill>
                  <a:srgbClr val="FFF7AE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solidFill>
                  <a:srgbClr val="FFF7AE"/>
                </a:solidFill>
                <a:latin typeface="Roboto" pitchFamily="2" charset="0"/>
                <a:ea typeface="Roboto" pitchFamily="2" charset="0"/>
              </a:rPr>
              <a:t>có</a:t>
            </a:r>
            <a:r>
              <a:rPr lang="en-US" sz="2800" b="1" dirty="0">
                <a:solidFill>
                  <a:srgbClr val="FFF7AE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solidFill>
                  <a:srgbClr val="FFF7AE"/>
                </a:solidFill>
                <a:latin typeface="Roboto" pitchFamily="2" charset="0"/>
                <a:ea typeface="Roboto" pitchFamily="2" charset="0"/>
              </a:rPr>
              <a:t>biết</a:t>
            </a:r>
            <a:r>
              <a:rPr lang="en-US" sz="2800" b="1" dirty="0">
                <a:solidFill>
                  <a:srgbClr val="FFF7AE"/>
                </a:solidFill>
                <a:latin typeface="Roboto" pitchFamily="2" charset="0"/>
                <a:ea typeface="Roboto" pitchFamily="2" charset="0"/>
              </a:rPr>
              <a:t>?</a:t>
            </a:r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99B8CD1-0FFD-4D96-925B-D8B0F04E5F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1" t="10934" r="34967" b="15256"/>
          <a:stretch/>
        </p:blipFill>
        <p:spPr>
          <a:xfrm>
            <a:off x="4534337" y="1494908"/>
            <a:ext cx="3881356" cy="3881359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0FAA7F3-761B-47EF-A481-DA49A5B7E4E5}"/>
              </a:ext>
            </a:extLst>
          </p:cNvPr>
          <p:cNvSpPr txBox="1"/>
          <p:nvPr/>
        </p:nvSpPr>
        <p:spPr>
          <a:xfrm>
            <a:off x="4021103" y="1497180"/>
            <a:ext cx="14480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Vòng</a:t>
            </a:r>
            <a:r>
              <a:rPr lang="en-US" sz="1600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cực</a:t>
            </a:r>
            <a:r>
              <a:rPr lang="en-US" sz="1600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Bắc</a:t>
            </a:r>
            <a:endParaRPr lang="en-US" sz="1600" dirty="0">
              <a:solidFill>
                <a:srgbClr val="297F87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452453-F5FB-4F34-9372-12D20FAF7DA5}"/>
              </a:ext>
            </a:extLst>
          </p:cNvPr>
          <p:cNvSpPr txBox="1"/>
          <p:nvPr/>
        </p:nvSpPr>
        <p:spPr>
          <a:xfrm>
            <a:off x="3215600" y="2531368"/>
            <a:ext cx="14478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Chí</a:t>
            </a:r>
            <a:r>
              <a:rPr lang="en-US" sz="1600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tuyến</a:t>
            </a:r>
            <a:r>
              <a:rPr lang="en-US" sz="1600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Bắc</a:t>
            </a:r>
            <a:endParaRPr lang="en-US" sz="1600" dirty="0">
              <a:solidFill>
                <a:srgbClr val="297F87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D7431C-D892-4778-8666-5BA954A63279}"/>
              </a:ext>
            </a:extLst>
          </p:cNvPr>
          <p:cNvSpPr txBox="1"/>
          <p:nvPr/>
        </p:nvSpPr>
        <p:spPr>
          <a:xfrm>
            <a:off x="7425984" y="1507435"/>
            <a:ext cx="1064878" cy="352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solidFill>
                  <a:srgbClr val="297F87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66</a:t>
            </a:r>
            <a:r>
              <a:rPr lang="en-US" sz="1600" baseline="30000" dirty="0">
                <a:solidFill>
                  <a:srgbClr val="297F87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0</a:t>
            </a:r>
            <a:r>
              <a:rPr lang="en-US" sz="1600" dirty="0">
                <a:solidFill>
                  <a:srgbClr val="297F87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33’B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23BFA9-E3BF-4BD3-8553-C92CBBFB00A9}"/>
              </a:ext>
            </a:extLst>
          </p:cNvPr>
          <p:cNvSpPr txBox="1"/>
          <p:nvPr/>
        </p:nvSpPr>
        <p:spPr>
          <a:xfrm>
            <a:off x="7363342" y="5039729"/>
            <a:ext cx="1064878" cy="352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solidFill>
                  <a:srgbClr val="297F87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66</a:t>
            </a:r>
            <a:r>
              <a:rPr lang="en-US" sz="1600" baseline="30000" dirty="0">
                <a:solidFill>
                  <a:srgbClr val="297F87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0</a:t>
            </a:r>
            <a:r>
              <a:rPr lang="en-US" sz="1600" dirty="0">
                <a:solidFill>
                  <a:srgbClr val="297F87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33’N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8AFDBD-ABBA-4E04-A6F5-85EF80C78604}"/>
              </a:ext>
            </a:extLst>
          </p:cNvPr>
          <p:cNvSpPr txBox="1"/>
          <p:nvPr/>
        </p:nvSpPr>
        <p:spPr>
          <a:xfrm>
            <a:off x="8300854" y="3942749"/>
            <a:ext cx="1064878" cy="352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solidFill>
                  <a:srgbClr val="297F87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23</a:t>
            </a:r>
            <a:r>
              <a:rPr lang="en-US" sz="1600" baseline="30000" dirty="0">
                <a:solidFill>
                  <a:srgbClr val="297F87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0</a:t>
            </a:r>
            <a:r>
              <a:rPr lang="en-US" sz="1600" dirty="0">
                <a:solidFill>
                  <a:srgbClr val="297F87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27’N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493730-F164-4786-9B57-A04D86C0F105}"/>
              </a:ext>
            </a:extLst>
          </p:cNvPr>
          <p:cNvSpPr txBox="1"/>
          <p:nvPr/>
        </p:nvSpPr>
        <p:spPr>
          <a:xfrm>
            <a:off x="8300854" y="2574108"/>
            <a:ext cx="1064878" cy="352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solidFill>
                  <a:srgbClr val="297F87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23</a:t>
            </a:r>
            <a:r>
              <a:rPr lang="en-US" sz="1600" baseline="30000" dirty="0">
                <a:solidFill>
                  <a:srgbClr val="297F87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0</a:t>
            </a:r>
            <a:r>
              <a:rPr lang="en-US" sz="1600" dirty="0">
                <a:solidFill>
                  <a:srgbClr val="297F87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27’B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DF070C-7A38-4B28-8FCA-EBADA25AF960}"/>
              </a:ext>
            </a:extLst>
          </p:cNvPr>
          <p:cNvSpPr txBox="1"/>
          <p:nvPr/>
        </p:nvSpPr>
        <p:spPr>
          <a:xfrm>
            <a:off x="8428221" y="3241886"/>
            <a:ext cx="413422" cy="352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solidFill>
                  <a:srgbClr val="297F87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0</a:t>
            </a:r>
            <a:r>
              <a:rPr lang="en-US" sz="1600" baseline="30000" dirty="0">
                <a:solidFill>
                  <a:srgbClr val="297F87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0</a:t>
            </a:r>
            <a:endParaRPr lang="en-US" sz="1600" dirty="0">
              <a:solidFill>
                <a:srgbClr val="297F87"/>
              </a:solidFill>
              <a:effectLst/>
              <a:latin typeface="Roboto" pitchFamily="2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904E48-1C2E-4907-A426-10AACC8A2A6A}"/>
              </a:ext>
            </a:extLst>
          </p:cNvPr>
          <p:cNvSpPr txBox="1"/>
          <p:nvPr/>
        </p:nvSpPr>
        <p:spPr>
          <a:xfrm>
            <a:off x="3135075" y="3911870"/>
            <a:ext cx="1534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Chí</a:t>
            </a:r>
            <a:r>
              <a:rPr lang="en-US" sz="1600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tuyến</a:t>
            </a:r>
            <a:r>
              <a:rPr lang="en-US" sz="1600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 Nam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B2D2D9-970F-4520-903B-756357AE0FA2}"/>
              </a:ext>
            </a:extLst>
          </p:cNvPr>
          <p:cNvSpPr txBox="1"/>
          <p:nvPr/>
        </p:nvSpPr>
        <p:spPr>
          <a:xfrm>
            <a:off x="3974304" y="4996630"/>
            <a:ext cx="1534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Vòng</a:t>
            </a:r>
            <a:r>
              <a:rPr lang="en-US" sz="1600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cực</a:t>
            </a:r>
            <a:r>
              <a:rPr lang="en-US" sz="1600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 Nam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DFB0781-5A3B-44B9-8BCA-59D106A4B20B}"/>
              </a:ext>
            </a:extLst>
          </p:cNvPr>
          <p:cNvSpPr txBox="1"/>
          <p:nvPr/>
        </p:nvSpPr>
        <p:spPr>
          <a:xfrm>
            <a:off x="5977460" y="5418602"/>
            <a:ext cx="1029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Cực</a:t>
            </a:r>
            <a:r>
              <a:rPr lang="en-US" sz="1600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 Nam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D32CB70-665F-4E42-9E53-B5A0FD7BA6FC}"/>
              </a:ext>
            </a:extLst>
          </p:cNvPr>
          <p:cNvSpPr txBox="1"/>
          <p:nvPr/>
        </p:nvSpPr>
        <p:spPr>
          <a:xfrm>
            <a:off x="5977460" y="1100843"/>
            <a:ext cx="942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Cực</a:t>
            </a:r>
            <a:r>
              <a:rPr lang="en-US" sz="1600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Bắc</a:t>
            </a:r>
            <a:endParaRPr lang="en-US" sz="1600" dirty="0">
              <a:solidFill>
                <a:srgbClr val="297F87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5083F5-C731-4771-A7DC-8D21A69B5920}"/>
              </a:ext>
            </a:extLst>
          </p:cNvPr>
          <p:cNvSpPr txBox="1"/>
          <p:nvPr/>
        </p:nvSpPr>
        <p:spPr>
          <a:xfrm>
            <a:off x="3551710" y="3229256"/>
            <a:ext cx="987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Xích</a:t>
            </a:r>
            <a:r>
              <a:rPr lang="en-US" sz="1600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đạo</a:t>
            </a:r>
            <a:endParaRPr lang="en-US" sz="1600" dirty="0">
              <a:solidFill>
                <a:srgbClr val="297F87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7182D564-8E09-4D2F-A2A6-5B1632CA7CD2}"/>
              </a:ext>
            </a:extLst>
          </p:cNvPr>
          <p:cNvSpPr/>
          <p:nvPr/>
        </p:nvSpPr>
        <p:spPr>
          <a:xfrm rot="10800000">
            <a:off x="9721411" y="2727804"/>
            <a:ext cx="403385" cy="554508"/>
          </a:xfrm>
          <a:prstGeom prst="downArrow">
            <a:avLst/>
          </a:prstGeom>
          <a:solidFill>
            <a:srgbClr val="F6D167"/>
          </a:solidFill>
          <a:ln>
            <a:solidFill>
              <a:srgbClr val="F6D167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itchFamily="2" charset="0"/>
              <a:ea typeface="Roboto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0D54478-20B6-4788-AEFF-69ADC0ADD147}"/>
              </a:ext>
            </a:extLst>
          </p:cNvPr>
          <p:cNvSpPr/>
          <p:nvPr/>
        </p:nvSpPr>
        <p:spPr>
          <a:xfrm rot="5400000">
            <a:off x="9007011" y="1594365"/>
            <a:ext cx="1877035" cy="554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Bán</a:t>
            </a:r>
            <a:r>
              <a:rPr lang="en-US" b="1" dirty="0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b="1" dirty="0" err="1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cầu</a:t>
            </a:r>
            <a:r>
              <a:rPr lang="en-US" b="1" dirty="0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b="1" dirty="0" err="1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Bắc</a:t>
            </a:r>
            <a:endParaRPr lang="en-US" b="1" dirty="0">
              <a:solidFill>
                <a:srgbClr val="E4A10A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13B6BA6-25F1-4A4A-B35D-35A3900F529D}"/>
              </a:ext>
            </a:extLst>
          </p:cNvPr>
          <p:cNvSpPr/>
          <p:nvPr/>
        </p:nvSpPr>
        <p:spPr>
          <a:xfrm rot="5400000">
            <a:off x="9020949" y="4876260"/>
            <a:ext cx="1877035" cy="554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Bán</a:t>
            </a:r>
            <a:r>
              <a:rPr lang="en-US" b="1" dirty="0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b="1" dirty="0" err="1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cầu</a:t>
            </a:r>
            <a:r>
              <a:rPr lang="en-US" b="1" dirty="0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 Nam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671A9AD-D2CB-4606-B150-846BE38B9DCA}"/>
              </a:ext>
            </a:extLst>
          </p:cNvPr>
          <p:cNvSpPr/>
          <p:nvPr/>
        </p:nvSpPr>
        <p:spPr>
          <a:xfrm>
            <a:off x="3756023" y="6005792"/>
            <a:ext cx="1877035" cy="554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Bán</a:t>
            </a:r>
            <a:r>
              <a:rPr lang="en-US" b="1" dirty="0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b="1" dirty="0" err="1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cầu</a:t>
            </a:r>
            <a:r>
              <a:rPr lang="en-US" b="1" dirty="0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b="1" dirty="0" err="1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Tây</a:t>
            </a:r>
            <a:endParaRPr lang="en-US" b="1" dirty="0">
              <a:solidFill>
                <a:srgbClr val="E4A10A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F17EE7E-1B27-404B-9673-35B53C4315F9}"/>
              </a:ext>
            </a:extLst>
          </p:cNvPr>
          <p:cNvSpPr/>
          <p:nvPr/>
        </p:nvSpPr>
        <p:spPr>
          <a:xfrm>
            <a:off x="7138402" y="6019860"/>
            <a:ext cx="2013701" cy="554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Bán</a:t>
            </a:r>
            <a:r>
              <a:rPr lang="en-US" b="1" dirty="0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b="1" dirty="0" err="1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cầu</a:t>
            </a:r>
            <a:r>
              <a:rPr lang="en-US" b="1" dirty="0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b="1" dirty="0" err="1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Đông</a:t>
            </a:r>
            <a:endParaRPr lang="en-US" b="1" dirty="0">
              <a:solidFill>
                <a:srgbClr val="E4A10A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47" name="Arrow: Down 46">
            <a:extLst>
              <a:ext uri="{FF2B5EF4-FFF2-40B4-BE49-F238E27FC236}">
                <a16:creationId xmlns:a16="http://schemas.microsoft.com/office/drawing/2014/main" id="{8B354BED-27D5-4340-9BF9-F51ABCFB769F}"/>
              </a:ext>
            </a:extLst>
          </p:cNvPr>
          <p:cNvSpPr/>
          <p:nvPr/>
        </p:nvSpPr>
        <p:spPr>
          <a:xfrm>
            <a:off x="9721411" y="3660489"/>
            <a:ext cx="403385" cy="554508"/>
          </a:xfrm>
          <a:prstGeom prst="downArrow">
            <a:avLst/>
          </a:prstGeom>
          <a:solidFill>
            <a:srgbClr val="F6D167"/>
          </a:solidFill>
          <a:ln>
            <a:solidFill>
              <a:srgbClr val="F6D167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itchFamily="2" charset="0"/>
              <a:ea typeface="Roboto" pitchFamily="2" charset="0"/>
            </a:endParaRPr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C4619201-379E-49BD-9BFD-26616C8FD4A8}"/>
              </a:ext>
            </a:extLst>
          </p:cNvPr>
          <p:cNvSpPr/>
          <p:nvPr/>
        </p:nvSpPr>
        <p:spPr>
          <a:xfrm rot="16200000">
            <a:off x="6687463" y="6005792"/>
            <a:ext cx="403385" cy="554508"/>
          </a:xfrm>
          <a:prstGeom prst="downArrow">
            <a:avLst/>
          </a:prstGeom>
          <a:solidFill>
            <a:srgbClr val="F6D167"/>
          </a:solidFill>
          <a:ln>
            <a:solidFill>
              <a:srgbClr val="F6D16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itchFamily="2" charset="0"/>
              <a:ea typeface="Roboto" pitchFamily="2" charset="0"/>
            </a:endParaRPr>
          </a:p>
        </p:txBody>
      </p:sp>
      <p:sp>
        <p:nvSpPr>
          <p:cNvPr id="49" name="Arrow: Down 48">
            <a:extLst>
              <a:ext uri="{FF2B5EF4-FFF2-40B4-BE49-F238E27FC236}">
                <a16:creationId xmlns:a16="http://schemas.microsoft.com/office/drawing/2014/main" id="{DABC351B-5138-49DA-878F-F87D825B2500}"/>
              </a:ext>
            </a:extLst>
          </p:cNvPr>
          <p:cNvSpPr/>
          <p:nvPr/>
        </p:nvSpPr>
        <p:spPr>
          <a:xfrm rot="5400000">
            <a:off x="5775768" y="6019861"/>
            <a:ext cx="403385" cy="554508"/>
          </a:xfrm>
          <a:prstGeom prst="downArrow">
            <a:avLst/>
          </a:prstGeom>
          <a:solidFill>
            <a:srgbClr val="F6D167"/>
          </a:solidFill>
          <a:ln>
            <a:solidFill>
              <a:srgbClr val="F6D16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itchFamily="2" charset="0"/>
              <a:ea typeface="Roboto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FB88CCD-0A17-4E65-9A06-97EC77B9297D}"/>
              </a:ext>
            </a:extLst>
          </p:cNvPr>
          <p:cNvSpPr txBox="1"/>
          <p:nvPr/>
        </p:nvSpPr>
        <p:spPr>
          <a:xfrm>
            <a:off x="3353289" y="45533"/>
            <a:ext cx="5485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1. HỆ THỐNG KINH, VĨ TUYẾN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2B723E5-DB87-4A55-81B6-AD674812F0EE}"/>
              </a:ext>
            </a:extLst>
          </p:cNvPr>
          <p:cNvCxnSpPr/>
          <p:nvPr/>
        </p:nvCxnSpPr>
        <p:spPr>
          <a:xfrm>
            <a:off x="0" y="562708"/>
            <a:ext cx="12192000" cy="0"/>
          </a:xfrm>
          <a:prstGeom prst="line">
            <a:avLst/>
          </a:prstGeom>
          <a:ln w="19050">
            <a:solidFill>
              <a:srgbClr val="297F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C2AF54B-9A28-43F8-A9CD-4F9728286D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7" r="13645"/>
          <a:stretch/>
        </p:blipFill>
        <p:spPr>
          <a:xfrm>
            <a:off x="526023" y="1482713"/>
            <a:ext cx="2228562" cy="214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9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4" grpId="1"/>
      <p:bldP spid="35" grpId="0"/>
      <p:bldP spid="35" grpId="1"/>
      <p:bldP spid="36" grpId="0"/>
      <p:bldP spid="38" grpId="0" animBg="1"/>
      <p:bldP spid="43" grpId="0"/>
      <p:bldP spid="44" grpId="0"/>
      <p:bldP spid="45" grpId="0"/>
      <p:bldP spid="46" grpId="0"/>
      <p:bldP spid="47" grpId="0" animBg="1"/>
      <p:bldP spid="48" grpId="0" animBg="1"/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567" y="2967335"/>
            <a:ext cx="116390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/>
              <a:t>- </a:t>
            </a:r>
            <a:r>
              <a:rPr lang="vi-VN" sz="3600" dirty="0" smtClean="0"/>
              <a:t>Các </a:t>
            </a:r>
            <a:r>
              <a:rPr lang="vi-VN" sz="3600" dirty="0"/>
              <a:t>kinh tuyến có độ dài bằng nhau. </a:t>
            </a:r>
            <a:endParaRPr lang="en-US" sz="3600" dirty="0" smtClean="0"/>
          </a:p>
          <a:p>
            <a:pPr algn="just"/>
            <a:r>
              <a:rPr lang="en-US" sz="3600" dirty="0" smtClean="0"/>
              <a:t>- </a:t>
            </a:r>
            <a:r>
              <a:rPr lang="vi-VN" sz="3600" dirty="0" smtClean="0"/>
              <a:t>Các </a:t>
            </a:r>
            <a:r>
              <a:rPr lang="vi-VN" sz="3600" dirty="0"/>
              <a:t>vĩ tuyến có độ dài khác </a:t>
            </a:r>
            <a:r>
              <a:rPr lang="vi-VN" sz="3600" dirty="0" smtClean="0"/>
              <a:t>nhau</a:t>
            </a:r>
            <a:r>
              <a:rPr lang="en-US" sz="3600" dirty="0" smtClean="0"/>
              <a:t>( </a:t>
            </a:r>
            <a:r>
              <a:rPr lang="en-US" sz="3600" dirty="0" err="1" smtClean="0"/>
              <a:t>giảm</a:t>
            </a:r>
            <a:r>
              <a:rPr lang="en-US" sz="3600" dirty="0" smtClean="0"/>
              <a:t> </a:t>
            </a:r>
            <a:r>
              <a:rPr lang="en-US" sz="3600" dirty="0" err="1" smtClean="0"/>
              <a:t>dần</a:t>
            </a:r>
            <a:r>
              <a:rPr lang="en-US" sz="3600" dirty="0" smtClean="0"/>
              <a:t> </a:t>
            </a:r>
            <a:r>
              <a:rPr lang="en-US" sz="3600" dirty="0" err="1" smtClean="0"/>
              <a:t>từ</a:t>
            </a:r>
            <a:r>
              <a:rPr lang="en-US" sz="3600" dirty="0" smtClean="0"/>
              <a:t> </a:t>
            </a:r>
            <a:r>
              <a:rPr lang="en-US" sz="3600" dirty="0" err="1" smtClean="0"/>
              <a:t>xích</a:t>
            </a:r>
            <a:r>
              <a:rPr lang="en-US" sz="3600" dirty="0" smtClean="0"/>
              <a:t> </a:t>
            </a:r>
            <a:r>
              <a:rPr lang="en-US" sz="3600" dirty="0" err="1" smtClean="0"/>
              <a:t>đạo</a:t>
            </a:r>
            <a:r>
              <a:rPr lang="en-US" sz="3600" dirty="0" smtClean="0"/>
              <a:t> </a:t>
            </a:r>
            <a:r>
              <a:rPr lang="en-US" sz="3600" dirty="0" err="1" smtClean="0"/>
              <a:t>về</a:t>
            </a:r>
            <a:r>
              <a:rPr lang="en-US" sz="3600" dirty="0" smtClean="0"/>
              <a:t> 2 </a:t>
            </a:r>
            <a:r>
              <a:rPr lang="en-US" sz="3600" dirty="0" err="1" smtClean="0"/>
              <a:t>cực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A1C0BC-239C-4FA1-AD59-659A0DA329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54" t="28502" r="25346" b="15881"/>
          <a:stretch/>
        </p:blipFill>
        <p:spPr>
          <a:xfrm>
            <a:off x="1299924" y="389376"/>
            <a:ext cx="3052017" cy="212075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9712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7197C9-C768-4E91-9D97-2595B73D0903}"/>
              </a:ext>
            </a:extLst>
          </p:cNvPr>
          <p:cNvSpPr/>
          <p:nvPr/>
        </p:nvSpPr>
        <p:spPr>
          <a:xfrm>
            <a:off x="3529262" y="1283368"/>
            <a:ext cx="7716253" cy="2261937"/>
          </a:xfrm>
          <a:prstGeom prst="rect">
            <a:avLst/>
          </a:prstGeom>
          <a:solidFill>
            <a:srgbClr val="DF2E2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itchFamily="2" charset="0"/>
              <a:ea typeface="Roboto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48C188-BC90-47AA-9312-F9ABC32466F9}"/>
              </a:ext>
            </a:extLst>
          </p:cNvPr>
          <p:cNvSpPr txBox="1"/>
          <p:nvPr/>
        </p:nvSpPr>
        <p:spPr>
          <a:xfrm>
            <a:off x="4067653" y="1643017"/>
            <a:ext cx="66394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2. 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TỌA ĐỘ ĐỊA LÍ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F9202FB-D995-4767-A435-500775BB11B3}"/>
              </a:ext>
            </a:extLst>
          </p:cNvPr>
          <p:cNvGrpSpPr/>
          <p:nvPr/>
        </p:nvGrpSpPr>
        <p:grpSpPr>
          <a:xfrm>
            <a:off x="-689811" y="926741"/>
            <a:ext cx="13013374" cy="6564934"/>
            <a:chOff x="-689811" y="926741"/>
            <a:chExt cx="13013374" cy="6564934"/>
          </a:xfrm>
        </p:grpSpPr>
        <p:pic>
          <p:nvPicPr>
            <p:cNvPr id="6" name="Picture 5" descr="A group of people sitting at desks with their arms up&#10;&#10;Description automatically generated with low confidence">
              <a:extLst>
                <a:ext uri="{FF2B5EF4-FFF2-40B4-BE49-F238E27FC236}">
                  <a16:creationId xmlns:a16="http://schemas.microsoft.com/office/drawing/2014/main" id="{463DA229-7CA5-4483-840D-CCF6059AB9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511"/>
            <a:stretch/>
          </p:blipFill>
          <p:spPr>
            <a:xfrm>
              <a:off x="3529262" y="4331374"/>
              <a:ext cx="8794301" cy="2526626"/>
            </a:xfrm>
            <a:prstGeom prst="rect">
              <a:avLst/>
            </a:prstGeom>
          </p:spPr>
        </p:pic>
        <p:pic>
          <p:nvPicPr>
            <p:cNvPr id="4" name="Picture 3" descr="A picture containing text, toy, doll, vector graphics&#10;&#10;Description automatically generated">
              <a:extLst>
                <a:ext uri="{FF2B5EF4-FFF2-40B4-BE49-F238E27FC236}">
                  <a16:creationId xmlns:a16="http://schemas.microsoft.com/office/drawing/2014/main" id="{968C92F6-A4B0-45AA-8043-2B2AC3956B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30" t="9607" r="23333" b="-9607"/>
            <a:stretch/>
          </p:blipFill>
          <p:spPr>
            <a:xfrm>
              <a:off x="-689811" y="926741"/>
              <a:ext cx="5390149" cy="65649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871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9648C188-BC90-47AA-9312-F9ABC32466F9}"/>
              </a:ext>
            </a:extLst>
          </p:cNvPr>
          <p:cNvSpPr txBox="1"/>
          <p:nvPr/>
        </p:nvSpPr>
        <p:spPr>
          <a:xfrm>
            <a:off x="3353289" y="45533"/>
            <a:ext cx="5485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2. TỌA ĐỘ ĐỊA LÍ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425AE46-76DE-4190-9742-B98BD1F14CAE}"/>
              </a:ext>
            </a:extLst>
          </p:cNvPr>
          <p:cNvCxnSpPr/>
          <p:nvPr/>
        </p:nvCxnSpPr>
        <p:spPr>
          <a:xfrm>
            <a:off x="0" y="562708"/>
            <a:ext cx="12192000" cy="0"/>
          </a:xfrm>
          <a:prstGeom prst="line">
            <a:avLst/>
          </a:prstGeom>
          <a:ln w="19050">
            <a:solidFill>
              <a:srgbClr val="297F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24B34E2-93CE-4F14-BAB3-8BA0B1A90753}"/>
              </a:ext>
            </a:extLst>
          </p:cNvPr>
          <p:cNvGrpSpPr/>
          <p:nvPr/>
        </p:nvGrpSpPr>
        <p:grpSpPr>
          <a:xfrm>
            <a:off x="7590152" y="933349"/>
            <a:ext cx="3537392" cy="5229820"/>
            <a:chOff x="7210324" y="1065472"/>
            <a:chExt cx="3537392" cy="522982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2CAA934-438F-4AE1-91F8-69364F4AD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0324" y="1065472"/>
              <a:ext cx="3537392" cy="522982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Graphic 5" descr="Marker with solid fill">
              <a:extLst>
                <a:ext uri="{FF2B5EF4-FFF2-40B4-BE49-F238E27FC236}">
                  <a16:creationId xmlns:a16="http://schemas.microsoft.com/office/drawing/2014/main" id="{B72A05B6-9D05-45B4-8A7F-5C8D3B1EF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561250" y="2206598"/>
              <a:ext cx="835540" cy="8355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B3B27E8-A0A8-4C94-8B17-77BD339B7391}"/>
                </a:ext>
              </a:extLst>
            </p:cNvPr>
            <p:cNvSpPr/>
            <p:nvPr/>
          </p:nvSpPr>
          <p:spPr>
            <a:xfrm>
              <a:off x="8964952" y="2968283"/>
              <a:ext cx="45719" cy="45719"/>
            </a:xfrm>
            <a:prstGeom prst="ellipse">
              <a:avLst/>
            </a:prstGeom>
            <a:solidFill>
              <a:srgbClr val="E3F4D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itchFamily="2" charset="0"/>
                <a:ea typeface="Roboto" pitchFamily="2" charset="0"/>
              </a:endParaRPr>
            </a:p>
          </p:txBody>
        </p:sp>
      </p:grpSp>
      <p:pic>
        <p:nvPicPr>
          <p:cNvPr id="13" name="Picture 12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33BA80E5-EF06-48FE-B876-2376471DC6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3" t="17181" r="22978" b="12058"/>
          <a:stretch/>
        </p:blipFill>
        <p:spPr>
          <a:xfrm>
            <a:off x="706237" y="3847558"/>
            <a:ext cx="2288347" cy="266854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5EEF288-D16C-426D-84F7-B26CF93363A5}"/>
              </a:ext>
            </a:extLst>
          </p:cNvPr>
          <p:cNvGrpSpPr/>
          <p:nvPr/>
        </p:nvGrpSpPr>
        <p:grpSpPr>
          <a:xfrm>
            <a:off x="1714501" y="341894"/>
            <a:ext cx="4736612" cy="4133698"/>
            <a:chOff x="2042592" y="933349"/>
            <a:chExt cx="4211205" cy="3649009"/>
          </a:xfrm>
        </p:grpSpPr>
        <p:pic>
          <p:nvPicPr>
            <p:cNvPr id="16" name="Picture 15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9CD61E26-0F25-477C-91FA-D47A3B5CE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2592" y="933349"/>
              <a:ext cx="4211205" cy="364900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5C6C3D7-2826-4644-8D4C-02A06BC45668}"/>
                </a:ext>
              </a:extLst>
            </p:cNvPr>
            <p:cNvSpPr txBox="1"/>
            <p:nvPr/>
          </p:nvSpPr>
          <p:spPr>
            <a:xfrm>
              <a:off x="2401455" y="1532824"/>
              <a:ext cx="3352798" cy="1385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297F87"/>
                  </a:solidFill>
                  <a:latin typeface="Roboto" pitchFamily="2" charset="0"/>
                  <a:ea typeface="Roboto" pitchFamily="2" charset="0"/>
                </a:rPr>
                <a:t>Theo </a:t>
              </a:r>
              <a:r>
                <a:rPr lang="en-US" sz="2400" dirty="0" err="1">
                  <a:solidFill>
                    <a:srgbClr val="297F87"/>
                  </a:solidFill>
                  <a:latin typeface="Roboto" pitchFamily="2" charset="0"/>
                  <a:ea typeface="Roboto" pitchFamily="2" charset="0"/>
                </a:rPr>
                <a:t>em</a:t>
              </a:r>
              <a:r>
                <a:rPr lang="en-US" sz="2400" dirty="0">
                  <a:solidFill>
                    <a:srgbClr val="297F87"/>
                  </a:solidFill>
                  <a:latin typeface="Roboto" pitchFamily="2" charset="0"/>
                  <a:ea typeface="Roboto" pitchFamily="2" charset="0"/>
                </a:rPr>
                <a:t> </a:t>
              </a:r>
              <a:r>
                <a:rPr lang="en-US" sz="2400" dirty="0" err="1">
                  <a:solidFill>
                    <a:srgbClr val="297F87"/>
                  </a:solidFill>
                  <a:latin typeface="Roboto" pitchFamily="2" charset="0"/>
                  <a:ea typeface="Roboto" pitchFamily="2" charset="0"/>
                </a:rPr>
                <a:t>muốn</a:t>
              </a:r>
              <a:r>
                <a:rPr lang="en-US" sz="2400" dirty="0">
                  <a:solidFill>
                    <a:srgbClr val="297F87"/>
                  </a:solidFill>
                  <a:latin typeface="Roboto" pitchFamily="2" charset="0"/>
                  <a:ea typeface="Roboto" pitchFamily="2" charset="0"/>
                </a:rPr>
                <a:t> </a:t>
              </a:r>
              <a:r>
                <a:rPr lang="en-US" sz="2400" dirty="0" err="1">
                  <a:solidFill>
                    <a:srgbClr val="297F87"/>
                  </a:solidFill>
                  <a:latin typeface="Roboto" pitchFamily="2" charset="0"/>
                  <a:ea typeface="Roboto" pitchFamily="2" charset="0"/>
                </a:rPr>
                <a:t>xác</a:t>
              </a:r>
              <a:r>
                <a:rPr lang="en-US" sz="2400" dirty="0">
                  <a:solidFill>
                    <a:srgbClr val="297F87"/>
                  </a:solidFill>
                  <a:latin typeface="Roboto" pitchFamily="2" charset="0"/>
                  <a:ea typeface="Roboto" pitchFamily="2" charset="0"/>
                </a:rPr>
                <a:t> </a:t>
              </a:r>
              <a:r>
                <a:rPr lang="en-US" sz="2400" dirty="0" err="1">
                  <a:solidFill>
                    <a:srgbClr val="297F87"/>
                  </a:solidFill>
                  <a:latin typeface="Roboto" pitchFamily="2" charset="0"/>
                  <a:ea typeface="Roboto" pitchFamily="2" charset="0"/>
                </a:rPr>
                <a:t>định</a:t>
              </a:r>
              <a:r>
                <a:rPr lang="en-US" sz="2400" dirty="0">
                  <a:solidFill>
                    <a:srgbClr val="297F87"/>
                  </a:solidFill>
                  <a:latin typeface="Roboto" pitchFamily="2" charset="0"/>
                  <a:ea typeface="Roboto" pitchFamily="2" charset="0"/>
                </a:rPr>
                <a:t> </a:t>
              </a:r>
              <a:r>
                <a:rPr lang="en-US" sz="2400" dirty="0" err="1">
                  <a:solidFill>
                    <a:srgbClr val="297F87"/>
                  </a:solidFill>
                  <a:latin typeface="Roboto" pitchFamily="2" charset="0"/>
                  <a:ea typeface="Roboto" pitchFamily="2" charset="0"/>
                </a:rPr>
                <a:t>tọa</a:t>
              </a:r>
              <a:r>
                <a:rPr lang="en-US" sz="2400" dirty="0">
                  <a:solidFill>
                    <a:srgbClr val="297F87"/>
                  </a:solidFill>
                  <a:latin typeface="Roboto" pitchFamily="2" charset="0"/>
                  <a:ea typeface="Roboto" pitchFamily="2" charset="0"/>
                </a:rPr>
                <a:t> </a:t>
              </a:r>
              <a:r>
                <a:rPr lang="en-US" sz="2400" dirty="0" err="1">
                  <a:solidFill>
                    <a:srgbClr val="297F87"/>
                  </a:solidFill>
                  <a:latin typeface="Roboto" pitchFamily="2" charset="0"/>
                  <a:ea typeface="Roboto" pitchFamily="2" charset="0"/>
                </a:rPr>
                <a:t>độ</a:t>
              </a:r>
              <a:r>
                <a:rPr lang="en-US" sz="2400" dirty="0">
                  <a:solidFill>
                    <a:srgbClr val="297F87"/>
                  </a:solidFill>
                  <a:latin typeface="Roboto" pitchFamily="2" charset="0"/>
                  <a:ea typeface="Roboto" pitchFamily="2" charset="0"/>
                </a:rPr>
                <a:t> </a:t>
              </a:r>
              <a:r>
                <a:rPr lang="en-US" sz="2400" dirty="0" err="1">
                  <a:solidFill>
                    <a:srgbClr val="297F87"/>
                  </a:solidFill>
                  <a:latin typeface="Roboto" pitchFamily="2" charset="0"/>
                  <a:ea typeface="Roboto" pitchFamily="2" charset="0"/>
                </a:rPr>
                <a:t>địa</a:t>
              </a:r>
              <a:r>
                <a:rPr lang="en-US" sz="2400" dirty="0">
                  <a:solidFill>
                    <a:srgbClr val="297F87"/>
                  </a:solidFill>
                  <a:latin typeface="Roboto" pitchFamily="2" charset="0"/>
                  <a:ea typeface="Roboto" pitchFamily="2" charset="0"/>
                </a:rPr>
                <a:t> </a:t>
              </a:r>
              <a:r>
                <a:rPr lang="en-US" sz="2400" dirty="0" err="1">
                  <a:solidFill>
                    <a:srgbClr val="297F87"/>
                  </a:solidFill>
                  <a:latin typeface="Roboto" pitchFamily="2" charset="0"/>
                  <a:ea typeface="Roboto" pitchFamily="2" charset="0"/>
                </a:rPr>
                <a:t>lí</a:t>
              </a:r>
              <a:r>
                <a:rPr lang="en-US" sz="2400" dirty="0">
                  <a:solidFill>
                    <a:srgbClr val="297F87"/>
                  </a:solidFill>
                  <a:latin typeface="Roboto" pitchFamily="2" charset="0"/>
                  <a:ea typeface="Roboto" pitchFamily="2" charset="0"/>
                </a:rPr>
                <a:t> </a:t>
              </a:r>
              <a:r>
                <a:rPr lang="en-US" sz="2400" dirty="0" err="1">
                  <a:solidFill>
                    <a:srgbClr val="297F87"/>
                  </a:solidFill>
                  <a:latin typeface="Roboto" pitchFamily="2" charset="0"/>
                  <a:ea typeface="Roboto" pitchFamily="2" charset="0"/>
                </a:rPr>
                <a:t>của</a:t>
              </a:r>
              <a:r>
                <a:rPr lang="en-US" sz="2400" dirty="0">
                  <a:solidFill>
                    <a:srgbClr val="297F87"/>
                  </a:solidFill>
                  <a:latin typeface="Roboto" pitchFamily="2" charset="0"/>
                  <a:ea typeface="Roboto" pitchFamily="2" charset="0"/>
                </a:rPr>
                <a:t> </a:t>
              </a:r>
              <a:r>
                <a:rPr lang="en-US" sz="2400" dirty="0" err="1">
                  <a:solidFill>
                    <a:srgbClr val="297F87"/>
                  </a:solidFill>
                  <a:latin typeface="Roboto" pitchFamily="2" charset="0"/>
                  <a:ea typeface="Roboto" pitchFamily="2" charset="0"/>
                </a:rPr>
                <a:t>một</a:t>
              </a:r>
              <a:r>
                <a:rPr lang="en-US" sz="2400" dirty="0">
                  <a:solidFill>
                    <a:srgbClr val="297F87"/>
                  </a:solidFill>
                  <a:latin typeface="Roboto" pitchFamily="2" charset="0"/>
                  <a:ea typeface="Roboto" pitchFamily="2" charset="0"/>
                </a:rPr>
                <a:t> </a:t>
              </a:r>
              <a:r>
                <a:rPr lang="en-US" sz="2400" dirty="0" err="1">
                  <a:solidFill>
                    <a:srgbClr val="297F87"/>
                  </a:solidFill>
                  <a:latin typeface="Roboto" pitchFamily="2" charset="0"/>
                  <a:ea typeface="Roboto" pitchFamily="2" charset="0"/>
                </a:rPr>
                <a:t>địa</a:t>
              </a:r>
              <a:r>
                <a:rPr lang="en-US" sz="2400" dirty="0">
                  <a:solidFill>
                    <a:srgbClr val="297F87"/>
                  </a:solidFill>
                  <a:latin typeface="Roboto" pitchFamily="2" charset="0"/>
                  <a:ea typeface="Roboto" pitchFamily="2" charset="0"/>
                </a:rPr>
                <a:t> </a:t>
              </a:r>
              <a:r>
                <a:rPr lang="en-US" sz="2400" dirty="0" err="1">
                  <a:solidFill>
                    <a:srgbClr val="297F87"/>
                  </a:solidFill>
                  <a:latin typeface="Roboto" pitchFamily="2" charset="0"/>
                  <a:ea typeface="Roboto" pitchFamily="2" charset="0"/>
                </a:rPr>
                <a:t>điểm</a:t>
              </a:r>
              <a:r>
                <a:rPr lang="en-US" sz="2400" dirty="0">
                  <a:solidFill>
                    <a:srgbClr val="297F87"/>
                  </a:solidFill>
                  <a:latin typeface="Roboto" pitchFamily="2" charset="0"/>
                  <a:ea typeface="Roboto" pitchFamily="2" charset="0"/>
                </a:rPr>
                <a:t> </a:t>
              </a:r>
              <a:r>
                <a:rPr lang="en-US" sz="2400" dirty="0" err="1">
                  <a:solidFill>
                    <a:srgbClr val="297F87"/>
                  </a:solidFill>
                  <a:latin typeface="Roboto" pitchFamily="2" charset="0"/>
                  <a:ea typeface="Roboto" pitchFamily="2" charset="0"/>
                </a:rPr>
                <a:t>trên</a:t>
              </a:r>
              <a:r>
                <a:rPr lang="en-US" sz="2400" dirty="0">
                  <a:solidFill>
                    <a:srgbClr val="297F87"/>
                  </a:solidFill>
                  <a:latin typeface="Roboto" pitchFamily="2" charset="0"/>
                  <a:ea typeface="Roboto" pitchFamily="2" charset="0"/>
                </a:rPr>
                <a:t> </a:t>
              </a:r>
              <a:r>
                <a:rPr lang="en-US" sz="2400" dirty="0" err="1">
                  <a:solidFill>
                    <a:srgbClr val="297F87"/>
                  </a:solidFill>
                  <a:latin typeface="Roboto" pitchFamily="2" charset="0"/>
                  <a:ea typeface="Roboto" pitchFamily="2" charset="0"/>
                </a:rPr>
                <a:t>quả</a:t>
              </a:r>
              <a:r>
                <a:rPr lang="en-US" sz="2400" dirty="0">
                  <a:solidFill>
                    <a:srgbClr val="297F87"/>
                  </a:solidFill>
                  <a:latin typeface="Roboto" pitchFamily="2" charset="0"/>
                  <a:ea typeface="Roboto" pitchFamily="2" charset="0"/>
                </a:rPr>
                <a:t> </a:t>
              </a:r>
              <a:r>
                <a:rPr lang="en-US" sz="2400" dirty="0" err="1">
                  <a:solidFill>
                    <a:srgbClr val="297F87"/>
                  </a:solidFill>
                  <a:latin typeface="Roboto" pitchFamily="2" charset="0"/>
                  <a:ea typeface="Roboto" pitchFamily="2" charset="0"/>
                </a:rPr>
                <a:t>Địa</a:t>
              </a:r>
              <a:r>
                <a:rPr lang="en-US" sz="2400" dirty="0">
                  <a:solidFill>
                    <a:srgbClr val="297F87"/>
                  </a:solidFill>
                  <a:latin typeface="Roboto" pitchFamily="2" charset="0"/>
                  <a:ea typeface="Roboto" pitchFamily="2" charset="0"/>
                </a:rPr>
                <a:t> </a:t>
              </a:r>
              <a:r>
                <a:rPr lang="en-US" sz="2400" dirty="0" err="1">
                  <a:solidFill>
                    <a:srgbClr val="297F87"/>
                  </a:solidFill>
                  <a:latin typeface="Roboto" pitchFamily="2" charset="0"/>
                  <a:ea typeface="Roboto" pitchFamily="2" charset="0"/>
                </a:rPr>
                <a:t>Cầu</a:t>
              </a:r>
              <a:r>
                <a:rPr lang="en-US" sz="2400" dirty="0">
                  <a:solidFill>
                    <a:srgbClr val="297F87"/>
                  </a:solidFill>
                  <a:latin typeface="Roboto" pitchFamily="2" charset="0"/>
                  <a:ea typeface="Roboto" pitchFamily="2" charset="0"/>
                </a:rPr>
                <a:t> </a:t>
              </a:r>
              <a:r>
                <a:rPr lang="en-US" sz="2400" dirty="0" err="1">
                  <a:solidFill>
                    <a:srgbClr val="297F87"/>
                  </a:solidFill>
                  <a:latin typeface="Roboto" pitchFamily="2" charset="0"/>
                  <a:ea typeface="Roboto" pitchFamily="2" charset="0"/>
                </a:rPr>
                <a:t>cần</a:t>
              </a:r>
              <a:r>
                <a:rPr lang="en-US" sz="2400" dirty="0">
                  <a:solidFill>
                    <a:srgbClr val="297F87"/>
                  </a:solidFill>
                  <a:latin typeface="Roboto" pitchFamily="2" charset="0"/>
                  <a:ea typeface="Roboto" pitchFamily="2" charset="0"/>
                </a:rPr>
                <a:t> </a:t>
              </a:r>
              <a:r>
                <a:rPr lang="en-US" sz="2400" dirty="0" err="1">
                  <a:solidFill>
                    <a:srgbClr val="297F87"/>
                  </a:solidFill>
                  <a:latin typeface="Roboto" pitchFamily="2" charset="0"/>
                  <a:ea typeface="Roboto" pitchFamily="2" charset="0"/>
                </a:rPr>
                <a:t>xác</a:t>
              </a:r>
              <a:r>
                <a:rPr lang="en-US" sz="2400" dirty="0">
                  <a:solidFill>
                    <a:srgbClr val="297F87"/>
                  </a:solidFill>
                  <a:latin typeface="Roboto" pitchFamily="2" charset="0"/>
                  <a:ea typeface="Roboto" pitchFamily="2" charset="0"/>
                </a:rPr>
                <a:t> </a:t>
              </a:r>
              <a:r>
                <a:rPr lang="en-US" sz="2400" dirty="0" err="1">
                  <a:solidFill>
                    <a:srgbClr val="297F87"/>
                  </a:solidFill>
                  <a:latin typeface="Roboto" pitchFamily="2" charset="0"/>
                  <a:ea typeface="Roboto" pitchFamily="2" charset="0"/>
                </a:rPr>
                <a:t>định</a:t>
              </a:r>
              <a:r>
                <a:rPr lang="en-US" sz="2400" dirty="0">
                  <a:solidFill>
                    <a:srgbClr val="297F87"/>
                  </a:solidFill>
                  <a:latin typeface="Roboto" pitchFamily="2" charset="0"/>
                  <a:ea typeface="Roboto" pitchFamily="2" charset="0"/>
                </a:rPr>
                <a:t> </a:t>
              </a:r>
              <a:r>
                <a:rPr lang="en-US" sz="2400" dirty="0" err="1">
                  <a:solidFill>
                    <a:srgbClr val="297F87"/>
                  </a:solidFill>
                  <a:latin typeface="Roboto" pitchFamily="2" charset="0"/>
                  <a:ea typeface="Roboto" pitchFamily="2" charset="0"/>
                </a:rPr>
                <a:t>cái</a:t>
              </a:r>
              <a:r>
                <a:rPr lang="en-US" sz="2400" dirty="0">
                  <a:solidFill>
                    <a:srgbClr val="297F87"/>
                  </a:solidFill>
                  <a:latin typeface="Roboto" pitchFamily="2" charset="0"/>
                  <a:ea typeface="Roboto" pitchFamily="2" charset="0"/>
                </a:rPr>
                <a:t> </a:t>
              </a:r>
              <a:r>
                <a:rPr lang="en-US" sz="2400" dirty="0" err="1">
                  <a:solidFill>
                    <a:srgbClr val="297F87"/>
                  </a:solidFill>
                  <a:latin typeface="Roboto" pitchFamily="2" charset="0"/>
                  <a:ea typeface="Roboto" pitchFamily="2" charset="0"/>
                </a:rPr>
                <a:t>gì</a:t>
              </a:r>
              <a:r>
                <a:rPr lang="en-US" sz="2400" dirty="0">
                  <a:solidFill>
                    <a:srgbClr val="297F87"/>
                  </a:solidFill>
                  <a:latin typeface="Roboto" pitchFamily="2" charset="0"/>
                  <a:ea typeface="Roboto" pitchFamily="2" charset="0"/>
                </a:rPr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8A97C02-FEDB-461C-87C9-D7E3B68DF450}"/>
              </a:ext>
            </a:extLst>
          </p:cNvPr>
          <p:cNvSpPr/>
          <p:nvPr/>
        </p:nvSpPr>
        <p:spPr>
          <a:xfrm>
            <a:off x="3665710" y="4909176"/>
            <a:ext cx="1726961" cy="545314"/>
          </a:xfrm>
          <a:prstGeom prst="roundRect">
            <a:avLst>
              <a:gd name="adj" fmla="val 50000"/>
            </a:avLst>
          </a:prstGeom>
          <a:solidFill>
            <a:srgbClr val="297F87"/>
          </a:solidFill>
          <a:ln>
            <a:solidFill>
              <a:srgbClr val="297F8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Roboto" pitchFamily="2" charset="0"/>
                <a:ea typeface="Roboto" pitchFamily="2" charset="0"/>
              </a:rPr>
              <a:t>Kinh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độ</a:t>
            </a:r>
            <a:endParaRPr lang="en-US" sz="22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AA8928B-E4BE-4D33-99DC-D42F559D043C}"/>
              </a:ext>
            </a:extLst>
          </p:cNvPr>
          <p:cNvSpPr/>
          <p:nvPr/>
        </p:nvSpPr>
        <p:spPr>
          <a:xfrm>
            <a:off x="5856732" y="4894660"/>
            <a:ext cx="1726961" cy="545314"/>
          </a:xfrm>
          <a:prstGeom prst="roundRect">
            <a:avLst>
              <a:gd name="adj" fmla="val 50000"/>
            </a:avLst>
          </a:prstGeom>
          <a:solidFill>
            <a:srgbClr val="297F87"/>
          </a:solidFill>
          <a:ln>
            <a:solidFill>
              <a:srgbClr val="297F8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Roboto" pitchFamily="2" charset="0"/>
                <a:ea typeface="Roboto" pitchFamily="2" charset="0"/>
              </a:rPr>
              <a:t>Vĩ</a:t>
            </a:r>
            <a:r>
              <a:rPr lang="en-US" sz="22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latin typeface="Roboto" pitchFamily="2" charset="0"/>
                <a:ea typeface="Roboto" pitchFamily="2" charset="0"/>
              </a:rPr>
              <a:t>độ</a:t>
            </a:r>
            <a:endParaRPr lang="en-US" sz="2200" dirty="0"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14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F8BB667-6D78-3D46-90D3-BA3F187FE4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6" name="1 Minute Timer- Nho">
            <a:hlinkClick r:id="" action="ppaction://media"/>
            <a:extLst>
              <a:ext uri="{FF2B5EF4-FFF2-40B4-BE49-F238E27FC236}">
                <a16:creationId xmlns:a16="http://schemas.microsoft.com/office/drawing/2014/main" id="{81B3EB0A-417C-564F-8DB4-A69B3942A2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54920" y="5718008"/>
            <a:ext cx="1854200" cy="10421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BBB23E-4502-7A46-B3C9-9E523DC8FA57}"/>
              </a:ext>
            </a:extLst>
          </p:cNvPr>
          <p:cNvSpPr txBox="1"/>
          <p:nvPr/>
        </p:nvSpPr>
        <p:spPr>
          <a:xfrm>
            <a:off x="5611029" y="338964"/>
            <a:ext cx="3972355" cy="5861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 NỘI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75D698-9488-7B41-9C04-A4DA0F05EE12}"/>
              </a:ext>
            </a:extLst>
          </p:cNvPr>
          <p:cNvSpPr txBox="1"/>
          <p:nvPr/>
        </p:nvSpPr>
        <p:spPr>
          <a:xfrm>
            <a:off x="5611025" y="1492979"/>
            <a:ext cx="3972357" cy="5861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 QUỐC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41F862-B875-954D-B4EF-620F84A112B6}"/>
              </a:ext>
            </a:extLst>
          </p:cNvPr>
          <p:cNvSpPr txBox="1"/>
          <p:nvPr/>
        </p:nvSpPr>
        <p:spPr>
          <a:xfrm>
            <a:off x="5611029" y="2867836"/>
            <a:ext cx="3972353" cy="5861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CANADA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DB17D5-9348-334F-B1F4-77484CD31306}"/>
              </a:ext>
            </a:extLst>
          </p:cNvPr>
          <p:cNvSpPr txBox="1"/>
          <p:nvPr/>
        </p:nvSpPr>
        <p:spPr>
          <a:xfrm>
            <a:off x="5611029" y="4019871"/>
            <a:ext cx="3972353" cy="5861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766BA0-BE8F-BF46-9AD3-FA5B0E6C0035}"/>
              </a:ext>
            </a:extLst>
          </p:cNvPr>
          <p:cNvSpPr txBox="1"/>
          <p:nvPr/>
        </p:nvSpPr>
        <p:spPr>
          <a:xfrm>
            <a:off x="5611031" y="5223686"/>
            <a:ext cx="3972352" cy="5861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 BẢN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486FD30-504E-B344-BC19-09DEEA28F8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5" b="96752" l="9909" r="89636">
                        <a14:foregroundMark x1="26879" y1="11282" x2="33599" y2="11624"/>
                        <a14:foregroundMark x1="34738" y1="5641" x2="34738" y2="5641"/>
                        <a14:foregroundMark x1="34738" y1="5128" x2="34738" y2="5128"/>
                        <a14:foregroundMark x1="33599" y1="92821" x2="38610" y2="90598"/>
                        <a14:foregroundMark x1="38610" y1="90598" x2="38610" y2="90598"/>
                        <a14:foregroundMark x1="29385" y1="85812" x2="29385" y2="85812"/>
                        <a14:foregroundMark x1="33941" y1="95043" x2="33941" y2="95043"/>
                        <a14:foregroundMark x1="60706" y1="49231" x2="60706" y2="49231"/>
                        <a14:foregroundMark x1="59795" y1="45128" x2="59795" y2="45128"/>
                        <a14:foregroundMark x1="63212" y1="45641" x2="63212" y2="45641"/>
                        <a14:foregroundMark x1="63895" y1="46154" x2="63895" y2="46154"/>
                        <a14:foregroundMark x1="63895" y1="47009" x2="63895" y2="47009"/>
                        <a14:foregroundMark x1="61048" y1="51282" x2="61048" y2="51282"/>
                        <a14:foregroundMark x1="62301" y1="50085" x2="62301" y2="50085"/>
                        <a14:foregroundMark x1="64806" y1="52137" x2="64806" y2="52137"/>
                        <a14:foregroundMark x1="64351" y1="50085" x2="64351" y2="50085"/>
                        <a14:foregroundMark x1="64465" y1="49060" x2="64465" y2="49060"/>
                        <a14:foregroundMark x1="65262" y1="47692" x2="65262" y2="47692"/>
                        <a14:foregroundMark x1="58770" y1="54359" x2="58770" y2="54359"/>
                        <a14:foregroundMark x1="79727" y1="82222" x2="79727" y2="82222"/>
                        <a14:foregroundMark x1="80524" y1="87521" x2="80524" y2="87521"/>
                        <a14:foregroundMark x1="79043" y1="86325" x2="79043" y2="86325"/>
                        <a14:foregroundMark x1="78132" y1="84274" x2="78132" y2="84274"/>
                        <a14:foregroundMark x1="74487" y1="86325" x2="74487" y2="86325"/>
                        <a14:foregroundMark x1="67540" y1="88718" x2="67540" y2="88718"/>
                        <a14:foregroundMark x1="72437" y1="93846" x2="72437" y2="93846"/>
                        <a14:foregroundMark x1="73235" y1="94701" x2="73235" y2="94701"/>
                        <a14:foregroundMark x1="71185" y1="93333" x2="71185" y2="93333"/>
                        <a14:foregroundMark x1="75171" y1="94017" x2="75171" y2="94017"/>
                        <a14:foregroundMark x1="64351" y1="94188" x2="64351" y2="94188"/>
                        <a14:foregroundMark x1="65945" y1="94530" x2="65945" y2="94530"/>
                        <a14:foregroundMark x1="67312" y1="94017" x2="67312" y2="94017"/>
                        <a14:foregroundMark x1="73462" y1="76068" x2="73462" y2="76068"/>
                        <a14:foregroundMark x1="74943" y1="75726" x2="74943" y2="75726"/>
                        <a14:foregroundMark x1="80182" y1="80171" x2="80182" y2="80171"/>
                        <a14:foregroundMark x1="75399" y1="78120" x2="75399" y2="78120"/>
                        <a14:foregroundMark x1="76538" y1="78803" x2="76538" y2="78803"/>
                        <a14:foregroundMark x1="75968" y1="80171" x2="75968" y2="80171"/>
                        <a14:foregroundMark x1="72779" y1="78803" x2="72779" y2="78803"/>
                        <a14:foregroundMark x1="72323" y1="80171" x2="72323" y2="80171"/>
                        <a14:foregroundMark x1="73690" y1="78803" x2="73690" y2="78803"/>
                        <a14:foregroundMark x1="74601" y1="81026" x2="74601" y2="81026"/>
                        <a14:foregroundMark x1="73462" y1="81197" x2="73462" y2="81197"/>
                        <a14:foregroundMark x1="78018" y1="96752" x2="78018" y2="96752"/>
                        <a14:foregroundMark x1="71526" y1="85641" x2="71526" y2="85641"/>
                        <a14:foregroundMark x1="73576" y1="83932" x2="73576" y2="83932"/>
                        <a14:foregroundMark x1="74146" y1="83761" x2="74146" y2="83761"/>
                        <a14:foregroundMark x1="75285" y1="83761" x2="75285" y2="83761"/>
                        <a14:foregroundMark x1="73918" y1="84786" x2="73918" y2="84786"/>
                        <a14:foregroundMark x1="73349" y1="88034" x2="73349" y2="88034"/>
                        <a14:foregroundMark x1="78474" y1="90085" x2="78474" y2="90085"/>
                        <a14:foregroundMark x1="62984" y1="95726" x2="62984" y2="95726"/>
                        <a14:foregroundMark x1="61959" y1="96068" x2="61959" y2="96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25" r="14329"/>
          <a:stretch/>
        </p:blipFill>
        <p:spPr>
          <a:xfrm>
            <a:off x="0" y="212067"/>
            <a:ext cx="5463108" cy="55059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Graphic 16" descr="Marker with solid fill">
            <a:extLst>
              <a:ext uri="{FF2B5EF4-FFF2-40B4-BE49-F238E27FC236}">
                <a16:creationId xmlns:a16="http://schemas.microsoft.com/office/drawing/2014/main" id="{03B38723-4AAB-014A-8E1B-4C8DCD238CB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27162" y="-1555956"/>
            <a:ext cx="424257" cy="42425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9" name="Graphic 18" descr="Marker with solid fill">
            <a:extLst>
              <a:ext uri="{FF2B5EF4-FFF2-40B4-BE49-F238E27FC236}">
                <a16:creationId xmlns:a16="http://schemas.microsoft.com/office/drawing/2014/main" id="{0CCFB4F0-C8A9-0D44-9173-0E1102C2501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3252" y="723360"/>
            <a:ext cx="807820" cy="80782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" name="Graphic 19" descr="Marker with solid fill">
            <a:extLst>
              <a:ext uri="{FF2B5EF4-FFF2-40B4-BE49-F238E27FC236}">
                <a16:creationId xmlns:a16="http://schemas.microsoft.com/office/drawing/2014/main" id="{8EAC5D05-5E29-9B4F-B40F-685A2417FD0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35380" y="4202147"/>
            <a:ext cx="807820" cy="80782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997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2067" y="302347"/>
            <a:ext cx="1115567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</a:rPr>
              <a:t>- Kinh độ của 1 điểm là số độ chỉ khoảng cách từ kinh tuyến đi qua điểm đó tới kinh tuyến gốc.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</a:rPr>
              <a:t>- Vĩ độ của 1 điểm là số độ chỉ khoảng cách từ vĩ tuyến đi qua địa điểm đó đến vĩ tuyến gốc.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3200" dirty="0" smtClean="0">
                <a:latin typeface="+mj-lt"/>
              </a:rPr>
              <a:t>Tọa </a:t>
            </a:r>
            <a:r>
              <a:rPr lang="vi-VN" sz="3200" dirty="0">
                <a:latin typeface="+mj-lt"/>
              </a:rPr>
              <a:t>độ địa lý của một điểm là nơi giao nhau giữa kinh độ và vĩ độ của điểm đó</a:t>
            </a:r>
            <a:r>
              <a:rPr lang="vi-VN" sz="3200" dirty="0" smtClean="0">
                <a:latin typeface="+mj-lt"/>
              </a:rPr>
              <a:t>.</a:t>
            </a:r>
            <a:endParaRPr lang="en-US" sz="3200" dirty="0" smtClean="0">
              <a:latin typeface="+mj-lt"/>
            </a:endParaRPr>
          </a:p>
          <a:p>
            <a:pPr marL="285750" indent="-285750">
              <a:buFontTx/>
              <a:buChar char="-"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14073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18330" y="480201"/>
            <a:ext cx="21852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 viết: </a:t>
            </a:r>
            <a:endParaRPr kumimoji="0" lang="nl-NL" alt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1162170"/>
              </p:ext>
            </p:extLst>
          </p:nvPr>
        </p:nvGraphicFramePr>
        <p:xfrm>
          <a:off x="3484682" y="370679"/>
          <a:ext cx="1802675" cy="1714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3" imgW="380835" imgH="342751" progId="Equation.3">
                  <p:embed/>
                </p:oleObj>
              </mc:Choice>
              <mc:Fallback>
                <p:oleObj name="Equation" r:id="rId3" imgW="380835" imgH="342751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4682" y="370679"/>
                        <a:ext cx="1802675" cy="17147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61277" y="2462166"/>
            <a:ext cx="511813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4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 c (20</a:t>
            </a:r>
            <a:r>
              <a:rPr kumimoji="0" lang="nl-NL" altLang="en-US" sz="44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 </a:t>
            </a:r>
            <a:r>
              <a:rPr kumimoji="0" lang="nl-NL" altLang="en-US" sz="4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T, 10</a:t>
            </a:r>
            <a:r>
              <a:rPr kumimoji="0" lang="nl-NL" altLang="en-US" sz="44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   </a:t>
            </a:r>
            <a:r>
              <a:rPr kumimoji="0" lang="nl-NL" altLang="en-US" sz="4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</a:t>
            </a:r>
            <a:endParaRPr kumimoji="0" lang="nl-NL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1027" y="4242304"/>
            <a:ext cx="10149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+mj-lt"/>
              </a:rPr>
              <a:t>Cách viết: A (vĩ độ, kinh độ) hoặc </a:t>
            </a:r>
            <a:r>
              <a:rPr lang="vi-VN" sz="3600" dirty="0" smtClean="0">
                <a:latin typeface="+mj-lt"/>
              </a:rPr>
              <a:t>A </a:t>
            </a:r>
            <a:r>
              <a:rPr lang="vi-VN" sz="3600" dirty="0">
                <a:latin typeface="+mj-lt"/>
              </a:rPr>
              <a:t>(vĩ độ ở trên, kinh độ ở dưới).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034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DF95D7-4F11-4374-B95E-1372254148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2204"/>
          <a:stretch/>
        </p:blipFill>
        <p:spPr>
          <a:xfrm>
            <a:off x="937808" y="618219"/>
            <a:ext cx="4830961" cy="6020971"/>
          </a:xfrm>
          <a:prstGeom prst="rect">
            <a:avLst/>
          </a:prstGeom>
          <a:effectLst/>
        </p:spPr>
      </p:pic>
      <p:pic>
        <p:nvPicPr>
          <p:cNvPr id="8" name="!!2">
            <a:extLst>
              <a:ext uri="{FF2B5EF4-FFF2-40B4-BE49-F238E27FC236}">
                <a16:creationId xmlns:a16="http://schemas.microsoft.com/office/drawing/2014/main" id="{2779E74E-0FAE-4EF0-8B82-A813845E6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496" t="21115" r="9423" b="18343"/>
          <a:stretch/>
        </p:blipFill>
        <p:spPr>
          <a:xfrm>
            <a:off x="7324087" y="2107951"/>
            <a:ext cx="2204429" cy="414996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3AF2B66-A80E-4514-85E6-62090A07B30F}"/>
              </a:ext>
            </a:extLst>
          </p:cNvPr>
          <p:cNvCxnSpPr>
            <a:cxnSpLocks/>
          </p:cNvCxnSpPr>
          <p:nvPr/>
        </p:nvCxnSpPr>
        <p:spPr>
          <a:xfrm>
            <a:off x="2225180" y="1488026"/>
            <a:ext cx="3951027" cy="0"/>
          </a:xfrm>
          <a:prstGeom prst="straightConnector1">
            <a:avLst/>
          </a:prstGeom>
          <a:ln>
            <a:solidFill>
              <a:srgbClr val="DF2E2E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!!1">
            <a:extLst>
              <a:ext uri="{FF2B5EF4-FFF2-40B4-BE49-F238E27FC236}">
                <a16:creationId xmlns:a16="http://schemas.microsoft.com/office/drawing/2014/main" id="{4553CE29-5E4C-4F71-B1A9-D8F44BF2CAF4}"/>
              </a:ext>
            </a:extLst>
          </p:cNvPr>
          <p:cNvSpPr/>
          <p:nvPr/>
        </p:nvSpPr>
        <p:spPr>
          <a:xfrm>
            <a:off x="6448762" y="1078747"/>
            <a:ext cx="3603409" cy="818557"/>
          </a:xfrm>
          <a:prstGeom prst="roundRect">
            <a:avLst>
              <a:gd name="adj" fmla="val 50000"/>
            </a:avLst>
          </a:prstGeom>
          <a:solidFill>
            <a:srgbClr val="DF2E2E"/>
          </a:solidFill>
          <a:ln>
            <a:solidFill>
              <a:srgbClr val="DF2E2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Roboto" pitchFamily="2" charset="0"/>
                <a:ea typeface="Roboto" pitchFamily="2" charset="0"/>
              </a:rPr>
              <a:t>Cột</a:t>
            </a:r>
            <a:r>
              <a:rPr lang="en-US" sz="2000" b="1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000" b="1" dirty="0" err="1">
                <a:latin typeface="Roboto" pitchFamily="2" charset="0"/>
                <a:ea typeface="Roboto" pitchFamily="2" charset="0"/>
              </a:rPr>
              <a:t>cờ</a:t>
            </a:r>
            <a:r>
              <a:rPr lang="en-US" sz="2000" b="1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000" b="1" dirty="0" err="1">
                <a:latin typeface="Roboto" pitchFamily="2" charset="0"/>
                <a:ea typeface="Roboto" pitchFamily="2" charset="0"/>
              </a:rPr>
              <a:t>Hà</a:t>
            </a:r>
            <a:r>
              <a:rPr lang="en-US" sz="2000" b="1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000" b="1" dirty="0" err="1">
                <a:latin typeface="Roboto" pitchFamily="2" charset="0"/>
                <a:ea typeface="Roboto" pitchFamily="2" charset="0"/>
              </a:rPr>
              <a:t>Nội</a:t>
            </a:r>
            <a:endParaRPr lang="en-US" sz="2000" b="1" dirty="0">
              <a:latin typeface="Roboto" pitchFamily="2" charset="0"/>
              <a:ea typeface="Roboto" pitchFamily="2" charset="0"/>
            </a:endParaRPr>
          </a:p>
          <a:p>
            <a:pPr algn="ctr"/>
            <a:r>
              <a:rPr lang="en-US" sz="2000" dirty="0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21</a:t>
            </a:r>
            <a:r>
              <a:rPr lang="en-US" sz="2000" baseline="30000" dirty="0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0</a:t>
            </a:r>
            <a:r>
              <a:rPr lang="en-US" sz="2000" dirty="0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01’57’’B - 105</a:t>
            </a:r>
            <a:r>
              <a:rPr lang="en-US" sz="2000" baseline="30000" dirty="0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0</a:t>
            </a:r>
            <a:r>
              <a:rPr lang="en-US" sz="2000" dirty="0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50’23’’Đ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380975-028E-4AE9-8F43-BD32FD393B6C}"/>
              </a:ext>
            </a:extLst>
          </p:cNvPr>
          <p:cNvSpPr txBox="1"/>
          <p:nvPr/>
        </p:nvSpPr>
        <p:spPr>
          <a:xfrm>
            <a:off x="3353289" y="45533"/>
            <a:ext cx="5485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2. TỌA ĐỘ ĐỊA LÍ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02A9D1-BFA2-4B58-A4E1-A9060C3B97BB}"/>
              </a:ext>
            </a:extLst>
          </p:cNvPr>
          <p:cNvCxnSpPr/>
          <p:nvPr/>
        </p:nvCxnSpPr>
        <p:spPr>
          <a:xfrm>
            <a:off x="0" y="562708"/>
            <a:ext cx="12192000" cy="0"/>
          </a:xfrm>
          <a:prstGeom prst="line">
            <a:avLst/>
          </a:prstGeom>
          <a:ln w="19050">
            <a:solidFill>
              <a:srgbClr val="297F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E6115B0D-E319-4013-A17B-A6386D5DCA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5" t="47485" r="5115"/>
          <a:stretch/>
        </p:blipFill>
        <p:spPr>
          <a:xfrm>
            <a:off x="10389811" y="0"/>
            <a:ext cx="1719899" cy="180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1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!!2">
            <a:extLst>
              <a:ext uri="{FF2B5EF4-FFF2-40B4-BE49-F238E27FC236}">
                <a16:creationId xmlns:a16="http://schemas.microsoft.com/office/drawing/2014/main" id="{1A175162-978A-43F0-9A75-085369DD50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46" t="23989" r="23039" b="23063"/>
          <a:stretch/>
        </p:blipFill>
        <p:spPr>
          <a:xfrm>
            <a:off x="6391421" y="1027633"/>
            <a:ext cx="5158155" cy="53661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!!1">
            <a:extLst>
              <a:ext uri="{FF2B5EF4-FFF2-40B4-BE49-F238E27FC236}">
                <a16:creationId xmlns:a16="http://schemas.microsoft.com/office/drawing/2014/main" id="{AF187330-6C26-4B38-8C03-A441D881F3A4}"/>
              </a:ext>
            </a:extLst>
          </p:cNvPr>
          <p:cNvSpPr/>
          <p:nvPr/>
        </p:nvSpPr>
        <p:spPr>
          <a:xfrm>
            <a:off x="0" y="530481"/>
            <a:ext cx="5148775" cy="6281986"/>
          </a:xfrm>
          <a:prstGeom prst="rect">
            <a:avLst/>
          </a:prstGeom>
          <a:solidFill>
            <a:srgbClr val="297F87"/>
          </a:solidFill>
          <a:ln>
            <a:solidFill>
              <a:srgbClr val="297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itchFamily="2" charset="0"/>
              <a:ea typeface="Roboto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A28101-FF44-4600-A636-EB573C82CA31}"/>
              </a:ext>
            </a:extLst>
          </p:cNvPr>
          <p:cNvSpPr txBox="1"/>
          <p:nvPr/>
        </p:nvSpPr>
        <p:spPr>
          <a:xfrm>
            <a:off x="192580" y="723484"/>
            <a:ext cx="4637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7AE"/>
                </a:solidFill>
                <a:latin typeface="Roboto" pitchFamily="2" charset="0"/>
                <a:ea typeface="Roboto" pitchFamily="2" charset="0"/>
                <a:cs typeface="iCiel Gotham Thin" pitchFamily="50" charset="0"/>
              </a:rPr>
              <a:t>NHANH TAY – NHANH MẮT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FCAB81-D8B7-4EF7-B2EB-97A8FF2A1DA5}"/>
              </a:ext>
            </a:extLst>
          </p:cNvPr>
          <p:cNvSpPr txBox="1"/>
          <p:nvPr/>
        </p:nvSpPr>
        <p:spPr>
          <a:xfrm>
            <a:off x="131960" y="1326592"/>
            <a:ext cx="4782892" cy="1051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Xác</a:t>
            </a:r>
            <a:r>
              <a:rPr lang="en-US" sz="2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định</a:t>
            </a:r>
            <a:r>
              <a:rPr lang="en-US" sz="2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tọa</a:t>
            </a:r>
            <a:r>
              <a:rPr lang="en-US" sz="2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độ</a:t>
            </a:r>
            <a:r>
              <a:rPr lang="en-US" sz="2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địa</a:t>
            </a:r>
            <a:r>
              <a:rPr lang="en-US" sz="2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lí</a:t>
            </a:r>
            <a:r>
              <a:rPr lang="en-US" sz="2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của</a:t>
            </a:r>
            <a:r>
              <a:rPr lang="en-US" sz="2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các</a:t>
            </a:r>
            <a:r>
              <a:rPr lang="en-US" sz="2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điểm</a:t>
            </a:r>
            <a:r>
              <a:rPr lang="en-US" sz="2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A, B, C </a:t>
            </a:r>
            <a:r>
              <a:rPr lang="en-US" sz="2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trên</a:t>
            </a:r>
            <a:r>
              <a:rPr lang="en-US" sz="2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hình</a:t>
            </a:r>
            <a:r>
              <a:rPr lang="en-US" sz="2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4 </a:t>
            </a:r>
            <a:r>
              <a:rPr lang="en-US" sz="2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vào</a:t>
            </a:r>
            <a:r>
              <a:rPr lang="en-US" sz="2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vở</a:t>
            </a:r>
            <a:r>
              <a:rPr lang="en-US" sz="2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.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456C8E8F-BDA2-4CC1-9D08-B7D01D7FB6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596650"/>
              </p:ext>
            </p:extLst>
          </p:nvPr>
        </p:nvGraphicFramePr>
        <p:xfrm>
          <a:off x="233920" y="3559469"/>
          <a:ext cx="4680932" cy="2264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5028">
                  <a:extLst>
                    <a:ext uri="{9D8B030D-6E8A-4147-A177-3AD203B41FA5}">
                      <a16:colId xmlns:a16="http://schemas.microsoft.com/office/drawing/2014/main" val="1402148745"/>
                    </a:ext>
                  </a:extLst>
                </a:gridCol>
                <a:gridCol w="2715904">
                  <a:extLst>
                    <a:ext uri="{9D8B030D-6E8A-4147-A177-3AD203B41FA5}">
                      <a16:colId xmlns:a16="http://schemas.microsoft.com/office/drawing/2014/main" val="4111105016"/>
                    </a:ext>
                  </a:extLst>
                </a:gridCol>
              </a:tblGrid>
              <a:tr h="56622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DF2E2E"/>
                          </a:solidFill>
                          <a:latin typeface="Montserrat" panose="00000500000000000000" pitchFamily="50" charset="0"/>
                        </a:rPr>
                        <a:t>Địa</a:t>
                      </a:r>
                      <a:r>
                        <a:rPr lang="en-US" sz="2000" b="1" dirty="0">
                          <a:solidFill>
                            <a:srgbClr val="DF2E2E"/>
                          </a:solidFill>
                          <a:latin typeface="Montserrat" panose="00000500000000000000" pitchFamily="50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DF2E2E"/>
                          </a:solidFill>
                          <a:latin typeface="Montserrat" panose="00000500000000000000" pitchFamily="50" charset="0"/>
                        </a:rPr>
                        <a:t>điểm</a:t>
                      </a:r>
                      <a:endParaRPr lang="en-US" sz="2000" b="1" dirty="0">
                        <a:solidFill>
                          <a:srgbClr val="DF2E2E"/>
                        </a:solidFill>
                        <a:latin typeface="Montserrat" panose="00000500000000000000" pitchFamily="50" charset="0"/>
                      </a:endParaRPr>
                    </a:p>
                  </a:txBody>
                  <a:tcPr anchor="ctr">
                    <a:solidFill>
                      <a:srgbClr val="FFF7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DF2E2E"/>
                          </a:solidFill>
                          <a:latin typeface="Montserrat" panose="00000500000000000000" pitchFamily="50" charset="0"/>
                        </a:rPr>
                        <a:t>Tọa</a:t>
                      </a:r>
                      <a:r>
                        <a:rPr lang="en-US" sz="2000" b="1" dirty="0">
                          <a:solidFill>
                            <a:srgbClr val="DF2E2E"/>
                          </a:solidFill>
                          <a:latin typeface="Montserrat" panose="00000500000000000000" pitchFamily="50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DF2E2E"/>
                          </a:solidFill>
                          <a:latin typeface="Montserrat" panose="00000500000000000000" pitchFamily="50" charset="0"/>
                        </a:rPr>
                        <a:t>độ</a:t>
                      </a:r>
                      <a:r>
                        <a:rPr lang="en-US" sz="2000" b="1" dirty="0">
                          <a:solidFill>
                            <a:srgbClr val="DF2E2E"/>
                          </a:solidFill>
                          <a:latin typeface="Montserrat" panose="00000500000000000000" pitchFamily="50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DF2E2E"/>
                          </a:solidFill>
                          <a:latin typeface="Montserrat" panose="00000500000000000000" pitchFamily="50" charset="0"/>
                        </a:rPr>
                        <a:t>địa</a:t>
                      </a:r>
                      <a:r>
                        <a:rPr lang="en-US" sz="2000" b="1" dirty="0">
                          <a:solidFill>
                            <a:srgbClr val="DF2E2E"/>
                          </a:solidFill>
                          <a:latin typeface="Montserrat" panose="00000500000000000000" pitchFamily="50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DF2E2E"/>
                          </a:solidFill>
                          <a:latin typeface="Montserrat" panose="00000500000000000000" pitchFamily="50" charset="0"/>
                        </a:rPr>
                        <a:t>lí</a:t>
                      </a:r>
                      <a:endParaRPr lang="en-US" sz="2000" b="1" dirty="0">
                        <a:solidFill>
                          <a:srgbClr val="DF2E2E"/>
                        </a:solidFill>
                        <a:latin typeface="Montserrat" panose="00000500000000000000" pitchFamily="50" charset="0"/>
                      </a:endParaRPr>
                    </a:p>
                  </a:txBody>
                  <a:tcPr anchor="ctr">
                    <a:solidFill>
                      <a:srgbClr val="FFF7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606941"/>
                  </a:ext>
                </a:extLst>
              </a:tr>
              <a:tr h="56622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DF2E2E"/>
                          </a:solidFill>
                          <a:latin typeface="Montserrat" panose="00000500000000000000" pitchFamily="50" charset="0"/>
                        </a:rPr>
                        <a:t>A</a:t>
                      </a:r>
                    </a:p>
                  </a:txBody>
                  <a:tcPr anchor="ctr">
                    <a:solidFill>
                      <a:srgbClr val="FFF7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DF2E2E"/>
                        </a:solidFill>
                        <a:latin typeface="Montserrat" panose="00000500000000000000" pitchFamily="50" charset="0"/>
                      </a:endParaRPr>
                    </a:p>
                  </a:txBody>
                  <a:tcPr anchor="ctr">
                    <a:solidFill>
                      <a:srgbClr val="FFF7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114733"/>
                  </a:ext>
                </a:extLst>
              </a:tr>
              <a:tr h="56622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DF2E2E"/>
                          </a:solidFill>
                          <a:latin typeface="Montserrat" panose="00000500000000000000" pitchFamily="50" charset="0"/>
                        </a:rPr>
                        <a:t>B</a:t>
                      </a:r>
                    </a:p>
                  </a:txBody>
                  <a:tcPr anchor="ctr">
                    <a:solidFill>
                      <a:srgbClr val="FFF7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DF2E2E"/>
                        </a:solidFill>
                        <a:latin typeface="Montserrat" panose="00000500000000000000" pitchFamily="50" charset="0"/>
                      </a:endParaRPr>
                    </a:p>
                  </a:txBody>
                  <a:tcPr anchor="ctr">
                    <a:solidFill>
                      <a:srgbClr val="FFF7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549738"/>
                  </a:ext>
                </a:extLst>
              </a:tr>
              <a:tr h="56622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DF2E2E"/>
                          </a:solidFill>
                          <a:latin typeface="Montserrat" panose="00000500000000000000" pitchFamily="50" charset="0"/>
                        </a:rPr>
                        <a:t>C</a:t>
                      </a:r>
                    </a:p>
                  </a:txBody>
                  <a:tcPr anchor="ctr">
                    <a:solidFill>
                      <a:srgbClr val="FFF7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DF2E2E"/>
                        </a:solidFill>
                        <a:latin typeface="Montserrat" panose="00000500000000000000" pitchFamily="50" charset="0"/>
                      </a:endParaRPr>
                    </a:p>
                  </a:txBody>
                  <a:tcPr anchor="ctr">
                    <a:solidFill>
                      <a:srgbClr val="FFF7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554399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C7B46CC8-65B3-48CE-9966-569CF95C6B1F}"/>
              </a:ext>
            </a:extLst>
          </p:cNvPr>
          <p:cNvSpPr txBox="1"/>
          <p:nvPr/>
        </p:nvSpPr>
        <p:spPr>
          <a:xfrm>
            <a:off x="2571029" y="4204438"/>
            <a:ext cx="1981414" cy="418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rgbClr val="DF2E2E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60</a:t>
            </a:r>
            <a:r>
              <a:rPr lang="en-US" sz="2000" baseline="30000" dirty="0">
                <a:solidFill>
                  <a:srgbClr val="DF2E2E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0</a:t>
            </a:r>
            <a:r>
              <a:rPr lang="en-US" sz="2000" dirty="0">
                <a:solidFill>
                  <a:srgbClr val="DF2E2E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B, 120</a:t>
            </a:r>
            <a:r>
              <a:rPr lang="en-US" sz="2000" baseline="30000" dirty="0">
                <a:solidFill>
                  <a:srgbClr val="DF2E2E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0</a:t>
            </a:r>
            <a:r>
              <a:rPr lang="en-US" sz="2000" dirty="0">
                <a:solidFill>
                  <a:srgbClr val="DF2E2E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Đ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191A33-D884-4C35-A454-029FCFE2C16F}"/>
              </a:ext>
            </a:extLst>
          </p:cNvPr>
          <p:cNvSpPr txBox="1"/>
          <p:nvPr/>
        </p:nvSpPr>
        <p:spPr>
          <a:xfrm>
            <a:off x="2571029" y="4762965"/>
            <a:ext cx="1981414" cy="418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rgbClr val="DF2E2E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solidFill>
                  <a:srgbClr val="DF2E2E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0</a:t>
            </a:r>
            <a:r>
              <a:rPr lang="en-US" sz="2000" baseline="30000" dirty="0">
                <a:solidFill>
                  <a:srgbClr val="DF2E2E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0</a:t>
            </a:r>
            <a:r>
              <a:rPr lang="en-US" sz="2000" dirty="0">
                <a:solidFill>
                  <a:srgbClr val="DF2E2E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B, 60</a:t>
            </a:r>
            <a:r>
              <a:rPr lang="en-US" sz="2000" baseline="30000" dirty="0">
                <a:solidFill>
                  <a:srgbClr val="DF2E2E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0</a:t>
            </a:r>
            <a:r>
              <a:rPr lang="en-US" sz="2000" dirty="0">
                <a:solidFill>
                  <a:srgbClr val="DF2E2E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Đ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F11FB0-3E67-4233-857B-A4AD8A16B787}"/>
              </a:ext>
            </a:extLst>
          </p:cNvPr>
          <p:cNvSpPr txBox="1"/>
          <p:nvPr/>
        </p:nvSpPr>
        <p:spPr>
          <a:xfrm>
            <a:off x="2571029" y="5294240"/>
            <a:ext cx="1981414" cy="418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rgbClr val="DF2E2E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solidFill>
                  <a:srgbClr val="DF2E2E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0</a:t>
            </a:r>
            <a:r>
              <a:rPr lang="en-US" sz="2000" baseline="30000" dirty="0">
                <a:solidFill>
                  <a:srgbClr val="DF2E2E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0</a:t>
            </a:r>
            <a:r>
              <a:rPr lang="en-US" sz="2000" dirty="0">
                <a:solidFill>
                  <a:srgbClr val="DF2E2E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N, </a:t>
            </a:r>
            <a:r>
              <a:rPr lang="en-US" sz="2000" dirty="0">
                <a:solidFill>
                  <a:srgbClr val="DF2E2E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9</a:t>
            </a:r>
            <a:r>
              <a:rPr lang="en-US" sz="2000" dirty="0">
                <a:solidFill>
                  <a:srgbClr val="DF2E2E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0</a:t>
            </a:r>
            <a:r>
              <a:rPr lang="en-US" sz="2000" baseline="30000" dirty="0">
                <a:solidFill>
                  <a:srgbClr val="DF2E2E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0</a:t>
            </a:r>
            <a:r>
              <a:rPr lang="en-US" sz="2000" dirty="0">
                <a:solidFill>
                  <a:srgbClr val="DF2E2E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Đ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6D57E9-981D-4924-830E-AE46896AA4F3}"/>
              </a:ext>
            </a:extLst>
          </p:cNvPr>
          <p:cNvSpPr txBox="1"/>
          <p:nvPr/>
        </p:nvSpPr>
        <p:spPr>
          <a:xfrm>
            <a:off x="3353289" y="45533"/>
            <a:ext cx="5485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2. TỌA ĐỘ ĐỊA LÍ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F8E58E3-384F-4250-9685-2FFD15E69C86}"/>
              </a:ext>
            </a:extLst>
          </p:cNvPr>
          <p:cNvCxnSpPr/>
          <p:nvPr/>
        </p:nvCxnSpPr>
        <p:spPr>
          <a:xfrm>
            <a:off x="0" y="562708"/>
            <a:ext cx="12192000" cy="0"/>
          </a:xfrm>
          <a:prstGeom prst="line">
            <a:avLst/>
          </a:prstGeom>
          <a:ln w="19050">
            <a:solidFill>
              <a:srgbClr val="297F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2F82623-6E88-4A10-8DE1-555AB67142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80" b="91229" l="7437" r="91229">
                        <a14:foregroundMark x1="73403" y1="35772" x2="79992" y2="45958"/>
                        <a14:foregroundMark x1="79992" y1="45958" x2="58084" y2="66249"/>
                        <a14:foregroundMark x1="58084" y1="66249" x2="30922" y2="37753"/>
                        <a14:foregroundMark x1="30922" y1="37753" x2="48747" y2="21180"/>
                        <a14:foregroundMark x1="48747" y1="21180" x2="67704" y2="29951"/>
                        <a14:foregroundMark x1="67704" y1="29951" x2="79345" y2="42441"/>
                        <a14:foregroundMark x1="79345" y1="42441" x2="79345" y2="42441"/>
                        <a14:foregroundMark x1="77971" y1="30517" x2="83508" y2="43290"/>
                        <a14:foregroundMark x1="83508" y1="43290" x2="83226" y2="58933"/>
                        <a14:foregroundMark x1="83226" y1="58933" x2="74859" y2="63703"/>
                        <a14:foregroundMark x1="74859" y1="63703" x2="81811" y2="54042"/>
                        <a14:foregroundMark x1="84600" y1="41067" x2="84276" y2="62045"/>
                        <a14:foregroundMark x1="84276" y1="62045" x2="73525" y2="76273"/>
                        <a14:foregroundMark x1="73525" y1="76273" x2="71625" y2="76839"/>
                        <a14:foregroundMark x1="40420" y1="85974" x2="48545" y2="88763"/>
                        <a14:foregroundMark x1="48545" y1="88763" x2="65319" y2="84964"/>
                        <a14:foregroundMark x1="65319" y1="84964" x2="86015" y2="66532"/>
                        <a14:foregroundMark x1="86015" y1="66532" x2="89046" y2="34681"/>
                        <a14:foregroundMark x1="89046" y1="34681" x2="85449" y2="25465"/>
                        <a14:foregroundMark x1="85449" y1="25465" x2="67502" y2="15562"/>
                        <a14:foregroundMark x1="67502" y1="15562" x2="46443" y2="12975"/>
                        <a14:foregroundMark x1="46443" y1="12975" x2="19281" y2="17542"/>
                        <a14:foregroundMark x1="19281" y1="17542" x2="13541" y2="25465"/>
                        <a14:foregroundMark x1="13541" y1="25465" x2="10590" y2="35085"/>
                        <a14:foregroundMark x1="10590" y1="35085" x2="11156" y2="45069"/>
                        <a14:foregroundMark x1="11156" y1="45069" x2="13056" y2="49475"/>
                        <a14:foregroundMark x1="9903" y1="50525" x2="17947" y2="64915"/>
                        <a14:foregroundMark x1="17947" y1="64915" x2="17947" y2="64915"/>
                        <a14:foregroundMark x1="9539" y1="49838" x2="11641" y2="63500"/>
                        <a14:foregroundMark x1="40744" y1="8771" x2="54082" y2="11924"/>
                        <a14:foregroundMark x1="33387" y1="10509" x2="47777" y2="16492"/>
                        <a14:foregroundMark x1="54810" y1="7720" x2="67421" y2="14753"/>
                        <a14:foregroundMark x1="76920" y1="24212" x2="82862" y2="27365"/>
                        <a14:foregroundMark x1="67785" y1="11560" x2="74091" y2="17179"/>
                        <a14:foregroundMark x1="74091" y1="17179" x2="74091" y2="17179"/>
                        <a14:foregroundMark x1="90946" y1="41390" x2="91269" y2="55457"/>
                        <a14:foregroundMark x1="71989" y1="58610" x2="71989" y2="71948"/>
                        <a14:foregroundMark x1="71989" y1="71948" x2="71989" y2="71948"/>
                        <a14:foregroundMark x1="74454" y1="54406" x2="74778" y2="69483"/>
                        <a14:foregroundMark x1="74778" y1="69483" x2="74778" y2="69483"/>
                        <a14:foregroundMark x1="65319" y1="86661" x2="81447" y2="77526"/>
                        <a14:foregroundMark x1="81447" y1="77526" x2="81447" y2="77526"/>
                        <a14:foregroundMark x1="32336" y1="86297" x2="47090" y2="90865"/>
                        <a14:foregroundMark x1="54446" y1="91593" x2="62854" y2="91229"/>
                        <a14:foregroundMark x1="62854" y1="91229" x2="62854" y2="91229"/>
                        <a14:foregroundMark x1="7437" y1="52991" x2="14107" y2="65602"/>
                        <a14:foregroundMark x1="10954" y1="65279" x2="15158" y2="71948"/>
                        <a14:foregroundMark x1="27769" y1="84923" x2="36217" y2="88440"/>
                        <a14:foregroundMark x1="36217" y1="88440" x2="36540" y2="88440"/>
                        <a14:foregroundMark x1="80760" y1="18957" x2="81811" y2="20695"/>
                        <a14:foregroundMark x1="80396" y1="17906" x2="81811" y2="21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016" y="106503"/>
            <a:ext cx="801390" cy="80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928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7CB17E-F39E-409A-B631-4DADBE1AFB7A}"/>
              </a:ext>
            </a:extLst>
          </p:cNvPr>
          <p:cNvSpPr/>
          <p:nvPr/>
        </p:nvSpPr>
        <p:spPr>
          <a:xfrm>
            <a:off x="319291" y="765938"/>
            <a:ext cx="2621280" cy="583293"/>
          </a:xfrm>
          <a:prstGeom prst="rect">
            <a:avLst/>
          </a:prstGeom>
          <a:solidFill>
            <a:srgbClr val="DF2E2E"/>
          </a:solidFill>
          <a:ln>
            <a:solidFill>
              <a:srgbClr val="DF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7AE"/>
                </a:solidFill>
                <a:latin typeface="Roboto" pitchFamily="2" charset="0"/>
                <a:ea typeface="Roboto" pitchFamily="2" charset="0"/>
              </a:rPr>
              <a:t>Em</a:t>
            </a:r>
            <a:r>
              <a:rPr lang="en-US" sz="2800" b="1" dirty="0">
                <a:solidFill>
                  <a:srgbClr val="FFF7AE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solidFill>
                  <a:srgbClr val="FFF7AE"/>
                </a:solidFill>
                <a:latin typeface="Roboto" pitchFamily="2" charset="0"/>
                <a:ea typeface="Roboto" pitchFamily="2" charset="0"/>
              </a:rPr>
              <a:t>có</a:t>
            </a:r>
            <a:r>
              <a:rPr lang="en-US" sz="2800" b="1" dirty="0">
                <a:solidFill>
                  <a:srgbClr val="FFF7AE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solidFill>
                  <a:srgbClr val="FFF7AE"/>
                </a:solidFill>
                <a:latin typeface="Roboto" pitchFamily="2" charset="0"/>
                <a:ea typeface="Roboto" pitchFamily="2" charset="0"/>
              </a:rPr>
              <a:t>biết</a:t>
            </a:r>
            <a:r>
              <a:rPr lang="en-US" sz="2800" b="1" dirty="0">
                <a:solidFill>
                  <a:srgbClr val="FFF7AE"/>
                </a:solidFill>
                <a:latin typeface="Roboto" pitchFamily="2" charset="0"/>
                <a:ea typeface="Roboto" pitchFamily="2" charset="0"/>
              </a:rPr>
              <a:t>?</a:t>
            </a:r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99B8CD1-0FFD-4D96-925B-D8B0F04E5F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1" t="10934" r="34967" b="15256"/>
          <a:stretch/>
        </p:blipFill>
        <p:spPr>
          <a:xfrm>
            <a:off x="4534337" y="1494908"/>
            <a:ext cx="3881356" cy="3881359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0FAA7F3-761B-47EF-A481-DA49A5B7E4E5}"/>
              </a:ext>
            </a:extLst>
          </p:cNvPr>
          <p:cNvSpPr txBox="1"/>
          <p:nvPr/>
        </p:nvSpPr>
        <p:spPr>
          <a:xfrm>
            <a:off x="4021103" y="1497180"/>
            <a:ext cx="14480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Vòng</a:t>
            </a:r>
            <a:r>
              <a:rPr lang="en-US" sz="1600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cực</a:t>
            </a:r>
            <a:r>
              <a:rPr lang="en-US" sz="1600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Bắc</a:t>
            </a:r>
            <a:endParaRPr lang="en-US" sz="1600" dirty="0">
              <a:solidFill>
                <a:srgbClr val="297F87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452453-F5FB-4F34-9372-12D20FAF7DA5}"/>
              </a:ext>
            </a:extLst>
          </p:cNvPr>
          <p:cNvSpPr txBox="1"/>
          <p:nvPr/>
        </p:nvSpPr>
        <p:spPr>
          <a:xfrm>
            <a:off x="3215600" y="2531368"/>
            <a:ext cx="14478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Chí</a:t>
            </a:r>
            <a:r>
              <a:rPr lang="en-US" sz="1600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tuyến</a:t>
            </a:r>
            <a:r>
              <a:rPr lang="en-US" sz="1600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Bắc</a:t>
            </a:r>
            <a:endParaRPr lang="en-US" sz="1600" dirty="0">
              <a:solidFill>
                <a:srgbClr val="297F87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D7431C-D892-4778-8666-5BA954A63279}"/>
              </a:ext>
            </a:extLst>
          </p:cNvPr>
          <p:cNvSpPr txBox="1"/>
          <p:nvPr/>
        </p:nvSpPr>
        <p:spPr>
          <a:xfrm>
            <a:off x="7425984" y="1507435"/>
            <a:ext cx="1064878" cy="352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solidFill>
                  <a:srgbClr val="297F87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66</a:t>
            </a:r>
            <a:r>
              <a:rPr lang="en-US" sz="1600" baseline="30000" dirty="0">
                <a:solidFill>
                  <a:srgbClr val="297F87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0</a:t>
            </a:r>
            <a:r>
              <a:rPr lang="en-US" sz="1600" dirty="0">
                <a:solidFill>
                  <a:srgbClr val="297F87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33’B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23BFA9-E3BF-4BD3-8553-C92CBBFB00A9}"/>
              </a:ext>
            </a:extLst>
          </p:cNvPr>
          <p:cNvSpPr txBox="1"/>
          <p:nvPr/>
        </p:nvSpPr>
        <p:spPr>
          <a:xfrm>
            <a:off x="7363342" y="5039729"/>
            <a:ext cx="1064878" cy="352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solidFill>
                  <a:srgbClr val="297F87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66</a:t>
            </a:r>
            <a:r>
              <a:rPr lang="en-US" sz="1600" baseline="30000" dirty="0">
                <a:solidFill>
                  <a:srgbClr val="297F87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0</a:t>
            </a:r>
            <a:r>
              <a:rPr lang="en-US" sz="1600" dirty="0">
                <a:solidFill>
                  <a:srgbClr val="297F87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33’N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8AFDBD-ABBA-4E04-A6F5-85EF80C78604}"/>
              </a:ext>
            </a:extLst>
          </p:cNvPr>
          <p:cNvSpPr txBox="1"/>
          <p:nvPr/>
        </p:nvSpPr>
        <p:spPr>
          <a:xfrm>
            <a:off x="8300854" y="3942749"/>
            <a:ext cx="1064878" cy="352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solidFill>
                  <a:srgbClr val="297F87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23</a:t>
            </a:r>
            <a:r>
              <a:rPr lang="en-US" sz="1600" baseline="30000" dirty="0">
                <a:solidFill>
                  <a:srgbClr val="297F87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0</a:t>
            </a:r>
            <a:r>
              <a:rPr lang="en-US" sz="1600" dirty="0">
                <a:solidFill>
                  <a:srgbClr val="297F87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27’N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493730-F164-4786-9B57-A04D86C0F105}"/>
              </a:ext>
            </a:extLst>
          </p:cNvPr>
          <p:cNvSpPr txBox="1"/>
          <p:nvPr/>
        </p:nvSpPr>
        <p:spPr>
          <a:xfrm>
            <a:off x="8300854" y="2574108"/>
            <a:ext cx="1064878" cy="352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solidFill>
                  <a:srgbClr val="297F87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23</a:t>
            </a:r>
            <a:r>
              <a:rPr lang="en-US" sz="1600" baseline="30000" dirty="0">
                <a:solidFill>
                  <a:srgbClr val="297F87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0</a:t>
            </a:r>
            <a:r>
              <a:rPr lang="en-US" sz="1600" dirty="0">
                <a:solidFill>
                  <a:srgbClr val="297F87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27’B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DF070C-7A38-4B28-8FCA-EBADA25AF960}"/>
              </a:ext>
            </a:extLst>
          </p:cNvPr>
          <p:cNvSpPr txBox="1"/>
          <p:nvPr/>
        </p:nvSpPr>
        <p:spPr>
          <a:xfrm>
            <a:off x="8428221" y="3241886"/>
            <a:ext cx="413422" cy="352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solidFill>
                  <a:srgbClr val="297F87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0</a:t>
            </a:r>
            <a:r>
              <a:rPr lang="en-US" sz="1600" baseline="30000" dirty="0">
                <a:solidFill>
                  <a:srgbClr val="297F87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0</a:t>
            </a:r>
            <a:endParaRPr lang="en-US" sz="1600" dirty="0">
              <a:solidFill>
                <a:srgbClr val="297F87"/>
              </a:solidFill>
              <a:effectLst/>
              <a:latin typeface="Roboto" pitchFamily="2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904E48-1C2E-4907-A426-10AACC8A2A6A}"/>
              </a:ext>
            </a:extLst>
          </p:cNvPr>
          <p:cNvSpPr txBox="1"/>
          <p:nvPr/>
        </p:nvSpPr>
        <p:spPr>
          <a:xfrm>
            <a:off x="3135075" y="3911870"/>
            <a:ext cx="1534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Chí</a:t>
            </a:r>
            <a:r>
              <a:rPr lang="en-US" sz="1600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tuyến</a:t>
            </a:r>
            <a:r>
              <a:rPr lang="en-US" sz="1600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 Nam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B2D2D9-970F-4520-903B-756357AE0FA2}"/>
              </a:ext>
            </a:extLst>
          </p:cNvPr>
          <p:cNvSpPr txBox="1"/>
          <p:nvPr/>
        </p:nvSpPr>
        <p:spPr>
          <a:xfrm>
            <a:off x="3974304" y="4996630"/>
            <a:ext cx="1534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Vòng</a:t>
            </a:r>
            <a:r>
              <a:rPr lang="en-US" sz="1600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cực</a:t>
            </a:r>
            <a:r>
              <a:rPr lang="en-US" sz="1600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 Nam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DFB0781-5A3B-44B9-8BCA-59D106A4B20B}"/>
              </a:ext>
            </a:extLst>
          </p:cNvPr>
          <p:cNvSpPr txBox="1"/>
          <p:nvPr/>
        </p:nvSpPr>
        <p:spPr>
          <a:xfrm>
            <a:off x="5977460" y="5418602"/>
            <a:ext cx="1029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Cực</a:t>
            </a:r>
            <a:r>
              <a:rPr lang="en-US" sz="1600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 Nam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D32CB70-665F-4E42-9E53-B5A0FD7BA6FC}"/>
              </a:ext>
            </a:extLst>
          </p:cNvPr>
          <p:cNvSpPr txBox="1"/>
          <p:nvPr/>
        </p:nvSpPr>
        <p:spPr>
          <a:xfrm>
            <a:off x="5977460" y="1100843"/>
            <a:ext cx="942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Cực</a:t>
            </a:r>
            <a:r>
              <a:rPr lang="en-US" sz="1600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Bắc</a:t>
            </a:r>
            <a:endParaRPr lang="en-US" sz="1600" dirty="0">
              <a:solidFill>
                <a:srgbClr val="297F87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5083F5-C731-4771-A7DC-8D21A69B5920}"/>
              </a:ext>
            </a:extLst>
          </p:cNvPr>
          <p:cNvSpPr txBox="1"/>
          <p:nvPr/>
        </p:nvSpPr>
        <p:spPr>
          <a:xfrm>
            <a:off x="3551710" y="3229256"/>
            <a:ext cx="987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Xích</a:t>
            </a:r>
            <a:r>
              <a:rPr lang="en-US" sz="1600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đạo</a:t>
            </a:r>
            <a:endParaRPr lang="en-US" sz="1600" dirty="0">
              <a:solidFill>
                <a:srgbClr val="297F87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7182D564-8E09-4D2F-A2A6-5B1632CA7CD2}"/>
              </a:ext>
            </a:extLst>
          </p:cNvPr>
          <p:cNvSpPr/>
          <p:nvPr/>
        </p:nvSpPr>
        <p:spPr>
          <a:xfrm rot="10800000">
            <a:off x="9721411" y="2727804"/>
            <a:ext cx="403385" cy="554508"/>
          </a:xfrm>
          <a:prstGeom prst="downArrow">
            <a:avLst/>
          </a:prstGeom>
          <a:solidFill>
            <a:srgbClr val="F6D167"/>
          </a:solidFill>
          <a:ln>
            <a:solidFill>
              <a:srgbClr val="F6D167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itchFamily="2" charset="0"/>
              <a:ea typeface="Roboto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0D54478-20B6-4788-AEFF-69ADC0ADD147}"/>
              </a:ext>
            </a:extLst>
          </p:cNvPr>
          <p:cNvSpPr/>
          <p:nvPr/>
        </p:nvSpPr>
        <p:spPr>
          <a:xfrm rot="5400000">
            <a:off x="9007011" y="1594365"/>
            <a:ext cx="1877035" cy="554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Bán</a:t>
            </a:r>
            <a:r>
              <a:rPr lang="en-US" b="1" dirty="0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b="1" dirty="0" err="1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cầu</a:t>
            </a:r>
            <a:r>
              <a:rPr lang="en-US" b="1" dirty="0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b="1" dirty="0" err="1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Bắc</a:t>
            </a:r>
            <a:endParaRPr lang="en-US" b="1" dirty="0">
              <a:solidFill>
                <a:srgbClr val="E4A10A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13B6BA6-25F1-4A4A-B35D-35A3900F529D}"/>
              </a:ext>
            </a:extLst>
          </p:cNvPr>
          <p:cNvSpPr/>
          <p:nvPr/>
        </p:nvSpPr>
        <p:spPr>
          <a:xfrm rot="5400000">
            <a:off x="9020949" y="4876260"/>
            <a:ext cx="1877035" cy="554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Bán</a:t>
            </a:r>
            <a:r>
              <a:rPr lang="en-US" b="1" dirty="0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b="1" dirty="0" err="1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cầu</a:t>
            </a:r>
            <a:r>
              <a:rPr lang="en-US" b="1" dirty="0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 Nam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671A9AD-D2CB-4606-B150-846BE38B9DCA}"/>
              </a:ext>
            </a:extLst>
          </p:cNvPr>
          <p:cNvSpPr/>
          <p:nvPr/>
        </p:nvSpPr>
        <p:spPr>
          <a:xfrm>
            <a:off x="3756023" y="6005792"/>
            <a:ext cx="1877035" cy="554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Bán</a:t>
            </a:r>
            <a:r>
              <a:rPr lang="en-US" b="1" dirty="0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b="1" dirty="0" err="1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cầu</a:t>
            </a:r>
            <a:r>
              <a:rPr lang="en-US" b="1" dirty="0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b="1" dirty="0" err="1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Tây</a:t>
            </a:r>
            <a:endParaRPr lang="en-US" b="1" dirty="0">
              <a:solidFill>
                <a:srgbClr val="E4A10A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F17EE7E-1B27-404B-9673-35B53C4315F9}"/>
              </a:ext>
            </a:extLst>
          </p:cNvPr>
          <p:cNvSpPr/>
          <p:nvPr/>
        </p:nvSpPr>
        <p:spPr>
          <a:xfrm>
            <a:off x="7138402" y="6019860"/>
            <a:ext cx="2013701" cy="554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Bán</a:t>
            </a:r>
            <a:r>
              <a:rPr lang="en-US" b="1" dirty="0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b="1" dirty="0" err="1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cầu</a:t>
            </a:r>
            <a:r>
              <a:rPr lang="en-US" b="1" dirty="0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b="1" dirty="0" err="1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Đông</a:t>
            </a:r>
            <a:endParaRPr lang="en-US" b="1" dirty="0">
              <a:solidFill>
                <a:srgbClr val="E4A10A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47" name="Arrow: Down 46">
            <a:extLst>
              <a:ext uri="{FF2B5EF4-FFF2-40B4-BE49-F238E27FC236}">
                <a16:creationId xmlns:a16="http://schemas.microsoft.com/office/drawing/2014/main" id="{8B354BED-27D5-4340-9BF9-F51ABCFB769F}"/>
              </a:ext>
            </a:extLst>
          </p:cNvPr>
          <p:cNvSpPr/>
          <p:nvPr/>
        </p:nvSpPr>
        <p:spPr>
          <a:xfrm>
            <a:off x="9721411" y="3660489"/>
            <a:ext cx="403385" cy="554508"/>
          </a:xfrm>
          <a:prstGeom prst="downArrow">
            <a:avLst/>
          </a:prstGeom>
          <a:solidFill>
            <a:srgbClr val="F6D167"/>
          </a:solidFill>
          <a:ln>
            <a:solidFill>
              <a:srgbClr val="F6D167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itchFamily="2" charset="0"/>
              <a:ea typeface="Roboto" pitchFamily="2" charset="0"/>
            </a:endParaRPr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C4619201-379E-49BD-9BFD-26616C8FD4A8}"/>
              </a:ext>
            </a:extLst>
          </p:cNvPr>
          <p:cNvSpPr/>
          <p:nvPr/>
        </p:nvSpPr>
        <p:spPr>
          <a:xfrm rot="16200000">
            <a:off x="6687463" y="6005792"/>
            <a:ext cx="403385" cy="554508"/>
          </a:xfrm>
          <a:prstGeom prst="downArrow">
            <a:avLst/>
          </a:prstGeom>
          <a:solidFill>
            <a:srgbClr val="F6D167"/>
          </a:solidFill>
          <a:ln>
            <a:solidFill>
              <a:srgbClr val="F6D16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itchFamily="2" charset="0"/>
              <a:ea typeface="Roboto" pitchFamily="2" charset="0"/>
            </a:endParaRPr>
          </a:p>
        </p:txBody>
      </p:sp>
      <p:sp>
        <p:nvSpPr>
          <p:cNvPr id="49" name="Arrow: Down 48">
            <a:extLst>
              <a:ext uri="{FF2B5EF4-FFF2-40B4-BE49-F238E27FC236}">
                <a16:creationId xmlns:a16="http://schemas.microsoft.com/office/drawing/2014/main" id="{DABC351B-5138-49DA-878F-F87D825B2500}"/>
              </a:ext>
            </a:extLst>
          </p:cNvPr>
          <p:cNvSpPr/>
          <p:nvPr/>
        </p:nvSpPr>
        <p:spPr>
          <a:xfrm rot="5400000">
            <a:off x="5775768" y="6019861"/>
            <a:ext cx="403385" cy="554508"/>
          </a:xfrm>
          <a:prstGeom prst="downArrow">
            <a:avLst/>
          </a:prstGeom>
          <a:solidFill>
            <a:srgbClr val="F6D167"/>
          </a:solidFill>
          <a:ln>
            <a:solidFill>
              <a:srgbClr val="F6D16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itchFamily="2" charset="0"/>
              <a:ea typeface="Roboto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FB88CCD-0A17-4E65-9A06-97EC77B9297D}"/>
              </a:ext>
            </a:extLst>
          </p:cNvPr>
          <p:cNvSpPr txBox="1"/>
          <p:nvPr/>
        </p:nvSpPr>
        <p:spPr>
          <a:xfrm>
            <a:off x="3353289" y="45533"/>
            <a:ext cx="5485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2. TOẠ ĐỘ ĐỊA LÍ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2B723E5-DB87-4A55-81B6-AD674812F0EE}"/>
              </a:ext>
            </a:extLst>
          </p:cNvPr>
          <p:cNvCxnSpPr/>
          <p:nvPr/>
        </p:nvCxnSpPr>
        <p:spPr>
          <a:xfrm>
            <a:off x="0" y="562708"/>
            <a:ext cx="12192000" cy="0"/>
          </a:xfrm>
          <a:prstGeom prst="line">
            <a:avLst/>
          </a:prstGeom>
          <a:ln w="19050">
            <a:solidFill>
              <a:srgbClr val="297F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C2AF54B-9A28-43F8-A9CD-4F9728286D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7" r="13645"/>
          <a:stretch/>
        </p:blipFill>
        <p:spPr>
          <a:xfrm>
            <a:off x="526023" y="1482713"/>
            <a:ext cx="2228562" cy="214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7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8" grpId="0" animBg="1"/>
      <p:bldP spid="43" grpId="0"/>
      <p:bldP spid="44" grpId="0"/>
      <p:bldP spid="45" grpId="0"/>
      <p:bldP spid="46" grpId="0"/>
      <p:bldP spid="47" grpId="0" animBg="1"/>
      <p:bldP spid="48" grpId="0" animBg="1"/>
      <p:bldP spid="4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EA7042-98AD-4590-8A75-2F7F88805E67}"/>
              </a:ext>
            </a:extLst>
          </p:cNvPr>
          <p:cNvSpPr/>
          <p:nvPr/>
        </p:nvSpPr>
        <p:spPr>
          <a:xfrm>
            <a:off x="0" y="161465"/>
            <a:ext cx="12192000" cy="640393"/>
          </a:xfrm>
          <a:prstGeom prst="rect">
            <a:avLst/>
          </a:prstGeom>
          <a:solidFill>
            <a:srgbClr val="297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LUYỆN TẬP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38C3EB-8E35-43B5-85A5-423BA62985B9}"/>
              </a:ext>
            </a:extLst>
          </p:cNvPr>
          <p:cNvSpPr txBox="1"/>
          <p:nvPr/>
        </p:nvSpPr>
        <p:spPr>
          <a:xfrm>
            <a:off x="6258940" y="4132873"/>
            <a:ext cx="2050048" cy="461665"/>
          </a:xfrm>
          <a:prstGeom prst="rect">
            <a:avLst/>
          </a:prstGeom>
          <a:solidFill>
            <a:srgbClr val="297F87"/>
          </a:solidFill>
          <a:ln>
            <a:solidFill>
              <a:srgbClr val="297F87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Vòng</a:t>
            </a:r>
            <a:r>
              <a:rPr lang="en-US" sz="24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cực</a:t>
            </a:r>
            <a:r>
              <a:rPr lang="en-US" sz="24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Bắc</a:t>
            </a:r>
            <a:endParaRPr lang="en-US" sz="24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FCEBB6-787D-47E0-8695-CC4D1244F372}"/>
              </a:ext>
            </a:extLst>
          </p:cNvPr>
          <p:cNvSpPr txBox="1"/>
          <p:nvPr/>
        </p:nvSpPr>
        <p:spPr>
          <a:xfrm>
            <a:off x="10096110" y="4476141"/>
            <a:ext cx="2087431" cy="461665"/>
          </a:xfrm>
          <a:prstGeom prst="rect">
            <a:avLst/>
          </a:prstGeom>
          <a:solidFill>
            <a:srgbClr val="297F87"/>
          </a:solidFill>
          <a:ln>
            <a:solidFill>
              <a:srgbClr val="297F87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Chí</a:t>
            </a:r>
            <a:r>
              <a:rPr lang="en-US" sz="24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tuyến</a:t>
            </a:r>
            <a:r>
              <a:rPr lang="en-US" sz="24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Bắc</a:t>
            </a:r>
            <a:endParaRPr lang="en-US" sz="24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09F596-EA60-41AA-88C6-A9564636A4B5}"/>
              </a:ext>
            </a:extLst>
          </p:cNvPr>
          <p:cNvSpPr txBox="1"/>
          <p:nvPr/>
        </p:nvSpPr>
        <p:spPr>
          <a:xfrm>
            <a:off x="8690702" y="4053501"/>
            <a:ext cx="1405408" cy="487826"/>
          </a:xfrm>
          <a:prstGeom prst="rect">
            <a:avLst/>
          </a:prstGeom>
          <a:solidFill>
            <a:srgbClr val="297F87"/>
          </a:solidFill>
          <a:ln>
            <a:solidFill>
              <a:srgbClr val="297F87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66</a:t>
            </a:r>
            <a:r>
              <a:rPr lang="en-US" sz="2400" baseline="30000" dirty="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33’B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D9A027-10AC-4465-9327-32839E0B1AC1}"/>
              </a:ext>
            </a:extLst>
          </p:cNvPr>
          <p:cNvSpPr txBox="1"/>
          <p:nvPr/>
        </p:nvSpPr>
        <p:spPr>
          <a:xfrm>
            <a:off x="10781561" y="3429000"/>
            <a:ext cx="1374354" cy="487826"/>
          </a:xfrm>
          <a:prstGeom prst="rect">
            <a:avLst/>
          </a:prstGeom>
          <a:solidFill>
            <a:srgbClr val="297F87"/>
          </a:solidFill>
          <a:ln>
            <a:solidFill>
              <a:srgbClr val="297F87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66</a:t>
            </a:r>
            <a:r>
              <a:rPr lang="en-US" sz="2400" baseline="30000" dirty="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33’N</a:t>
            </a:r>
          </a:p>
        </p:txBody>
      </p:sp>
      <p:sp>
        <p:nvSpPr>
          <p:cNvPr id="18" name="!!2">
            <a:extLst>
              <a:ext uri="{FF2B5EF4-FFF2-40B4-BE49-F238E27FC236}">
                <a16:creationId xmlns:a16="http://schemas.microsoft.com/office/drawing/2014/main" id="{40EE9E69-C897-4AB8-9D46-BBC7F5E0634A}"/>
              </a:ext>
            </a:extLst>
          </p:cNvPr>
          <p:cNvSpPr txBox="1"/>
          <p:nvPr/>
        </p:nvSpPr>
        <p:spPr>
          <a:xfrm>
            <a:off x="7283964" y="3200057"/>
            <a:ext cx="1576915" cy="487826"/>
          </a:xfrm>
          <a:prstGeom prst="rect">
            <a:avLst/>
          </a:prstGeom>
          <a:solidFill>
            <a:srgbClr val="297F87"/>
          </a:solidFill>
          <a:ln>
            <a:solidFill>
              <a:srgbClr val="297F87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23</a:t>
            </a:r>
            <a:r>
              <a:rPr lang="en-US" sz="2400" baseline="30000" dirty="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27’N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5F2EAD-93CB-47F4-A6BF-D71080BAD532}"/>
              </a:ext>
            </a:extLst>
          </p:cNvPr>
          <p:cNvSpPr txBox="1"/>
          <p:nvPr/>
        </p:nvSpPr>
        <p:spPr>
          <a:xfrm>
            <a:off x="9114658" y="3166986"/>
            <a:ext cx="1496563" cy="487826"/>
          </a:xfrm>
          <a:prstGeom prst="rect">
            <a:avLst/>
          </a:prstGeom>
          <a:solidFill>
            <a:srgbClr val="297F87"/>
          </a:solidFill>
          <a:ln>
            <a:solidFill>
              <a:srgbClr val="297F87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23</a:t>
            </a:r>
            <a:r>
              <a:rPr lang="en-US" sz="2400" baseline="30000" dirty="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27’B</a:t>
            </a:r>
          </a:p>
        </p:txBody>
      </p:sp>
      <p:sp>
        <p:nvSpPr>
          <p:cNvPr id="20" name="!!1">
            <a:extLst>
              <a:ext uri="{FF2B5EF4-FFF2-40B4-BE49-F238E27FC236}">
                <a16:creationId xmlns:a16="http://schemas.microsoft.com/office/drawing/2014/main" id="{91BC6E44-1347-4C1C-A684-5DD6C9EA33B5}"/>
              </a:ext>
            </a:extLst>
          </p:cNvPr>
          <p:cNvSpPr txBox="1"/>
          <p:nvPr/>
        </p:nvSpPr>
        <p:spPr>
          <a:xfrm>
            <a:off x="6258940" y="3443970"/>
            <a:ext cx="555180" cy="487826"/>
          </a:xfrm>
          <a:prstGeom prst="rect">
            <a:avLst/>
          </a:prstGeom>
          <a:solidFill>
            <a:srgbClr val="297F87"/>
          </a:solidFill>
          <a:ln>
            <a:solidFill>
              <a:srgbClr val="297F87"/>
            </a:solidFill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0</a:t>
            </a:r>
            <a:r>
              <a:rPr lang="en-US" sz="2400" baseline="30000" dirty="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0</a:t>
            </a:r>
            <a:endParaRPr lang="en-US" sz="2400" dirty="0">
              <a:solidFill>
                <a:schemeClr val="bg1"/>
              </a:solidFill>
              <a:effectLst/>
              <a:latin typeface="Roboto" pitchFamily="2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8A9468-7B23-43B7-AC11-DB230CD80024}"/>
              </a:ext>
            </a:extLst>
          </p:cNvPr>
          <p:cNvSpPr txBox="1"/>
          <p:nvPr/>
        </p:nvSpPr>
        <p:spPr>
          <a:xfrm>
            <a:off x="9114658" y="5698982"/>
            <a:ext cx="2217274" cy="461665"/>
          </a:xfrm>
          <a:prstGeom prst="rect">
            <a:avLst/>
          </a:prstGeom>
          <a:solidFill>
            <a:srgbClr val="297F87"/>
          </a:solidFill>
          <a:ln>
            <a:solidFill>
              <a:srgbClr val="297F87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Chí</a:t>
            </a:r>
            <a:r>
              <a:rPr lang="en-US" sz="24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tuyến</a:t>
            </a:r>
            <a:r>
              <a:rPr lang="en-US" sz="24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Nam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DCF977-24FC-4E46-9E3E-5B4EAD893269}"/>
              </a:ext>
            </a:extLst>
          </p:cNvPr>
          <p:cNvSpPr txBox="1"/>
          <p:nvPr/>
        </p:nvSpPr>
        <p:spPr>
          <a:xfrm>
            <a:off x="7991647" y="5042074"/>
            <a:ext cx="2179892" cy="461665"/>
          </a:xfrm>
          <a:prstGeom prst="rect">
            <a:avLst/>
          </a:prstGeom>
          <a:solidFill>
            <a:srgbClr val="297F87"/>
          </a:solidFill>
          <a:ln>
            <a:solidFill>
              <a:srgbClr val="297F87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Vòng</a:t>
            </a:r>
            <a:r>
              <a:rPr lang="en-US" sz="24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cực</a:t>
            </a:r>
            <a:r>
              <a:rPr lang="en-US" sz="24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Nam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285382-7833-42A1-83C9-2A7D8A054746}"/>
              </a:ext>
            </a:extLst>
          </p:cNvPr>
          <p:cNvSpPr txBox="1"/>
          <p:nvPr/>
        </p:nvSpPr>
        <p:spPr>
          <a:xfrm>
            <a:off x="10558841" y="5013516"/>
            <a:ext cx="1433406" cy="461665"/>
          </a:xfrm>
          <a:prstGeom prst="rect">
            <a:avLst/>
          </a:prstGeom>
          <a:solidFill>
            <a:srgbClr val="297F87"/>
          </a:solidFill>
          <a:ln>
            <a:solidFill>
              <a:srgbClr val="297F87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Cực</a:t>
            </a:r>
            <a:r>
              <a:rPr lang="en-US" sz="24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Nam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626F58-88F2-49B4-97D0-7A22332B8F94}"/>
              </a:ext>
            </a:extLst>
          </p:cNvPr>
          <p:cNvSpPr txBox="1"/>
          <p:nvPr/>
        </p:nvSpPr>
        <p:spPr>
          <a:xfrm>
            <a:off x="6258940" y="4803043"/>
            <a:ext cx="1303562" cy="461665"/>
          </a:xfrm>
          <a:prstGeom prst="rect">
            <a:avLst/>
          </a:prstGeom>
          <a:solidFill>
            <a:srgbClr val="297F87"/>
          </a:solidFill>
          <a:ln>
            <a:solidFill>
              <a:srgbClr val="297F87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Cực</a:t>
            </a:r>
            <a:r>
              <a:rPr lang="en-US" sz="24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Bắc</a:t>
            </a:r>
            <a:endParaRPr lang="en-US" sz="24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6C03B81-8CBB-4129-8905-78CEB2CC5B48}"/>
              </a:ext>
            </a:extLst>
          </p:cNvPr>
          <p:cNvSpPr txBox="1"/>
          <p:nvPr/>
        </p:nvSpPr>
        <p:spPr>
          <a:xfrm>
            <a:off x="6814120" y="5674714"/>
            <a:ext cx="1386918" cy="461665"/>
          </a:xfrm>
          <a:prstGeom prst="rect">
            <a:avLst/>
          </a:prstGeom>
          <a:solidFill>
            <a:srgbClr val="297F87"/>
          </a:solidFill>
          <a:ln>
            <a:solidFill>
              <a:srgbClr val="297F87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Xích</a:t>
            </a:r>
            <a:r>
              <a:rPr lang="en-US" sz="24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đạo</a:t>
            </a:r>
            <a:endParaRPr lang="en-US" sz="24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26" name="!!5">
            <a:extLst>
              <a:ext uri="{FF2B5EF4-FFF2-40B4-BE49-F238E27FC236}">
                <a16:creationId xmlns:a16="http://schemas.microsoft.com/office/drawing/2014/main" id="{9ADA2FFD-2126-4A7C-B8A7-B58BC5BD693D}"/>
              </a:ext>
            </a:extLst>
          </p:cNvPr>
          <p:cNvSpPr/>
          <p:nvPr/>
        </p:nvSpPr>
        <p:spPr>
          <a:xfrm>
            <a:off x="3884262" y="1196831"/>
            <a:ext cx="4423476" cy="1453762"/>
          </a:xfrm>
          <a:prstGeom prst="roundRect">
            <a:avLst>
              <a:gd name="adj" fmla="val 12563"/>
            </a:avLst>
          </a:prstGeom>
          <a:solidFill>
            <a:srgbClr val="FFFFFF">
              <a:alpha val="40000"/>
            </a:srgbClr>
          </a:solidFill>
          <a:ln>
            <a:solidFill>
              <a:srgbClr val="297F8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297F87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TRÒ CHƠI </a:t>
            </a:r>
          </a:p>
          <a:p>
            <a:pPr algn="ctr"/>
            <a:r>
              <a:rPr lang="en-US" sz="2400" b="1" dirty="0">
                <a:solidFill>
                  <a:srgbClr val="DF2E2E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“SIÊU TRÍ NHỚ”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82ACD9E-1A9A-4F76-B0F5-09ECF725B15C}"/>
              </a:ext>
            </a:extLst>
          </p:cNvPr>
          <p:cNvCxnSpPr>
            <a:cxnSpLocks/>
          </p:cNvCxnSpPr>
          <p:nvPr/>
        </p:nvCxnSpPr>
        <p:spPr>
          <a:xfrm>
            <a:off x="6057900" y="3132659"/>
            <a:ext cx="0" cy="3340767"/>
          </a:xfrm>
          <a:prstGeom prst="line">
            <a:avLst/>
          </a:prstGeom>
          <a:ln w="9525">
            <a:solidFill>
              <a:srgbClr val="DF2E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!!4" descr="A screenshot of a video game&#10;&#10;Description automatically generated">
            <a:extLst>
              <a:ext uri="{FF2B5EF4-FFF2-40B4-BE49-F238E27FC236}">
                <a16:creationId xmlns:a16="http://schemas.microsoft.com/office/drawing/2014/main" id="{1B250A4F-AC66-45ED-B99E-E6772AE6223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449" y="1007481"/>
            <a:ext cx="3009322" cy="1862204"/>
          </a:xfrm>
          <a:prstGeom prst="rect">
            <a:avLst/>
          </a:prstGeom>
        </p:spPr>
      </p:pic>
      <p:pic>
        <p:nvPicPr>
          <p:cNvPr id="6" name="!!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61479CA-6B39-48B3-8BA4-609FCAAF887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56" y="999956"/>
            <a:ext cx="2599595" cy="1877254"/>
          </a:xfrm>
          <a:prstGeom prst="rect">
            <a:avLst/>
          </a:prstGeom>
        </p:spPr>
      </p:pic>
      <p:pic>
        <p:nvPicPr>
          <p:cNvPr id="28" name="!!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F3E9760-7649-D24F-B78E-84825FF58D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1" t="10934" r="34967" b="15256"/>
          <a:stretch/>
        </p:blipFill>
        <p:spPr>
          <a:xfrm>
            <a:off x="845331" y="2877210"/>
            <a:ext cx="3881358" cy="3881359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948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5">
            <a:extLst>
              <a:ext uri="{FF2B5EF4-FFF2-40B4-BE49-F238E27FC236}">
                <a16:creationId xmlns:a16="http://schemas.microsoft.com/office/drawing/2014/main" id="{A385852E-421D-4EE1-8153-2512C68FEFA9}"/>
              </a:ext>
            </a:extLst>
          </p:cNvPr>
          <p:cNvSpPr/>
          <p:nvPr/>
        </p:nvSpPr>
        <p:spPr>
          <a:xfrm>
            <a:off x="3642008" y="897148"/>
            <a:ext cx="4907986" cy="502819"/>
          </a:xfrm>
          <a:prstGeom prst="roundRect">
            <a:avLst>
              <a:gd name="adj" fmla="val 12563"/>
            </a:avLst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297F87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TRÒ CHƠI </a:t>
            </a:r>
            <a:r>
              <a:rPr lang="en-US" sz="2400" b="1" dirty="0">
                <a:solidFill>
                  <a:srgbClr val="DF2E2E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“SIÊU TRÍ NHỚ”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717EF3-9DEA-4BEB-B3A1-A45834181DCE}"/>
              </a:ext>
            </a:extLst>
          </p:cNvPr>
          <p:cNvSpPr/>
          <p:nvPr/>
        </p:nvSpPr>
        <p:spPr>
          <a:xfrm>
            <a:off x="0" y="161465"/>
            <a:ext cx="12192000" cy="640393"/>
          </a:xfrm>
          <a:prstGeom prst="rect">
            <a:avLst/>
          </a:prstGeom>
          <a:solidFill>
            <a:srgbClr val="297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LUYỆN TẬP</a:t>
            </a:r>
          </a:p>
        </p:txBody>
      </p:sp>
      <p:pic>
        <p:nvPicPr>
          <p:cNvPr id="8" name="!!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18B9BC6-6FCC-4712-B81E-D16EF2865E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1" t="10934" r="34967" b="15256"/>
          <a:stretch/>
        </p:blipFill>
        <p:spPr>
          <a:xfrm>
            <a:off x="888528" y="2375757"/>
            <a:ext cx="3881358" cy="3881359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!!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5F6A162-046F-4538-AA3F-2CF06B6F34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1" t="10934" r="34967" b="15256"/>
          <a:stretch/>
        </p:blipFill>
        <p:spPr>
          <a:xfrm>
            <a:off x="7422115" y="2375757"/>
            <a:ext cx="3881358" cy="3881359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04713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7CB17E-F39E-409A-B631-4DADBE1AFB7A}"/>
              </a:ext>
            </a:extLst>
          </p:cNvPr>
          <p:cNvSpPr/>
          <p:nvPr/>
        </p:nvSpPr>
        <p:spPr>
          <a:xfrm>
            <a:off x="319291" y="765938"/>
            <a:ext cx="2621280" cy="583293"/>
          </a:xfrm>
          <a:prstGeom prst="rect">
            <a:avLst/>
          </a:prstGeom>
          <a:solidFill>
            <a:srgbClr val="DF2E2E"/>
          </a:solidFill>
          <a:ln>
            <a:solidFill>
              <a:srgbClr val="DF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7AE"/>
                </a:solidFill>
                <a:latin typeface="Roboto" pitchFamily="2" charset="0"/>
                <a:ea typeface="Roboto" pitchFamily="2" charset="0"/>
              </a:rPr>
              <a:t>Em</a:t>
            </a:r>
            <a:r>
              <a:rPr lang="en-US" sz="2800" b="1" dirty="0">
                <a:solidFill>
                  <a:srgbClr val="FFF7AE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solidFill>
                  <a:srgbClr val="FFF7AE"/>
                </a:solidFill>
                <a:latin typeface="Roboto" pitchFamily="2" charset="0"/>
                <a:ea typeface="Roboto" pitchFamily="2" charset="0"/>
              </a:rPr>
              <a:t>có</a:t>
            </a:r>
            <a:r>
              <a:rPr lang="en-US" sz="2800" b="1" dirty="0">
                <a:solidFill>
                  <a:srgbClr val="FFF7AE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solidFill>
                  <a:srgbClr val="FFF7AE"/>
                </a:solidFill>
                <a:latin typeface="Roboto" pitchFamily="2" charset="0"/>
                <a:ea typeface="Roboto" pitchFamily="2" charset="0"/>
              </a:rPr>
              <a:t>biết</a:t>
            </a:r>
            <a:r>
              <a:rPr lang="en-US" sz="2800" b="1" dirty="0">
                <a:solidFill>
                  <a:srgbClr val="FFF7AE"/>
                </a:solidFill>
                <a:latin typeface="Roboto" pitchFamily="2" charset="0"/>
                <a:ea typeface="Roboto" pitchFamily="2" charset="0"/>
              </a:rPr>
              <a:t>?</a:t>
            </a:r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99B8CD1-0FFD-4D96-925B-D8B0F04E5F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1" t="10934" r="34967" b="15256"/>
          <a:stretch/>
        </p:blipFill>
        <p:spPr>
          <a:xfrm>
            <a:off x="4534337" y="1494908"/>
            <a:ext cx="3881356" cy="3881359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0FAA7F3-761B-47EF-A481-DA49A5B7E4E5}"/>
              </a:ext>
            </a:extLst>
          </p:cNvPr>
          <p:cNvSpPr txBox="1"/>
          <p:nvPr/>
        </p:nvSpPr>
        <p:spPr>
          <a:xfrm>
            <a:off x="4021103" y="1497180"/>
            <a:ext cx="14480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Vòng</a:t>
            </a:r>
            <a:r>
              <a:rPr lang="en-US" sz="1600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cực</a:t>
            </a:r>
            <a:r>
              <a:rPr lang="en-US" sz="1600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Bắc</a:t>
            </a:r>
            <a:endParaRPr lang="en-US" sz="1600" dirty="0">
              <a:solidFill>
                <a:srgbClr val="297F87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452453-F5FB-4F34-9372-12D20FAF7DA5}"/>
              </a:ext>
            </a:extLst>
          </p:cNvPr>
          <p:cNvSpPr txBox="1"/>
          <p:nvPr/>
        </p:nvSpPr>
        <p:spPr>
          <a:xfrm>
            <a:off x="3215600" y="2531368"/>
            <a:ext cx="14478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Chí</a:t>
            </a:r>
            <a:r>
              <a:rPr lang="en-US" sz="1600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tuyến</a:t>
            </a:r>
            <a:r>
              <a:rPr lang="en-US" sz="1600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Bắc</a:t>
            </a:r>
            <a:endParaRPr lang="en-US" sz="1600" dirty="0">
              <a:solidFill>
                <a:srgbClr val="297F87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D7431C-D892-4778-8666-5BA954A63279}"/>
              </a:ext>
            </a:extLst>
          </p:cNvPr>
          <p:cNvSpPr txBox="1"/>
          <p:nvPr/>
        </p:nvSpPr>
        <p:spPr>
          <a:xfrm>
            <a:off x="7425984" y="1507435"/>
            <a:ext cx="1064878" cy="352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solidFill>
                  <a:srgbClr val="297F87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66</a:t>
            </a:r>
            <a:r>
              <a:rPr lang="en-US" sz="1600" baseline="30000" dirty="0">
                <a:solidFill>
                  <a:srgbClr val="297F87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0</a:t>
            </a:r>
            <a:r>
              <a:rPr lang="en-US" sz="1600" dirty="0">
                <a:solidFill>
                  <a:srgbClr val="297F87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33’B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23BFA9-E3BF-4BD3-8553-C92CBBFB00A9}"/>
              </a:ext>
            </a:extLst>
          </p:cNvPr>
          <p:cNvSpPr txBox="1"/>
          <p:nvPr/>
        </p:nvSpPr>
        <p:spPr>
          <a:xfrm>
            <a:off x="7363342" y="5039729"/>
            <a:ext cx="1064878" cy="352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solidFill>
                  <a:srgbClr val="297F87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66</a:t>
            </a:r>
            <a:r>
              <a:rPr lang="en-US" sz="1600" baseline="30000" dirty="0">
                <a:solidFill>
                  <a:srgbClr val="297F87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0</a:t>
            </a:r>
            <a:r>
              <a:rPr lang="en-US" sz="1600" dirty="0">
                <a:solidFill>
                  <a:srgbClr val="297F87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33’N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8AFDBD-ABBA-4E04-A6F5-85EF80C78604}"/>
              </a:ext>
            </a:extLst>
          </p:cNvPr>
          <p:cNvSpPr txBox="1"/>
          <p:nvPr/>
        </p:nvSpPr>
        <p:spPr>
          <a:xfrm>
            <a:off x="8300854" y="3942749"/>
            <a:ext cx="1064878" cy="352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solidFill>
                  <a:srgbClr val="297F87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23</a:t>
            </a:r>
            <a:r>
              <a:rPr lang="en-US" sz="1600" baseline="30000" dirty="0">
                <a:solidFill>
                  <a:srgbClr val="297F87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0</a:t>
            </a:r>
            <a:r>
              <a:rPr lang="en-US" sz="1600" dirty="0">
                <a:solidFill>
                  <a:srgbClr val="297F87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27’N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493730-F164-4786-9B57-A04D86C0F105}"/>
              </a:ext>
            </a:extLst>
          </p:cNvPr>
          <p:cNvSpPr txBox="1"/>
          <p:nvPr/>
        </p:nvSpPr>
        <p:spPr>
          <a:xfrm>
            <a:off x="8300854" y="2574108"/>
            <a:ext cx="1064878" cy="352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solidFill>
                  <a:srgbClr val="297F87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23</a:t>
            </a:r>
            <a:r>
              <a:rPr lang="en-US" sz="1600" baseline="30000" dirty="0">
                <a:solidFill>
                  <a:srgbClr val="297F87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0</a:t>
            </a:r>
            <a:r>
              <a:rPr lang="en-US" sz="1600" dirty="0">
                <a:solidFill>
                  <a:srgbClr val="297F87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27’B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DF070C-7A38-4B28-8FCA-EBADA25AF960}"/>
              </a:ext>
            </a:extLst>
          </p:cNvPr>
          <p:cNvSpPr txBox="1"/>
          <p:nvPr/>
        </p:nvSpPr>
        <p:spPr>
          <a:xfrm>
            <a:off x="8428221" y="3241886"/>
            <a:ext cx="413422" cy="352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solidFill>
                  <a:srgbClr val="297F87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0</a:t>
            </a:r>
            <a:r>
              <a:rPr lang="en-US" sz="1600" baseline="30000" dirty="0">
                <a:solidFill>
                  <a:srgbClr val="297F87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0</a:t>
            </a:r>
            <a:endParaRPr lang="en-US" sz="1600" dirty="0">
              <a:solidFill>
                <a:srgbClr val="297F87"/>
              </a:solidFill>
              <a:effectLst/>
              <a:latin typeface="Roboto" pitchFamily="2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904E48-1C2E-4907-A426-10AACC8A2A6A}"/>
              </a:ext>
            </a:extLst>
          </p:cNvPr>
          <p:cNvSpPr txBox="1"/>
          <p:nvPr/>
        </p:nvSpPr>
        <p:spPr>
          <a:xfrm>
            <a:off x="3135075" y="3911870"/>
            <a:ext cx="1534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Chí</a:t>
            </a:r>
            <a:r>
              <a:rPr lang="en-US" sz="1600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tuyến</a:t>
            </a:r>
            <a:r>
              <a:rPr lang="en-US" sz="1600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 Nam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B2D2D9-970F-4520-903B-756357AE0FA2}"/>
              </a:ext>
            </a:extLst>
          </p:cNvPr>
          <p:cNvSpPr txBox="1"/>
          <p:nvPr/>
        </p:nvSpPr>
        <p:spPr>
          <a:xfrm>
            <a:off x="3974304" y="4996630"/>
            <a:ext cx="1534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Vòng</a:t>
            </a:r>
            <a:r>
              <a:rPr lang="en-US" sz="1600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cực</a:t>
            </a:r>
            <a:r>
              <a:rPr lang="en-US" sz="1600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 Nam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DFB0781-5A3B-44B9-8BCA-59D106A4B20B}"/>
              </a:ext>
            </a:extLst>
          </p:cNvPr>
          <p:cNvSpPr txBox="1"/>
          <p:nvPr/>
        </p:nvSpPr>
        <p:spPr>
          <a:xfrm>
            <a:off x="5977460" y="5418602"/>
            <a:ext cx="1029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Cực</a:t>
            </a:r>
            <a:r>
              <a:rPr lang="en-US" sz="1600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 Nam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D32CB70-665F-4E42-9E53-B5A0FD7BA6FC}"/>
              </a:ext>
            </a:extLst>
          </p:cNvPr>
          <p:cNvSpPr txBox="1"/>
          <p:nvPr/>
        </p:nvSpPr>
        <p:spPr>
          <a:xfrm>
            <a:off x="5977460" y="1100843"/>
            <a:ext cx="942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Cực</a:t>
            </a:r>
            <a:r>
              <a:rPr lang="en-US" sz="1600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Bắc</a:t>
            </a:r>
            <a:endParaRPr lang="en-US" sz="1600" dirty="0">
              <a:solidFill>
                <a:srgbClr val="297F87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5083F5-C731-4771-A7DC-8D21A69B5920}"/>
              </a:ext>
            </a:extLst>
          </p:cNvPr>
          <p:cNvSpPr txBox="1"/>
          <p:nvPr/>
        </p:nvSpPr>
        <p:spPr>
          <a:xfrm>
            <a:off x="3551710" y="3229256"/>
            <a:ext cx="987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Xích</a:t>
            </a:r>
            <a:r>
              <a:rPr lang="en-US" sz="1600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1600" dirty="0" err="1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đạo</a:t>
            </a:r>
            <a:endParaRPr lang="en-US" sz="1600" dirty="0">
              <a:solidFill>
                <a:srgbClr val="297F87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7182D564-8E09-4D2F-A2A6-5B1632CA7CD2}"/>
              </a:ext>
            </a:extLst>
          </p:cNvPr>
          <p:cNvSpPr/>
          <p:nvPr/>
        </p:nvSpPr>
        <p:spPr>
          <a:xfrm rot="10800000">
            <a:off x="9721411" y="2727804"/>
            <a:ext cx="403385" cy="554508"/>
          </a:xfrm>
          <a:prstGeom prst="downArrow">
            <a:avLst/>
          </a:prstGeom>
          <a:solidFill>
            <a:srgbClr val="F6D167"/>
          </a:solidFill>
          <a:ln>
            <a:solidFill>
              <a:srgbClr val="F6D167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itchFamily="2" charset="0"/>
              <a:ea typeface="Roboto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0D54478-20B6-4788-AEFF-69ADC0ADD147}"/>
              </a:ext>
            </a:extLst>
          </p:cNvPr>
          <p:cNvSpPr/>
          <p:nvPr/>
        </p:nvSpPr>
        <p:spPr>
          <a:xfrm rot="5400000">
            <a:off x="9007011" y="1594365"/>
            <a:ext cx="1877035" cy="554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Bán</a:t>
            </a:r>
            <a:r>
              <a:rPr lang="en-US" b="1" dirty="0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b="1" dirty="0" err="1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cầu</a:t>
            </a:r>
            <a:r>
              <a:rPr lang="en-US" b="1" dirty="0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b="1" dirty="0" err="1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Bắc</a:t>
            </a:r>
            <a:endParaRPr lang="en-US" b="1" dirty="0">
              <a:solidFill>
                <a:srgbClr val="E4A10A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13B6BA6-25F1-4A4A-B35D-35A3900F529D}"/>
              </a:ext>
            </a:extLst>
          </p:cNvPr>
          <p:cNvSpPr/>
          <p:nvPr/>
        </p:nvSpPr>
        <p:spPr>
          <a:xfrm rot="5400000">
            <a:off x="9020949" y="4876260"/>
            <a:ext cx="1877035" cy="554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Bán</a:t>
            </a:r>
            <a:r>
              <a:rPr lang="en-US" b="1" dirty="0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b="1" dirty="0" err="1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cầu</a:t>
            </a:r>
            <a:r>
              <a:rPr lang="en-US" b="1" dirty="0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 Nam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671A9AD-D2CB-4606-B150-846BE38B9DCA}"/>
              </a:ext>
            </a:extLst>
          </p:cNvPr>
          <p:cNvSpPr/>
          <p:nvPr/>
        </p:nvSpPr>
        <p:spPr>
          <a:xfrm>
            <a:off x="3756023" y="6005792"/>
            <a:ext cx="1877035" cy="554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Bán</a:t>
            </a:r>
            <a:r>
              <a:rPr lang="en-US" b="1" dirty="0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b="1" dirty="0" err="1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cầu</a:t>
            </a:r>
            <a:r>
              <a:rPr lang="en-US" b="1" dirty="0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b="1" dirty="0" err="1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Tây</a:t>
            </a:r>
            <a:endParaRPr lang="en-US" b="1" dirty="0">
              <a:solidFill>
                <a:srgbClr val="E4A10A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F17EE7E-1B27-404B-9673-35B53C4315F9}"/>
              </a:ext>
            </a:extLst>
          </p:cNvPr>
          <p:cNvSpPr/>
          <p:nvPr/>
        </p:nvSpPr>
        <p:spPr>
          <a:xfrm>
            <a:off x="7138402" y="6019860"/>
            <a:ext cx="2013701" cy="554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Bán</a:t>
            </a:r>
            <a:r>
              <a:rPr lang="en-US" b="1" dirty="0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b="1" dirty="0" err="1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cầu</a:t>
            </a:r>
            <a:r>
              <a:rPr lang="en-US" b="1" dirty="0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b="1" dirty="0" err="1">
                <a:solidFill>
                  <a:srgbClr val="E4A10A"/>
                </a:solidFill>
                <a:latin typeface="Roboto" pitchFamily="2" charset="0"/>
                <a:ea typeface="Roboto" pitchFamily="2" charset="0"/>
              </a:rPr>
              <a:t>Đông</a:t>
            </a:r>
            <a:endParaRPr lang="en-US" b="1" dirty="0">
              <a:solidFill>
                <a:srgbClr val="E4A10A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47" name="Arrow: Down 46">
            <a:extLst>
              <a:ext uri="{FF2B5EF4-FFF2-40B4-BE49-F238E27FC236}">
                <a16:creationId xmlns:a16="http://schemas.microsoft.com/office/drawing/2014/main" id="{8B354BED-27D5-4340-9BF9-F51ABCFB769F}"/>
              </a:ext>
            </a:extLst>
          </p:cNvPr>
          <p:cNvSpPr/>
          <p:nvPr/>
        </p:nvSpPr>
        <p:spPr>
          <a:xfrm>
            <a:off x="9721411" y="3660489"/>
            <a:ext cx="403385" cy="554508"/>
          </a:xfrm>
          <a:prstGeom prst="downArrow">
            <a:avLst/>
          </a:prstGeom>
          <a:solidFill>
            <a:srgbClr val="F6D167"/>
          </a:solidFill>
          <a:ln>
            <a:solidFill>
              <a:srgbClr val="F6D167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itchFamily="2" charset="0"/>
              <a:ea typeface="Roboto" pitchFamily="2" charset="0"/>
            </a:endParaRPr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C4619201-379E-49BD-9BFD-26616C8FD4A8}"/>
              </a:ext>
            </a:extLst>
          </p:cNvPr>
          <p:cNvSpPr/>
          <p:nvPr/>
        </p:nvSpPr>
        <p:spPr>
          <a:xfrm rot="16200000">
            <a:off x="6687463" y="6005792"/>
            <a:ext cx="403385" cy="554508"/>
          </a:xfrm>
          <a:prstGeom prst="downArrow">
            <a:avLst/>
          </a:prstGeom>
          <a:solidFill>
            <a:srgbClr val="F6D167"/>
          </a:solidFill>
          <a:ln>
            <a:solidFill>
              <a:srgbClr val="F6D16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itchFamily="2" charset="0"/>
              <a:ea typeface="Roboto" pitchFamily="2" charset="0"/>
            </a:endParaRPr>
          </a:p>
        </p:txBody>
      </p:sp>
      <p:sp>
        <p:nvSpPr>
          <p:cNvPr id="49" name="Arrow: Down 48">
            <a:extLst>
              <a:ext uri="{FF2B5EF4-FFF2-40B4-BE49-F238E27FC236}">
                <a16:creationId xmlns:a16="http://schemas.microsoft.com/office/drawing/2014/main" id="{DABC351B-5138-49DA-878F-F87D825B2500}"/>
              </a:ext>
            </a:extLst>
          </p:cNvPr>
          <p:cNvSpPr/>
          <p:nvPr/>
        </p:nvSpPr>
        <p:spPr>
          <a:xfrm rot="5400000">
            <a:off x="5775768" y="6019861"/>
            <a:ext cx="403385" cy="554508"/>
          </a:xfrm>
          <a:prstGeom prst="downArrow">
            <a:avLst/>
          </a:prstGeom>
          <a:solidFill>
            <a:srgbClr val="F6D167"/>
          </a:solidFill>
          <a:ln>
            <a:solidFill>
              <a:srgbClr val="F6D16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itchFamily="2" charset="0"/>
              <a:ea typeface="Roboto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FB88CCD-0A17-4E65-9A06-97EC77B9297D}"/>
              </a:ext>
            </a:extLst>
          </p:cNvPr>
          <p:cNvSpPr txBox="1"/>
          <p:nvPr/>
        </p:nvSpPr>
        <p:spPr>
          <a:xfrm>
            <a:off x="3353289" y="45533"/>
            <a:ext cx="5485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2. TOẠ ĐỘ ĐỊA LÍ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2B723E5-DB87-4A55-81B6-AD674812F0EE}"/>
              </a:ext>
            </a:extLst>
          </p:cNvPr>
          <p:cNvCxnSpPr/>
          <p:nvPr/>
        </p:nvCxnSpPr>
        <p:spPr>
          <a:xfrm>
            <a:off x="0" y="562708"/>
            <a:ext cx="12192000" cy="0"/>
          </a:xfrm>
          <a:prstGeom prst="line">
            <a:avLst/>
          </a:prstGeom>
          <a:ln w="19050">
            <a:solidFill>
              <a:srgbClr val="297F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C2AF54B-9A28-43F8-A9CD-4F9728286D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7" r="13645"/>
          <a:stretch/>
        </p:blipFill>
        <p:spPr>
          <a:xfrm>
            <a:off x="526023" y="1482713"/>
            <a:ext cx="2228562" cy="214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9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8" grpId="0" animBg="1"/>
      <p:bldP spid="43" grpId="0"/>
      <p:bldP spid="44" grpId="0"/>
      <p:bldP spid="45" grpId="0"/>
      <p:bldP spid="46" grpId="0"/>
      <p:bldP spid="47" grpId="0" animBg="1"/>
      <p:bldP spid="48" grpId="0" animBg="1"/>
      <p:bldP spid="4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8642E46-7CD1-1A43-B28A-280B5EB26B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617825"/>
              </p:ext>
            </p:extLst>
          </p:nvPr>
        </p:nvGraphicFramePr>
        <p:xfrm>
          <a:off x="158376" y="889996"/>
          <a:ext cx="3821954" cy="5403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0977">
                  <a:extLst>
                    <a:ext uri="{9D8B030D-6E8A-4147-A177-3AD203B41FA5}">
                      <a16:colId xmlns:a16="http://schemas.microsoft.com/office/drawing/2014/main" val="954756637"/>
                    </a:ext>
                  </a:extLst>
                </a:gridCol>
                <a:gridCol w="1910977">
                  <a:extLst>
                    <a:ext uri="{9D8B030D-6E8A-4147-A177-3AD203B41FA5}">
                      <a16:colId xmlns:a16="http://schemas.microsoft.com/office/drawing/2014/main" val="1981325507"/>
                    </a:ext>
                  </a:extLst>
                </a:gridCol>
              </a:tblGrid>
              <a:tr h="1080646">
                <a:tc>
                  <a:txBody>
                    <a:bodyPr/>
                    <a:lstStyle/>
                    <a:p>
                      <a:r>
                        <a:rPr lang="en-VN" dirty="0">
                          <a:solidFill>
                            <a:schemeClr val="tx1"/>
                          </a:solidFill>
                        </a:rPr>
                        <a:t>Gia Bảo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dirty="0">
                          <a:solidFill>
                            <a:schemeClr val="tx1"/>
                          </a:solidFill>
                        </a:rPr>
                        <a:t>Quốc Huy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5279124"/>
                  </a:ext>
                </a:extLst>
              </a:tr>
              <a:tr h="1080646">
                <a:tc>
                  <a:txBody>
                    <a:bodyPr/>
                    <a:lstStyle/>
                    <a:p>
                      <a:r>
                        <a:rPr lang="en-VN" dirty="0">
                          <a:solidFill>
                            <a:schemeClr val="tx1"/>
                          </a:solidFill>
                        </a:rPr>
                        <a:t>Đăng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dirty="0">
                          <a:solidFill>
                            <a:schemeClr val="tx1"/>
                          </a:solidFill>
                        </a:rPr>
                        <a:t>Anh Thiên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86343"/>
                  </a:ext>
                </a:extLst>
              </a:tr>
              <a:tr h="1080646">
                <a:tc>
                  <a:txBody>
                    <a:bodyPr/>
                    <a:lstStyle/>
                    <a:p>
                      <a:r>
                        <a:rPr lang="en-VN" dirty="0">
                          <a:solidFill>
                            <a:schemeClr val="tx1"/>
                          </a:solidFill>
                        </a:rPr>
                        <a:t>Trúc Nhi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dirty="0">
                          <a:solidFill>
                            <a:schemeClr val="tx1"/>
                          </a:solidFill>
                        </a:rPr>
                        <a:t>Giang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582649"/>
                  </a:ext>
                </a:extLst>
              </a:tr>
              <a:tr h="1080646">
                <a:tc>
                  <a:txBody>
                    <a:bodyPr/>
                    <a:lstStyle/>
                    <a:p>
                      <a:r>
                        <a:rPr lang="en-VN" dirty="0">
                          <a:solidFill>
                            <a:schemeClr val="tx1"/>
                          </a:solidFill>
                        </a:rPr>
                        <a:t>Hưng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dirty="0">
                          <a:solidFill>
                            <a:schemeClr val="tx1"/>
                          </a:solidFill>
                        </a:rPr>
                        <a:t>Việt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819383"/>
                  </a:ext>
                </a:extLst>
              </a:tr>
              <a:tr h="1080646">
                <a:tc>
                  <a:txBody>
                    <a:bodyPr/>
                    <a:lstStyle/>
                    <a:p>
                      <a:r>
                        <a:rPr lang="en-VN" dirty="0">
                          <a:solidFill>
                            <a:schemeClr val="tx1"/>
                          </a:solidFill>
                        </a:rPr>
                        <a:t>Trang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dirty="0">
                          <a:solidFill>
                            <a:schemeClr val="tx1"/>
                          </a:solidFill>
                        </a:rPr>
                        <a:t>Hân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658164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7882FE6-4B9E-6944-A6ED-9379F00491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64956"/>
              </p:ext>
            </p:extLst>
          </p:nvPr>
        </p:nvGraphicFramePr>
        <p:xfrm>
          <a:off x="4185023" y="889996"/>
          <a:ext cx="3821954" cy="5403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0977">
                  <a:extLst>
                    <a:ext uri="{9D8B030D-6E8A-4147-A177-3AD203B41FA5}">
                      <a16:colId xmlns:a16="http://schemas.microsoft.com/office/drawing/2014/main" val="954756637"/>
                    </a:ext>
                  </a:extLst>
                </a:gridCol>
                <a:gridCol w="1910977">
                  <a:extLst>
                    <a:ext uri="{9D8B030D-6E8A-4147-A177-3AD203B41FA5}">
                      <a16:colId xmlns:a16="http://schemas.microsoft.com/office/drawing/2014/main" val="1981325507"/>
                    </a:ext>
                  </a:extLst>
                </a:gridCol>
              </a:tblGrid>
              <a:tr h="1080646">
                <a:tc>
                  <a:txBody>
                    <a:bodyPr/>
                    <a:lstStyle/>
                    <a:p>
                      <a:r>
                        <a:rPr lang="en-VN" dirty="0">
                          <a:solidFill>
                            <a:schemeClr val="tx1"/>
                          </a:solidFill>
                        </a:rPr>
                        <a:t>Quốc Hưng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5279124"/>
                  </a:ext>
                </a:extLst>
              </a:tr>
              <a:tr h="1080646"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86343"/>
                  </a:ext>
                </a:extLst>
              </a:tr>
              <a:tr h="1080646">
                <a:tc>
                  <a:txBody>
                    <a:bodyPr/>
                    <a:lstStyle/>
                    <a:p>
                      <a:r>
                        <a:rPr lang="en-VN" dirty="0">
                          <a:solidFill>
                            <a:schemeClr val="tx1"/>
                          </a:solidFill>
                        </a:rPr>
                        <a:t>Phúc Khang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dirty="0">
                          <a:solidFill>
                            <a:schemeClr val="tx1"/>
                          </a:solidFill>
                        </a:rPr>
                        <a:t>Nam phương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582649"/>
                  </a:ext>
                </a:extLst>
              </a:tr>
              <a:tr h="1080646">
                <a:tc>
                  <a:txBody>
                    <a:bodyPr/>
                    <a:lstStyle/>
                    <a:p>
                      <a:r>
                        <a:rPr lang="en-VN" dirty="0">
                          <a:solidFill>
                            <a:schemeClr val="tx1"/>
                          </a:solidFill>
                        </a:rPr>
                        <a:t>Phúc Nguyên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dirty="0">
                          <a:solidFill>
                            <a:schemeClr val="tx1"/>
                          </a:solidFill>
                        </a:rPr>
                        <a:t>Thành 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819383"/>
                  </a:ext>
                </a:extLst>
              </a:tr>
              <a:tr h="1080646">
                <a:tc>
                  <a:txBody>
                    <a:bodyPr/>
                    <a:lstStyle/>
                    <a:p>
                      <a:endParaRPr lang="en-VN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658164"/>
                  </a:ext>
                </a:extLst>
              </a:tr>
            </a:tbl>
          </a:graphicData>
        </a:graphic>
      </p:graphicFrame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65523DE5-E66B-064C-B2EA-AD34BDABCD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2032302"/>
              </p:ext>
            </p:extLst>
          </p:nvPr>
        </p:nvGraphicFramePr>
        <p:xfrm>
          <a:off x="8280400" y="889996"/>
          <a:ext cx="3821954" cy="5473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0977">
                  <a:extLst>
                    <a:ext uri="{9D8B030D-6E8A-4147-A177-3AD203B41FA5}">
                      <a16:colId xmlns:a16="http://schemas.microsoft.com/office/drawing/2014/main" val="954756637"/>
                    </a:ext>
                  </a:extLst>
                </a:gridCol>
                <a:gridCol w="1910977">
                  <a:extLst>
                    <a:ext uri="{9D8B030D-6E8A-4147-A177-3AD203B41FA5}">
                      <a16:colId xmlns:a16="http://schemas.microsoft.com/office/drawing/2014/main" val="1981325507"/>
                    </a:ext>
                  </a:extLst>
                </a:gridCol>
              </a:tblGrid>
              <a:tr h="1094740">
                <a:tc>
                  <a:txBody>
                    <a:bodyPr/>
                    <a:lstStyle/>
                    <a:p>
                      <a:r>
                        <a:rPr lang="en-VN" dirty="0">
                          <a:solidFill>
                            <a:schemeClr val="tx1"/>
                          </a:solidFill>
                        </a:rPr>
                        <a:t>Bảo Khanh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5279124"/>
                  </a:ext>
                </a:extLst>
              </a:tr>
              <a:tr h="1094740"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86343"/>
                  </a:ext>
                </a:extLst>
              </a:tr>
              <a:tr h="1094740"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582649"/>
                  </a:ext>
                </a:extLst>
              </a:tr>
              <a:tr h="1094740">
                <a:tc>
                  <a:txBody>
                    <a:bodyPr/>
                    <a:lstStyle/>
                    <a:p>
                      <a:r>
                        <a:rPr lang="en-VN" dirty="0">
                          <a:solidFill>
                            <a:schemeClr val="tx1"/>
                          </a:solidFill>
                        </a:rPr>
                        <a:t>Lâm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dirty="0">
                          <a:solidFill>
                            <a:schemeClr val="tx1"/>
                          </a:solidFill>
                        </a:rPr>
                        <a:t>Nhi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819383"/>
                  </a:ext>
                </a:extLst>
              </a:tr>
              <a:tr h="1094740"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6581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1427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7131A98-F7C2-49C0-AC3A-ED5535B16EA1}"/>
              </a:ext>
            </a:extLst>
          </p:cNvPr>
          <p:cNvSpPr/>
          <p:nvPr/>
        </p:nvSpPr>
        <p:spPr>
          <a:xfrm>
            <a:off x="4905409" y="1209301"/>
            <a:ext cx="6736805" cy="283691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Roboto" pitchFamily="2" charset="0"/>
              <a:ea typeface="Roboto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EA7042-98AD-4590-8A75-2F7F88805E67}"/>
              </a:ext>
            </a:extLst>
          </p:cNvPr>
          <p:cNvSpPr/>
          <p:nvPr/>
        </p:nvSpPr>
        <p:spPr>
          <a:xfrm>
            <a:off x="0" y="161465"/>
            <a:ext cx="12192000" cy="640393"/>
          </a:xfrm>
          <a:prstGeom prst="rect">
            <a:avLst/>
          </a:prstGeom>
          <a:solidFill>
            <a:srgbClr val="297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KHỞI ĐỘNG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8FF04C-0EAC-4CF7-8BDD-787C79B8F0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15" b="96752" l="9909" r="89636">
                        <a14:foregroundMark x1="26879" y1="11282" x2="33599" y2="11624"/>
                        <a14:foregroundMark x1="34738" y1="5641" x2="34738" y2="5641"/>
                        <a14:foregroundMark x1="34738" y1="5128" x2="34738" y2="5128"/>
                        <a14:foregroundMark x1="33599" y1="92821" x2="38610" y2="90598"/>
                        <a14:foregroundMark x1="38610" y1="90598" x2="38610" y2="90598"/>
                        <a14:foregroundMark x1="29385" y1="85812" x2="29385" y2="85812"/>
                        <a14:foregroundMark x1="33941" y1="95043" x2="33941" y2="95043"/>
                        <a14:foregroundMark x1="60706" y1="49231" x2="60706" y2="49231"/>
                        <a14:foregroundMark x1="59795" y1="45128" x2="59795" y2="45128"/>
                        <a14:foregroundMark x1="63212" y1="45641" x2="63212" y2="45641"/>
                        <a14:foregroundMark x1="63895" y1="46154" x2="63895" y2="46154"/>
                        <a14:foregroundMark x1="63895" y1="47009" x2="63895" y2="47009"/>
                        <a14:foregroundMark x1="61048" y1="51282" x2="61048" y2="51282"/>
                        <a14:foregroundMark x1="62301" y1="50085" x2="62301" y2="50085"/>
                        <a14:foregroundMark x1="64806" y1="52137" x2="64806" y2="52137"/>
                        <a14:foregroundMark x1="64351" y1="50085" x2="64351" y2="50085"/>
                        <a14:foregroundMark x1="64465" y1="49060" x2="64465" y2="49060"/>
                        <a14:foregroundMark x1="65262" y1="47692" x2="65262" y2="47692"/>
                        <a14:foregroundMark x1="58770" y1="54359" x2="58770" y2="54359"/>
                        <a14:foregroundMark x1="79727" y1="82222" x2="79727" y2="82222"/>
                        <a14:foregroundMark x1="80524" y1="87521" x2="80524" y2="87521"/>
                        <a14:foregroundMark x1="79043" y1="86325" x2="79043" y2="86325"/>
                        <a14:foregroundMark x1="78132" y1="84274" x2="78132" y2="84274"/>
                        <a14:foregroundMark x1="74487" y1="86325" x2="74487" y2="86325"/>
                        <a14:foregroundMark x1="67540" y1="88718" x2="67540" y2="88718"/>
                        <a14:foregroundMark x1="72437" y1="93846" x2="72437" y2="93846"/>
                        <a14:foregroundMark x1="73235" y1="94701" x2="73235" y2="94701"/>
                        <a14:foregroundMark x1="71185" y1="93333" x2="71185" y2="93333"/>
                        <a14:foregroundMark x1="75171" y1="94017" x2="75171" y2="94017"/>
                        <a14:foregroundMark x1="64351" y1="94188" x2="64351" y2="94188"/>
                        <a14:foregroundMark x1="65945" y1="94530" x2="65945" y2="94530"/>
                        <a14:foregroundMark x1="67312" y1="94017" x2="67312" y2="94017"/>
                        <a14:foregroundMark x1="73462" y1="76068" x2="73462" y2="76068"/>
                        <a14:foregroundMark x1="74943" y1="75726" x2="74943" y2="75726"/>
                        <a14:foregroundMark x1="80182" y1="80171" x2="80182" y2="80171"/>
                        <a14:foregroundMark x1="75399" y1="78120" x2="75399" y2="78120"/>
                        <a14:foregroundMark x1="76538" y1="78803" x2="76538" y2="78803"/>
                        <a14:foregroundMark x1="75968" y1="80171" x2="75968" y2="80171"/>
                        <a14:foregroundMark x1="72779" y1="78803" x2="72779" y2="78803"/>
                        <a14:foregroundMark x1="72323" y1="80171" x2="72323" y2="80171"/>
                        <a14:foregroundMark x1="73690" y1="78803" x2="73690" y2="78803"/>
                        <a14:foregroundMark x1="74601" y1="81026" x2="74601" y2="81026"/>
                        <a14:foregroundMark x1="73462" y1="81197" x2="73462" y2="81197"/>
                        <a14:foregroundMark x1="78018" y1="96752" x2="78018" y2="96752"/>
                        <a14:foregroundMark x1="71526" y1="85641" x2="71526" y2="85641"/>
                        <a14:foregroundMark x1="73576" y1="83932" x2="73576" y2="83932"/>
                        <a14:foregroundMark x1="74146" y1="83761" x2="74146" y2="83761"/>
                        <a14:foregroundMark x1="75285" y1="83761" x2="75285" y2="83761"/>
                        <a14:foregroundMark x1="73918" y1="84786" x2="73918" y2="84786"/>
                        <a14:foregroundMark x1="73349" y1="88034" x2="73349" y2="88034"/>
                        <a14:foregroundMark x1="78474" y1="90085" x2="78474" y2="90085"/>
                        <a14:foregroundMark x1="62984" y1="95726" x2="62984" y2="95726"/>
                        <a14:foregroundMark x1="61959" y1="96068" x2="61959" y2="96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25" r="14329"/>
          <a:stretch/>
        </p:blipFill>
        <p:spPr>
          <a:xfrm>
            <a:off x="846160" y="897392"/>
            <a:ext cx="5566581" cy="56102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Graphic 3" descr="Marker with solid fill">
            <a:extLst>
              <a:ext uri="{FF2B5EF4-FFF2-40B4-BE49-F238E27FC236}">
                <a16:creationId xmlns:a16="http://schemas.microsoft.com/office/drawing/2014/main" id="{650BE59D-8766-496A-9CD4-EA1A30802AB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54175" y="1350881"/>
            <a:ext cx="735184" cy="73518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Graphic 5" descr="Marker with solid fill">
            <a:extLst>
              <a:ext uri="{FF2B5EF4-FFF2-40B4-BE49-F238E27FC236}">
                <a16:creationId xmlns:a16="http://schemas.microsoft.com/office/drawing/2014/main" id="{CC704001-056A-4DCB-B8E4-31E38192923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62210" y="3103721"/>
            <a:ext cx="735184" cy="73518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Graphic 8" descr="Marker with solid fill">
            <a:extLst>
              <a:ext uri="{FF2B5EF4-FFF2-40B4-BE49-F238E27FC236}">
                <a16:creationId xmlns:a16="http://schemas.microsoft.com/office/drawing/2014/main" id="{086EA450-5F8A-43B1-B9CF-7B295A10230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13775" y="5135024"/>
            <a:ext cx="735184" cy="73518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BCFB24-2763-4181-86CB-B24D1BB45D41}"/>
              </a:ext>
            </a:extLst>
          </p:cNvPr>
          <p:cNvSpPr txBox="1"/>
          <p:nvPr/>
        </p:nvSpPr>
        <p:spPr>
          <a:xfrm>
            <a:off x="5164705" y="1405607"/>
            <a:ext cx="6346992" cy="2336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500" dirty="0" err="1">
                <a:latin typeface="Roboto" pitchFamily="2" charset="0"/>
                <a:ea typeface="Roboto" pitchFamily="2" charset="0"/>
              </a:rPr>
              <a:t>Mình</a:t>
            </a:r>
            <a:r>
              <a:rPr lang="en-US" sz="25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500" dirty="0" err="1">
                <a:latin typeface="Roboto" pitchFamily="2" charset="0"/>
                <a:ea typeface="Roboto" pitchFamily="2" charset="0"/>
              </a:rPr>
              <a:t>muốn</a:t>
            </a:r>
            <a:r>
              <a:rPr lang="en-US" sz="25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500" dirty="0" err="1">
                <a:latin typeface="Roboto" pitchFamily="2" charset="0"/>
                <a:ea typeface="Roboto" pitchFamily="2" charset="0"/>
              </a:rPr>
              <a:t>đi</a:t>
            </a:r>
            <a:r>
              <a:rPr lang="en-US" sz="2500" dirty="0">
                <a:latin typeface="Roboto" pitchFamily="2" charset="0"/>
                <a:ea typeface="Roboto" pitchFamily="2" charset="0"/>
              </a:rPr>
              <a:t> du </a:t>
            </a:r>
            <a:r>
              <a:rPr lang="en-US" sz="2500" dirty="0" err="1">
                <a:latin typeface="Roboto" pitchFamily="2" charset="0"/>
                <a:ea typeface="Roboto" pitchFamily="2" charset="0"/>
              </a:rPr>
              <a:t>lịch</a:t>
            </a:r>
            <a:r>
              <a:rPr lang="en-US" sz="25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500" dirty="0" err="1">
                <a:latin typeface="Roboto" pitchFamily="2" charset="0"/>
                <a:ea typeface="Roboto" pitchFamily="2" charset="0"/>
              </a:rPr>
              <a:t>tới</a:t>
            </a:r>
            <a:r>
              <a:rPr lang="en-US" sz="25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500" dirty="0" err="1">
                <a:latin typeface="Roboto" pitchFamily="2" charset="0"/>
                <a:ea typeface="Roboto" pitchFamily="2" charset="0"/>
              </a:rPr>
              <a:t>Quảng</a:t>
            </a:r>
            <a:r>
              <a:rPr lang="en-US" sz="25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500" dirty="0" err="1">
                <a:latin typeface="Roboto" pitchFamily="2" charset="0"/>
                <a:ea typeface="Roboto" pitchFamily="2" charset="0"/>
              </a:rPr>
              <a:t>Ninh</a:t>
            </a:r>
            <a:r>
              <a:rPr lang="en-US" sz="2500" dirty="0">
                <a:latin typeface="Roboto" pitchFamily="2" charset="0"/>
                <a:ea typeface="Roboto" pitchFamily="2" charset="0"/>
              </a:rPr>
              <a:t>, </a:t>
            </a:r>
            <a:r>
              <a:rPr lang="en-US" sz="2500" dirty="0" err="1">
                <a:latin typeface="Roboto" pitchFamily="2" charset="0"/>
                <a:ea typeface="Roboto" pitchFamily="2" charset="0"/>
              </a:rPr>
              <a:t>Đà</a:t>
            </a:r>
            <a:r>
              <a:rPr lang="en-US" sz="25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500" dirty="0" err="1">
                <a:latin typeface="Roboto" pitchFamily="2" charset="0"/>
                <a:ea typeface="Roboto" pitchFamily="2" charset="0"/>
              </a:rPr>
              <a:t>Nẵng</a:t>
            </a:r>
            <a:r>
              <a:rPr lang="en-US" sz="2500" dirty="0">
                <a:latin typeface="Roboto" pitchFamily="2" charset="0"/>
                <a:ea typeface="Roboto" pitchFamily="2" charset="0"/>
              </a:rPr>
              <a:t>, </a:t>
            </a:r>
            <a:r>
              <a:rPr lang="en-US" sz="2500" dirty="0" err="1">
                <a:latin typeface="Roboto" pitchFamily="2" charset="0"/>
                <a:ea typeface="Roboto" pitchFamily="2" charset="0"/>
              </a:rPr>
              <a:t>Phú</a:t>
            </a:r>
            <a:r>
              <a:rPr lang="en-US" sz="25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500" dirty="0" err="1">
                <a:latin typeface="Roboto" pitchFamily="2" charset="0"/>
                <a:ea typeface="Roboto" pitchFamily="2" charset="0"/>
              </a:rPr>
              <a:t>Quốc</a:t>
            </a:r>
            <a:r>
              <a:rPr lang="en-US" sz="2500" dirty="0">
                <a:latin typeface="Roboto" pitchFamily="2" charset="0"/>
                <a:ea typeface="Roboto" pitchFamily="2" charset="0"/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2500" dirty="0">
                <a:latin typeface="Roboto" pitchFamily="2" charset="0"/>
                <a:ea typeface="Roboto" pitchFamily="2" charset="0"/>
              </a:rPr>
              <a:t>Theo </a:t>
            </a:r>
            <a:r>
              <a:rPr lang="en-US" sz="2500" dirty="0" err="1">
                <a:latin typeface="Roboto" pitchFamily="2" charset="0"/>
                <a:ea typeface="Roboto" pitchFamily="2" charset="0"/>
              </a:rPr>
              <a:t>các</a:t>
            </a:r>
            <a:r>
              <a:rPr lang="en-US" sz="25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500" dirty="0" err="1">
                <a:latin typeface="Roboto" pitchFamily="2" charset="0"/>
                <a:ea typeface="Roboto" pitchFamily="2" charset="0"/>
              </a:rPr>
              <a:t>bạn</a:t>
            </a:r>
            <a:r>
              <a:rPr lang="en-US" sz="25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500" dirty="0" err="1">
                <a:latin typeface="Roboto" pitchFamily="2" charset="0"/>
                <a:ea typeface="Roboto" pitchFamily="2" charset="0"/>
              </a:rPr>
              <a:t>mình</a:t>
            </a:r>
            <a:r>
              <a:rPr lang="en-US" sz="25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500" dirty="0" err="1">
                <a:latin typeface="Roboto" pitchFamily="2" charset="0"/>
                <a:ea typeface="Roboto" pitchFamily="2" charset="0"/>
              </a:rPr>
              <a:t>nên</a:t>
            </a:r>
            <a:r>
              <a:rPr lang="en-US" sz="25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500" dirty="0" err="1">
                <a:latin typeface="Roboto" pitchFamily="2" charset="0"/>
                <a:ea typeface="Roboto" pitchFamily="2" charset="0"/>
              </a:rPr>
              <a:t>xác</a:t>
            </a:r>
            <a:r>
              <a:rPr lang="en-US" sz="25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500" dirty="0" err="1">
                <a:latin typeface="Roboto" pitchFamily="2" charset="0"/>
                <a:ea typeface="Roboto" pitchFamily="2" charset="0"/>
              </a:rPr>
              <a:t>định</a:t>
            </a:r>
            <a:r>
              <a:rPr lang="en-US" sz="25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500" dirty="0" err="1">
                <a:latin typeface="Roboto" pitchFamily="2" charset="0"/>
                <a:ea typeface="Roboto" pitchFamily="2" charset="0"/>
              </a:rPr>
              <a:t>vị</a:t>
            </a:r>
            <a:r>
              <a:rPr lang="en-US" sz="25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500" dirty="0" err="1">
                <a:latin typeface="Roboto" pitchFamily="2" charset="0"/>
                <a:ea typeface="Roboto" pitchFamily="2" charset="0"/>
              </a:rPr>
              <a:t>trí</a:t>
            </a:r>
            <a:r>
              <a:rPr lang="en-US" sz="25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500" dirty="0" err="1">
                <a:latin typeface="Roboto" pitchFamily="2" charset="0"/>
                <a:ea typeface="Roboto" pitchFamily="2" charset="0"/>
              </a:rPr>
              <a:t>của</a:t>
            </a:r>
            <a:r>
              <a:rPr lang="en-US" sz="25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500" dirty="0" err="1">
                <a:latin typeface="Roboto" pitchFamily="2" charset="0"/>
                <a:ea typeface="Roboto" pitchFamily="2" charset="0"/>
              </a:rPr>
              <a:t>các</a:t>
            </a:r>
            <a:r>
              <a:rPr lang="en-US" sz="25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500" dirty="0" err="1">
                <a:latin typeface="Roboto" pitchFamily="2" charset="0"/>
                <a:ea typeface="Roboto" pitchFamily="2" charset="0"/>
              </a:rPr>
              <a:t>địa</a:t>
            </a:r>
            <a:r>
              <a:rPr lang="en-US" sz="25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500" dirty="0" err="1">
                <a:latin typeface="Roboto" pitchFamily="2" charset="0"/>
                <a:ea typeface="Roboto" pitchFamily="2" charset="0"/>
              </a:rPr>
              <a:t>điểm</a:t>
            </a:r>
            <a:r>
              <a:rPr lang="en-US" sz="25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500" dirty="0" err="1">
                <a:latin typeface="Roboto" pitchFamily="2" charset="0"/>
                <a:ea typeface="Roboto" pitchFamily="2" charset="0"/>
              </a:rPr>
              <a:t>đó</a:t>
            </a:r>
            <a:r>
              <a:rPr lang="en-US" sz="25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500" dirty="0" err="1">
                <a:latin typeface="Roboto" pitchFamily="2" charset="0"/>
                <a:ea typeface="Roboto" pitchFamily="2" charset="0"/>
              </a:rPr>
              <a:t>trên</a:t>
            </a:r>
            <a:r>
              <a:rPr lang="en-US" sz="25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500" dirty="0" err="1">
                <a:latin typeface="Roboto" pitchFamily="2" charset="0"/>
                <a:ea typeface="Roboto" pitchFamily="2" charset="0"/>
              </a:rPr>
              <a:t>bản</a:t>
            </a:r>
            <a:r>
              <a:rPr lang="en-US" sz="25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500" dirty="0" err="1">
                <a:latin typeface="Roboto" pitchFamily="2" charset="0"/>
                <a:ea typeface="Roboto" pitchFamily="2" charset="0"/>
              </a:rPr>
              <a:t>đồ</a:t>
            </a:r>
            <a:r>
              <a:rPr lang="en-US" sz="25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500" dirty="0" err="1">
                <a:latin typeface="Roboto" pitchFamily="2" charset="0"/>
                <a:ea typeface="Roboto" pitchFamily="2" charset="0"/>
              </a:rPr>
              <a:t>như</a:t>
            </a:r>
            <a:r>
              <a:rPr lang="en-US" sz="25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500" dirty="0" err="1">
                <a:latin typeface="Roboto" pitchFamily="2" charset="0"/>
                <a:ea typeface="Roboto" pitchFamily="2" charset="0"/>
              </a:rPr>
              <a:t>thế</a:t>
            </a:r>
            <a:r>
              <a:rPr lang="en-US" sz="2500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500" dirty="0" err="1">
                <a:latin typeface="Roboto" pitchFamily="2" charset="0"/>
                <a:ea typeface="Roboto" pitchFamily="2" charset="0"/>
              </a:rPr>
              <a:t>nào</a:t>
            </a:r>
            <a:r>
              <a:rPr lang="en-US" sz="2500" dirty="0">
                <a:latin typeface="Roboto" pitchFamily="2" charset="0"/>
                <a:ea typeface="Roboto" pitchFamily="2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E507CC-B9D3-44DA-853E-6DD5C5CD870C}"/>
              </a:ext>
            </a:extLst>
          </p:cNvPr>
          <p:cNvSpPr txBox="1"/>
          <p:nvPr/>
        </p:nvSpPr>
        <p:spPr>
          <a:xfrm>
            <a:off x="5164704" y="1209301"/>
            <a:ext cx="392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“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A0E7CA-D8AE-4F3F-A800-937E3AF2D4AF}"/>
              </a:ext>
            </a:extLst>
          </p:cNvPr>
          <p:cNvSpPr txBox="1"/>
          <p:nvPr/>
        </p:nvSpPr>
        <p:spPr>
          <a:xfrm>
            <a:off x="11119082" y="2824982"/>
            <a:ext cx="392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”</a:t>
            </a:r>
          </a:p>
        </p:txBody>
      </p:sp>
      <p:pic>
        <p:nvPicPr>
          <p:cNvPr id="17" name="Picture 16" descr="A picture containing text, clock, vector graphics&#10;&#10;Description automatically generated">
            <a:extLst>
              <a:ext uri="{FF2B5EF4-FFF2-40B4-BE49-F238E27FC236}">
                <a16:creationId xmlns:a16="http://schemas.microsoft.com/office/drawing/2014/main" id="{756BF738-885D-4377-8757-CF083C4472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4"/>
          <a:stretch/>
        </p:blipFill>
        <p:spPr>
          <a:xfrm>
            <a:off x="6880357" y="4172601"/>
            <a:ext cx="2858004" cy="2656953"/>
          </a:xfrm>
          <a:prstGeom prst="rect">
            <a:avLst/>
          </a:prstGeom>
        </p:spPr>
      </p:pic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EDF6940A-6827-485D-AF36-398A01EC533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6706" y="6142496"/>
            <a:ext cx="730242" cy="73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1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8F559E-7D91-4363-93A9-43681CD58398}"/>
              </a:ext>
            </a:extLst>
          </p:cNvPr>
          <p:cNvSpPr/>
          <p:nvPr/>
        </p:nvSpPr>
        <p:spPr>
          <a:xfrm>
            <a:off x="1668482" y="2524837"/>
            <a:ext cx="8871012" cy="2243979"/>
          </a:xfrm>
          <a:prstGeom prst="rect">
            <a:avLst/>
          </a:prstGeom>
          <a:solidFill>
            <a:srgbClr val="297F8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9C507C-79DA-4C92-BEF6-438F556DAF02}"/>
              </a:ext>
            </a:extLst>
          </p:cNvPr>
          <p:cNvSpPr txBox="1"/>
          <p:nvPr/>
        </p:nvSpPr>
        <p:spPr>
          <a:xfrm>
            <a:off x="2104156" y="3019754"/>
            <a:ext cx="8275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noFill/>
                  <a:prstDash val="dashDot"/>
                </a:ln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HỆ THỐNG KINH, VĨ TUYẾN. TỌA ĐỘ ĐỊA </a:t>
            </a:r>
            <a:r>
              <a:rPr lang="en-US" sz="4400" b="1" dirty="0">
                <a:ln>
                  <a:noFill/>
                  <a:prstDash val="dashDot"/>
                </a:ln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LÍ</a:t>
            </a:r>
            <a:endParaRPr lang="en-US" sz="4800" b="1" dirty="0">
              <a:ln>
                <a:noFill/>
                <a:prstDash val="dashDot"/>
              </a:ln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AE5278B4-8431-41A4-9431-A67D352ADAC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121" y="5824012"/>
            <a:ext cx="786513" cy="78651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E543CB5-F948-4CE1-8195-AEE25B4FB4F9}"/>
              </a:ext>
            </a:extLst>
          </p:cNvPr>
          <p:cNvSpPr/>
          <p:nvPr/>
        </p:nvSpPr>
        <p:spPr>
          <a:xfrm>
            <a:off x="1497325" y="2370190"/>
            <a:ext cx="9236324" cy="2567569"/>
          </a:xfrm>
          <a:prstGeom prst="rect">
            <a:avLst/>
          </a:prstGeom>
          <a:noFill/>
          <a:ln>
            <a:solidFill>
              <a:srgbClr val="297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2C54E57-32FD-4E13-8132-DC0421DA7D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25"/>
          <a:stretch/>
        </p:blipFill>
        <p:spPr>
          <a:xfrm>
            <a:off x="2680273" y="4768816"/>
            <a:ext cx="6831455" cy="17543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838A05-7788-4925-88DA-DAAA9A5DE9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" t="-1178" r="-200" b="47903"/>
          <a:stretch/>
        </p:blipFill>
        <p:spPr>
          <a:xfrm>
            <a:off x="2680273" y="766843"/>
            <a:ext cx="6831455" cy="175432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F5073D3-6C97-45EC-8E3E-2429E1B9662E}"/>
              </a:ext>
            </a:extLst>
          </p:cNvPr>
          <p:cNvSpPr txBox="1"/>
          <p:nvPr/>
        </p:nvSpPr>
        <p:spPr>
          <a:xfrm>
            <a:off x="5559264" y="2573812"/>
            <a:ext cx="11124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n>
                  <a:noFill/>
                  <a:prstDash val="dashDot"/>
                </a:ln>
                <a:solidFill>
                  <a:srgbClr val="F6D167"/>
                </a:solidFill>
                <a:latin typeface="Roboto" pitchFamily="2" charset="0"/>
                <a:ea typeface="Roboto" pitchFamily="2" charset="0"/>
              </a:rPr>
              <a:t>BÀI 1</a:t>
            </a:r>
          </a:p>
        </p:txBody>
      </p:sp>
    </p:spTree>
    <p:extLst>
      <p:ext uri="{BB962C8B-B14F-4D97-AF65-F5344CB8AC3E}">
        <p14:creationId xmlns:p14="http://schemas.microsoft.com/office/powerpoint/2010/main" val="391945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3" grpId="0" animBg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15F0D1-9317-49C5-BE2E-5CEC520827E5}"/>
              </a:ext>
            </a:extLst>
          </p:cNvPr>
          <p:cNvSpPr txBox="1"/>
          <p:nvPr/>
        </p:nvSpPr>
        <p:spPr>
          <a:xfrm>
            <a:off x="399168" y="1128813"/>
            <a:ext cx="42560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DF2E2E"/>
                </a:solidFill>
                <a:latin typeface="Roboto" pitchFamily="2" charset="0"/>
                <a:ea typeface="Roboto" pitchFamily="2" charset="0"/>
                <a:cs typeface="iCiel Gotham Thin" pitchFamily="50" charset="0"/>
              </a:rPr>
              <a:t>MỤC TIÊU BÀI HỌC</a:t>
            </a:r>
            <a:endParaRPr lang="en-US" sz="3200" b="1" dirty="0">
              <a:solidFill>
                <a:srgbClr val="DF2E2E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8D1C8F-034C-46B1-B3EC-6175E586A8DC}"/>
              </a:ext>
            </a:extLst>
          </p:cNvPr>
          <p:cNvSpPr/>
          <p:nvPr/>
        </p:nvSpPr>
        <p:spPr>
          <a:xfrm>
            <a:off x="5201648" y="1214837"/>
            <a:ext cx="5963658" cy="2214163"/>
          </a:xfrm>
          <a:prstGeom prst="roundRect">
            <a:avLst>
              <a:gd name="adj" fmla="val 17309"/>
            </a:avLst>
          </a:prstGeom>
          <a:solidFill>
            <a:srgbClr val="297F8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83B13AB-23F3-49DB-9297-1C7A3752FBA8}"/>
              </a:ext>
            </a:extLst>
          </p:cNvPr>
          <p:cNvSpPr/>
          <p:nvPr/>
        </p:nvSpPr>
        <p:spPr>
          <a:xfrm>
            <a:off x="5201648" y="3829050"/>
            <a:ext cx="5963658" cy="2048781"/>
          </a:xfrm>
          <a:prstGeom prst="roundRect">
            <a:avLst>
              <a:gd name="adj" fmla="val 17309"/>
            </a:avLst>
          </a:prstGeom>
          <a:solidFill>
            <a:srgbClr val="297F8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F4B7F2-819A-45C1-BF1F-ECD009C2EB2A}"/>
              </a:ext>
            </a:extLst>
          </p:cNvPr>
          <p:cNvSpPr txBox="1"/>
          <p:nvPr/>
        </p:nvSpPr>
        <p:spPr>
          <a:xfrm>
            <a:off x="5350536" y="1534904"/>
            <a:ext cx="575148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tuyến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 algn="just"/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vĩ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tuyến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tuyến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gốc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vĩ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tuyến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gốc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Xích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đạo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nữa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tọa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địa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B81383-15F4-469F-9CAC-9F0BDEC07C17}"/>
              </a:ext>
            </a:extLst>
          </p:cNvPr>
          <p:cNvSpPr txBox="1"/>
          <p:nvPr/>
        </p:nvSpPr>
        <p:spPr>
          <a:xfrm>
            <a:off x="5413821" y="4095267"/>
            <a:ext cx="5688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Địa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tuyến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gốc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Xích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đạo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nữa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Ghi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tọa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địa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địa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2600" dirty="0">
                <a:ln>
                  <a:noFill/>
                  <a:prstDash val="dashDot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B83B6F4B-9572-459D-A222-2466CA8D74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2" r="17314"/>
          <a:stretch/>
        </p:blipFill>
        <p:spPr>
          <a:xfrm>
            <a:off x="578560" y="1836320"/>
            <a:ext cx="3897247" cy="38928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786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5" grpId="0" animBg="1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3D25CB6-7A57-4EDE-AB96-BF7150F48320}"/>
              </a:ext>
            </a:extLst>
          </p:cNvPr>
          <p:cNvSpPr/>
          <p:nvPr/>
        </p:nvSpPr>
        <p:spPr>
          <a:xfrm>
            <a:off x="6212050" y="4082754"/>
            <a:ext cx="5006886" cy="1192500"/>
          </a:xfrm>
          <a:prstGeom prst="roundRect">
            <a:avLst>
              <a:gd name="adj" fmla="val 21746"/>
            </a:avLst>
          </a:prstGeom>
          <a:solidFill>
            <a:srgbClr val="297F8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FFCE8E6-C169-4352-877A-DF40F007AA06}"/>
              </a:ext>
            </a:extLst>
          </p:cNvPr>
          <p:cNvSpPr/>
          <p:nvPr/>
        </p:nvSpPr>
        <p:spPr>
          <a:xfrm>
            <a:off x="6212049" y="2542679"/>
            <a:ext cx="5006887" cy="1192500"/>
          </a:xfrm>
          <a:prstGeom prst="roundRect">
            <a:avLst>
              <a:gd name="adj" fmla="val 21746"/>
            </a:avLst>
          </a:prstGeom>
          <a:solidFill>
            <a:srgbClr val="297F8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52A4D7-941B-4573-8376-49056A350EA4}"/>
              </a:ext>
            </a:extLst>
          </p:cNvPr>
          <p:cNvSpPr txBox="1"/>
          <p:nvPr/>
        </p:nvSpPr>
        <p:spPr>
          <a:xfrm>
            <a:off x="6088019" y="1247156"/>
            <a:ext cx="3755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DF2E2E"/>
                </a:solidFill>
                <a:latin typeface="Roboto" pitchFamily="2" charset="0"/>
                <a:ea typeface="Roboto" pitchFamily="2" charset="0"/>
                <a:cs typeface="iCiel Gotham Thin" pitchFamily="50" charset="0"/>
              </a:rPr>
              <a:t>NỘI DUNG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B25A8AD-47BD-4FB9-8FBF-F215275FB6BC}"/>
              </a:ext>
            </a:extLst>
          </p:cNvPr>
          <p:cNvSpPr/>
          <p:nvPr/>
        </p:nvSpPr>
        <p:spPr>
          <a:xfrm>
            <a:off x="5210611" y="2782434"/>
            <a:ext cx="712987" cy="71298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BC591CD-768C-45E9-BE6E-73F22EBA3A04}"/>
              </a:ext>
            </a:extLst>
          </p:cNvPr>
          <p:cNvSpPr/>
          <p:nvPr/>
        </p:nvSpPr>
        <p:spPr>
          <a:xfrm>
            <a:off x="5208922" y="4322509"/>
            <a:ext cx="712987" cy="71298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52C436-DED3-4F8E-B452-3133359A9969}"/>
              </a:ext>
            </a:extLst>
          </p:cNvPr>
          <p:cNvSpPr txBox="1"/>
          <p:nvPr/>
        </p:nvSpPr>
        <p:spPr>
          <a:xfrm>
            <a:off x="6348134" y="2908096"/>
            <a:ext cx="4736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HỆ THỐNG KINH, VĨ TUYẾN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1CBB2D-66CD-498B-AAF0-AC87C51383DC}"/>
              </a:ext>
            </a:extLst>
          </p:cNvPr>
          <p:cNvSpPr txBox="1"/>
          <p:nvPr/>
        </p:nvSpPr>
        <p:spPr>
          <a:xfrm>
            <a:off x="6377345" y="4448171"/>
            <a:ext cx="3676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TỌA ĐỘ ĐỊA LÍ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3F0FC23-D3BA-466B-88B5-F78A452EB59B}"/>
              </a:ext>
            </a:extLst>
          </p:cNvPr>
          <p:cNvSpPr/>
          <p:nvPr/>
        </p:nvSpPr>
        <p:spPr>
          <a:xfrm>
            <a:off x="6212050" y="2078153"/>
            <a:ext cx="2835698" cy="99108"/>
          </a:xfrm>
          <a:prstGeom prst="roundRect">
            <a:avLst>
              <a:gd name="adj" fmla="val 50000"/>
            </a:avLst>
          </a:prstGeom>
          <a:solidFill>
            <a:srgbClr val="DF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itchFamily="2" charset="0"/>
              <a:ea typeface="Roboto" pitchFamily="2" charset="0"/>
            </a:endParaRPr>
          </a:p>
        </p:txBody>
      </p:sp>
      <p:pic>
        <p:nvPicPr>
          <p:cNvPr id="4" name="Picture 3" descr="A picture containing toy, doll, vector graphics, several&#10;&#10;Description automatically generated">
            <a:extLst>
              <a:ext uri="{FF2B5EF4-FFF2-40B4-BE49-F238E27FC236}">
                <a16:creationId xmlns:a16="http://schemas.microsoft.com/office/drawing/2014/main" id="{06458C0D-15D7-487A-B802-A7F9A91A3C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1" t="49136" r="13411" b="26575"/>
          <a:stretch/>
        </p:blipFill>
        <p:spPr>
          <a:xfrm>
            <a:off x="196391" y="1220602"/>
            <a:ext cx="4816545" cy="470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2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 animBg="1"/>
      <p:bldP spid="5" grpId="0"/>
      <p:bldP spid="6" grpId="0" animBg="1"/>
      <p:bldP spid="7" grpId="0" animBg="1"/>
      <p:bldP spid="10" grpId="0"/>
      <p:bldP spid="11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7197C9-C768-4E91-9D97-2595B73D0903}"/>
              </a:ext>
            </a:extLst>
          </p:cNvPr>
          <p:cNvSpPr/>
          <p:nvPr/>
        </p:nvSpPr>
        <p:spPr>
          <a:xfrm>
            <a:off x="3529262" y="1283368"/>
            <a:ext cx="7716253" cy="2261937"/>
          </a:xfrm>
          <a:prstGeom prst="rect">
            <a:avLst/>
          </a:prstGeom>
          <a:solidFill>
            <a:srgbClr val="DF2E2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itchFamily="2" charset="0"/>
              <a:ea typeface="Roboto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48C188-BC90-47AA-9312-F9ABC32466F9}"/>
              </a:ext>
            </a:extLst>
          </p:cNvPr>
          <p:cNvSpPr txBox="1"/>
          <p:nvPr/>
        </p:nvSpPr>
        <p:spPr>
          <a:xfrm>
            <a:off x="4067653" y="1643017"/>
            <a:ext cx="6639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1.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HỆ THỐNG KINH, VĨ TUYẾN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F9202FB-D995-4767-A435-500775BB11B3}"/>
              </a:ext>
            </a:extLst>
          </p:cNvPr>
          <p:cNvGrpSpPr/>
          <p:nvPr/>
        </p:nvGrpSpPr>
        <p:grpSpPr>
          <a:xfrm>
            <a:off x="-689811" y="926741"/>
            <a:ext cx="13013374" cy="6564934"/>
            <a:chOff x="-689811" y="926741"/>
            <a:chExt cx="13013374" cy="6564934"/>
          </a:xfrm>
        </p:grpSpPr>
        <p:pic>
          <p:nvPicPr>
            <p:cNvPr id="6" name="Picture 5" descr="A group of people sitting at desks with their arms up&#10;&#10;Description automatically generated with low confidence">
              <a:extLst>
                <a:ext uri="{FF2B5EF4-FFF2-40B4-BE49-F238E27FC236}">
                  <a16:creationId xmlns:a16="http://schemas.microsoft.com/office/drawing/2014/main" id="{463DA229-7CA5-4483-840D-CCF6059AB9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511"/>
            <a:stretch/>
          </p:blipFill>
          <p:spPr>
            <a:xfrm>
              <a:off x="3529262" y="4331374"/>
              <a:ext cx="8794301" cy="2526626"/>
            </a:xfrm>
            <a:prstGeom prst="rect">
              <a:avLst/>
            </a:prstGeom>
          </p:spPr>
        </p:pic>
        <p:pic>
          <p:nvPicPr>
            <p:cNvPr id="4" name="Picture 3" descr="A picture containing text, toy, doll, vector graphics&#10;&#10;Description automatically generated">
              <a:extLst>
                <a:ext uri="{FF2B5EF4-FFF2-40B4-BE49-F238E27FC236}">
                  <a16:creationId xmlns:a16="http://schemas.microsoft.com/office/drawing/2014/main" id="{968C92F6-A4B0-45AA-8043-2B2AC3956B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30" t="9607" r="23333" b="-9607"/>
            <a:stretch/>
          </p:blipFill>
          <p:spPr>
            <a:xfrm>
              <a:off x="-689811" y="926741"/>
              <a:ext cx="5390149" cy="65649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301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9648C188-BC90-47AA-9312-F9ABC32466F9}"/>
              </a:ext>
            </a:extLst>
          </p:cNvPr>
          <p:cNvSpPr txBox="1"/>
          <p:nvPr/>
        </p:nvSpPr>
        <p:spPr>
          <a:xfrm>
            <a:off x="3353289" y="45533"/>
            <a:ext cx="5485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1. HỆ THỐNG KINH, VĨ TUYẾN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425AE46-76DE-4190-9742-B98BD1F14CAE}"/>
              </a:ext>
            </a:extLst>
          </p:cNvPr>
          <p:cNvCxnSpPr/>
          <p:nvPr/>
        </p:nvCxnSpPr>
        <p:spPr>
          <a:xfrm>
            <a:off x="0" y="562708"/>
            <a:ext cx="12192000" cy="0"/>
          </a:xfrm>
          <a:prstGeom prst="line">
            <a:avLst/>
          </a:prstGeom>
          <a:ln w="19050">
            <a:solidFill>
              <a:srgbClr val="297F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49D840B-5D8B-4841-922F-4068BCC7B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244" y="1805553"/>
            <a:ext cx="2454387" cy="3628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950633-8438-4E88-AD7E-D86F571D70AF}"/>
              </a:ext>
            </a:extLst>
          </p:cNvPr>
          <p:cNvSpPr/>
          <p:nvPr/>
        </p:nvSpPr>
        <p:spPr>
          <a:xfrm>
            <a:off x="7663972" y="5685992"/>
            <a:ext cx="2566929" cy="538712"/>
          </a:xfrm>
          <a:prstGeom prst="roundRect">
            <a:avLst>
              <a:gd name="adj" fmla="val 50000"/>
            </a:avLst>
          </a:prstGeom>
          <a:solidFill>
            <a:srgbClr val="DF2E2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Quả</a:t>
            </a:r>
            <a:r>
              <a:rPr lang="en-US" sz="2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Địa</a:t>
            </a:r>
            <a:r>
              <a:rPr lang="en-US" sz="2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Cầu</a:t>
            </a:r>
            <a:endParaRPr lang="en-US" sz="22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6" name="Picture 5" descr="Planet earth from space&#10;&#10;Description automatically generated with low confidence">
            <a:extLst>
              <a:ext uri="{FF2B5EF4-FFF2-40B4-BE49-F238E27FC236}">
                <a16:creationId xmlns:a16="http://schemas.microsoft.com/office/drawing/2014/main" id="{460E4E12-A0C4-4DD9-AA0A-E0A41DCE5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834" y="1940234"/>
            <a:ext cx="3359302" cy="33593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9AB72C2F-2256-47B6-A7A7-B85CE8CDAF81}"/>
              </a:ext>
            </a:extLst>
          </p:cNvPr>
          <p:cNvSpPr/>
          <p:nvPr/>
        </p:nvSpPr>
        <p:spPr>
          <a:xfrm>
            <a:off x="5800579" y="3348954"/>
            <a:ext cx="590843" cy="450165"/>
          </a:xfrm>
          <a:prstGeom prst="rightArrow">
            <a:avLst/>
          </a:prstGeom>
          <a:solidFill>
            <a:srgbClr val="194E4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itchFamily="2" charset="0"/>
              <a:ea typeface="Roboto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8D1FCEE-AEF9-4DB0-A1DE-B5E9EB5FC219}"/>
              </a:ext>
            </a:extLst>
          </p:cNvPr>
          <p:cNvSpPr/>
          <p:nvPr/>
        </p:nvSpPr>
        <p:spPr>
          <a:xfrm>
            <a:off x="2095628" y="5692649"/>
            <a:ext cx="1829714" cy="538722"/>
          </a:xfrm>
          <a:prstGeom prst="roundRect">
            <a:avLst>
              <a:gd name="adj" fmla="val 50000"/>
            </a:avLst>
          </a:prstGeom>
          <a:solidFill>
            <a:srgbClr val="DF2E2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Trái</a:t>
            </a:r>
            <a:r>
              <a:rPr lang="en-US" sz="2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Đất</a:t>
            </a:r>
            <a:endParaRPr lang="en-US" sz="22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0C56C5E-B2CD-482D-9515-E6E7C36A0F3C}"/>
              </a:ext>
            </a:extLst>
          </p:cNvPr>
          <p:cNvGrpSpPr/>
          <p:nvPr/>
        </p:nvGrpSpPr>
        <p:grpSpPr>
          <a:xfrm>
            <a:off x="11124394" y="5766336"/>
            <a:ext cx="1694512" cy="1057911"/>
            <a:chOff x="157375" y="562708"/>
            <a:chExt cx="1694512" cy="105791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5F50B58-D74A-4ADF-8EB8-00469D28824F}"/>
                </a:ext>
              </a:extLst>
            </p:cNvPr>
            <p:cNvSpPr/>
            <p:nvPr/>
          </p:nvSpPr>
          <p:spPr>
            <a:xfrm>
              <a:off x="157375" y="691741"/>
              <a:ext cx="707883" cy="707883"/>
            </a:xfrm>
            <a:prstGeom prst="ellipse">
              <a:avLst/>
            </a:prstGeom>
            <a:solidFill>
              <a:srgbClr val="FFF7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F62E50B-F7D3-43BC-8994-293D0AA3E51F}"/>
                </a:ext>
              </a:extLst>
            </p:cNvPr>
            <p:cNvGrpSpPr/>
            <p:nvPr/>
          </p:nvGrpSpPr>
          <p:grpSpPr>
            <a:xfrm>
              <a:off x="456951" y="562708"/>
              <a:ext cx="1394936" cy="1057911"/>
              <a:chOff x="10383385" y="5541530"/>
              <a:chExt cx="1394936" cy="1057911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3F6F6B7-6E99-4387-9699-7F7D873D2BE8}"/>
                  </a:ext>
                </a:extLst>
              </p:cNvPr>
              <p:cNvSpPr txBox="1"/>
              <p:nvPr/>
            </p:nvSpPr>
            <p:spPr>
              <a:xfrm>
                <a:off x="10383387" y="5953110"/>
                <a:ext cx="139493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solidFill>
                      <a:srgbClr val="297F87"/>
                    </a:solidFill>
                    <a:latin typeface="#9Slide03 Encode SeEx Medium" panose="00000605000000000000" pitchFamily="2" charset="0"/>
                    <a:ea typeface="Roboto" pitchFamily="2" charset="0"/>
                  </a:rPr>
                  <a:t>. . . . . 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580C337-E128-4B25-94B3-CA1FE4A0507D}"/>
                  </a:ext>
                </a:extLst>
              </p:cNvPr>
              <p:cNvSpPr txBox="1"/>
              <p:nvPr/>
            </p:nvSpPr>
            <p:spPr>
              <a:xfrm>
                <a:off x="10383385" y="5541530"/>
                <a:ext cx="139493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solidFill>
                      <a:srgbClr val="297F87"/>
                    </a:solidFill>
                    <a:latin typeface="#9Slide03 Encode SeEx Medium" panose="00000605000000000000" pitchFamily="2" charset="0"/>
                    <a:ea typeface="Roboto" pitchFamily="2" charset="0"/>
                  </a:rPr>
                  <a:t>. . . . . 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B4EE45-3007-4130-8009-435890CAACB2}"/>
                  </a:ext>
                </a:extLst>
              </p:cNvPr>
              <p:cNvSpPr txBox="1"/>
              <p:nvPr/>
            </p:nvSpPr>
            <p:spPr>
              <a:xfrm>
                <a:off x="10383386" y="5739334"/>
                <a:ext cx="139493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solidFill>
                      <a:srgbClr val="297F87"/>
                    </a:solidFill>
                    <a:latin typeface="#9Slide03 Encode SeEx Medium" panose="00000605000000000000" pitchFamily="2" charset="0"/>
                    <a:ea typeface="Roboto" pitchFamily="2" charset="0"/>
                  </a:rPr>
                  <a:t>. . . . . </a:t>
                </a:r>
              </a:p>
            </p:txBody>
          </p:sp>
        </p:grpSp>
      </p:grpSp>
      <p:pic>
        <p:nvPicPr>
          <p:cNvPr id="30" name="Picture 29" descr="A picture containing businesscard, envelope, vector graphics&#10;&#10;Description automatically generated">
            <a:extLst>
              <a:ext uri="{FF2B5EF4-FFF2-40B4-BE49-F238E27FC236}">
                <a16:creationId xmlns:a16="http://schemas.microsoft.com/office/drawing/2014/main" id="{B4D58AC2-2388-464C-9DD8-4EBFD72F62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9" b="23080"/>
          <a:stretch/>
        </p:blipFill>
        <p:spPr>
          <a:xfrm>
            <a:off x="107509" y="543970"/>
            <a:ext cx="2454387" cy="1321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102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9648C188-BC90-47AA-9312-F9ABC32466F9}"/>
              </a:ext>
            </a:extLst>
          </p:cNvPr>
          <p:cNvSpPr txBox="1"/>
          <p:nvPr/>
        </p:nvSpPr>
        <p:spPr>
          <a:xfrm>
            <a:off x="3353289" y="45533"/>
            <a:ext cx="5485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97F87"/>
                </a:solidFill>
                <a:latin typeface="Roboto" pitchFamily="2" charset="0"/>
                <a:ea typeface="Roboto" pitchFamily="2" charset="0"/>
              </a:rPr>
              <a:t>1. HỆ THỐNG KINH, VĨ TUYẾN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425AE46-76DE-4190-9742-B98BD1F14CAE}"/>
              </a:ext>
            </a:extLst>
          </p:cNvPr>
          <p:cNvCxnSpPr/>
          <p:nvPr/>
        </p:nvCxnSpPr>
        <p:spPr>
          <a:xfrm>
            <a:off x="0" y="562708"/>
            <a:ext cx="12192000" cy="0"/>
          </a:xfrm>
          <a:prstGeom prst="line">
            <a:avLst/>
          </a:prstGeom>
          <a:ln w="19050">
            <a:solidFill>
              <a:srgbClr val="297F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49D840B-5D8B-4841-922F-4068BCC7B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244" y="1805553"/>
            <a:ext cx="2454387" cy="3628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950633-8438-4E88-AD7E-D86F571D70AF}"/>
              </a:ext>
            </a:extLst>
          </p:cNvPr>
          <p:cNvSpPr/>
          <p:nvPr/>
        </p:nvSpPr>
        <p:spPr>
          <a:xfrm>
            <a:off x="7663972" y="5685992"/>
            <a:ext cx="2566929" cy="538712"/>
          </a:xfrm>
          <a:prstGeom prst="roundRect">
            <a:avLst>
              <a:gd name="adj" fmla="val 50000"/>
            </a:avLst>
          </a:prstGeom>
          <a:solidFill>
            <a:srgbClr val="DF2E2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Quả</a:t>
            </a:r>
            <a:r>
              <a:rPr lang="en-US" sz="2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Địa</a:t>
            </a:r>
            <a:r>
              <a:rPr lang="en-US" sz="2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Cầu</a:t>
            </a:r>
            <a:endParaRPr lang="en-US" sz="22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6" name="Picture 5" descr="Planet earth from space&#10;&#10;Description automatically generated with low confidence">
            <a:extLst>
              <a:ext uri="{FF2B5EF4-FFF2-40B4-BE49-F238E27FC236}">
                <a16:creationId xmlns:a16="http://schemas.microsoft.com/office/drawing/2014/main" id="{460E4E12-A0C4-4DD9-AA0A-E0A41DCE5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834" y="1940234"/>
            <a:ext cx="3359302" cy="33593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9AB72C2F-2256-47B6-A7A7-B85CE8CDAF81}"/>
              </a:ext>
            </a:extLst>
          </p:cNvPr>
          <p:cNvSpPr/>
          <p:nvPr/>
        </p:nvSpPr>
        <p:spPr>
          <a:xfrm>
            <a:off x="5800579" y="3348954"/>
            <a:ext cx="590843" cy="450165"/>
          </a:xfrm>
          <a:prstGeom prst="rightArrow">
            <a:avLst/>
          </a:prstGeom>
          <a:solidFill>
            <a:srgbClr val="194E4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itchFamily="2" charset="0"/>
              <a:ea typeface="Roboto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8D1FCEE-AEF9-4DB0-A1DE-B5E9EB5FC219}"/>
              </a:ext>
            </a:extLst>
          </p:cNvPr>
          <p:cNvSpPr/>
          <p:nvPr/>
        </p:nvSpPr>
        <p:spPr>
          <a:xfrm>
            <a:off x="2095628" y="5692649"/>
            <a:ext cx="1829714" cy="538722"/>
          </a:xfrm>
          <a:prstGeom prst="roundRect">
            <a:avLst>
              <a:gd name="adj" fmla="val 50000"/>
            </a:avLst>
          </a:prstGeom>
          <a:solidFill>
            <a:srgbClr val="DF2E2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Trái</a:t>
            </a:r>
            <a:r>
              <a:rPr lang="en-US" sz="2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Đất</a:t>
            </a:r>
            <a:endParaRPr lang="en-US" sz="22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576D17F-01E4-4658-BBA6-65B1A68A11A2}"/>
              </a:ext>
            </a:extLst>
          </p:cNvPr>
          <p:cNvSpPr/>
          <p:nvPr/>
        </p:nvSpPr>
        <p:spPr>
          <a:xfrm>
            <a:off x="3135060" y="822048"/>
            <a:ext cx="5921881" cy="614420"/>
          </a:xfrm>
          <a:prstGeom prst="roundRect">
            <a:avLst>
              <a:gd name="adj" fmla="val 0"/>
            </a:avLst>
          </a:prstGeom>
          <a:solidFill>
            <a:srgbClr val="F6D16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Quả</a:t>
            </a:r>
            <a:r>
              <a:rPr lang="en-US" sz="2200" dirty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Địa</a:t>
            </a:r>
            <a:r>
              <a:rPr lang="en-US" sz="2200" dirty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Cầu</a:t>
            </a:r>
            <a:r>
              <a:rPr lang="en-US" sz="2200" dirty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là</a:t>
            </a:r>
            <a:r>
              <a:rPr lang="en-US" sz="2200" dirty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mô</a:t>
            </a:r>
            <a:r>
              <a:rPr lang="en-US" sz="2200" dirty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hình</a:t>
            </a:r>
            <a:r>
              <a:rPr lang="en-US" sz="2200" dirty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thu</a:t>
            </a:r>
            <a:r>
              <a:rPr lang="en-US" sz="2200" dirty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nhỏ</a:t>
            </a:r>
            <a:r>
              <a:rPr lang="en-US" sz="2200" dirty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của</a:t>
            </a:r>
            <a:r>
              <a:rPr lang="en-US" sz="2200" dirty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Trái</a:t>
            </a:r>
            <a:r>
              <a:rPr lang="en-US" sz="2200" dirty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Đất</a:t>
            </a:r>
            <a:endParaRPr lang="en-US" sz="2200" dirty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0C56C5E-B2CD-482D-9515-E6E7C36A0F3C}"/>
              </a:ext>
            </a:extLst>
          </p:cNvPr>
          <p:cNvGrpSpPr/>
          <p:nvPr/>
        </p:nvGrpSpPr>
        <p:grpSpPr>
          <a:xfrm>
            <a:off x="11124394" y="5766336"/>
            <a:ext cx="1694512" cy="1057911"/>
            <a:chOff x="157375" y="562708"/>
            <a:chExt cx="1694512" cy="105791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5F50B58-D74A-4ADF-8EB8-00469D28824F}"/>
                </a:ext>
              </a:extLst>
            </p:cNvPr>
            <p:cNvSpPr/>
            <p:nvPr/>
          </p:nvSpPr>
          <p:spPr>
            <a:xfrm>
              <a:off x="157375" y="691741"/>
              <a:ext cx="707883" cy="707883"/>
            </a:xfrm>
            <a:prstGeom prst="ellipse">
              <a:avLst/>
            </a:prstGeom>
            <a:solidFill>
              <a:srgbClr val="FFF7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F62E50B-F7D3-43BC-8994-293D0AA3E51F}"/>
                </a:ext>
              </a:extLst>
            </p:cNvPr>
            <p:cNvGrpSpPr/>
            <p:nvPr/>
          </p:nvGrpSpPr>
          <p:grpSpPr>
            <a:xfrm>
              <a:off x="456951" y="562708"/>
              <a:ext cx="1394936" cy="1057911"/>
              <a:chOff x="10383385" y="5541530"/>
              <a:chExt cx="1394936" cy="1057911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3F6F6B7-6E99-4387-9699-7F7D873D2BE8}"/>
                  </a:ext>
                </a:extLst>
              </p:cNvPr>
              <p:cNvSpPr txBox="1"/>
              <p:nvPr/>
            </p:nvSpPr>
            <p:spPr>
              <a:xfrm>
                <a:off x="10383387" y="5953110"/>
                <a:ext cx="139493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solidFill>
                      <a:srgbClr val="297F87"/>
                    </a:solidFill>
                    <a:latin typeface="#9Slide03 Encode SeEx Medium" panose="00000605000000000000" pitchFamily="2" charset="0"/>
                    <a:ea typeface="Roboto" pitchFamily="2" charset="0"/>
                  </a:rPr>
                  <a:t>. . . . . 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580C337-E128-4B25-94B3-CA1FE4A0507D}"/>
                  </a:ext>
                </a:extLst>
              </p:cNvPr>
              <p:cNvSpPr txBox="1"/>
              <p:nvPr/>
            </p:nvSpPr>
            <p:spPr>
              <a:xfrm>
                <a:off x="10383385" y="5541530"/>
                <a:ext cx="139493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solidFill>
                      <a:srgbClr val="297F87"/>
                    </a:solidFill>
                    <a:latin typeface="#9Slide03 Encode SeEx Medium" panose="00000605000000000000" pitchFamily="2" charset="0"/>
                    <a:ea typeface="Roboto" pitchFamily="2" charset="0"/>
                  </a:rPr>
                  <a:t>. . . . . 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B4EE45-3007-4130-8009-435890CAACB2}"/>
                  </a:ext>
                </a:extLst>
              </p:cNvPr>
              <p:cNvSpPr txBox="1"/>
              <p:nvPr/>
            </p:nvSpPr>
            <p:spPr>
              <a:xfrm>
                <a:off x="10383386" y="5739334"/>
                <a:ext cx="139493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solidFill>
                      <a:srgbClr val="297F87"/>
                    </a:solidFill>
                    <a:latin typeface="#9Slide03 Encode SeEx Medium" panose="00000605000000000000" pitchFamily="2" charset="0"/>
                    <a:ea typeface="Roboto" pitchFamily="2" charset="0"/>
                  </a:rPr>
                  <a:t>. . . . . </a:t>
                </a:r>
              </a:p>
            </p:txBody>
          </p:sp>
        </p:grpSp>
      </p:grpSp>
      <p:pic>
        <p:nvPicPr>
          <p:cNvPr id="30" name="Picture 29" descr="A picture containing businesscard, envelope, vector graphics&#10;&#10;Description automatically generated">
            <a:extLst>
              <a:ext uri="{FF2B5EF4-FFF2-40B4-BE49-F238E27FC236}">
                <a16:creationId xmlns:a16="http://schemas.microsoft.com/office/drawing/2014/main" id="{B4D58AC2-2388-464C-9DD8-4EBFD72F62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9" b="23080"/>
          <a:stretch/>
        </p:blipFill>
        <p:spPr>
          <a:xfrm>
            <a:off x="107509" y="543970"/>
            <a:ext cx="2454387" cy="1321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53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8802067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1768</TotalTime>
  <Words>1040</Words>
  <Application>Microsoft Office PowerPoint</Application>
  <PresentationFormat>Widescreen</PresentationFormat>
  <Paragraphs>204</Paragraphs>
  <Slides>28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#9Slide03 Encode SeEx Medium</vt:lpstr>
      <vt:lpstr>Arial</vt:lpstr>
      <vt:lpstr>Calibri</vt:lpstr>
      <vt:lpstr>Calibri Light</vt:lpstr>
      <vt:lpstr>iCiel Gotham Thin</vt:lpstr>
      <vt:lpstr>Montserrat</vt:lpstr>
      <vt:lpstr>Roboto</vt:lpstr>
      <vt:lpstr>Tahoma</vt:lpstr>
      <vt:lpstr>Times New Roman</vt:lpstr>
      <vt:lpstr>Wingdings</vt:lpstr>
      <vt:lpstr>Office Theme</vt:lpstr>
      <vt:lpstr>Microsoft Equation 3.0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Thi Mai Anh</dc:creator>
  <cp:lastModifiedBy>ADMIN</cp:lastModifiedBy>
  <cp:revision>102</cp:revision>
  <dcterms:created xsi:type="dcterms:W3CDTF">2021-09-01T03:39:02Z</dcterms:created>
  <dcterms:modified xsi:type="dcterms:W3CDTF">2023-09-15T04:15:00Z</dcterms:modified>
</cp:coreProperties>
</file>