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333" r:id="rId2"/>
    <p:sldId id="335" r:id="rId3"/>
    <p:sldId id="357" r:id="rId4"/>
    <p:sldId id="334" r:id="rId5"/>
    <p:sldId id="392" r:id="rId6"/>
    <p:sldId id="422" r:id="rId7"/>
    <p:sldId id="423" r:id="rId8"/>
    <p:sldId id="424" r:id="rId9"/>
    <p:sldId id="425" r:id="rId10"/>
    <p:sldId id="426" r:id="rId11"/>
    <p:sldId id="427" r:id="rId12"/>
    <p:sldId id="428" r:id="rId13"/>
    <p:sldId id="429" r:id="rId14"/>
    <p:sldId id="430" r:id="rId15"/>
    <p:sldId id="431" r:id="rId16"/>
    <p:sldId id="432" r:id="rId17"/>
    <p:sldId id="433" r:id="rId18"/>
    <p:sldId id="434" r:id="rId19"/>
    <p:sldId id="435" r:id="rId20"/>
    <p:sldId id="421" r:id="rId21"/>
    <p:sldId id="436" r:id="rId22"/>
    <p:sldId id="437" r:id="rId23"/>
    <p:sldId id="438" r:id="rId24"/>
    <p:sldId id="43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0000"/>
    <a:srgbClr val="0000FF"/>
    <a:srgbClr val="006600"/>
    <a:srgbClr val="0000CC"/>
    <a:srgbClr val="9C0C24"/>
    <a:srgbClr val="A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98" autoAdjust="0"/>
    <p:restoredTop sz="98566" autoAdjust="0"/>
  </p:normalViewPr>
  <p:slideViewPr>
    <p:cSldViewPr snapToGrid="0">
      <p:cViewPr>
        <p:scale>
          <a:sx n="66" d="100"/>
          <a:sy n="66" d="100"/>
        </p:scale>
        <p:origin x="-504" y="-5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BCDB4-68F1-4CF5-B86E-7ECC8F61CF4F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9BF97-CCE8-4556-AECF-D3B0ACA3D1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274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503423-AC26-81A6-D911-CC9E4035B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429A722-DED6-E4C0-713C-06AAA68E7C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5A308FB-1498-7B9A-946F-62E1B0251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E3CFA85-9F4C-191C-F201-193CD17C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AB831E-DA43-063D-18A1-DB90E8D6A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17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36AB99-42D0-CE95-4922-976A7F2DF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1F6EB7F-1B14-FDAC-D9F6-7677633F1B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7129353-18A1-E62E-F0E7-0D1DB37C7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CCFBAF1-8F12-554D-5626-6E222607E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7A51114-B29E-9DB5-1161-02C36CE1D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198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84FAE5C-66BA-BDC3-EED8-AB2E7FDBE5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9B6C9E6-16C6-6AEE-AEA6-FD466789C7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68DFEF-F563-6ADA-AE7D-EA7B9CBD9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B8784B-C865-9894-5752-1B48F7CB7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F68AD1F-F136-ABB3-FCE9-BBCDA401D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369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E6424F-6FF3-581E-D9F7-CC3699FF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20A5D7-9373-D28C-F89A-737616969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5FFF51C-A686-C9EF-6705-2D21B90A8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40D90C3-869F-C288-4F55-A252885B3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573D1F9-89D8-9F64-B07C-D123DEE88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62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CD1C4D-97AE-9836-D351-8BB247533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0DF857A-248B-AA0A-6ECD-ED130A5EC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CA1E298-89A3-8D15-25E9-03DFDEE53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BDA0F6F-0B75-E846-009B-1690213FC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58A3CF-BCE3-2EA9-2FDD-D98673788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11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1DFA6C-AB45-DD85-3521-91DF4480D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93F6DC-66D1-6A8D-28C7-C530456E1E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EA55E59-565D-A0D6-B7A4-34CCB370E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806D9F4-C35F-E5D4-C980-AF9C8B965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12C7EAD-7C89-6EC3-C7A8-B66DDE2B4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029EFD7-C7BF-5164-3CF1-8FB389B52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024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678A87-FB49-3DEE-3661-0A34760C7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A0BB807-E386-B2CB-7253-C78C9FA98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7D7D980-B07A-E27C-2A45-68A39F972A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449F2E8-928C-854C-F944-59D364FCF4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E264C32-CCC0-5C55-C11E-C5BFD0D83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87046D3-876D-4C5B-45C3-7A78EAF14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08E8B65-41C0-F8DC-75B1-B3B314405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EF5E86F-4264-6A88-EF6C-EF2EE1D61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D6D308-D658-43EC-8619-1829004A6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27C2031-2CC5-7BA1-98FD-2403904DC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79A14F2-E749-902A-31C6-F874B212B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4D2D4EB-9FBC-B70F-8618-4A37A97BF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63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9F85CE8-8581-2F50-4DAF-FC03F1FDF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67E7FA6-B5DF-8560-6067-2C59387AA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57ED599-BE0F-70D7-28EE-1D8ED4885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36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182498-553D-A2DB-F771-00B5A2B99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321FBF-EDCB-43AA-0632-84400D0C6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11847BC-9E53-30FA-0FD6-6BE424C74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7C2C796-6882-D4E3-AA7F-532004367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5B08152-6956-F4C5-3A69-7CC7C7E2F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2DD2FE6-4227-FD82-4937-8D59EA69B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34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0C873F-E510-719F-98AC-3E70D87AE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FC9E2E2-2AE6-3EBD-A9E4-7ED224ABC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1D2EBDC-61E3-44F2-ABB4-2EB174992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0F2E887-1386-15D9-5ECB-2E2384DFF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8D42CEC-AEEF-DFC4-E282-D593A0296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5F40693-F29B-CF3B-65FE-11FC48F97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316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DA1EDD5-0880-E869-4D10-C85553C03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B80795F-1B41-82CD-C290-311DBA831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CC86E56-0772-62DB-E800-7629071249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47B41-D574-4D99-8733-CDF2B4333776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B15C0E-FBAF-B2D2-251A-970E2D4CC2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1E648B1-B142-9FCA-13B3-C5042150F3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90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file:///H:\THT_Chuyen%20de%20Thuc%20hien%20giao%20an%20dien%20tu\GDCD\Yeu%20thuong%20con%20nguoi.ppt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c2h4+o2%20&#272;&#7888;T%20CH&#193;Y%20ETILEN%20TRONG%20KH&#212;NG%20KH&#205;.mp4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Etylen%20C2H4%20t&#225;c%20d&#7909;ng%20v&#7899;i%20Brom%20Br2%20-%20Etylen%20l&#224;m%20m&#7845;t%20m&#224;u%20Brom%20-%20Reaction%20of%20ethylene%20with%20bromine%20Br2.mp4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4" descr="Asian lily">
            <a:hlinkClick r:id="rId2" action="ppaction://hlinkpres?slideindex=1&amp;slidetitle=Slide 1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1251" y="3860427"/>
            <a:ext cx="6400800" cy="2662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6" descr="Buomba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95556"/>
            <a:ext cx="12192000" cy="798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Buomba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944723"/>
            <a:ext cx="12192000" cy="79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WordArt 8"/>
          <p:cNvSpPr>
            <a:spLocks noChangeArrowheads="1" noChangeShapeType="1" noTextEdit="1"/>
          </p:cNvSpPr>
          <p:nvPr/>
        </p:nvSpPr>
        <p:spPr bwMode="auto">
          <a:xfrm>
            <a:off x="406400" y="672354"/>
            <a:ext cx="11785600" cy="165707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MỪNG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EM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SINH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ĐẾN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VỚI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</a:t>
            </a:r>
            <a:r>
              <a:rPr lang="en-US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GIẢNG</a:t>
            </a:r>
            <a:r>
              <a:rPr lang="en-US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ĐIỆN</a:t>
            </a:r>
            <a:r>
              <a:rPr lang="en-US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TỬ</a:t>
            </a:r>
            <a:r>
              <a:rPr lang="en-US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  <a:endParaRPr lang="en-US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55" name="Picture 8" descr="hoahong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289621">
            <a:off x="730252" y="4332477"/>
            <a:ext cx="1835149" cy="1983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WordArt 14"/>
          <p:cNvSpPr>
            <a:spLocks noChangeArrowheads="1" noChangeShapeType="1" noTextEdit="1"/>
          </p:cNvSpPr>
          <p:nvPr/>
        </p:nvSpPr>
        <p:spPr bwMode="auto">
          <a:xfrm>
            <a:off x="3860800" y="2506847"/>
            <a:ext cx="6197600" cy="8068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MÔN: </a:t>
            </a:r>
            <a:r>
              <a:rPr lang="en-US" sz="3600" b="1" kern="1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KHOA HỌC TỰ </a:t>
            </a:r>
            <a:r>
              <a:rPr lang="en-US" sz="3600" b="1" kern="1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NHIÊN</a:t>
            </a:r>
            <a:r>
              <a:rPr lang="en-US" sz="3600" b="1" kern="1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 9</a:t>
            </a:r>
            <a:endParaRPr lang="en-US" sz="3600" b="1" kern="1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06400" y="3591486"/>
            <a:ext cx="10363200" cy="537882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algn="ctr" eaLnBrk="0" hangingPunct="0">
              <a:defRPr/>
            </a:pPr>
            <a:r>
              <a:rPr lang="en-US" sz="4400" b="1" kern="0" dirty="0" smtClean="0">
                <a:solidFill>
                  <a:srgbClr val="0000FF"/>
                </a:solidFill>
                <a:ea typeface="+mj-ea"/>
                <a:cs typeface="Times New Roman" pitchFamily="18" charset="0"/>
              </a:rPr>
              <a:t>BỘ SÁCH CÁNH DIỀU</a:t>
            </a:r>
            <a:endParaRPr lang="en-US" sz="4400" kern="0" dirty="0">
              <a:solidFill>
                <a:srgbClr val="0000FF"/>
              </a:solidFill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21: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ALKENE</a:t>
            </a:r>
            <a:endParaRPr lang="en-US" sz="32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2816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ETHYLENE (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87085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12633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Ethylene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128450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171993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bromine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255450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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BrCH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-CH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Br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296091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338182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ethylene,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alkene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bromine.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5065486" y="1792293"/>
            <a:ext cx="712651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dirty="0" smtClean="0">
                <a:solidFill>
                  <a:srgbClr val="FF00FF"/>
                </a:solidFill>
                <a:latin typeface="+mj-lt"/>
              </a:rPr>
              <a:t>- Khi dẫn khí C</a:t>
            </a:r>
            <a:r>
              <a:rPr lang="vi-VN" sz="3200" baseline="-25000" dirty="0" smtClean="0">
                <a:solidFill>
                  <a:srgbClr val="FF00FF"/>
                </a:solidFill>
                <a:latin typeface="+mj-lt"/>
              </a:rPr>
              <a:t>2</a:t>
            </a:r>
            <a:r>
              <a:rPr lang="vi-VN" sz="3200" dirty="0" smtClean="0">
                <a:solidFill>
                  <a:srgbClr val="FF00FF"/>
                </a:solidFill>
                <a:latin typeface="+mj-lt"/>
              </a:rPr>
              <a:t>H</a:t>
            </a:r>
            <a:r>
              <a:rPr lang="vi-VN" sz="3200" baseline="-25000" dirty="0" smtClean="0">
                <a:solidFill>
                  <a:srgbClr val="FF00FF"/>
                </a:solidFill>
                <a:latin typeface="+mj-lt"/>
              </a:rPr>
              <a:t>4</a:t>
            </a:r>
            <a:r>
              <a:rPr lang="vi-VN" sz="3200" dirty="0" smtClean="0">
                <a:solidFill>
                  <a:srgbClr val="FF00FF"/>
                </a:solidFill>
                <a:latin typeface="+mj-lt"/>
              </a:rPr>
              <a:t> qua ống nghiệm chứa nước bromine thấy nước bromine mất màu.</a:t>
            </a:r>
          </a:p>
          <a:p>
            <a:pPr algn="just"/>
            <a:r>
              <a:rPr lang="vi-VN" sz="3200" dirty="0" smtClean="0">
                <a:solidFill>
                  <a:srgbClr val="FF00FF"/>
                </a:solidFill>
                <a:latin typeface="+mj-lt"/>
              </a:rPr>
              <a:t>CH</a:t>
            </a:r>
            <a:r>
              <a:rPr lang="vi-VN" sz="3200" baseline="-25000" dirty="0" smtClean="0">
                <a:solidFill>
                  <a:srgbClr val="FF00FF"/>
                </a:solidFill>
                <a:latin typeface="+mj-lt"/>
              </a:rPr>
              <a:t>2</a:t>
            </a:r>
            <a:r>
              <a:rPr lang="vi-VN" sz="3200" dirty="0" smtClean="0">
                <a:solidFill>
                  <a:srgbClr val="FF00FF"/>
                </a:solidFill>
                <a:latin typeface="+mj-lt"/>
              </a:rPr>
              <a:t> = CH</a:t>
            </a:r>
            <a:r>
              <a:rPr lang="vi-VN" sz="3200" baseline="-25000" dirty="0" smtClean="0">
                <a:solidFill>
                  <a:srgbClr val="FF00FF"/>
                </a:solidFill>
                <a:latin typeface="+mj-lt"/>
              </a:rPr>
              <a:t>2</a:t>
            </a:r>
            <a:r>
              <a:rPr lang="vi-VN" sz="3200" dirty="0" smtClean="0">
                <a:solidFill>
                  <a:srgbClr val="FF00FF"/>
                </a:solidFill>
                <a:latin typeface="+mj-lt"/>
              </a:rPr>
              <a:t> + Br</a:t>
            </a:r>
            <a:r>
              <a:rPr lang="vi-VN" sz="3200" baseline="-25000" dirty="0" smtClean="0">
                <a:solidFill>
                  <a:srgbClr val="FF00FF"/>
                </a:solidFill>
                <a:latin typeface="+mj-lt"/>
              </a:rPr>
              <a:t>2</a:t>
            </a:r>
            <a:r>
              <a:rPr lang="vi-VN" sz="3200" dirty="0" smtClean="0">
                <a:solidFill>
                  <a:srgbClr val="FF00FF"/>
                </a:solidFill>
                <a:latin typeface="+mj-lt"/>
              </a:rPr>
              <a:t> → BrCH</a:t>
            </a:r>
            <a:r>
              <a:rPr lang="vi-VN" sz="3200" baseline="-25000" dirty="0" smtClean="0">
                <a:solidFill>
                  <a:srgbClr val="FF00FF"/>
                </a:solidFill>
                <a:latin typeface="+mj-lt"/>
              </a:rPr>
              <a:t>2</a:t>
            </a:r>
            <a:r>
              <a:rPr lang="vi-VN" sz="3200" dirty="0" smtClean="0">
                <a:solidFill>
                  <a:srgbClr val="FF00FF"/>
                </a:solidFill>
                <a:latin typeface="+mj-lt"/>
              </a:rPr>
              <a:t> – CH</a:t>
            </a:r>
            <a:r>
              <a:rPr lang="vi-VN" sz="3200" baseline="-25000" dirty="0" smtClean="0">
                <a:solidFill>
                  <a:srgbClr val="FF00FF"/>
                </a:solidFill>
                <a:latin typeface="+mj-lt"/>
              </a:rPr>
              <a:t>2</a:t>
            </a:r>
            <a:r>
              <a:rPr lang="vi-VN" sz="3200" dirty="0" smtClean="0">
                <a:solidFill>
                  <a:srgbClr val="FF00FF"/>
                </a:solidFill>
                <a:latin typeface="+mj-lt"/>
              </a:rPr>
              <a:t>Br</a:t>
            </a:r>
          </a:p>
          <a:p>
            <a:pPr algn="just"/>
            <a:r>
              <a:rPr lang="vi-VN" sz="3200" dirty="0" smtClean="0">
                <a:solidFill>
                  <a:srgbClr val="FF00FF"/>
                </a:solidFill>
                <a:latin typeface="+mj-lt"/>
              </a:rPr>
              <a:t>- Khi dẫn khí C</a:t>
            </a:r>
            <a:r>
              <a:rPr lang="vi-VN" sz="3200" baseline="-25000" dirty="0" smtClean="0">
                <a:solidFill>
                  <a:srgbClr val="FF00FF"/>
                </a:solidFill>
                <a:latin typeface="+mj-lt"/>
              </a:rPr>
              <a:t>2</a:t>
            </a:r>
            <a:r>
              <a:rPr lang="vi-VN" sz="3200" dirty="0" smtClean="0">
                <a:solidFill>
                  <a:srgbClr val="FF00FF"/>
                </a:solidFill>
                <a:latin typeface="+mj-lt"/>
              </a:rPr>
              <a:t>H</a:t>
            </a:r>
            <a:r>
              <a:rPr lang="vi-VN" sz="3200" baseline="-25000" dirty="0" smtClean="0">
                <a:solidFill>
                  <a:srgbClr val="FF00FF"/>
                </a:solidFill>
                <a:latin typeface="+mj-lt"/>
              </a:rPr>
              <a:t>6</a:t>
            </a:r>
            <a:r>
              <a:rPr lang="vi-VN" sz="3200" dirty="0" smtClean="0">
                <a:solidFill>
                  <a:srgbClr val="FF00FF"/>
                </a:solidFill>
                <a:latin typeface="+mj-lt"/>
              </a:rPr>
              <a:t> qua ống nghiệm chứa nước bromine ta không thấy có hiện tượng gì.</a:t>
            </a:r>
            <a:endParaRPr lang="vi-VN" sz="3200" dirty="0">
              <a:solidFill>
                <a:srgbClr val="FF00FF"/>
              </a:solidFill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11" y="1103086"/>
            <a:ext cx="4905829" cy="458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1792293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en-US" sz="32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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C</a:t>
            </a:r>
            <a:r>
              <a:rPr lang="en-US" sz="32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3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H</a:t>
            </a:r>
            <a:r>
              <a:rPr lang="en-US" sz="32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6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Br</a:t>
            </a:r>
            <a:r>
              <a:rPr lang="en-US" sz="32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endParaRPr lang="vi-VN" sz="3200" baseline="-250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07112" y="0"/>
            <a:ext cx="109800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Bromine?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481721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en-US" sz="32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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C</a:t>
            </a:r>
            <a:r>
              <a:rPr lang="en-US" sz="32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4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H</a:t>
            </a:r>
            <a:r>
              <a:rPr lang="en-US" sz="32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8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Br</a:t>
            </a:r>
            <a:r>
              <a:rPr lang="en-US" sz="32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endParaRPr lang="vi-VN" sz="3200" baseline="-250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149379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en-US" sz="32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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C</a:t>
            </a:r>
            <a:r>
              <a:rPr lang="en-US" sz="32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5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H</a:t>
            </a:r>
            <a:r>
              <a:rPr lang="en-US" sz="32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10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Br</a:t>
            </a:r>
            <a:r>
              <a:rPr lang="en-US" sz="32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endParaRPr lang="vi-VN" sz="3200" baseline="-250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991207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2n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en-US" sz="32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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C</a:t>
            </a:r>
            <a:r>
              <a:rPr lang="en-US" sz="32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n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H</a:t>
            </a:r>
            <a:r>
              <a:rPr lang="en-US" sz="32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2n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Br</a:t>
            </a:r>
            <a:r>
              <a:rPr lang="en-US" sz="32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endParaRPr lang="vi-VN" sz="3200" baseline="-250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21: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ALKENE</a:t>
            </a:r>
            <a:endParaRPr lang="en-US" sz="32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13938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Ethylene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29755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73298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bromine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156755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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BrCH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-CH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Br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197395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2394872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ethylene,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alkene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bromine.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277224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28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3164129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Ở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ethylene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polyethylene (PE).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0" y="4172860"/>
            <a:ext cx="12192000" cy="537746"/>
            <a:chOff x="0" y="4172860"/>
            <a:chExt cx="12192000" cy="537746"/>
          </a:xfrm>
        </p:grpSpPr>
        <p:sp>
          <p:nvSpPr>
            <p:cNvPr id="20" name="TextBox 19"/>
            <p:cNvSpPr txBox="1"/>
            <p:nvPr/>
          </p:nvSpPr>
          <p:spPr>
            <a:xfrm>
              <a:off x="0" y="4187386"/>
              <a:ext cx="1219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… +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+ 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…				   -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-CH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-CH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-CH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949308" y="4172860"/>
              <a:ext cx="23513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p, </a:t>
              </a:r>
              <a:r>
                <a:rPr lang="en-US" sz="2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xt,t</a:t>
              </a:r>
              <a:r>
                <a:rPr lang="en-US" sz="2000" baseline="30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4659027" y="4593770"/>
              <a:ext cx="2801258" cy="1588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0" y="4651822"/>
            <a:ext cx="12192000" cy="603070"/>
            <a:chOff x="0" y="4651822"/>
            <a:chExt cx="12192000" cy="603070"/>
          </a:xfrm>
        </p:grpSpPr>
        <p:sp>
          <p:nvSpPr>
            <p:cNvPr id="21" name="TextBox 20"/>
            <p:cNvSpPr txBox="1"/>
            <p:nvPr/>
          </p:nvSpPr>
          <p:spPr>
            <a:xfrm>
              <a:off x="0" y="4731672"/>
              <a:ext cx="1219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Hay: 	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nCH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			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Wingdings 3"/>
                </a:rPr>
                <a:t> 	 (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-CH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-)</a:t>
              </a:r>
              <a:r>
                <a:rPr lang="en-US" sz="2800" baseline="-25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033460" y="4651822"/>
              <a:ext cx="23513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p, </a:t>
              </a:r>
              <a:r>
                <a:rPr lang="en-US" sz="2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xt</a:t>
              </a:r>
              <a:r>
                <a:rPr lang="en-US" sz="2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2000" baseline="30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>
              <a:off x="2743179" y="5072732"/>
              <a:ext cx="2801258" cy="1588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0" y="5290472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0" y="573315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ethylene,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alkene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8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8220" y="-1"/>
            <a:ext cx="5486400" cy="6815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val 7"/>
          <p:cNvSpPr/>
          <p:nvPr/>
        </p:nvSpPr>
        <p:spPr>
          <a:xfrm>
            <a:off x="3918857" y="4397829"/>
            <a:ext cx="595086" cy="595086"/>
          </a:xfrm>
          <a:prstGeom prst="ellipse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897089" y="5058219"/>
            <a:ext cx="595086" cy="595086"/>
          </a:xfrm>
          <a:prstGeom prst="ellipse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882571" y="5725885"/>
            <a:ext cx="595086" cy="595086"/>
          </a:xfrm>
          <a:prstGeom prst="ellipse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7881257" y="1538293"/>
            <a:ext cx="43107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ethylene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881257" y="3229207"/>
            <a:ext cx="43107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ethylene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oxygen ở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01466"/>
            <a:ext cx="7589798" cy="4818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72455"/>
            <a:ext cx="6633029" cy="4773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7634514" y="2524036"/>
            <a:ext cx="455748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Để xác định có khí CO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có thể dẫn các khí sau phản ứng đốt cháy qua bình đựng nước vôi trong thấy có xuất hiện vẩn đục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decel="100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7" grpId="0"/>
      <p:bldP spid="17" grpId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21: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ALKENE</a:t>
            </a:r>
            <a:endParaRPr lang="en-US" sz="32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29755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73298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bromine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1175672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28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567558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Ở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ethylene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polyethylene (PE).</a:t>
            </a:r>
          </a:p>
        </p:txBody>
      </p:sp>
      <p:grpSp>
        <p:nvGrpSpPr>
          <p:cNvPr id="2" name="Group 23"/>
          <p:cNvGrpSpPr/>
          <p:nvPr/>
        </p:nvGrpSpPr>
        <p:grpSpPr>
          <a:xfrm>
            <a:off x="0" y="2576289"/>
            <a:ext cx="12192000" cy="537746"/>
            <a:chOff x="0" y="4172860"/>
            <a:chExt cx="12192000" cy="537746"/>
          </a:xfrm>
        </p:grpSpPr>
        <p:sp>
          <p:nvSpPr>
            <p:cNvPr id="20" name="TextBox 19"/>
            <p:cNvSpPr txBox="1"/>
            <p:nvPr/>
          </p:nvSpPr>
          <p:spPr>
            <a:xfrm>
              <a:off x="0" y="4187386"/>
              <a:ext cx="1219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… +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+ 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…				   -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-CH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-CH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-CH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949308" y="4172860"/>
              <a:ext cx="23513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p, </a:t>
              </a:r>
              <a:r>
                <a:rPr lang="en-US" sz="2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xt,t</a:t>
              </a:r>
              <a:r>
                <a:rPr lang="en-US" sz="2000" baseline="30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4659027" y="4593770"/>
              <a:ext cx="2801258" cy="1588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6"/>
          <p:cNvGrpSpPr/>
          <p:nvPr/>
        </p:nvGrpSpPr>
        <p:grpSpPr>
          <a:xfrm>
            <a:off x="0" y="3055251"/>
            <a:ext cx="12192000" cy="603070"/>
            <a:chOff x="0" y="4651822"/>
            <a:chExt cx="12192000" cy="603070"/>
          </a:xfrm>
        </p:grpSpPr>
        <p:sp>
          <p:nvSpPr>
            <p:cNvPr id="21" name="TextBox 20"/>
            <p:cNvSpPr txBox="1"/>
            <p:nvPr/>
          </p:nvSpPr>
          <p:spPr>
            <a:xfrm>
              <a:off x="0" y="4731672"/>
              <a:ext cx="1219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Hay: 	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nCH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			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Wingdings 3"/>
                </a:rPr>
                <a:t> 	 (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-CH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-)</a:t>
              </a:r>
              <a:r>
                <a:rPr lang="en-US" sz="2800" baseline="-25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033460" y="4651822"/>
              <a:ext cx="23513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p, </a:t>
              </a:r>
              <a:r>
                <a:rPr lang="en-US" sz="2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xt</a:t>
              </a:r>
              <a:r>
                <a:rPr lang="en-US" sz="2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2000" baseline="30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>
              <a:off x="2743179" y="5072732"/>
              <a:ext cx="2801258" cy="1588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0" y="369390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0" y="413658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ethylene,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alkene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455024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endParaRPr lang="en-US" sz="28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497115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Ethylene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</a:t>
            </a:r>
            <a:r>
              <a:rPr lang="en-US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0" y="5370289"/>
            <a:ext cx="12192000" cy="537746"/>
            <a:chOff x="0" y="5500915"/>
            <a:chExt cx="12192000" cy="537746"/>
          </a:xfrm>
        </p:grpSpPr>
        <p:sp>
          <p:nvSpPr>
            <p:cNvPr id="31" name="TextBox 30"/>
            <p:cNvSpPr txBox="1"/>
            <p:nvPr/>
          </p:nvSpPr>
          <p:spPr>
            <a:xfrm>
              <a:off x="0" y="5515441"/>
              <a:ext cx="1219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	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+ 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3O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			   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2CO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2H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endPara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251170" y="5500915"/>
              <a:ext cx="23513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2000" baseline="30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>
              <a:off x="2960889" y="5921825"/>
              <a:ext cx="2801258" cy="1588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0" y="595087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ethylene,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alkene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</a:t>
            </a:r>
            <a:r>
              <a:rPr lang="en-US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502400" y="791028"/>
            <a:ext cx="49638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decel="10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  <p:bldP spid="35" grpId="0"/>
      <p:bldP spid="36" grpId="0"/>
      <p:bldP spid="3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21: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ALKENE</a:t>
            </a:r>
            <a:endParaRPr lang="en-US" sz="32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29755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73298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bromine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1175672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28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567558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Ở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ethylene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polyethylene (PE).</a:t>
            </a:r>
          </a:p>
        </p:txBody>
      </p:sp>
      <p:grpSp>
        <p:nvGrpSpPr>
          <p:cNvPr id="2" name="Group 23"/>
          <p:cNvGrpSpPr/>
          <p:nvPr/>
        </p:nvGrpSpPr>
        <p:grpSpPr>
          <a:xfrm>
            <a:off x="0" y="2576289"/>
            <a:ext cx="12192000" cy="537746"/>
            <a:chOff x="0" y="4172860"/>
            <a:chExt cx="12192000" cy="537746"/>
          </a:xfrm>
        </p:grpSpPr>
        <p:sp>
          <p:nvSpPr>
            <p:cNvPr id="20" name="TextBox 19"/>
            <p:cNvSpPr txBox="1"/>
            <p:nvPr/>
          </p:nvSpPr>
          <p:spPr>
            <a:xfrm>
              <a:off x="0" y="4187386"/>
              <a:ext cx="1219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… +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+ 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…				   -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-CH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-CH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-CH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949308" y="4172860"/>
              <a:ext cx="23513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p, </a:t>
              </a:r>
              <a:r>
                <a:rPr lang="en-US" sz="2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xt,t</a:t>
              </a:r>
              <a:r>
                <a:rPr lang="en-US" sz="2000" baseline="30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4659027" y="4593770"/>
              <a:ext cx="2801258" cy="1588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6"/>
          <p:cNvGrpSpPr/>
          <p:nvPr/>
        </p:nvGrpSpPr>
        <p:grpSpPr>
          <a:xfrm>
            <a:off x="0" y="3055251"/>
            <a:ext cx="12192000" cy="603070"/>
            <a:chOff x="0" y="4651822"/>
            <a:chExt cx="12192000" cy="603070"/>
          </a:xfrm>
        </p:grpSpPr>
        <p:sp>
          <p:nvSpPr>
            <p:cNvPr id="21" name="TextBox 20"/>
            <p:cNvSpPr txBox="1"/>
            <p:nvPr/>
          </p:nvSpPr>
          <p:spPr>
            <a:xfrm>
              <a:off x="0" y="4731672"/>
              <a:ext cx="1219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Hay: 	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nCH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			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Wingdings 3"/>
                </a:rPr>
                <a:t> 	 (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-CH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-)</a:t>
              </a:r>
              <a:r>
                <a:rPr lang="en-US" sz="2800" baseline="-25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033460" y="4651822"/>
              <a:ext cx="23513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p, </a:t>
              </a:r>
              <a:r>
                <a:rPr lang="en-US" sz="2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xt</a:t>
              </a:r>
              <a:r>
                <a:rPr lang="en-US" sz="2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2000" baseline="30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>
              <a:off x="2743179" y="5072732"/>
              <a:ext cx="2801258" cy="1588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0" y="356327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399871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endParaRPr lang="en-US" sz="28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441962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Ethylene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</a:t>
            </a:r>
            <a:r>
              <a:rPr lang="en-US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3"/>
          <p:cNvGrpSpPr/>
          <p:nvPr/>
        </p:nvGrpSpPr>
        <p:grpSpPr>
          <a:xfrm>
            <a:off x="0" y="4818757"/>
            <a:ext cx="12192000" cy="537746"/>
            <a:chOff x="0" y="5500915"/>
            <a:chExt cx="12192000" cy="537746"/>
          </a:xfrm>
        </p:grpSpPr>
        <p:sp>
          <p:nvSpPr>
            <p:cNvPr id="31" name="TextBox 30"/>
            <p:cNvSpPr txBox="1"/>
            <p:nvPr/>
          </p:nvSpPr>
          <p:spPr>
            <a:xfrm>
              <a:off x="0" y="5515441"/>
              <a:ext cx="1219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	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+ 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3O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			   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2CO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2H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endPara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251170" y="5500915"/>
              <a:ext cx="23513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2000" baseline="30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>
              <a:off x="2960889" y="5921825"/>
              <a:ext cx="2801258" cy="1588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0" y="539934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ethylene,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alkene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</a:t>
            </a:r>
            <a:r>
              <a:rPr lang="en-US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502400" y="544290"/>
            <a:ext cx="49638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21.3,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ethylene?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582025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6233182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Ethylene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polyethylene (PE), ethylic alcohol,…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2825" y="1637168"/>
            <a:ext cx="9395129" cy="4197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8" presetClass="exit" presetSubtype="1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31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6" grpId="1"/>
      <p:bldP spid="30" grpId="0"/>
      <p:bldP spid="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3243721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Dựa vào phản ứng cộng của ethylene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7950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2" name="Group 11"/>
          <p:cNvGrpSpPr/>
          <p:nvPr/>
        </p:nvGrpSpPr>
        <p:grpSpPr>
          <a:xfrm>
            <a:off x="0" y="3984174"/>
            <a:ext cx="12192000" cy="537746"/>
            <a:chOff x="0" y="3984174"/>
            <a:chExt cx="12192000" cy="537746"/>
          </a:xfrm>
        </p:grpSpPr>
        <p:sp>
          <p:nvSpPr>
            <p:cNvPr id="9" name="TextBox 8"/>
            <p:cNvSpPr txBox="1"/>
            <p:nvPr/>
          </p:nvSpPr>
          <p:spPr>
            <a:xfrm>
              <a:off x="0" y="3998700"/>
              <a:ext cx="1219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	 </a:t>
              </a:r>
              <a:r>
                <a:rPr lang="en-US" sz="2800" dirty="0" err="1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CH</a:t>
              </a:r>
              <a:r>
                <a:rPr lang="en-US" sz="2800" baseline="-25000" dirty="0" err="1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dirty="0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2800" dirty="0" err="1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CH</a:t>
              </a:r>
              <a:r>
                <a:rPr lang="en-US" sz="2800" baseline="-25000" dirty="0" err="1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dirty="0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 +  </a:t>
              </a:r>
              <a:r>
                <a:rPr lang="en-US" sz="2800" dirty="0" err="1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Cl</a:t>
              </a:r>
              <a:r>
                <a:rPr lang="en-US" sz="2800" baseline="-25000" dirty="0" err="1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dirty="0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 			   	</a:t>
              </a:r>
              <a:r>
                <a:rPr lang="en-US" sz="2800" dirty="0" err="1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Cl-CH</a:t>
              </a:r>
              <a:r>
                <a:rPr lang="en-US" sz="2800" baseline="-25000" dirty="0" err="1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dirty="0" err="1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-CH</a:t>
              </a:r>
              <a:r>
                <a:rPr lang="en-US" sz="2800" baseline="-25000" dirty="0" err="1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dirty="0" err="1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-Cl</a:t>
              </a:r>
              <a:endPara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686590" y="3984174"/>
              <a:ext cx="23513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FeCl</a:t>
              </a:r>
              <a:r>
                <a:rPr lang="en-US" sz="2000" baseline="-25000" dirty="0" err="1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2000" baseline="-250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3584991" y="4405084"/>
              <a:ext cx="2801258" cy="1588"/>
            </a:xfrm>
            <a:prstGeom prst="straightConnector1">
              <a:avLst/>
            </a:prstGeom>
            <a:ln>
              <a:solidFill>
                <a:srgbClr val="FF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85256"/>
            <a:ext cx="12192001" cy="331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24296"/>
            <a:ext cx="12232505" cy="2694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584926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4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434009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7: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HYDROCARBON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endParaRPr 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979782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21: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ALKENE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1: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hydrocarbon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;	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;	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-C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-C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vi-VN" sz="2800" baseline="-25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C-C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; 	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-CH=CH-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=CH-CH=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 	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-CH</a:t>
            </a:r>
            <a:r>
              <a:rPr lang="en-US" sz="2800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aseline="-25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│									 │    │</a:t>
            </a:r>
            <a:endParaRPr lang="vi-VN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							CH=CH</a:t>
            </a:r>
            <a:endParaRPr lang="vi-VN" sz="2800" baseline="-25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alkene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hydrocarbon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buAutoNum type="alphaUcPeriod"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		B. 2		C. 3		D. 4</a:t>
            </a:r>
          </a:p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2: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hydrocarbon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;	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H=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sz="2800" baseline="-25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-C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; 	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-CH</a:t>
            </a:r>
            <a:r>
              <a:rPr lang="en-US" sz="2800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-CH</a:t>
            </a:r>
            <a:r>
              <a:rPr lang="en-US" sz="2800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-CH=CH-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 	</a:t>
            </a:r>
            <a:endParaRPr lang="en-US" sz="2800" baseline="-25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│									</a:t>
            </a:r>
            <a:endParaRPr lang="vi-VN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							</a:t>
            </a:r>
            <a:endParaRPr lang="vi-VN" sz="2800" baseline="-25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brominelà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buAutoNum type="alphaUcPeriod"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		B. 3		C. 4		D. 5</a:t>
            </a:r>
          </a:p>
          <a:p>
            <a:pPr marL="6350" indent="-6350" algn="just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alkene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6350" indent="-6350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3		B. 4		C. 1		D.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4: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Chọn những câu đúng trong các câu sau:</a:t>
            </a:r>
          </a:p>
          <a:p>
            <a:pPr marL="514350" indent="-514350" algn="just">
              <a:buAutoNum type="alphaLcParenBoth"/>
            </a:pPr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Các alkene có công thức chung là C</a:t>
            </a:r>
            <a:r>
              <a:rPr lang="vi-VN" sz="2800" baseline="-25000" dirty="0" smtClean="0">
                <a:solidFill>
                  <a:srgbClr val="FF0000"/>
                </a:solidFill>
                <a:latin typeface="+mj-lt"/>
              </a:rPr>
              <a:t>n</a:t>
            </a:r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H</a:t>
            </a:r>
            <a:r>
              <a:rPr lang="vi-VN" sz="2800" baseline="-25000" dirty="0" smtClean="0">
                <a:solidFill>
                  <a:srgbClr val="FF0000"/>
                </a:solidFill>
                <a:latin typeface="+mj-lt"/>
              </a:rPr>
              <a:t>2n</a:t>
            </a:r>
          </a:p>
          <a:p>
            <a:pPr marL="514350" indent="-514350" algn="just">
              <a:buAutoNum type="alphaLcParenBoth"/>
            </a:pPr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Tất cả các hydrocarbon có công thức phân tử C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H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 đều là alkene.</a:t>
            </a:r>
          </a:p>
          <a:p>
            <a:pPr algn="just"/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(c) Tất cả các hydrocarbon có một liên kết đôi trong phân tử đều là alkene.</a:t>
            </a:r>
          </a:p>
          <a:p>
            <a:pPr algn="just"/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(d) Những hydrocarbon có công thức chung 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2n</a:t>
            </a:r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 và có một liên kết đối trong</a:t>
            </a:r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phân tử là alkene.</a:t>
            </a:r>
          </a:p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5:</a:t>
            </a:r>
            <a:r>
              <a:rPr lang="vi-VN" sz="2800" dirty="0" smtClean="0"/>
              <a:t> 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 cách bổ sung các nguyên tử H và các liên kết còn thiếu để hoàn thành công thức cấu tạo của một số alkene sau:</a:t>
            </a:r>
          </a:p>
          <a:p>
            <a:pPr algn="just"/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(1) CH</a:t>
            </a:r>
            <a:r>
              <a:rPr lang="vi-VN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-CH-CH</a:t>
            </a:r>
            <a:r>
              <a:rPr lang="vi-VN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(2) CH</a:t>
            </a:r>
            <a:r>
              <a:rPr lang="vi-VN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-C-CH</a:t>
            </a:r>
            <a:r>
              <a:rPr lang="vi-VN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algn="just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				    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│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				    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algn="just"/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(3) CH</a:t>
            </a:r>
            <a:r>
              <a:rPr lang="vi-VN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-C-CH</a:t>
            </a:r>
            <a:r>
              <a:rPr lang="vi-VN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-CH</a:t>
            </a:r>
            <a:r>
              <a:rPr lang="vi-VN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(4)C-CH=C-CH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vi-VN" sz="2800" baseline="-25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6: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Có các alkene: CH</a:t>
            </a:r>
            <a:r>
              <a:rPr lang="vi-VN" sz="2800" baseline="-25000" dirty="0" smtClean="0">
                <a:solidFill>
                  <a:srgbClr val="FF0000"/>
                </a:solidFill>
                <a:latin typeface="+mj-lt"/>
              </a:rPr>
              <a:t>3</a:t>
            </a:r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–CH=CH</a:t>
            </a:r>
            <a:r>
              <a:rPr lang="en-US" sz="2800" baseline="-25000" dirty="0" smtClean="0">
                <a:solidFill>
                  <a:srgbClr val="FF0000"/>
                </a:solidFill>
                <a:latin typeface="+mj-lt"/>
              </a:rPr>
              <a:t>2</a:t>
            </a:r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,</a:t>
            </a:r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CH</a:t>
            </a:r>
            <a:r>
              <a:rPr lang="vi-VN" sz="2800" baseline="-25000" dirty="0" smtClean="0">
                <a:solidFill>
                  <a:srgbClr val="FF0000"/>
                </a:solidFill>
                <a:latin typeface="+mj-lt"/>
              </a:rPr>
              <a:t>3</a:t>
            </a:r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-CH=CH–CH</a:t>
            </a:r>
            <a:r>
              <a:rPr lang="vi-VN" sz="2800" baseline="-25000" dirty="0" smtClean="0">
                <a:solidFill>
                  <a:srgbClr val="FF0000"/>
                </a:solidFill>
                <a:latin typeface="+mj-lt"/>
              </a:rPr>
              <a:t>3</a:t>
            </a:r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, CH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=CH-CH</a:t>
            </a:r>
            <a:r>
              <a:rPr lang="vi-VN" sz="2800" baseline="-25000" dirty="0" smtClean="0">
                <a:solidFill>
                  <a:srgbClr val="FF0000"/>
                </a:solidFill>
                <a:latin typeface="+mj-lt"/>
              </a:rPr>
              <a:t>2</a:t>
            </a:r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-CH</a:t>
            </a:r>
            <a:r>
              <a:rPr lang="vi-VN" sz="2800" baseline="-25000" dirty="0" smtClean="0">
                <a:solidFill>
                  <a:srgbClr val="FF0000"/>
                </a:solidFill>
                <a:latin typeface="+mj-lt"/>
              </a:rPr>
              <a:t>3</a:t>
            </a:r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. Viết phương trình hoá học của các phản ứng xảy ra khi:</a:t>
            </a:r>
          </a:p>
          <a:p>
            <a:pPr algn="just"/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a) Cho các alkene trên tác dụng với nước bromine.</a:t>
            </a:r>
          </a:p>
          <a:p>
            <a:pPr algn="just"/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b) Đốt cháy các alkene trên.</a:t>
            </a:r>
          </a:p>
          <a:p>
            <a:pPr algn="just"/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c) Trùng hợp các alkene trên.</a:t>
            </a:r>
          </a:p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7: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Có hai chất khí là C</a:t>
            </a:r>
            <a:r>
              <a:rPr lang="en-US" sz="2800" baseline="-25000" dirty="0" smtClean="0">
                <a:solidFill>
                  <a:srgbClr val="FF0000"/>
                </a:solidFill>
                <a:latin typeface="+mj-lt"/>
              </a:rPr>
              <a:t>2</a:t>
            </a:r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H</a:t>
            </a:r>
            <a:r>
              <a:rPr lang="vi-VN" sz="2800" baseline="-25000" dirty="0" smtClean="0">
                <a:solidFill>
                  <a:srgbClr val="FF0000"/>
                </a:solidFill>
                <a:latin typeface="+mj-lt"/>
              </a:rPr>
              <a:t>4</a:t>
            </a:r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 và C</a:t>
            </a:r>
            <a:r>
              <a:rPr lang="en-US" sz="2800" baseline="-25000" dirty="0" smtClean="0">
                <a:solidFill>
                  <a:srgbClr val="FF0000"/>
                </a:solidFill>
                <a:latin typeface="+mj-lt"/>
              </a:rPr>
              <a:t>3</a:t>
            </a:r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H</a:t>
            </a:r>
            <a:r>
              <a:rPr lang="en-US" sz="2800" baseline="-25000" dirty="0" smtClean="0">
                <a:solidFill>
                  <a:srgbClr val="FF0000"/>
                </a:solidFill>
                <a:latin typeface="+mj-lt"/>
              </a:rPr>
              <a:t>8</a:t>
            </a:r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. Nêu cách tiến hành phân biệt hai khí trên bằng nước bromine. Viết phương trình hoá học của phản ứng xảy ra (nếu có).</a:t>
            </a:r>
          </a:p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8:</a:t>
            </a:r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 Hai hydrocarbon mạch hở X và Y trong phân tử đều có 6 nguyên tử H. Trong phân tử X chỉ có các liên kết đơn. Phân tử Y nhiều hơn phân tử X một nguyên tử C. a) Xác định công thức phân tử của X, Y.</a:t>
            </a:r>
          </a:p>
          <a:p>
            <a:pPr algn="just"/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b) Viết công thức cấu tạo của X, Y.</a:t>
            </a:r>
          </a:p>
          <a:p>
            <a:pPr algn="just"/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c) Mô tả hiện tượng xảy ra khi dẫn X, Y qua nước bromine</a:t>
            </a:r>
            <a:r>
              <a:rPr lang="vi-VN" sz="2800" dirty="0" smtClean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9: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 các chất thích hợp (viết ở dạng công thức cấu tạo thu gọn) để điền vào dấu ? và hoàn thành các phương trình hoá học sau:</a:t>
            </a:r>
          </a:p>
          <a:p>
            <a:pPr algn="just"/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+ Br</a:t>
            </a:r>
            <a:r>
              <a:rPr lang="vi-VN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---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Br-CH</a:t>
            </a:r>
            <a:r>
              <a:rPr lang="vi-VN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Br</a:t>
            </a:r>
          </a:p>
          <a:p>
            <a:pPr algn="just"/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+ Cl</a:t>
            </a:r>
            <a:r>
              <a:rPr lang="vi-VN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----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</a:t>
            </a:r>
            <a:r>
              <a:rPr lang="vi-VN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-CHC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-CH</a:t>
            </a:r>
            <a:r>
              <a:rPr lang="vi-VN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algn="just"/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c)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+ Br</a:t>
            </a:r>
            <a:r>
              <a:rPr lang="vi-VN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CHBr – CHBr – CH</a:t>
            </a:r>
            <a:r>
              <a:rPr lang="vi-VN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10: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Xác định công thức phân tử chất hữu cơ X trong phương trình hoá học sau:</a:t>
            </a:r>
          </a:p>
          <a:p>
            <a:pPr algn="ctr"/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X+ 6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vi-VN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----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→4CO</a:t>
            </a:r>
            <a:r>
              <a:rPr lang="vi-VN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+ 4H</a:t>
            </a:r>
            <a:r>
              <a:rPr lang="vi-VN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</a:p>
          <a:p>
            <a:pPr algn="just"/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 X có cấu tạo mạch hở, viết công thức cấu tạo có thể có của X.</a:t>
            </a:r>
          </a:p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11:</a:t>
            </a:r>
            <a:r>
              <a:rPr lang="pt-BR" sz="2800" dirty="0" smtClean="0"/>
              <a:t> </a:t>
            </a:r>
            <a:r>
              <a:rPr lang="pt-BR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 thành các phương trình hoá học sau:</a:t>
            </a:r>
          </a:p>
          <a:p>
            <a:r>
              <a:rPr lang="pt-BR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C</a:t>
            </a:r>
            <a:r>
              <a:rPr lang="pt-BR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pt-BR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pt-BR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pt-BR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? --</a:t>
            </a:r>
            <a:r>
              <a:rPr lang="pt-BR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pt-BR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pt-BR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pt-BR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H</a:t>
            </a:r>
            <a:r>
              <a:rPr lang="pt-BR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</a:p>
          <a:p>
            <a:r>
              <a:rPr lang="pt-BR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? +(3n+1)O</a:t>
            </a:r>
            <a:r>
              <a:rPr lang="pt-BR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---</a:t>
            </a:r>
            <a:r>
              <a:rPr lang="pt-BR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pt-BR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2nCO</a:t>
            </a:r>
            <a:r>
              <a:rPr lang="pt-BR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+ 2(n + 1)H</a:t>
            </a:r>
            <a:r>
              <a:rPr lang="pt-BR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</a:p>
          <a:p>
            <a:r>
              <a:rPr lang="pt-BR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c) ? + 3nO</a:t>
            </a:r>
            <a:r>
              <a:rPr lang="pt-BR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--</a:t>
            </a:r>
            <a:r>
              <a:rPr lang="pt-BR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pt-BR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2nCO</a:t>
            </a:r>
            <a:r>
              <a:rPr lang="pt-BR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+ 2nH</a:t>
            </a:r>
            <a:r>
              <a:rPr lang="pt-BR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vi-VN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12: </a:t>
            </a:r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Khi cho một alkene tác dụng với nước bromine thu được một dẫn xuất của hydrocarbon có công thức cấu tạo là CH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Br – CBr – CH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.</a:t>
            </a:r>
          </a:p>
          <a:p>
            <a:pPr algn="just"/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							 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│ </a:t>
            </a:r>
            <a:endParaRPr lang="en-US" sz="2800" dirty="0" smtClean="0">
              <a:solidFill>
                <a:srgbClr val="FF0000"/>
              </a:solidFill>
              <a:latin typeface="+mj-lt"/>
            </a:endParaRPr>
          </a:p>
          <a:p>
            <a:pPr algn="just"/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							</a:t>
            </a:r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CH</a:t>
            </a:r>
            <a:r>
              <a:rPr lang="vi-VN" sz="2800" baseline="-25000" dirty="0" smtClean="0">
                <a:solidFill>
                  <a:srgbClr val="FF0000"/>
                </a:solidFill>
                <a:latin typeface="+mj-lt"/>
              </a:rPr>
              <a:t>3</a:t>
            </a:r>
          </a:p>
          <a:p>
            <a:pPr algn="just"/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- </a:t>
            </a:r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Xác định công thức cấu tạo của alkene.</a:t>
            </a:r>
          </a:p>
          <a:p>
            <a:pPr algn="just">
              <a:buFontTx/>
              <a:buChar char="-"/>
            </a:pPr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Viết phương trình hoá học của phản ứng xảy ra giữa alkene và nước bromine. </a:t>
            </a:r>
            <a:endParaRPr lang="en-US" sz="2800" dirty="0" smtClean="0">
              <a:solidFill>
                <a:srgbClr val="FF0000"/>
              </a:solidFill>
              <a:latin typeface="+mj-lt"/>
            </a:endParaRPr>
          </a:p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13:</a:t>
            </a:r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 Viết phương trình hoá học của phản ứng trùng hợp các chất sau:</a:t>
            </a:r>
            <a:endParaRPr lang="en-US" sz="2800" dirty="0" smtClean="0">
              <a:solidFill>
                <a:srgbClr val="FF0000"/>
              </a:solidFill>
              <a:latin typeface="+mj-lt"/>
            </a:endParaRPr>
          </a:p>
          <a:p>
            <a:pPr algn="just"/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										 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endParaRPr lang="vi-VN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										  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│</a:t>
            </a:r>
            <a:endParaRPr lang="en-US" sz="2800" dirty="0" smtClean="0">
              <a:solidFill>
                <a:srgbClr val="FF0000"/>
              </a:solidFill>
              <a:latin typeface="+mj-lt"/>
            </a:endParaRPr>
          </a:p>
          <a:p>
            <a:pPr algn="just"/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a) CH</a:t>
            </a:r>
            <a:r>
              <a:rPr lang="vi-VN" sz="2800" baseline="-25000" dirty="0" smtClean="0">
                <a:solidFill>
                  <a:srgbClr val="FF0000"/>
                </a:solidFill>
                <a:latin typeface="+mj-lt"/>
              </a:rPr>
              <a:t>3</a:t>
            </a:r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-CH=CH-CH</a:t>
            </a:r>
            <a:r>
              <a:rPr lang="vi-VN" sz="2800" baseline="-25000" dirty="0" smtClean="0">
                <a:solidFill>
                  <a:srgbClr val="FF0000"/>
                </a:solidFill>
                <a:latin typeface="+mj-lt"/>
              </a:rPr>
              <a:t>3</a:t>
            </a:r>
            <a:r>
              <a:rPr lang="en-US" sz="2800" baseline="-25000" dirty="0" smtClean="0">
                <a:solidFill>
                  <a:srgbClr val="FF0000"/>
                </a:solidFill>
                <a:latin typeface="+mj-lt"/>
              </a:rPr>
              <a:t>	</a:t>
            </a:r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b) CH</a:t>
            </a:r>
            <a:r>
              <a:rPr lang="vi-VN" sz="2800" baseline="-25000" dirty="0" smtClean="0">
                <a:solidFill>
                  <a:srgbClr val="FF0000"/>
                </a:solidFill>
                <a:latin typeface="+mj-lt"/>
              </a:rPr>
              <a:t>2</a:t>
            </a:r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=C-CH</a:t>
            </a:r>
            <a:r>
              <a:rPr lang="en-US" sz="2800" baseline="-25000" dirty="0" smtClean="0">
                <a:solidFill>
                  <a:srgbClr val="FF0000"/>
                </a:solidFill>
                <a:latin typeface="+mj-lt"/>
              </a:rPr>
              <a:t>3 </a:t>
            </a:r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		</a:t>
            </a:r>
            <a:r>
              <a:rPr lang="vi-VN" sz="2800" dirty="0" smtClean="0">
                <a:solidFill>
                  <a:srgbClr val="FF0000"/>
                </a:solidFill>
              </a:rPr>
              <a:t> 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c) CH</a:t>
            </a:r>
            <a:r>
              <a:rPr lang="vi-VN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C = CH</a:t>
            </a:r>
            <a:endParaRPr lang="vi-VN" sz="2800" baseline="-25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					   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│				     │</a:t>
            </a:r>
            <a:endParaRPr lang="en-US" sz="2800" dirty="0" smtClean="0">
              <a:solidFill>
                <a:srgbClr val="FF0000"/>
              </a:solidFill>
              <a:latin typeface="+mj-lt"/>
            </a:endParaRPr>
          </a:p>
          <a:p>
            <a:pPr algn="just"/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					   </a:t>
            </a:r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CH</a:t>
            </a:r>
            <a:r>
              <a:rPr lang="vi-VN" sz="2800" baseline="-25000" dirty="0" smtClean="0">
                <a:solidFill>
                  <a:srgbClr val="FF0000"/>
                </a:solidFill>
                <a:latin typeface="+mj-lt"/>
              </a:rPr>
              <a:t>3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		        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vi-VN" sz="28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67707"/>
            <a:ext cx="12126946" cy="4492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21: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ALKENE</a:t>
            </a:r>
            <a:endParaRPr lang="en-US" sz="32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2090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ALKENE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386283" y="3235236"/>
            <a:ext cx="58057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Phân tử alkane chỉ gồm liên kết đơn. </a:t>
            </a:r>
            <a:endParaRPr lang="en-US" sz="32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AsuS\Desktop\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107684" cy="2104571"/>
          </a:xfrm>
          <a:prstGeom prst="rect">
            <a:avLst/>
          </a:prstGeom>
          <a:noFill/>
        </p:spPr>
      </p:pic>
      <p:pic>
        <p:nvPicPr>
          <p:cNvPr id="2051" name="Picture 3" descr="C:\Users\AsuS\Desktop\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195" y="435429"/>
            <a:ext cx="4211675" cy="1669143"/>
          </a:xfrm>
          <a:prstGeom prst="rect">
            <a:avLst/>
          </a:prstGeom>
          <a:noFill/>
        </p:spPr>
      </p:pic>
      <p:grpSp>
        <p:nvGrpSpPr>
          <p:cNvPr id="9" name="Group 8"/>
          <p:cNvGrpSpPr/>
          <p:nvPr/>
        </p:nvGrpSpPr>
        <p:grpSpPr>
          <a:xfrm>
            <a:off x="2917375" y="595085"/>
            <a:ext cx="2068285" cy="1187118"/>
            <a:chOff x="3062515" y="580571"/>
            <a:chExt cx="2068285" cy="1187118"/>
          </a:xfrm>
        </p:grpSpPr>
        <p:sp>
          <p:nvSpPr>
            <p:cNvPr id="7" name="TextBox 6"/>
            <p:cNvSpPr txBox="1"/>
            <p:nvPr/>
          </p:nvSpPr>
          <p:spPr>
            <a:xfrm>
              <a:off x="3062515" y="580571"/>
              <a:ext cx="20174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CH</a:t>
              </a:r>
              <a:r>
                <a:rPr lang="en-US" sz="3200" baseline="-25000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32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en-US" sz="3200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CH</a:t>
              </a:r>
              <a:r>
                <a:rPr lang="en-US" sz="3200" baseline="-25000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3200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113314" y="1182914"/>
              <a:ext cx="20174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Ethane</a:t>
              </a:r>
              <a:endParaRPr lang="en-US" sz="3200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781143" y="558802"/>
            <a:ext cx="3193143" cy="1187118"/>
            <a:chOff x="8781143" y="558802"/>
            <a:chExt cx="3193143" cy="1187118"/>
          </a:xfrm>
        </p:grpSpPr>
        <p:sp>
          <p:nvSpPr>
            <p:cNvPr id="11" name="TextBox 10"/>
            <p:cNvSpPr txBox="1"/>
            <p:nvPr/>
          </p:nvSpPr>
          <p:spPr>
            <a:xfrm>
              <a:off x="8781143" y="558802"/>
              <a:ext cx="31147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CH</a:t>
              </a:r>
              <a:r>
                <a:rPr lang="en-US" sz="3200" baseline="-25000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32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en-US" sz="3200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CH</a:t>
              </a:r>
              <a:r>
                <a:rPr lang="en-US" sz="3200" baseline="-25000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2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- </a:t>
              </a:r>
              <a:r>
                <a:rPr lang="en-US" sz="3200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CH</a:t>
              </a:r>
              <a:r>
                <a:rPr lang="en-US" sz="3200" baseline="-25000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3200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859570" y="1161145"/>
              <a:ext cx="31147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Propane</a:t>
              </a:r>
              <a:endParaRPr lang="en-US" sz="3200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047421"/>
            <a:ext cx="6253753" cy="4810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6371770" y="4455664"/>
            <a:ext cx="58202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Phân tử alkene ngoài liên kết đơn còn có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liên kết đôi giữa 2 nguyên tử C.</a:t>
            </a:r>
            <a:endParaRPr lang="en-US" sz="32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204684" y="537029"/>
            <a:ext cx="551543" cy="595086"/>
          </a:xfrm>
          <a:prstGeom prst="ellipse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958114" y="558801"/>
            <a:ext cx="551543" cy="595086"/>
          </a:xfrm>
          <a:prstGeom prst="ellipse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21: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ALKENE</a:t>
            </a:r>
            <a:endParaRPr lang="en-US" sz="32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2090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ALKENE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82005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Alkene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hydrocarbon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hở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26273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Alkene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(n </a:t>
            </a:r>
            <a:r>
              <a:rPr lang="en-US" sz="28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≥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69090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=CH-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baseline="-25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36026" y="4579256"/>
            <a:ext cx="85198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Alkane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2" grpId="0"/>
      <p:bldP spid="1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12192001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09257" y="1743074"/>
            <a:ext cx="3865189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9298" y="2609621"/>
            <a:ext cx="3982359" cy="887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01106" y="3646929"/>
            <a:ext cx="2908981" cy="1534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21: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ALKENE</a:t>
            </a:r>
            <a:endParaRPr lang="en-US" sz="32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2090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ALKENE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82005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ETHYLENE (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26273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23112" y="5261428"/>
            <a:ext cx="85198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Ethylene,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69090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Ethylene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3675" y="2162856"/>
            <a:ext cx="2251982" cy="1153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4093030" y="2423881"/>
            <a:ext cx="8098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aseline="-25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3207652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ethylene,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carbon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362131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Ở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ethylene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mùi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444862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4884052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bromine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1" grpId="1"/>
      <p:bldP spid="10" grpId="0"/>
      <p:bldP spid="12" grpId="0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7881257" y="1538293"/>
            <a:ext cx="43107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bromine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cam.</a:t>
            </a:r>
            <a:endParaRPr lang="en-US" sz="32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79545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16"/>
          <p:cNvSpPr/>
          <p:nvPr/>
        </p:nvSpPr>
        <p:spPr>
          <a:xfrm>
            <a:off x="7881257" y="3229207"/>
            <a:ext cx="43107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bromine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ethylene.</a:t>
            </a:r>
            <a:endParaRPr lang="en-US" sz="32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</p:bldLst>
  </p:timing>
</p:sld>
</file>

<file path=ppt/theme/theme1.xml><?xml version="1.0" encoding="utf-8"?>
<a:theme xmlns:a="http://schemas.openxmlformats.org/drawingml/2006/main" name="MỞ ĐẦU KHTN 7-HIỀ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MỞ ĐẦU KHTN 7-HIỀN</Template>
  <TotalTime>2303</TotalTime>
  <Words>1442</Words>
  <Application>Microsoft Office PowerPoint</Application>
  <PresentationFormat>Custom</PresentationFormat>
  <Paragraphs>162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MỞ ĐẦU KHTN 7-HIỀN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Bùi Thị Thu Hiền</dc:creator>
  <cp:lastModifiedBy>Vinacom</cp:lastModifiedBy>
  <cp:revision>484</cp:revision>
  <dcterms:created xsi:type="dcterms:W3CDTF">2022-07-11T10:05:56Z</dcterms:created>
  <dcterms:modified xsi:type="dcterms:W3CDTF">2024-07-29T04:25:21Z</dcterms:modified>
</cp:coreProperties>
</file>