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33" r:id="rId2"/>
    <p:sldId id="335" r:id="rId3"/>
    <p:sldId id="357" r:id="rId4"/>
    <p:sldId id="334" r:id="rId5"/>
    <p:sldId id="360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74" r:id="rId21"/>
    <p:sldId id="389" r:id="rId22"/>
    <p:sldId id="3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00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>
        <p:scale>
          <a:sx n="66" d="100"/>
          <a:sy n="66" d="100"/>
        </p:scale>
        <p:origin x="-504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gnesium%20and%20Oxygen.mp4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gnesium%20and%20Oxygen.mp4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Th&#237;%20nghi&#7879;m%20B&#7897;t%20Fe+B&#7897;t%20S.mp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Reaction%20Na,Cl2%20flask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Sodium%20and%20Water.mp4" TargetMode="External"/><Relationship Id="rId2" Type="http://schemas.openxmlformats.org/officeDocument/2006/relationships/hyperlink" Target="Lithium%20and%20Water.mp4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S&#7921;%20d&#7851;n%20&#273;i&#7879;n%20c&#7911;a%20Kim%20lo&#7841;i.mp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S&#7921;%20d&#7851;n%20nhi&#7879;t%20c&#7911;a%20kim%20lo&#7841;i.mp4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9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" y="1291771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rèn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mỏng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4124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Au, Ag, Al, Cu, Fe...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617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9899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3963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Ag, Cu, Au, Al...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81725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245428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4695371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Ag, Cu, Au, Al...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5123542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544457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957409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1248229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riêng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riêng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nặng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nhẹ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833866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2082801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chuyển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rắn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sang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lỏng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2931887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giống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3352801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3759201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4194629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oxygen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189" y="3541487"/>
            <a:ext cx="401495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827315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1233715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16691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oxygen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7048" y="464459"/>
            <a:ext cx="401495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54356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PTHH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2068285"/>
            <a:ext cx="12192000" cy="523220"/>
            <a:chOff x="0" y="2068285"/>
            <a:chExt cx="12192000" cy="523220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0" y="2068285"/>
              <a:ext cx="1219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2Mg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O</a:t>
              </a:r>
              <a:r>
                <a:rPr kumimoji="0" lang="en-US" sz="2800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		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2MgO</a:t>
              </a: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524000" y="2438400"/>
              <a:ext cx="1190171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785256" y="2075543"/>
              <a:ext cx="406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24892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Hầu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oxygen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oxide.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2924628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827315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1233715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16691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oxygen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22514" y="5493657"/>
            <a:ext cx="43397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PTHH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0" y="2068285"/>
            <a:ext cx="12192000" cy="523220"/>
            <a:chOff x="0" y="2068285"/>
            <a:chExt cx="12192000" cy="523220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0" y="2068285"/>
              <a:ext cx="1219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2Mg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O</a:t>
              </a:r>
              <a:r>
                <a:rPr kumimoji="0" lang="en-US" sz="2800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		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2MgO</a:t>
              </a: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524000" y="2438400"/>
              <a:ext cx="1190171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785256" y="2075543"/>
              <a:ext cx="406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24892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Hầu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oxygen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oxide.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2924628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1372" y="447268"/>
            <a:ext cx="2488974" cy="444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0" y="3316493"/>
            <a:ext cx="12192000" cy="574040"/>
            <a:chOff x="0" y="3316493"/>
            <a:chExt cx="12192000" cy="574040"/>
          </a:xfrm>
        </p:grpSpPr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0" y="3367313"/>
              <a:ext cx="1219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Fe + S 		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FeS</a:t>
              </a: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589316" y="3679350"/>
              <a:ext cx="1190171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50572" y="3316493"/>
              <a:ext cx="406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5450" y="4276725"/>
            <a:ext cx="66865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24"/>
          <p:cNvGrpSpPr/>
          <p:nvPr/>
        </p:nvGrpSpPr>
        <p:grpSpPr>
          <a:xfrm>
            <a:off x="0" y="3715636"/>
            <a:ext cx="12192000" cy="574040"/>
            <a:chOff x="0" y="3316493"/>
            <a:chExt cx="12192000" cy="574040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0" y="3367313"/>
              <a:ext cx="1219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2Na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Cl</a:t>
              </a:r>
              <a:r>
                <a:rPr kumimoji="0" lang="en-US" sz="2800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	      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2NaCl</a:t>
              </a: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184390" y="3679350"/>
              <a:ext cx="1190171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32730" y="3316493"/>
              <a:ext cx="406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-21775" y="42091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827315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1233715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16691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oxygen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0" y="2068285"/>
            <a:ext cx="12192000" cy="523220"/>
            <a:chOff x="0" y="2068285"/>
            <a:chExt cx="12192000" cy="523220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0" y="2068285"/>
              <a:ext cx="1219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2Mg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O</a:t>
              </a:r>
              <a:r>
                <a:rPr kumimoji="0" lang="en-US" sz="2800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		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2MgO</a:t>
              </a: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524000" y="2438400"/>
              <a:ext cx="1190171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785256" y="2075543"/>
              <a:ext cx="406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24892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Hầu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oxygen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oxide.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2924628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0" y="3316493"/>
            <a:ext cx="12192000" cy="574040"/>
            <a:chOff x="0" y="3316493"/>
            <a:chExt cx="12192000" cy="574040"/>
          </a:xfrm>
        </p:grpSpPr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0" y="3367313"/>
              <a:ext cx="1219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Fe + S 		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FeS</a:t>
              </a: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589316" y="3679350"/>
              <a:ext cx="1190171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50572" y="3316493"/>
              <a:ext cx="406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0" y="3715636"/>
            <a:ext cx="12192000" cy="574040"/>
            <a:chOff x="0" y="3316493"/>
            <a:chExt cx="12192000" cy="574040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0" y="3367313"/>
              <a:ext cx="1219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2Na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Cl</a:t>
              </a:r>
              <a:r>
                <a:rPr kumimoji="0" lang="en-US" sz="2800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	      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2NaCl</a:t>
              </a: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184390" y="3679350"/>
              <a:ext cx="1190171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32730" y="3316493"/>
              <a:ext cx="406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-21775" y="42091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4651828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7590971" y="645885"/>
            <a:ext cx="433977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nhắc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0" y="5058228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(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HCl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loãng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…)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phóng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0" y="590389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PTHH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2Al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6HCl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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2AlCl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3H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2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7532915" y="761998"/>
            <a:ext cx="43397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PTHH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họa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5" grpId="1"/>
      <p:bldP spid="36" grpId="0"/>
      <p:bldP spid="37" grpId="0"/>
      <p:bldP spid="38" grpId="0"/>
      <p:bldP spid="3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827315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1255486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7590971" y="428175"/>
            <a:ext cx="433977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nhắc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0" y="1661886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(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HCl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loãng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…)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phóng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0" y="2507551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PTHH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2Al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6HCl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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2AlCl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3H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2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7547429" y="689425"/>
            <a:ext cx="43397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PTHH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họa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0" y="2931886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3367314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trừ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K,Na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Ca, Li)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đẩy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mức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yếu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khỏi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4619379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PTHH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Fe +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CuSO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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FeSO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4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 + Cu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0" y="50292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8" grpId="0"/>
      <p:bldP spid="38" grpId="1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827315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1687493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K, Na,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Ca, Li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hydroxide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0" y="1255486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5-Point Star 42">
            <a:hlinkClick r:id="rId2" action="ppaction://hlinkfile"/>
          </p:cNvPr>
          <p:cNvSpPr/>
          <p:nvPr/>
        </p:nvSpPr>
        <p:spPr>
          <a:xfrm>
            <a:off x="188686" y="0"/>
            <a:ext cx="595085" cy="4354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hlinkClick r:id="rId3" action="ppaction://hlinkfile"/>
          </p:cNvPr>
          <p:cNvSpPr/>
          <p:nvPr/>
        </p:nvSpPr>
        <p:spPr>
          <a:xfrm>
            <a:off x="11553371" y="0"/>
            <a:ext cx="435429" cy="5370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2507549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PTHH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2Na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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2NaOH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2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291395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Zn, Fe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oxide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3" y="3744653"/>
            <a:ext cx="12192000" cy="545023"/>
            <a:chOff x="-3" y="3744653"/>
            <a:chExt cx="12192000" cy="545023"/>
          </a:xfrm>
        </p:grpSpPr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-3" y="3766456"/>
              <a:ext cx="1219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Zn +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sz="2800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O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		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ZnO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sz="2800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465944" y="4107510"/>
              <a:ext cx="1190171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727200" y="3744653"/>
              <a:ext cx="406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4205722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KIM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8" grpId="0"/>
      <p:bldP spid="19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41749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KIM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845665"/>
            <a:ext cx="1219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(n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kim loại có màu trắng bạc, khá mềm, dẫn nhiệt, dẫn điện tốt và nhẹ.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tác dụng được với nhiều phi kim, nhiều dung dịch acid, dung dịch muối,... Tuy nhiên,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bền trong môi trường không khí và nước do có lớp màng aluminium oxide (Al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bền vững bảo vệ.</a:t>
            </a:r>
          </a:p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thường được sử dụng làm dây dẫn diện và là nguyên liệu để sản xuất vật dụng như khung cửa, vách ngăn, khung máy,...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88057"/>
            <a:ext cx="5050971" cy="336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3644" y="3477802"/>
            <a:ext cx="3742643" cy="338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55643" y="3512465"/>
            <a:ext cx="3136357" cy="334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41749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KIM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845665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Iron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(s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màu trắng hơi xám, có tính dẻo, có độ cứng cao và có tính nhiễm từ.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Iron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tác dụng được với nhiều phi kim, nhiều dung dịch acid, muối và hơi nước ở nhiệt độ cao.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Iron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nhiều ứng dụng trong đời sống và sản xuất, là thành phần chủ yếu trong gang và thép.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8286"/>
            <a:ext cx="6473371" cy="35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3295" y="3352800"/>
            <a:ext cx="569870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41749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KIM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845665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Gold (v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kim loại có tính dẻo, tính dẫn điện và dẫn nhiệt rất tốt, có màu vàng, lấp lánh.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Gold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bền trong không khí, không bị hoà tan trong dung dịch HCl, H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Gold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thường được sử dụng làm đồ trang sức, một số chi tiết của mạch điện tử,...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683721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0743" y="3657600"/>
            <a:ext cx="534125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3486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2909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6: KIM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7978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1"/>
            <a:ext cx="12192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Mg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Al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Cu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5/ Fe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6/ Cu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7/ Na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8/ Fe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9/ Cu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</a:t>
            </a:r>
          </a:p>
          <a:p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10/ .............+  HCl  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MgCl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+    H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11/............+  AgNO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Cu(NO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+Ag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12/............+ ..........   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ZnO		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13/............+  Cl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14/ ............+    S   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1"/>
            <a:ext cx="1219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Al, Fe?</a:t>
            </a:r>
          </a:p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10,8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20%.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1,12g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8,4gam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218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30%.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C%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1"/>
            <a:ext cx="12192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5,4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200 ml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1,5 M.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hydrogen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4,6g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3,9g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được11,1555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8,8gam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2,479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hydrogen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094562"/>
            <a:ext cx="12192001" cy="252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460" y="3018971"/>
            <a:ext cx="10804868" cy="383902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" y="1291771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rèn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mỏng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4124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Au, Ag, Al, Cu, Fe...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617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51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12192000" cy="423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419317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- Trước khi chạm hai đầu dây dẫn vào mẩu kim loại, đèn không sáng.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6489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- Sau khi chạm hai đầu dây dẫn vào mẩu kim loại, đèn sáng.</a:t>
            </a:r>
            <a:endParaRPr lang="vi-VN" sz="2800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0758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vi-VN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" y="1291771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rèn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mỏng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4124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Au, Ag, Al, Cu, Fe...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617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9899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3963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Ag, Cu, Au, Al...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5029" y="2829647"/>
            <a:ext cx="3526971" cy="402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381725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93192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vi-VN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7443" y="0"/>
            <a:ext cx="3835400" cy="390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" y="1291771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rèn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mỏng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4124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Au, Ag, Al, Cu, Fe...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617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9899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3963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Ag, Cu, Au, Al...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81725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245428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743" y="569006"/>
            <a:ext cx="4833257" cy="389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4695371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Ag, Cu, Au, Al...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5426" y="914400"/>
            <a:ext cx="396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 làm bằng vàng có màu vàng, trên bề mặt có vẻ sáng lấp lánh.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6857" y="130625"/>
            <a:ext cx="5225143" cy="340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1370" y="3802736"/>
            <a:ext cx="5210629" cy="283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2989943" cy="517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960911" y="4064001"/>
            <a:ext cx="396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 làm bằng bạc có màu trắng, trên bề mặt có vẻ sáng lấp lánh.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70323"/>
            <a:ext cx="6995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vi-VN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1613</TotalTime>
  <Words>2116</Words>
  <Application>Microsoft Office PowerPoint</Application>
  <PresentationFormat>Custom</PresentationFormat>
  <Paragraphs>176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Vinacom</cp:lastModifiedBy>
  <cp:revision>282</cp:revision>
  <dcterms:created xsi:type="dcterms:W3CDTF">2022-07-11T10:05:56Z</dcterms:created>
  <dcterms:modified xsi:type="dcterms:W3CDTF">2024-07-24T03:41:14Z</dcterms:modified>
</cp:coreProperties>
</file>