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  <p:sldMasterId id="2147488205" r:id="rId2"/>
  </p:sldMasterIdLst>
  <p:notesMasterIdLst>
    <p:notesMasterId r:id="rId24"/>
  </p:notesMasterIdLst>
  <p:handoutMasterIdLst>
    <p:handoutMasterId r:id="rId25"/>
  </p:handoutMasterIdLst>
  <p:sldIdLst>
    <p:sldId id="561" r:id="rId3"/>
    <p:sldId id="562" r:id="rId4"/>
    <p:sldId id="500" r:id="rId5"/>
    <p:sldId id="532" r:id="rId6"/>
    <p:sldId id="535" r:id="rId7"/>
    <p:sldId id="536" r:id="rId8"/>
    <p:sldId id="564" r:id="rId9"/>
    <p:sldId id="560" r:id="rId10"/>
    <p:sldId id="565" r:id="rId11"/>
    <p:sldId id="547" r:id="rId12"/>
    <p:sldId id="548" r:id="rId13"/>
    <p:sldId id="549" r:id="rId14"/>
    <p:sldId id="556" r:id="rId15"/>
    <p:sldId id="550" r:id="rId16"/>
    <p:sldId id="554" r:id="rId17"/>
    <p:sldId id="553" r:id="rId18"/>
    <p:sldId id="552" r:id="rId19"/>
    <p:sldId id="555" r:id="rId20"/>
    <p:sldId id="557" r:id="rId21"/>
    <p:sldId id="566" r:id="rId22"/>
    <p:sldId id="558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0000CC"/>
    <a:srgbClr val="0000FF"/>
    <a:srgbClr val="FF3300"/>
    <a:srgbClr val="FDFDFD"/>
    <a:srgbClr val="0099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35" autoAdjust="0"/>
  </p:normalViewPr>
  <p:slideViewPr>
    <p:cSldViewPr>
      <p:cViewPr>
        <p:scale>
          <a:sx n="105" d="100"/>
          <a:sy n="105" d="100"/>
        </p:scale>
        <p:origin x="-1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17B256-C043-4B99-9868-CF90BDE0B7D2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BE614A0-47D3-458F-AFC9-DF162889C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895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CA46C4B-2D73-4915-A5BB-A35634D7F47C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anose="020F0502020204030204" pitchFamily="34" charset="0"/>
              </a:defRPr>
            </a:lvl1pPr>
          </a:lstStyle>
          <a:p>
            <a:fld id="{89834B55-1699-4B10-BEC9-499F72C04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713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1CC9676-9F6B-403D-94B2-FB3AC186A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55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B0828D66-0CB5-4C72-9824-036DF9F6F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88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CC607F8-A6A9-409D-B653-8CD6813D07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113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7671ABF-5416-4437-9439-58BF44387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718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fld id="{9A22A32A-56DC-4CD1-BB3E-7B4F20F585FD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6D6985E3-BDEF-4ECD-B165-2FE8D86B1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28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fld id="{47B02C2C-DC37-4E84-961E-65820768E4CB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DADBA3D5-FEE2-4B58-8D28-2E489F88C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1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fld id="{3CBA65CB-9C18-4CC9-B1EE-804B3D6B91FB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72388EA2-6304-44B5-AAD7-3A4EFFC0E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05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fld id="{7419AD4F-D3AF-496A-910C-8A2DCC04305C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884DD40-AE8A-4267-9F7D-AC1FEDAF7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84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fld id="{542681B0-8E53-4F4A-875A-33EB1FB3B80D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1B0EE6C7-0991-4E9A-9FFD-D48589159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31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fld id="{8EA7470F-3BB5-4F09-95EC-216E8D863193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13B1B5F0-7AE5-4D9E-BBFB-6552D5BAE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159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fld id="{C70F1F14-039A-4DA7-BCE3-BC43B6B7409A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A45A108-5C07-46DD-BE28-EE26A01EA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85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E26C9CAD-4693-49E7-B04C-39CF691A5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28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fld id="{F73B2319-CE44-4F44-B86B-88EB05DABCC5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89688B6A-3281-4F37-B041-E87CC332A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080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fld id="{EE901F72-8AF3-43DC-AC8F-E7B3CCD1F0D8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8F941798-D699-45B6-8429-B9461FC17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839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fld id="{AF2735D5-0D2F-4521-8ED4-689251E12D22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1916410F-5DEE-4DC5-A2C1-0ABB94C2C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376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fld id="{6F760F23-AB0D-455C-9F2C-1CD7F454BFCF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09332D8-5AB7-455E-BEBF-5C4BC90D9B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97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2057BBBB-F5FD-4C7B-896D-50B8D0DED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18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D52F95C-3542-4A78-96B7-F13C45191C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79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70DF0572-AB93-461D-AEE9-2ACCE2DCC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84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7A5487E4-96B5-4E21-9B38-7C4DF8252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23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857A2D9-73E6-4857-AA91-164C015A0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46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0A70FDB1-C9FD-4435-B302-2A036CE16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29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94EAC658-3D3A-4A5B-B0FD-87F5DD83E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4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CBD933CD-D5D7-4978-BD7E-54C0ED0152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36" r:id="rId1"/>
    <p:sldLayoutId id="2147488537" r:id="rId2"/>
    <p:sldLayoutId id="2147488538" r:id="rId3"/>
    <p:sldLayoutId id="2147488539" r:id="rId4"/>
    <p:sldLayoutId id="2147488540" r:id="rId5"/>
    <p:sldLayoutId id="2147488541" r:id="rId6"/>
    <p:sldLayoutId id="2147488542" r:id="rId7"/>
    <p:sldLayoutId id="2147488543" r:id="rId8"/>
    <p:sldLayoutId id="2147488544" r:id="rId9"/>
    <p:sldLayoutId id="2147488545" r:id="rId10"/>
    <p:sldLayoutId id="2147488546" r:id="rId11"/>
    <p:sldLayoutId id="21474885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A9087DF-7113-4040-BA63-8526D422CEC2}" type="datetimeFigureOut">
              <a:rPr lang="en-US"/>
              <a:pPr>
                <a:defRPr/>
              </a:pPr>
              <a:t>1/21/2024</a:t>
            </a:fld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37A13D91-70FB-451B-8263-A058837F98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69" r:id="rId1"/>
    <p:sldLayoutId id="2147488770" r:id="rId2"/>
    <p:sldLayoutId id="2147488771" r:id="rId3"/>
    <p:sldLayoutId id="2147488772" r:id="rId4"/>
    <p:sldLayoutId id="2147488773" r:id="rId5"/>
    <p:sldLayoutId id="2147488774" r:id="rId6"/>
    <p:sldLayoutId id="2147488775" r:id="rId7"/>
    <p:sldLayoutId id="2147488776" r:id="rId8"/>
    <p:sldLayoutId id="2147488777" r:id="rId9"/>
    <p:sldLayoutId id="2147488778" r:id="rId10"/>
    <p:sldLayoutId id="2147488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>
              <a:latin typeface=".VnTime" pitchFamily="34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.VnTime" pitchFamily="34" charset="0"/>
            </a:endParaRPr>
          </a:p>
        </p:txBody>
      </p:sp>
      <p:pic>
        <p:nvPicPr>
          <p:cNvPr id="2051" name="Picture 3" descr="29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488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05200" y="236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2053" name="Picture 5" descr="blumen-pflanzen1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76225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76600" y="1981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703385" y="2057400"/>
            <a:ext cx="7737231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i="1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QUÝ THẦY CÔ </a:t>
            </a:r>
          </a:p>
          <a:p>
            <a:pPr algn="ctr"/>
            <a:r>
              <a:rPr lang="en-US" b="1" i="1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22863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http://admin.alobacsi.vn/Images/Uploaded/Share/2011/07/22/khi-vang-dua-nghich-trong-ru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2166940"/>
            <a:ext cx="2426494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https://encrypted-tbn3.gstatic.com/images?q=tbn:ANd9GcQzBsxwJ-nhCZJjiIM2eBcxomyAQKQQOU2KWvI_rq7S81g1Pt6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133602"/>
            <a:ext cx="25431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http://blog.thoigian.info/uploads/2011/04/to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467225"/>
            <a:ext cx="2162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6732240" y="2166940"/>
            <a:ext cx="2222451" cy="1981200"/>
          </a:xfrm>
          <a:prstGeom prst="wedgeRoundRectCallout">
            <a:avLst>
              <a:gd name="adj1" fmla="val -49507"/>
              <a:gd name="adj2" fmla="val 77062"/>
              <a:gd name="adj3" fmla="val 16667"/>
            </a:avLst>
          </a:prstGeom>
          <a:solidFill>
            <a:srgbClr val="CC66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2" descr="http://mientaynet.com/uploads/mientaydiemden/vuonchimbaclieu_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0150" y="4467225"/>
            <a:ext cx="20002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2" name="Picture 12" descr="http://www.vietnamplus.vn/Uploaded_VNP/nhatnh/20130328/Microceb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64052"/>
            <a:ext cx="22288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6760" y="1053526"/>
            <a:ext cx="8577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4754880" cy="880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3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ĐA DẠNG THẾ GIỚI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</a:p>
          <a:p>
            <a:pPr algn="ctr" eaLnBrk="1" hangingPunct="1">
              <a:defRPr/>
            </a:pPr>
            <a:r>
              <a:rPr lang="en-US" sz="3600" b="1" u="sng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CỦA THỰC VẬT TRONG ĐỜI SỐNG VÀ TRONG TỰ NHIÊN</a:t>
            </a:r>
          </a:p>
        </p:txBody>
      </p:sp>
    </p:spTree>
    <p:extLst>
      <p:ext uri="{BB962C8B-B14F-4D97-AF65-F5344CB8AC3E}">
        <p14:creationId xmlns:p14="http://schemas.microsoft.com/office/powerpoint/2010/main" val="4156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8" name="Picture 14" descr="http://www2.vietbao.vn/images/vn45/doi-song/45229104-chim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1143000"/>
            <a:ext cx="234315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4" descr="http://dantri4.vcmedia.vn/i:a3HWDOlTcvMNT73KRccc/Image/2012/07/1_83c79/nhung-loai-vat-ki-la-nhat-hanh-tin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0" y="1143000"/>
            <a:ext cx="20574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16" descr="http://muare1.vcmedia.vn/images/60/144_1282381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143000"/>
            <a:ext cx="2219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http://dantri.vcmedia.vn/Uploaded/2010/05/10/animal_mom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572000"/>
            <a:ext cx="244078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8" descr="http://vnexpress.net/Files/Subject/3b/be/2e/96/dongvat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572000"/>
            <a:ext cx="2400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6409944" y="4425696"/>
            <a:ext cx="2386584" cy="2432304"/>
          </a:xfrm>
          <a:prstGeom prst="cloudCallout">
            <a:avLst/>
          </a:prstGeom>
          <a:solidFill>
            <a:srgbClr val="FDC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6760" y="1053526"/>
            <a:ext cx="8577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4754880" cy="880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3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ĐA DẠNG THẾ GIỚI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</a:p>
          <a:p>
            <a:pPr algn="ctr" eaLnBrk="1" hangingPunct="1">
              <a:defRPr/>
            </a:pPr>
            <a:r>
              <a:rPr lang="en-US" sz="3600" b="1" u="sng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CỦA THỰC VẬT TRONG ĐỜI SỐNG VÀ TRONG TỰ NHIÊN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38300"/>
            <a:ext cx="6208776" cy="4981956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0" y="1638300"/>
            <a:ext cx="2203704" cy="3433572"/>
          </a:xfrm>
          <a:prstGeom prst="cloudCallout">
            <a:avLst>
              <a:gd name="adj1" fmla="val -63348"/>
              <a:gd name="adj2" fmla="val 7066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989" y="2225042"/>
            <a:ext cx="7039547" cy="151790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4754880" cy="880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13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ĐA DẠNG THẾ GIỚI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</a:p>
          <a:p>
            <a:pPr algn="ctr" eaLnBrk="1" hangingPunct="1">
              <a:defRPr/>
            </a:pPr>
            <a:r>
              <a:rPr lang="en-US" sz="3600" b="1" u="sng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CỦA THỰC VẬT TRONG ĐỜI SỐNG VÀ TRONG TỰ NHIÊN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2" y="1709929"/>
            <a:ext cx="581025" cy="762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8472" y="1003014"/>
            <a:ext cx="8577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7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4474" y="934212"/>
            <a:ext cx="8577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4754880" cy="880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3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ĐA DẠNG THẾ GIỚI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</a:p>
          <a:p>
            <a:pPr algn="ctr" eaLnBrk="1" hangingPunct="1">
              <a:defRPr/>
            </a:pPr>
            <a:r>
              <a:rPr lang="en-US" sz="3600" b="1" u="sng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CỦA THỰC VẬT TRONG ĐỜI SỐNG VÀ TRONG TỰ NHIÊN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550728"/>
              </p:ext>
            </p:extLst>
          </p:nvPr>
        </p:nvGraphicFramePr>
        <p:xfrm>
          <a:off x="740663" y="2219282"/>
          <a:ext cx="7498080" cy="45549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1209"/>
                <a:gridCol w="2478023"/>
                <a:gridCol w="1499616"/>
                <a:gridCol w="1499616"/>
                <a:gridCol w="1499616"/>
              </a:tblGrid>
              <a:tr h="559266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26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2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2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266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2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2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5527" y="1415249"/>
            <a:ext cx="7735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(4ph) hoàn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40663" y="6711827"/>
            <a:ext cx="94869" cy="1127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4473" y="835152"/>
            <a:ext cx="8577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4754880" cy="880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3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ĐA DẠNG THẾ GIỚI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</a:p>
          <a:p>
            <a:pPr algn="ctr" eaLnBrk="1" hangingPunct="1">
              <a:defRPr/>
            </a:pPr>
            <a:r>
              <a:rPr lang="en-US" sz="3600" b="1" u="sng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CỦA THỰC VẬT TRONG ĐỜI SỐNG VÀ TRONG TỰ NHIÊN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99670"/>
              </p:ext>
            </p:extLst>
          </p:nvPr>
        </p:nvGraphicFramePr>
        <p:xfrm>
          <a:off x="683568" y="1962246"/>
          <a:ext cx="7498080" cy="47379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1209"/>
                <a:gridCol w="2478023"/>
                <a:gridCol w="1499616"/>
                <a:gridCol w="1499616"/>
                <a:gridCol w="1499616"/>
              </a:tblGrid>
              <a:tr h="47339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39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 sâu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chấu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3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Khỉ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072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4473" y="1254360"/>
            <a:ext cx="8294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3" name="Picture 45" descr="http://123.25.71.107:82/hoidap/uploads/news/2011_09/lu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85800"/>
            <a:ext cx="22288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5" name="Picture 47" descr="http://k14.vcmedia.vn/A3YmnWqkHeph7OwGyu6TwbX57tgTw/Image/2012/06/06B/120627kptin03_f75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765677"/>
            <a:ext cx="2096691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Picture 51" descr="http://sachdientu.edu.vn/home/images/module_pro/category_303/thumb/Giao-trinh-chan-nuoi-tho_sachdientu_2807_th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685800"/>
            <a:ext cx="2057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4" name="Picture 50" descr="https://encrypted-tbn0.gstatic.com/images?q=tbn:ANd9GcS5waUpmCZ06FjabGeDhNkhhhAYtCIbfFgqhZfJwyGADhoU4Hz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685800"/>
            <a:ext cx="2400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6" name="Picture 52" descr="http://farm5.static.flickr.com/4064/4393549793_6c4e4e257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765677"/>
            <a:ext cx="22574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https://encrypted-tbn3.gstatic.com/images?q=tbn:ANd9GcTebk1HMuT_shJjGjaabCiI3njyLLm-jzbop-6bxhE7XhQ6Wwrd5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73" y="4765677"/>
            <a:ext cx="226337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28600" y="0"/>
            <a:ext cx="8531352" cy="685800"/>
          </a:xfrm>
          <a:prstGeom prst="cloudCallout">
            <a:avLst/>
          </a:prstGeom>
          <a:solidFill>
            <a:srgbClr val="FDC3EA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0494"/>
              </p:ext>
            </p:extLst>
          </p:nvPr>
        </p:nvGraphicFramePr>
        <p:xfrm>
          <a:off x="420625" y="1319868"/>
          <a:ext cx="8458200" cy="5044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2727"/>
                <a:gridCol w="1044563"/>
                <a:gridCol w="1232182"/>
                <a:gridCol w="1232182"/>
                <a:gridCol w="1232182"/>
                <a:gridCol w="1232182"/>
                <a:gridCol w="1232182"/>
              </a:tblGrid>
              <a:tr h="514804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5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</a:tr>
              <a:tr h="67889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</a:tr>
              <a:tr h="67889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</a:tr>
              <a:tr h="67889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</a:tr>
              <a:tr h="67889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</a:tr>
              <a:tr h="67889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8640" y="365761"/>
            <a:ext cx="833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5760" y="6379530"/>
            <a:ext cx="94869" cy="1127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55399"/>
              </p:ext>
            </p:extLst>
          </p:nvPr>
        </p:nvGraphicFramePr>
        <p:xfrm>
          <a:off x="356617" y="1319867"/>
          <a:ext cx="8439913" cy="5099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0018"/>
                <a:gridCol w="1042305"/>
                <a:gridCol w="1229518"/>
                <a:gridCol w="1229518"/>
                <a:gridCol w="1229518"/>
                <a:gridCol w="1229518"/>
                <a:gridCol w="1229518"/>
              </a:tblGrid>
              <a:tr h="493552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82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</a:tr>
              <a:tr h="65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45711" marB="45711" anchor="ctr"/>
                </a:tc>
              </a:tr>
              <a:tr h="65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</a:tr>
              <a:tr h="65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Khỉ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Chuối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</a:tr>
              <a:tr h="741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Chuột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</a:tr>
              <a:tr h="741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Sâu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45711" marB="45711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8640" y="365761"/>
            <a:ext cx="833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0838" y="243840"/>
            <a:ext cx="2538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Oval 3"/>
          <p:cNvSpPr/>
          <p:nvPr/>
        </p:nvSpPr>
        <p:spPr>
          <a:xfrm>
            <a:off x="1063371" y="1736598"/>
            <a:ext cx="210312" cy="2804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05078" y="828615"/>
            <a:ext cx="7488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1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Vì sao ở vùng đồi núi nơi có rừng sẽ ít xảy ra sạt lở, xói mòn đất?</a:t>
            </a:r>
          </a:p>
          <a:p>
            <a:pPr algn="just"/>
            <a:r>
              <a:rPr lang="vi-VN" sz="1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Vì đất ở khu vực đó là đất sét nên không bị xói mòn</a:t>
            </a:r>
          </a:p>
          <a:p>
            <a:pPr algn="just"/>
            <a:r>
              <a:rPr lang="vi-VN" sz="1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Vì lượng mưa ở khu vực đó thấp hơn lượng mưa ở khu vực khác</a:t>
            </a:r>
          </a:p>
          <a:p>
            <a:pPr algn="just"/>
            <a:r>
              <a:rPr lang="vi-VN" sz="1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Vì các tán cây, rễ cây giảm lực chảy của dòng nước, rễ cây giữ đất </a:t>
            </a:r>
          </a:p>
          <a:p>
            <a:pPr algn="just"/>
            <a:r>
              <a:rPr lang="vi-VN" sz="1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Vì nước sẽ bị hấp thu hết trở thành nước ngầm khiến tốc độ dòng chảy giảm</a:t>
            </a:r>
            <a:endParaRPr lang="vi-VN" sz="18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84504" y="3725800"/>
            <a:ext cx="205740" cy="2804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2609" y="2274750"/>
            <a:ext cx="6428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nguyên nhân quá trình hình thành nước ngầm trong các rừng cây?</a:t>
            </a:r>
          </a:p>
          <a:p>
            <a:pPr algn="just"/>
            <a:r>
              <a:rPr lang="vi-V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Trời mưa nhiều, lượng nước mưa dư thừa</a:t>
            </a:r>
          </a:p>
          <a:p>
            <a:pPr algn="just"/>
            <a:r>
              <a:rPr lang="vi-V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Hơi nước nhiều, độ ẩm không khí cao</a:t>
            </a:r>
          </a:p>
          <a:p>
            <a:pPr algn="just"/>
            <a:r>
              <a:rPr lang="vi-V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Không có sự tiêu thụ nước mưa từ con người</a:t>
            </a:r>
          </a:p>
          <a:p>
            <a:pPr algn="just"/>
            <a:r>
              <a:rPr lang="vi-VN" sz="1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Rễ và gốc cây cản, giữ nước khi trời mưa</a:t>
            </a:r>
            <a:endParaRPr lang="vi-VN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2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28600" y="476672"/>
            <a:ext cx="8534400" cy="2548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17"/>
              </a:avLst>
            </a:prstTxWarp>
          </a:bodyPr>
          <a:lstStyle/>
          <a:p>
            <a:pPr eaLnBrk="1" hangingPunct="1">
              <a:defRPr/>
            </a:pPr>
            <a:r>
              <a:rPr lang="en-US" sz="3600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ĐA DẠNG THẾ GIỚI SỐNG</a:t>
            </a:r>
          </a:p>
          <a:p>
            <a:pPr eaLnBrk="1" hangingPunct="1">
              <a:defRPr/>
            </a:pPr>
            <a:r>
              <a:rPr lang="en-US" sz="3600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 TRÒ CỦA THỰC VẬT TRONG ĐỜI SỐNG VÀ TRONG TỰ NHIÊN</a:t>
            </a:r>
          </a:p>
        </p:txBody>
      </p:sp>
    </p:spTree>
    <p:extLst>
      <p:ext uri="{BB962C8B-B14F-4D97-AF65-F5344CB8AC3E}">
        <p14:creationId xmlns:p14="http://schemas.microsoft.com/office/powerpoint/2010/main" val="4085006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6850" y="1276878"/>
            <a:ext cx="6345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+mj-lt"/>
              </a:rPr>
              <a:t>     </a:t>
            </a:r>
            <a:r>
              <a:rPr lang="vi-VN" sz="2400" b="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vi-VN" sz="2400" b="0">
                <a:latin typeface="Times New Roman" pitchFamily="18" charset="0"/>
                <a:cs typeface="Times New Roman" pitchFamily="18" charset="0"/>
              </a:rPr>
              <a:t>tìm hiểu về những biện pháp giữ an toàn cho cơ thể khi tiếp xúc với thực vật có chất độc.</a:t>
            </a:r>
          </a:p>
          <a:p>
            <a:pPr>
              <a:buFont typeface="Arial" panose="020B0604020202020204" pitchFamily="34" charset="0"/>
              <a:buChar char="•"/>
            </a:pPr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592" y="438912"/>
            <a:ext cx="317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0044" y="2505695"/>
            <a:ext cx="7039547" cy="408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>
                <a:latin typeface="+mj-lt"/>
              </a:rPr>
              <a:t>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lời: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 pháp giữ an toàn cho cơ thể khi tiếp xúc với thực vật có chất độc là:</a:t>
            </a:r>
          </a:p>
          <a:p>
            <a:pPr marL="0" indent="0">
              <a:buNone/>
            </a:pP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Dùng găng tay khí tiếp xúc với nhựa cây có độc</a:t>
            </a:r>
          </a:p>
          <a:p>
            <a:pPr marL="0" indent="0">
              <a:buNone/>
            </a:pP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Không ăn các loại thực phẩm có chứa chất độc</a:t>
            </a:r>
          </a:p>
          <a:p>
            <a:pPr marL="0" indent="0">
              <a:buNone/>
            </a:pP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Không sử dụng các loại thực vật hay các chế phẩm từ các loại thực vật có chất gây nghiện (ví dụ: cây anh túc, cây cần sa, cây thuốc lá…)</a:t>
            </a:r>
          </a:p>
          <a:p>
            <a:pPr marL="0" indent="0" algn="just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1408176" y="987552"/>
            <a:ext cx="6272784" cy="3950208"/>
          </a:xfrm>
          <a:prstGeom prst="cloudCallout">
            <a:avLst>
              <a:gd name="adj1" fmla="val -60421"/>
              <a:gd name="adj2" fmla="val 57791"/>
            </a:avLst>
          </a:prstGeom>
          <a:solidFill>
            <a:srgbClr val="FA6E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Line 2"/>
          <p:cNvSpPr>
            <a:spLocks noChangeShapeType="1"/>
          </p:cNvSpPr>
          <p:nvPr/>
        </p:nvSpPr>
        <p:spPr bwMode="auto">
          <a:xfrm flipV="1">
            <a:off x="0" y="476250"/>
            <a:ext cx="9144000" cy="0"/>
          </a:xfrm>
          <a:prstGeom prst="line">
            <a:avLst/>
          </a:prstGeom>
          <a:noFill/>
          <a:ln w="63500" cap="rnd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23" name="WordArt 2"/>
          <p:cNvSpPr>
            <a:spLocks noChangeArrowheads="1" noChangeShapeType="1" noTextEdit="1"/>
          </p:cNvSpPr>
          <p:nvPr/>
        </p:nvSpPr>
        <p:spPr bwMode="auto">
          <a:xfrm>
            <a:off x="76200" y="38100"/>
            <a:ext cx="8888413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97"/>
              </a:avLst>
            </a:prstTxWarp>
          </a:bodyPr>
          <a:lstStyle/>
          <a:p>
            <a:r>
              <a:rPr lang="en-US" sz="10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VAI TRÒ CỦA THỰC VẬT TRONG ĐỜI SỐNG VÀ TRONG TỰ NHIÊN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476250"/>
            <a:ext cx="7164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</a:rPr>
              <a:t>Vai trò của thực vật với đời sống con người:</a:t>
            </a:r>
          </a:p>
        </p:txBody>
      </p:sp>
      <p:sp>
        <p:nvSpPr>
          <p:cNvPr id="312325" name="AutoShape 9" descr="Mặt Trời – Wikipedia tiếng Việt"/>
          <p:cNvSpPr>
            <a:spLocks noChangeAspect="1" noChangeArrowheads="1"/>
          </p:cNvSpPr>
          <p:nvPr/>
        </p:nvSpPr>
        <p:spPr bwMode="auto">
          <a:xfrm>
            <a:off x="4538663" y="-1984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1718" y="1196752"/>
            <a:ext cx="7164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</a:rPr>
              <a:t>Vai trò của thực vật trong tự nhiên: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Line 2"/>
          <p:cNvSpPr>
            <a:spLocks noChangeShapeType="1"/>
          </p:cNvSpPr>
          <p:nvPr/>
        </p:nvSpPr>
        <p:spPr bwMode="auto">
          <a:xfrm flipV="1">
            <a:off x="-33337" y="607214"/>
            <a:ext cx="9144000" cy="0"/>
          </a:xfrm>
          <a:prstGeom prst="line">
            <a:avLst/>
          </a:prstGeom>
          <a:noFill/>
          <a:ln w="63500" cap="rnd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43" name="WordArt 2"/>
          <p:cNvSpPr>
            <a:spLocks noChangeArrowheads="1" noChangeShapeType="1" noTextEdit="1"/>
          </p:cNvSpPr>
          <p:nvPr/>
        </p:nvSpPr>
        <p:spPr bwMode="auto">
          <a:xfrm>
            <a:off x="76200" y="38100"/>
            <a:ext cx="8888413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97"/>
              </a:avLst>
            </a:prstTxWarp>
          </a:bodyPr>
          <a:lstStyle/>
          <a:p>
            <a:r>
              <a:rPr lang="en-US" sz="10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VAI TRÒ CỦA THỰC VẬT TRONG ĐỜI SỐNG VÀ TRONG TỰ NHIÊN</a:t>
            </a:r>
          </a:p>
        </p:txBody>
      </p:sp>
      <p:sp>
        <p:nvSpPr>
          <p:cNvPr id="343044" name="Text Box 10"/>
          <p:cNvSpPr txBox="1">
            <a:spLocks noChangeArrowheads="1"/>
          </p:cNvSpPr>
          <p:nvPr/>
        </p:nvSpPr>
        <p:spPr bwMode="auto">
          <a:xfrm>
            <a:off x="0" y="620688"/>
            <a:ext cx="7164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</a:rPr>
              <a:t>Vai trò của thực vật trong tự nhiên:</a:t>
            </a:r>
          </a:p>
        </p:txBody>
      </p:sp>
      <p:sp>
        <p:nvSpPr>
          <p:cNvPr id="343045" name="AutoShape 9" descr="Mặt Trời – Wikipedia tiếng Việt"/>
          <p:cNvSpPr>
            <a:spLocks noChangeAspect="1" noChangeArrowheads="1"/>
          </p:cNvSpPr>
          <p:nvPr/>
        </p:nvSpPr>
        <p:spPr bwMode="auto">
          <a:xfrm>
            <a:off x="4538663" y="-1984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61924" y="973421"/>
            <a:ext cx="8982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</a:rPr>
              <a:t>Thực vật góp phần chống xói mòn đất và bảo vệ nguồn nước:</a:t>
            </a:r>
          </a:p>
        </p:txBody>
      </p:sp>
      <p:sp>
        <p:nvSpPr>
          <p:cNvPr id="343047" name="AutoShape 2" descr="Quan sát hình 20.4 và cho biết khi có mưa lớn, điều gì sẽ xảy ra"/>
          <p:cNvSpPr>
            <a:spLocks noChangeAspect="1" noChangeArrowheads="1"/>
          </p:cNvSpPr>
          <p:nvPr/>
        </p:nvSpPr>
        <p:spPr bwMode="auto">
          <a:xfrm>
            <a:off x="4691063" y="-460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Cloud Callout 8"/>
          <p:cNvSpPr/>
          <p:nvPr/>
        </p:nvSpPr>
        <p:spPr>
          <a:xfrm>
            <a:off x="6228184" y="1645920"/>
            <a:ext cx="2748984" cy="3803904"/>
          </a:xfrm>
          <a:prstGeom prst="cloudCallout">
            <a:avLst>
              <a:gd name="adj1" fmla="val -43709"/>
              <a:gd name="adj2" fmla="val 54167"/>
            </a:avLst>
          </a:prstGeom>
          <a:solidFill>
            <a:srgbClr val="FDC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smtClean="0"/>
              <a:t>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thích tại sao?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1925" y="6021288"/>
            <a:ext cx="8928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Đất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sẽ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bị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xói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mòn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.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Vì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ở </a:t>
            </a:r>
            <a:r>
              <a:rPr lang="en-US" sz="2000" b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đồi</a:t>
            </a:r>
            <a:r>
              <a:rPr lang="en-US" sz="2000" b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không có hoặc ít cây che phủ,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khi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có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mưa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lớn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đất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theo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dòng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nước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trôi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xuống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gây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hiện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tượng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xói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mòn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0" y="1579723"/>
            <a:ext cx="5753504" cy="4153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2" descr="Anh -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1148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115" name="Picture 5" descr="Xoi mo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0386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116" name="Picture 6" descr="Anh -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40386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117" name="Picture 7" descr="DSC002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41148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_0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012" r="6667" b="4485"/>
          <a:stretch>
            <a:fillRect/>
          </a:stretch>
        </p:blipFill>
        <p:spPr bwMode="auto">
          <a:xfrm>
            <a:off x="762000" y="2681288"/>
            <a:ext cx="762000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6200" y="749300"/>
            <a:ext cx="5410200" cy="1600200"/>
          </a:xfrm>
          <a:prstGeom prst="cloudCallout">
            <a:avLst>
              <a:gd name="adj1" fmla="val 34773"/>
              <a:gd name="adj2" fmla="val 52380"/>
            </a:avLst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700" dirty="0" err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Chúng</a:t>
            </a:r>
            <a:r>
              <a:rPr lang="en-US" sz="2700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ta </a:t>
            </a:r>
            <a:r>
              <a:rPr lang="en-US" sz="2700" dirty="0" err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cần</a:t>
            </a:r>
            <a:r>
              <a:rPr lang="en-US" sz="2700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700" dirty="0" err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làm</a:t>
            </a:r>
            <a:r>
              <a:rPr lang="en-US" sz="2700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700" dirty="0" err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gì</a:t>
            </a:r>
            <a:r>
              <a:rPr lang="en-US" sz="2700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700" err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để</a:t>
            </a:r>
            <a:r>
              <a:rPr lang="en-US" sz="270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70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khắc phục hiện </a:t>
            </a:r>
            <a:r>
              <a:rPr lang="en-US" sz="2700" dirty="0" err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tượng</a:t>
            </a:r>
            <a:r>
              <a:rPr lang="en-US" sz="2700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700" dirty="0" err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xói</a:t>
            </a:r>
            <a:r>
              <a:rPr lang="en-US" sz="2700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700" dirty="0" err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mòn</a:t>
            </a:r>
            <a:r>
              <a:rPr lang="en-US" sz="2700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700" dirty="0" err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đất</a:t>
            </a:r>
            <a:r>
              <a:rPr lang="en-US" sz="2700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03575" y="455613"/>
            <a:ext cx="5940425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 Trồng cây, gây rừng.</a:t>
            </a:r>
          </a:p>
          <a:p>
            <a:pPr algn="l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 Không chặt phá rừng bừa bãi.</a:t>
            </a:r>
          </a:p>
          <a:p>
            <a:pPr algn="l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 Không bẻ cây…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Line 2"/>
          <p:cNvSpPr>
            <a:spLocks noChangeShapeType="1"/>
          </p:cNvSpPr>
          <p:nvPr/>
        </p:nvSpPr>
        <p:spPr bwMode="auto">
          <a:xfrm flipV="1">
            <a:off x="6075" y="580053"/>
            <a:ext cx="9144000" cy="0"/>
          </a:xfrm>
          <a:prstGeom prst="line">
            <a:avLst/>
          </a:prstGeom>
          <a:noFill/>
          <a:ln w="63500" cap="rnd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43" name="WordArt 2"/>
          <p:cNvSpPr>
            <a:spLocks noChangeArrowheads="1" noChangeShapeType="1" noTextEdit="1"/>
          </p:cNvSpPr>
          <p:nvPr/>
        </p:nvSpPr>
        <p:spPr bwMode="auto">
          <a:xfrm>
            <a:off x="76200" y="38100"/>
            <a:ext cx="8888413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97"/>
              </a:avLst>
            </a:prstTxWarp>
          </a:bodyPr>
          <a:lstStyle/>
          <a:p>
            <a:r>
              <a:rPr lang="en-US" sz="10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VAI TRÒ CỦA THỰC VẬT TRONG ĐỜI SỐNG VÀ TRONG TỰ NHIÊN</a:t>
            </a:r>
          </a:p>
        </p:txBody>
      </p:sp>
      <p:sp>
        <p:nvSpPr>
          <p:cNvPr id="343044" name="Text Box 10"/>
          <p:cNvSpPr txBox="1">
            <a:spLocks noChangeArrowheads="1"/>
          </p:cNvSpPr>
          <p:nvPr/>
        </p:nvSpPr>
        <p:spPr bwMode="auto">
          <a:xfrm>
            <a:off x="6075" y="620688"/>
            <a:ext cx="7164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</a:rPr>
              <a:t>Vai trò của thực vật trong tự nhiên:</a:t>
            </a:r>
          </a:p>
        </p:txBody>
      </p:sp>
      <p:sp>
        <p:nvSpPr>
          <p:cNvPr id="343045" name="AutoShape 9" descr="Mặt Trời – Wikipedia tiếng Việt"/>
          <p:cNvSpPr>
            <a:spLocks noChangeAspect="1" noChangeArrowheads="1"/>
          </p:cNvSpPr>
          <p:nvPr/>
        </p:nvSpPr>
        <p:spPr bwMode="auto">
          <a:xfrm>
            <a:off x="4538663" y="-1984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61924" y="973421"/>
            <a:ext cx="8982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</a:rPr>
              <a:t>Thực vật góp phần chống xói mòn đất và bảo vệ nguồn nước:</a:t>
            </a:r>
          </a:p>
        </p:txBody>
      </p:sp>
      <p:sp>
        <p:nvSpPr>
          <p:cNvPr id="343047" name="AutoShape 2" descr="Quan sát hình 20.4 và cho biết khi có mưa lớn, điều gì sẽ xảy ra"/>
          <p:cNvSpPr>
            <a:spLocks noChangeAspect="1" noChangeArrowheads="1"/>
          </p:cNvSpPr>
          <p:nvPr/>
        </p:nvSpPr>
        <p:spPr bwMode="auto">
          <a:xfrm>
            <a:off x="4691063" y="-460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0" y="1579723"/>
            <a:ext cx="5753504" cy="4153533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6648335" y="1916832"/>
            <a:ext cx="2420943" cy="2587788"/>
          </a:xfrm>
          <a:prstGeom prst="wedgeEllipseCallout">
            <a:avLst>
              <a:gd name="adj1" fmla="val -46905"/>
              <a:gd name="adj2" fmla="val 7846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2" name="Line 52"/>
          <p:cNvSpPr>
            <a:spLocks noChangeShapeType="1"/>
          </p:cNvSpPr>
          <p:nvPr/>
        </p:nvSpPr>
        <p:spPr bwMode="auto">
          <a:xfrm>
            <a:off x="4514850" y="3711575"/>
            <a:ext cx="0" cy="3952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73" name="Line 53"/>
          <p:cNvSpPr>
            <a:spLocks noChangeShapeType="1"/>
          </p:cNvSpPr>
          <p:nvPr/>
        </p:nvSpPr>
        <p:spPr bwMode="auto">
          <a:xfrm>
            <a:off x="4277916" y="4635500"/>
            <a:ext cx="0" cy="565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74" name="Line 54"/>
          <p:cNvSpPr>
            <a:spLocks noChangeShapeType="1"/>
          </p:cNvSpPr>
          <p:nvPr/>
        </p:nvSpPr>
        <p:spPr bwMode="auto">
          <a:xfrm>
            <a:off x="4242197" y="3665538"/>
            <a:ext cx="0" cy="565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75" name="Line 55"/>
          <p:cNvSpPr>
            <a:spLocks noChangeShapeType="1"/>
          </p:cNvSpPr>
          <p:nvPr/>
        </p:nvSpPr>
        <p:spPr bwMode="auto">
          <a:xfrm rot="10800000">
            <a:off x="3181350" y="5423317"/>
            <a:ext cx="481013" cy="15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11" name="Text Box 57"/>
          <p:cNvSpPr txBox="1">
            <a:spLocks noChangeArrowheads="1"/>
          </p:cNvSpPr>
          <p:nvPr/>
        </p:nvSpPr>
        <p:spPr bwMode="auto">
          <a:xfrm>
            <a:off x="3742135" y="5214123"/>
            <a:ext cx="19819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altLang="en-US" sz="1800" b="1">
                <a:solidFill>
                  <a:srgbClr val="1F497D"/>
                </a:solidFill>
                <a:latin typeface="Times New Roman" panose="02020603050405020304" pitchFamily="18" charset="0"/>
              </a:rPr>
              <a:t>Dòng chảy ngầm</a:t>
            </a:r>
          </a:p>
        </p:txBody>
      </p:sp>
      <p:sp>
        <p:nvSpPr>
          <p:cNvPr id="59400" name="Text Box 58"/>
          <p:cNvSpPr txBox="1">
            <a:spLocks noChangeArrowheads="1"/>
          </p:cNvSpPr>
          <p:nvPr/>
        </p:nvSpPr>
        <p:spPr bwMode="auto">
          <a:xfrm>
            <a:off x="1430983" y="5237062"/>
            <a:ext cx="17872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F497D"/>
                </a:solidFill>
              </a:rPr>
              <a:t>Sông suối…</a:t>
            </a:r>
          </a:p>
        </p:txBody>
      </p:sp>
      <p:cxnSp>
        <p:nvCxnSpPr>
          <p:cNvPr id="59401" name="AutoShape 118"/>
          <p:cNvCxnSpPr>
            <a:cxnSpLocks noChangeShapeType="1"/>
          </p:cNvCxnSpPr>
          <p:nvPr/>
        </p:nvCxnSpPr>
        <p:spPr bwMode="auto">
          <a:xfrm>
            <a:off x="3218260" y="4522790"/>
            <a:ext cx="2313384" cy="396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Arc 119"/>
          <p:cNvSpPr>
            <a:spLocks/>
          </p:cNvSpPr>
          <p:nvPr/>
        </p:nvSpPr>
        <p:spPr bwMode="auto">
          <a:xfrm rot="14054781" flipV="1">
            <a:off x="3379193" y="3398640"/>
            <a:ext cx="1798638" cy="1865710"/>
          </a:xfrm>
          <a:custGeom>
            <a:avLst/>
            <a:gdLst>
              <a:gd name="T0" fmla="*/ 2147483647 w 21600"/>
              <a:gd name="T1" fmla="*/ 0 h 25634"/>
              <a:gd name="T2" fmla="*/ 2147483647 w 21600"/>
              <a:gd name="T3" fmla="*/ 2147483647 h 25634"/>
              <a:gd name="T4" fmla="*/ 0 w 21600"/>
              <a:gd name="T5" fmla="*/ 2147483647 h 25634"/>
              <a:gd name="T6" fmla="*/ 0 60000 65536"/>
              <a:gd name="T7" fmla="*/ 0 60000 65536"/>
              <a:gd name="T8" fmla="*/ 0 60000 65536"/>
              <a:gd name="T9" fmla="*/ 0 w 21600"/>
              <a:gd name="T10" fmla="*/ 0 h 25634"/>
              <a:gd name="T11" fmla="*/ 21600 w 21600"/>
              <a:gd name="T12" fmla="*/ 25634 h 256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634" fill="none" extrusionOk="0">
                <a:moveTo>
                  <a:pt x="830" y="-1"/>
                </a:moveTo>
                <a:cubicBezTo>
                  <a:pt x="12427" y="445"/>
                  <a:pt x="21600" y="9977"/>
                  <a:pt x="21600" y="21584"/>
                </a:cubicBezTo>
                <a:cubicBezTo>
                  <a:pt x="21600" y="22943"/>
                  <a:pt x="21471" y="24299"/>
                  <a:pt x="21216" y="25633"/>
                </a:cubicBezTo>
              </a:path>
              <a:path w="21600" h="25634" stroke="0" extrusionOk="0">
                <a:moveTo>
                  <a:pt x="830" y="-1"/>
                </a:moveTo>
                <a:cubicBezTo>
                  <a:pt x="12427" y="445"/>
                  <a:pt x="21600" y="9977"/>
                  <a:pt x="21600" y="21584"/>
                </a:cubicBezTo>
                <a:cubicBezTo>
                  <a:pt x="21600" y="22943"/>
                  <a:pt x="21471" y="24299"/>
                  <a:pt x="21216" y="25633"/>
                </a:cubicBezTo>
                <a:lnTo>
                  <a:pt x="0" y="21584"/>
                </a:lnTo>
                <a:lnTo>
                  <a:pt x="830" y="-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9403" name="Picture 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06" y="4397375"/>
            <a:ext cx="90488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69" y="4170365"/>
            <a:ext cx="115491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1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4043365"/>
            <a:ext cx="182166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6" name="Picture 1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7532">
            <a:off x="3938589" y="3800475"/>
            <a:ext cx="126206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Picture 1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42" y="4360863"/>
            <a:ext cx="1262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8" name="Picture 1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79" y="4364040"/>
            <a:ext cx="1809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9" name="Picture 13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20" y="2809877"/>
            <a:ext cx="46077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0" name="Picture 1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07" y="3303590"/>
            <a:ext cx="20836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1" name="Picture 13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92" y="2773363"/>
            <a:ext cx="278606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23" y="3059113"/>
            <a:ext cx="207169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140" descr="m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946152"/>
            <a:ext cx="2649141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4" name="Text Box 142"/>
          <p:cNvSpPr txBox="1">
            <a:spLocks noChangeArrowheads="1"/>
          </p:cNvSpPr>
          <p:nvPr/>
        </p:nvSpPr>
        <p:spPr bwMode="auto">
          <a:xfrm>
            <a:off x="4281487" y="1084263"/>
            <a:ext cx="826294" cy="373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2100" b="1" smtClean="0">
                <a:solidFill>
                  <a:srgbClr val="1F497D"/>
                </a:solidFill>
              </a:rPr>
              <a:t>Mưa </a:t>
            </a:r>
            <a:endParaRPr lang="en-US" altLang="en-US" sz="2100" b="1">
              <a:solidFill>
                <a:srgbClr val="1F497D"/>
              </a:solidFill>
            </a:endParaRPr>
          </a:p>
        </p:txBody>
      </p:sp>
      <p:cxnSp>
        <p:nvCxnSpPr>
          <p:cNvPr id="81950" name="AutoShape 144"/>
          <p:cNvCxnSpPr>
            <a:cxnSpLocks noChangeShapeType="1"/>
          </p:cNvCxnSpPr>
          <p:nvPr/>
        </p:nvCxnSpPr>
        <p:spPr bwMode="auto">
          <a:xfrm flipH="1">
            <a:off x="4182666" y="1962150"/>
            <a:ext cx="128588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1" name="AutoShape 145"/>
          <p:cNvCxnSpPr>
            <a:cxnSpLocks noChangeShapeType="1"/>
          </p:cNvCxnSpPr>
          <p:nvPr/>
        </p:nvCxnSpPr>
        <p:spPr bwMode="auto">
          <a:xfrm flipH="1">
            <a:off x="4317206" y="1998663"/>
            <a:ext cx="171450" cy="74295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2" name="AutoShape 146"/>
          <p:cNvCxnSpPr>
            <a:cxnSpLocks noChangeShapeType="1"/>
          </p:cNvCxnSpPr>
          <p:nvPr/>
        </p:nvCxnSpPr>
        <p:spPr bwMode="auto">
          <a:xfrm flipH="1">
            <a:off x="4354117" y="2032000"/>
            <a:ext cx="239315" cy="120015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3" name="AutoShape 147"/>
          <p:cNvCxnSpPr>
            <a:cxnSpLocks noChangeShapeType="1"/>
          </p:cNvCxnSpPr>
          <p:nvPr/>
        </p:nvCxnSpPr>
        <p:spPr bwMode="auto">
          <a:xfrm flipH="1">
            <a:off x="4541044" y="1863725"/>
            <a:ext cx="257175" cy="11938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4" name="AutoShape 148"/>
          <p:cNvCxnSpPr>
            <a:cxnSpLocks noChangeShapeType="1"/>
          </p:cNvCxnSpPr>
          <p:nvPr/>
        </p:nvCxnSpPr>
        <p:spPr bwMode="auto">
          <a:xfrm flipH="1">
            <a:off x="4874419" y="1931990"/>
            <a:ext cx="104775" cy="59848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5" name="AutoShape 149"/>
          <p:cNvCxnSpPr>
            <a:cxnSpLocks noChangeShapeType="1"/>
          </p:cNvCxnSpPr>
          <p:nvPr/>
        </p:nvCxnSpPr>
        <p:spPr bwMode="auto">
          <a:xfrm flipH="1">
            <a:off x="5064919" y="1827213"/>
            <a:ext cx="85725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6" name="AutoShape 150"/>
          <p:cNvCxnSpPr>
            <a:cxnSpLocks noChangeShapeType="1"/>
          </p:cNvCxnSpPr>
          <p:nvPr/>
        </p:nvCxnSpPr>
        <p:spPr bwMode="auto">
          <a:xfrm flipH="1">
            <a:off x="4004072" y="1936750"/>
            <a:ext cx="17145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7" name="AutoShape 151"/>
          <p:cNvCxnSpPr>
            <a:cxnSpLocks noChangeShapeType="1"/>
          </p:cNvCxnSpPr>
          <p:nvPr/>
        </p:nvCxnSpPr>
        <p:spPr bwMode="auto">
          <a:xfrm flipH="1">
            <a:off x="3695701" y="1828802"/>
            <a:ext cx="322660" cy="132397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8" name="AutoShape 152"/>
          <p:cNvCxnSpPr>
            <a:cxnSpLocks noChangeShapeType="1"/>
          </p:cNvCxnSpPr>
          <p:nvPr/>
        </p:nvCxnSpPr>
        <p:spPr bwMode="auto">
          <a:xfrm>
            <a:off x="4863703" y="3654427"/>
            <a:ext cx="14288" cy="3159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24" name="Text Box 153"/>
          <p:cNvSpPr txBox="1">
            <a:spLocks noChangeArrowheads="1"/>
          </p:cNvSpPr>
          <p:nvPr/>
        </p:nvSpPr>
        <p:spPr bwMode="auto">
          <a:xfrm>
            <a:off x="5182792" y="2065338"/>
            <a:ext cx="757360" cy="463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Rơi xuống</a:t>
            </a:r>
            <a:endParaRPr lang="en-US" altLang="en-US" sz="1200">
              <a:solidFill>
                <a:srgbClr val="000000"/>
              </a:solidFill>
            </a:endParaRPr>
          </a:p>
        </p:txBody>
      </p:sp>
      <p:cxnSp>
        <p:nvCxnSpPr>
          <p:cNvPr id="81960" name="AutoShape 154"/>
          <p:cNvCxnSpPr>
            <a:cxnSpLocks noChangeShapeType="1"/>
          </p:cNvCxnSpPr>
          <p:nvPr/>
        </p:nvCxnSpPr>
        <p:spPr bwMode="auto">
          <a:xfrm>
            <a:off x="3742135" y="3654427"/>
            <a:ext cx="0" cy="3159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8" name="Text Box 162"/>
          <p:cNvSpPr txBox="1">
            <a:spLocks noChangeArrowheads="1"/>
          </p:cNvSpPr>
          <p:nvPr/>
        </p:nvSpPr>
        <p:spPr bwMode="auto">
          <a:xfrm>
            <a:off x="2195736" y="2538413"/>
            <a:ext cx="1147539" cy="565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Aft>
                <a:spcPts val="750"/>
              </a:spcAft>
              <a:defRPr/>
            </a:pPr>
            <a:r>
              <a:rPr lang="en-US" altLang="en-US" sz="1350" dirty="0" err="1">
                <a:solidFill>
                  <a:prstClr val="black"/>
                </a:solidFill>
                <a:latin typeface="Calibri" panose="020F0502020204030204" pitchFamily="34" charset="0"/>
              </a:rPr>
              <a:t>Lượng</a:t>
            </a:r>
            <a:r>
              <a:rPr lang="en-US" alt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350" dirty="0" err="1">
                <a:solidFill>
                  <a:prstClr val="black"/>
                </a:solidFill>
                <a:latin typeface="Calibri" panose="020F0502020204030204" pitchFamily="34" charset="0"/>
              </a:rPr>
              <a:t>chảy</a:t>
            </a:r>
            <a:r>
              <a:rPr lang="en-US" alt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 0,6m</a:t>
            </a:r>
            <a:r>
              <a:rPr lang="en-US" altLang="en-US" sz="1350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/</a:t>
            </a:r>
            <a:r>
              <a:rPr lang="en-US" altLang="en-US" sz="1350" dirty="0" err="1">
                <a:solidFill>
                  <a:prstClr val="black"/>
                </a:solidFill>
                <a:latin typeface="Calibri" panose="020F0502020204030204" pitchFamily="34" charset="0"/>
              </a:rPr>
              <a:t>giây</a:t>
            </a:r>
            <a:endParaRPr lang="en-US" altLang="en-US" sz="135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27" name="Text Box 164"/>
          <p:cNvSpPr txBox="1">
            <a:spLocks noChangeArrowheads="1"/>
          </p:cNvSpPr>
          <p:nvPr/>
        </p:nvSpPr>
        <p:spPr bwMode="auto">
          <a:xfrm>
            <a:off x="4906567" y="4364038"/>
            <a:ext cx="150019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1979" name="Line 59"/>
          <p:cNvSpPr>
            <a:spLocks noChangeShapeType="1"/>
          </p:cNvSpPr>
          <p:nvPr/>
        </p:nvSpPr>
        <p:spPr bwMode="auto">
          <a:xfrm>
            <a:off x="5053013" y="3868738"/>
            <a:ext cx="0" cy="341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429" name="Rectangle 65"/>
          <p:cNvSpPr>
            <a:spLocks noChangeArrowheads="1"/>
          </p:cNvSpPr>
          <p:nvPr/>
        </p:nvSpPr>
        <p:spPr bwMode="auto">
          <a:xfrm>
            <a:off x="3554725" y="4156076"/>
            <a:ext cx="154401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Thấm xuống đất</a:t>
            </a:r>
          </a:p>
        </p:txBody>
      </p:sp>
      <p:pic>
        <p:nvPicPr>
          <p:cNvPr id="43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16" y="3418550"/>
            <a:ext cx="207169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827464"/>
            <a:ext cx="207169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48" y="3637505"/>
            <a:ext cx="207169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90" y="3644583"/>
            <a:ext cx="207169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90" y="3924245"/>
            <a:ext cx="207169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79" y="3059931"/>
            <a:ext cx="207169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18" y="3748089"/>
            <a:ext cx="207169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26" y="3863182"/>
            <a:ext cx="207169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57" y="3979739"/>
            <a:ext cx="20836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67"/>
          <p:cNvSpPr txBox="1">
            <a:spLocks noChangeArrowheads="1"/>
          </p:cNvSpPr>
          <p:nvPr/>
        </p:nvSpPr>
        <p:spPr bwMode="auto">
          <a:xfrm>
            <a:off x="39292" y="5606394"/>
            <a:ext cx="9143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>
                <a:solidFill>
                  <a:srgbClr val="C00000"/>
                </a:solidFill>
              </a:rPr>
              <a:t>*</a:t>
            </a:r>
            <a:r>
              <a:rPr lang="en-US" altLang="en-US" sz="2000" dirty="0" err="1" smtClean="0">
                <a:solidFill>
                  <a:srgbClr val="C00000"/>
                </a:solidFill>
              </a:rPr>
              <a:t>Nơi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C00000"/>
                </a:solidFill>
              </a:rPr>
              <a:t>có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rừng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nguồn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nước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ngầm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nhiều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C00000"/>
                </a:solidFill>
              </a:rPr>
              <a:t>hơn</a:t>
            </a:r>
            <a:r>
              <a:rPr lang="en-US" altLang="en-US" sz="2000" dirty="0" smtClean="0">
                <a:solidFill>
                  <a:srgbClr val="C00000"/>
                </a:solidFill>
              </a:rPr>
              <a:t> n</a:t>
            </a:r>
            <a:r>
              <a:rPr lang="vi-VN" altLang="en-US" sz="2000" dirty="0" smtClean="0">
                <a:solidFill>
                  <a:srgbClr val="C00000"/>
                </a:solidFill>
              </a:rPr>
              <a:t>ơi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C00000"/>
                </a:solidFill>
              </a:rPr>
              <a:t>không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C00000"/>
                </a:solidFill>
              </a:rPr>
              <a:t>có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rừng</a:t>
            </a:r>
            <a:r>
              <a:rPr lang="en-US" altLang="en-US" sz="2000" dirty="0" smtClean="0">
                <a:solidFill>
                  <a:srgbClr val="C00000"/>
                </a:solidFill>
              </a:rPr>
              <a:t>.  </a:t>
            </a:r>
            <a:r>
              <a:rPr lang="en-US" altLang="en-US" sz="2000" dirty="0" err="1">
                <a:solidFill>
                  <a:srgbClr val="C00000"/>
                </a:solidFill>
              </a:rPr>
              <a:t>Vì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khi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trời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mưa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nước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chảy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chậm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>
                <a:solidFill>
                  <a:srgbClr val="C00000"/>
                </a:solidFill>
                <a:sym typeface="Wingdings 3" panose="05040102010807070707" pitchFamily="18" charset="2"/>
              </a:rPr>
              <a:t> </a:t>
            </a:r>
            <a:r>
              <a:rPr lang="en-US" altLang="en-US" sz="2000" dirty="0" err="1">
                <a:solidFill>
                  <a:srgbClr val="C00000"/>
                </a:solidFill>
                <a:sym typeface="Wingdings 3" panose="05040102010807070707" pitchFamily="18" charset="2"/>
              </a:rPr>
              <a:t>nước</a:t>
            </a:r>
            <a:r>
              <a:rPr lang="en-US" altLang="en-US" sz="20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sym typeface="Wingdings 3" panose="05040102010807070707" pitchFamily="18" charset="2"/>
              </a:rPr>
              <a:t>thấm</a:t>
            </a:r>
            <a:r>
              <a:rPr lang="en-US" altLang="en-US" sz="20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sym typeface="Wingdings 3" panose="05040102010807070707" pitchFamily="18" charset="2"/>
              </a:rPr>
              <a:t>xuống</a:t>
            </a:r>
            <a:r>
              <a:rPr lang="en-US" altLang="en-US" sz="20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sym typeface="Wingdings 3" panose="05040102010807070707" pitchFamily="18" charset="2"/>
              </a:rPr>
              <a:t>đất</a:t>
            </a:r>
            <a:r>
              <a:rPr lang="en-US" altLang="en-US" sz="20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sym typeface="Wingdings 3" panose="05040102010807070707" pitchFamily="18" charset="2"/>
              </a:rPr>
              <a:t>nhiều</a:t>
            </a:r>
            <a:r>
              <a:rPr lang="en-US" altLang="en-US" sz="2000" dirty="0">
                <a:solidFill>
                  <a:srgbClr val="C00000"/>
                </a:solidFill>
                <a:sym typeface="Wingdings 3" panose="05040102010807070707" pitchFamily="18" charset="2"/>
              </a:rPr>
              <a:t>  </a:t>
            </a:r>
            <a:r>
              <a:rPr lang="en-US" altLang="en-US" sz="2000" dirty="0" err="1">
                <a:solidFill>
                  <a:srgbClr val="C00000"/>
                </a:solidFill>
                <a:sym typeface="Wingdings 3" panose="05040102010807070707" pitchFamily="18" charset="2"/>
              </a:rPr>
              <a:t>góp</a:t>
            </a:r>
            <a:r>
              <a:rPr lang="en-US" altLang="en-US" sz="20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sym typeface="Wingdings 3" panose="05040102010807070707" pitchFamily="18" charset="2"/>
              </a:rPr>
              <a:t>phần</a:t>
            </a:r>
            <a:r>
              <a:rPr lang="en-US" altLang="en-US" sz="20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sym typeface="Wingdings 3" panose="05040102010807070707" pitchFamily="18" charset="2"/>
              </a:rPr>
              <a:t>hình</a:t>
            </a:r>
            <a:r>
              <a:rPr lang="en-US" altLang="en-US" sz="20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sym typeface="Wingdings 3" panose="05040102010807070707" pitchFamily="18" charset="2"/>
              </a:rPr>
              <a:t>thành</a:t>
            </a:r>
            <a:r>
              <a:rPr lang="en-US" altLang="en-US" sz="20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sym typeface="Wingdings 3" panose="05040102010807070707" pitchFamily="18" charset="2"/>
              </a:rPr>
              <a:t>nước</a:t>
            </a:r>
            <a:r>
              <a:rPr lang="en-US" altLang="en-US" sz="20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sym typeface="Wingdings 3" panose="05040102010807070707" pitchFamily="18" charset="2"/>
              </a:rPr>
              <a:t>ngầm</a:t>
            </a:r>
            <a:endParaRPr lang="en-US" altLang="en-US" sz="2000" dirty="0">
              <a:solidFill>
                <a:srgbClr val="C00000"/>
              </a:solidFill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678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Line 2"/>
          <p:cNvSpPr>
            <a:spLocks noChangeShapeType="1"/>
          </p:cNvSpPr>
          <p:nvPr/>
        </p:nvSpPr>
        <p:spPr bwMode="auto">
          <a:xfrm flipV="1">
            <a:off x="6075" y="580053"/>
            <a:ext cx="9144000" cy="0"/>
          </a:xfrm>
          <a:prstGeom prst="line">
            <a:avLst/>
          </a:prstGeom>
          <a:noFill/>
          <a:ln w="63500" cap="rnd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43" name="WordArt 2"/>
          <p:cNvSpPr>
            <a:spLocks noChangeArrowheads="1" noChangeShapeType="1" noTextEdit="1"/>
          </p:cNvSpPr>
          <p:nvPr/>
        </p:nvSpPr>
        <p:spPr bwMode="auto">
          <a:xfrm>
            <a:off x="76200" y="38100"/>
            <a:ext cx="8888413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97"/>
              </a:avLst>
            </a:prstTxWarp>
          </a:bodyPr>
          <a:lstStyle/>
          <a:p>
            <a:r>
              <a:rPr lang="en-US" sz="10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VAI TRÒ CỦA THỰC VẬT TRONG ĐỜI SỐNG VÀ TRONG TỰ NHIÊN</a:t>
            </a:r>
          </a:p>
        </p:txBody>
      </p:sp>
      <p:sp>
        <p:nvSpPr>
          <p:cNvPr id="343044" name="Text Box 10"/>
          <p:cNvSpPr txBox="1">
            <a:spLocks noChangeArrowheads="1"/>
          </p:cNvSpPr>
          <p:nvPr/>
        </p:nvSpPr>
        <p:spPr bwMode="auto">
          <a:xfrm>
            <a:off x="6075" y="620688"/>
            <a:ext cx="7164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</a:rPr>
              <a:t>Vai trò của thực vật trong tự nhiên:</a:t>
            </a:r>
          </a:p>
        </p:txBody>
      </p:sp>
      <p:sp>
        <p:nvSpPr>
          <p:cNvPr id="343045" name="AutoShape 9" descr="Mặt Trời – Wikipedia tiếng Việt"/>
          <p:cNvSpPr>
            <a:spLocks noChangeAspect="1" noChangeArrowheads="1"/>
          </p:cNvSpPr>
          <p:nvPr/>
        </p:nvSpPr>
        <p:spPr bwMode="auto">
          <a:xfrm>
            <a:off x="4538663" y="-1984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61924" y="973421"/>
            <a:ext cx="8982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</a:rPr>
              <a:t>Thực vật góp phần chống xói mòn đất và bảo vệ nguồn nước:</a:t>
            </a:r>
          </a:p>
        </p:txBody>
      </p:sp>
      <p:sp>
        <p:nvSpPr>
          <p:cNvPr id="343047" name="AutoShape 2" descr="Quan sát hình 20.4 và cho biết khi có mưa lớn, điều gì sẽ xảy ra"/>
          <p:cNvSpPr>
            <a:spLocks noChangeAspect="1" noChangeArrowheads="1"/>
          </p:cNvSpPr>
          <p:nvPr/>
        </p:nvSpPr>
        <p:spPr bwMode="auto">
          <a:xfrm>
            <a:off x="4691063" y="-460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67545" y="1514858"/>
            <a:ext cx="823754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cs typeface="Arial" panose="020B0604020202020204" pitchFamily="34" charset="0"/>
              </a:rPr>
              <a:t>- </a:t>
            </a:r>
            <a:r>
              <a:rPr lang="en-US" altLang="en-US" sz="2800" dirty="0" err="1">
                <a:cs typeface="Arial" panose="020B0604020202020204" pitchFamily="34" charset="0"/>
              </a:rPr>
              <a:t>Khi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mưa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xuống</a:t>
            </a:r>
            <a:r>
              <a:rPr lang="en-US" altLang="en-US" sz="2800" dirty="0"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mưa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sẽ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rơi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xuống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Arial" panose="020B0604020202020204" pitchFamily="34" charset="0"/>
              </a:rPr>
              <a:t>tán</a:t>
            </a:r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lá</a:t>
            </a:r>
            <a:r>
              <a:rPr lang="en-US" altLang="en-US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giúp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lực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chảy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yếu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đi</a:t>
            </a:r>
            <a:r>
              <a:rPr lang="en-US" altLang="en-US" sz="2800" dirty="0" smtClean="0">
                <a:cs typeface="Arial" panose="020B0604020202020204" pitchFamily="34" charset="0"/>
              </a:rPr>
              <a:t>. 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cs typeface="Arial" panose="020B0604020202020204" pitchFamily="34" charset="0"/>
              </a:rPr>
              <a:t>- N</a:t>
            </a:r>
            <a:r>
              <a:rPr lang="vi-VN" altLang="en-US" sz="2800" dirty="0" smtClean="0">
                <a:cs typeface="Arial" panose="020B0604020202020204" pitchFamily="34" charset="0"/>
              </a:rPr>
              <a:t>ước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bị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cản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bởi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rễ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gốc</a:t>
            </a:r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nên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chảy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chậm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lại</a:t>
            </a:r>
            <a:r>
              <a:rPr lang="en-US" altLang="en-US" sz="2800" dirty="0">
                <a:cs typeface="Arial" panose="020B0604020202020204" pitchFamily="34" charset="0"/>
              </a:rPr>
              <a:t>, </a:t>
            </a:r>
            <a:r>
              <a:rPr lang="en-US" altLang="en-US" sz="2800" dirty="0" err="1" smtClean="0"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phần</a:t>
            </a:r>
            <a:r>
              <a:rPr lang="en-US" altLang="en-US" sz="2800" dirty="0" smtClean="0">
                <a:cs typeface="Arial" panose="020B0604020202020204" pitchFamily="34" charset="0"/>
              </a:rPr>
              <a:t> n</a:t>
            </a:r>
            <a:r>
              <a:rPr lang="vi-VN" altLang="en-US" sz="2800" dirty="0" smtClean="0">
                <a:cs typeface="Arial" panose="020B0604020202020204" pitchFamily="34" charset="0"/>
              </a:rPr>
              <a:t>ước</a:t>
            </a:r>
            <a:r>
              <a:rPr lang="en-US" altLang="en-US" sz="2800" dirty="0" smtClean="0">
                <a:cs typeface="Arial" panose="020B0604020202020204" pitchFamily="34" charset="0"/>
              </a:rPr>
              <a:t> m</a:t>
            </a:r>
            <a:r>
              <a:rPr lang="vi-VN" altLang="en-US" sz="2800" dirty="0" smtClean="0">
                <a:cs typeface="Arial" panose="020B0604020202020204" pitchFamily="34" charset="0"/>
              </a:rPr>
              <a:t>ư</a:t>
            </a:r>
            <a:r>
              <a:rPr lang="en-US" altLang="en-US" sz="2800" dirty="0">
                <a:cs typeface="Arial" panose="020B0604020202020204" pitchFamily="34" charset="0"/>
              </a:rPr>
              <a:t>a </a:t>
            </a:r>
            <a:r>
              <a:rPr lang="en-US" altLang="en-US" sz="2800" dirty="0" err="1" smtClean="0">
                <a:cs typeface="Arial" panose="020B0604020202020204" pitchFamily="34" charset="0"/>
              </a:rPr>
              <a:t>thấm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dần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xuống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lớp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đất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phía</a:t>
            </a:r>
            <a:r>
              <a:rPr lang="en-US" altLang="en-US" sz="2800" dirty="0" smtClean="0">
                <a:cs typeface="Arial" panose="020B0604020202020204" pitchFamily="34" charset="0"/>
              </a:rPr>
              <a:t> d</a:t>
            </a:r>
            <a:r>
              <a:rPr lang="vi-VN" altLang="en-US" sz="2800" dirty="0" smtClean="0">
                <a:cs typeface="Arial" panose="020B0604020202020204" pitchFamily="34" charset="0"/>
              </a:rPr>
              <a:t>ưới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tạo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thành</a:t>
            </a:r>
            <a:r>
              <a:rPr lang="en-US" altLang="en-US" sz="2800" dirty="0" smtClean="0">
                <a:cs typeface="Arial" panose="020B0604020202020204" pitchFamily="34" charset="0"/>
              </a:rPr>
              <a:t> n</a:t>
            </a:r>
            <a:r>
              <a:rPr lang="vi-VN" altLang="en-US" sz="2800" dirty="0" smtClean="0">
                <a:cs typeface="Arial" panose="020B0604020202020204" pitchFamily="34" charset="0"/>
              </a:rPr>
              <a:t>ước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ngầm</a:t>
            </a:r>
            <a:r>
              <a:rPr lang="en-US" altLang="en-US" sz="2800" dirty="0" smtClean="0">
                <a:cs typeface="Arial" panose="020B0604020202020204" pitchFamily="34" charset="0"/>
              </a:rPr>
              <a:t>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i="1" dirty="0">
                <a:cs typeface="Times New Roman" panose="02020603050405020304" pitchFamily="18" charset="0"/>
              </a:rPr>
              <a:t>=&gt;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góp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xói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mòn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đất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8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4&quot;&gt;&lt;property id=&quot;20148&quot; value=&quot;5&quot;/&gt;&lt;property id=&quot;20300&quot; value=&quot;Slide 2&quot;/&gt;&lt;property id=&quot;20307&quot; value=&quot;282&quot;/&gt;&lt;/object&gt;&lt;object type=&quot;3&quot; unique_id=&quot;10055&quot;&gt;&lt;property id=&quot;20148&quot; value=&quot;5&quot;/&gt;&lt;property id=&quot;20300&quot; value=&quot;Slide 3&quot;/&gt;&lt;property id=&quot;20307&quot; value=&quot;283&quot;/&gt;&lt;/object&gt;&lt;object type=&quot;3&quot; unique_id=&quot;10056&quot;&gt;&lt;property id=&quot;20148&quot; value=&quot;5&quot;/&gt;&lt;property id=&quot;20300&quot; value=&quot;Slide 4&quot;/&gt;&lt;property id=&quot;20307&quot; value=&quot;284&quot;/&gt;&lt;/object&gt;&lt;object type=&quot;3&quot; unique_id=&quot;25108&quot;&gt;&lt;property id=&quot;20148&quot; value=&quot;5&quot;/&gt;&lt;property id=&quot;20300&quot; value=&quot;Slide 1&quot;/&gt;&lt;property id=&quot;20307&quot; value=&quot;35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Thutucquyen3Nhung</Template>
  <TotalTime>9280</TotalTime>
  <Words>1143</Words>
  <Application>Microsoft Office PowerPoint</Application>
  <PresentationFormat>On-screen Show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Uti</dc:creator>
  <cp:lastModifiedBy>Windows User</cp:lastModifiedBy>
  <cp:revision>1024</cp:revision>
  <cp:lastPrinted>2017-02-14T01:17:37Z</cp:lastPrinted>
  <dcterms:created xsi:type="dcterms:W3CDTF">2013-03-07T15:35:39Z</dcterms:created>
  <dcterms:modified xsi:type="dcterms:W3CDTF">2024-01-21T10:34:28Z</dcterms:modified>
</cp:coreProperties>
</file>