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25"/>
  </p:notesMasterIdLst>
  <p:handoutMasterIdLst>
    <p:handoutMasterId r:id="rId26"/>
  </p:handoutMasterIdLst>
  <p:sldIdLst>
    <p:sldId id="256" r:id="rId3"/>
    <p:sldId id="3140" r:id="rId4"/>
    <p:sldId id="3342" r:id="rId5"/>
    <p:sldId id="295" r:id="rId6"/>
    <p:sldId id="3081" r:id="rId7"/>
    <p:sldId id="3309" r:id="rId8"/>
    <p:sldId id="3343" r:id="rId9"/>
    <p:sldId id="3344" r:id="rId10"/>
    <p:sldId id="3345" r:id="rId11"/>
    <p:sldId id="3346" r:id="rId12"/>
    <p:sldId id="3289" r:id="rId13"/>
    <p:sldId id="3290" r:id="rId14"/>
    <p:sldId id="3347" r:id="rId15"/>
    <p:sldId id="3328" r:id="rId16"/>
    <p:sldId id="3329" r:id="rId17"/>
    <p:sldId id="3331" r:id="rId18"/>
    <p:sldId id="3348" r:id="rId19"/>
    <p:sldId id="3349" r:id="rId20"/>
    <p:sldId id="3350" r:id="rId21"/>
    <p:sldId id="3083" r:id="rId22"/>
    <p:sldId id="3351" r:id="rId23"/>
    <p:sldId id="3226" r:id="rId24"/>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Segoe Print" panose="02000600000000000000" pitchFamily="2" charset="0"/>
      <p:regular r:id="rId31"/>
      <p:bold r:id="rId32"/>
    </p:embeddedFont>
    <p:embeddedFont>
      <p:font typeface="UTM Avo" panose="02040603050506020204" pitchFamily="18" charset="0"/>
      <p:regular r:id="rId33"/>
      <p:bold r:id="rId34"/>
      <p:italic r:id="rId35"/>
      <p:boldItalic r:id="rId36"/>
    </p:embeddedFont>
    <p:embeddedFont>
      <p:font typeface="UTM Cookies" panose="02040603050506020204" pitchFamily="18" charset="0"/>
      <p:regular r:id="rId3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47" d="100"/>
          <a:sy n="47" d="100"/>
        </p:scale>
        <p:origin x="78" y="37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19-Feb-23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19-Feb-23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5">
                      <a:lumMod val="75000"/>
                    </a:schemeClr>
                  </a:solidFill>
                  <a:latin typeface="+mj-lt"/>
                </a:rPr>
                <a:t>CH</a:t>
              </a:r>
              <a:r>
                <a:rPr lang="en-US" sz="3200">
                  <a:solidFill>
                    <a:schemeClr val="accent5">
                      <a:lumMod val="75000"/>
                    </a:schemeClr>
                  </a:solidFill>
                  <a:latin typeface="+mj-lt"/>
                </a:rPr>
                <a:t>Ủ</a:t>
              </a:r>
              <a:r>
                <a:rPr lang="vi-VN" sz="3200">
                  <a:solidFill>
                    <a:schemeClr val="accent5">
                      <a:lumMod val="75000"/>
                    </a:schemeClr>
                  </a:solidFill>
                  <a:latin typeface="+mj-lt"/>
                </a:rPr>
                <a:t> ĐỀ </a:t>
              </a:r>
              <a:r>
                <a:rPr lang="en-US" sz="320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200329"/>
          </a:xfrm>
          <a:prstGeom prst="rect">
            <a:avLst/>
          </a:prstGeom>
          <a:noFill/>
        </p:spPr>
        <p:txBody>
          <a:bodyPr wrap="square" rtlCol="0">
            <a:spAutoFit/>
          </a:bodyPr>
          <a:lstStyle/>
          <a:p>
            <a:pPr algn="ctr"/>
            <a:r>
              <a:rPr lang="en-US" sz="3600">
                <a:solidFill>
                  <a:schemeClr val="accent5">
                    <a:lumMod val="75000"/>
                  </a:schemeClr>
                </a:solidFill>
                <a:latin typeface="+mj-lt"/>
              </a:rPr>
              <a:t>GIẢI QUYẾT VẤN ĐỀ VỚI SỰ</a:t>
            </a:r>
          </a:p>
          <a:p>
            <a:pPr algn="ctr"/>
            <a:r>
              <a:rPr lang="en-US" sz="3600">
                <a:solidFill>
                  <a:schemeClr val="accent5">
                    <a:lumMod val="75000"/>
                  </a:schemeClr>
                </a:solidFill>
                <a:latin typeface="+mj-lt"/>
              </a:rPr>
              <a:t>TRỢ GIÚP 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1572165" y="2100858"/>
            <a:ext cx="9047669" cy="2156168"/>
          </a:xfrm>
          <a:prstGeom prst="rect">
            <a:avLst/>
          </a:prstGeom>
          <a:noFill/>
          <a:ln>
            <a:noFill/>
          </a:ln>
        </p:spPr>
        <p:txBody>
          <a:bodyPr wrap="none" rtlCol="0">
            <a:spAutoFit/>
          </a:bodyPr>
          <a:lstStyle/>
          <a:p>
            <a:pPr algn="ctr">
              <a:lnSpc>
                <a:spcPct val="120000"/>
              </a:lnSpc>
            </a:pPr>
            <a:r>
              <a:rPr lang="vi-VN" sz="6000">
                <a:ln w="19050">
                  <a:solidFill>
                    <a:schemeClr val="bg1"/>
                  </a:solidFill>
                </a:ln>
                <a:solidFill>
                  <a:srgbClr val="002060"/>
                </a:solidFill>
                <a:latin typeface="+mj-lt"/>
              </a:rPr>
              <a:t>BÀI </a:t>
            </a:r>
            <a:r>
              <a:rPr lang="en-US" sz="6000">
                <a:ln w="19050">
                  <a:solidFill>
                    <a:schemeClr val="bg1"/>
                  </a:solidFill>
                </a:ln>
                <a:solidFill>
                  <a:srgbClr val="002060"/>
                </a:solidFill>
                <a:latin typeface="+mj-lt"/>
              </a:rPr>
              <a:t>16. </a:t>
            </a:r>
          </a:p>
          <a:p>
            <a:pPr algn="ctr">
              <a:lnSpc>
                <a:spcPct val="120000"/>
              </a:lnSpc>
            </a:pPr>
            <a:r>
              <a:rPr lang="en-US" sz="6000">
                <a:ln w="19050">
                  <a:solidFill>
                    <a:schemeClr val="bg1"/>
                  </a:solidFill>
                </a:ln>
                <a:solidFill>
                  <a:srgbClr val="002060"/>
                </a:solidFill>
                <a:latin typeface="+mj-lt"/>
              </a:rPr>
              <a:t>TIN HỌC VỚI NGHỀ NGHIỆP</a:t>
            </a:r>
            <a:endParaRPr lang="vi-VN" sz="6000" dirty="0">
              <a:ln w="19050">
                <a:solidFill>
                  <a:schemeClr val="bg1"/>
                </a:solidFill>
              </a:ln>
              <a:solidFill>
                <a:srgbClr val="00206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FE19D-801D-4B29-A1BB-FDA687EB8C15}"/>
              </a:ext>
            </a:extLst>
          </p:cNvPr>
          <p:cNvPicPr>
            <a:picLocks noChangeAspect="1"/>
          </p:cNvPicPr>
          <p:nvPr/>
        </p:nvPicPr>
        <p:blipFill>
          <a:blip r:embed="rId2"/>
          <a:stretch>
            <a:fillRect/>
          </a:stretch>
        </p:blipFill>
        <p:spPr>
          <a:xfrm>
            <a:off x="568961" y="325422"/>
            <a:ext cx="10632636" cy="6095698"/>
          </a:xfrm>
          <a:prstGeom prst="rect">
            <a:avLst/>
          </a:prstGeom>
        </p:spPr>
      </p:pic>
    </p:spTree>
    <p:extLst>
      <p:ext uri="{BB962C8B-B14F-4D97-AF65-F5344CB8AC3E}">
        <p14:creationId xmlns:p14="http://schemas.microsoft.com/office/powerpoint/2010/main" val="2684492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8"/>
            <a:ext cx="10570890" cy="3208954"/>
            <a:chOff x="541427" y="4308536"/>
            <a:chExt cx="10570890" cy="3484867"/>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3484867"/>
              <a:chOff x="541575" y="4360490"/>
              <a:chExt cx="10400346" cy="3484867"/>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325092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302320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a:t>
              </a:r>
              <a:r>
                <a:rPr lang="en-US" sz="2400">
                  <a:latin typeface="UTM Avo" panose="02040603050506020204" pitchFamily="18" charset="0"/>
                  <a:cs typeface="Times New Roman" panose="02020603050405020304" pitchFamily="18" charset="0"/>
                </a:rPr>
                <a:t>Ứ</a:t>
              </a:r>
              <a:r>
                <a:rPr lang="vi-VN" sz="2400">
                  <a:latin typeface="UTM Avo" panose="02040603050506020204" pitchFamily="18" charset="0"/>
                  <a:cs typeface="Times New Roman" panose="02020603050405020304" pitchFamily="18" charset="0"/>
                </a:rPr>
                <a:t>ng dụng tin học phù hợp trong các ngành nghề sẽ giúp tăng hiệu quả công việc.</a:t>
              </a:r>
            </a:p>
            <a:p>
              <a:pPr algn="just" defTabSz="342900">
                <a:lnSpc>
                  <a:spcPct val="150000"/>
                </a:lnSpc>
              </a:pPr>
              <a:r>
                <a:rPr lang="vi-VN" sz="2400">
                  <a:latin typeface="UTM Avo" panose="02040603050506020204" pitchFamily="18" charset="0"/>
                  <a:cs typeface="Times New Roman" panose="02020603050405020304" pitchFamily="18" charset="0"/>
                </a:rPr>
                <a:t>•	Một số nghề thuộc lĩnh vực tin học và liên quan đến ứng dụng tin học ra đời và phát triển để đáp ứng yêu cầu cuộc sống và công việc.</a:t>
              </a:r>
            </a:p>
          </p:txBody>
        </p:sp>
      </p:grpSp>
    </p:spTree>
    <p:extLst>
      <p:ext uri="{BB962C8B-B14F-4D97-AF65-F5344CB8AC3E}">
        <p14:creationId xmlns:p14="http://schemas.microsoft.com/office/powerpoint/2010/main" val="21436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95914" y="486181"/>
            <a:ext cx="10501714" cy="1992859"/>
            <a:chOff x="601971" y="415702"/>
            <a:chExt cx="10501714" cy="1992859"/>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2"/>
              <a:ext cx="9922555" cy="1992859"/>
              <a:chOff x="1189762" y="4241941"/>
              <a:chExt cx="9922555" cy="1992859"/>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1"/>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1681229"/>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1.	Hãy ghép mỗi ứng dụng ở cột B với một nghề phù hợp nhất ở cột A để chứng minh cho việc ứng dụng của tin học có thể tăng hiệu quả công việc.</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graphicFrame>
        <p:nvGraphicFramePr>
          <p:cNvPr id="2" name="Table 1">
            <a:extLst>
              <a:ext uri="{FF2B5EF4-FFF2-40B4-BE49-F238E27FC236}">
                <a16:creationId xmlns:a16="http://schemas.microsoft.com/office/drawing/2014/main" id="{180CBB71-A66A-4616-82CD-93B307AF93C3}"/>
              </a:ext>
            </a:extLst>
          </p:cNvPr>
          <p:cNvGraphicFramePr>
            <a:graphicFrameLocks noGrp="1"/>
          </p:cNvGraphicFramePr>
          <p:nvPr>
            <p:extLst>
              <p:ext uri="{D42A27DB-BD31-4B8C-83A1-F6EECF244321}">
                <p14:modId xmlns:p14="http://schemas.microsoft.com/office/powerpoint/2010/main" val="784168829"/>
              </p:ext>
            </p:extLst>
          </p:nvPr>
        </p:nvGraphicFramePr>
        <p:xfrm>
          <a:off x="1147742" y="2845436"/>
          <a:ext cx="9762723" cy="3526382"/>
        </p:xfrm>
        <a:graphic>
          <a:graphicData uri="http://schemas.openxmlformats.org/drawingml/2006/table">
            <a:tbl>
              <a:tblPr>
                <a:tableStyleId>{5C22544A-7EE6-4342-B048-85BDC9FD1C3A}</a:tableStyleId>
              </a:tblPr>
              <a:tblGrid>
                <a:gridCol w="2413774">
                  <a:extLst>
                    <a:ext uri="{9D8B030D-6E8A-4147-A177-3AD203B41FA5}">
                      <a16:colId xmlns:a16="http://schemas.microsoft.com/office/drawing/2014/main" val="1456470291"/>
                    </a:ext>
                  </a:extLst>
                </a:gridCol>
                <a:gridCol w="7348949">
                  <a:extLst>
                    <a:ext uri="{9D8B030D-6E8A-4147-A177-3AD203B41FA5}">
                      <a16:colId xmlns:a16="http://schemas.microsoft.com/office/drawing/2014/main" val="1597612419"/>
                    </a:ext>
                  </a:extLst>
                </a:gridCol>
              </a:tblGrid>
              <a:tr h="372350">
                <a:tc>
                  <a:txBody>
                    <a:bodyPr/>
                    <a:lstStyle/>
                    <a:p>
                      <a:pPr algn="ctr">
                        <a:lnSpc>
                          <a:spcPct val="100000"/>
                        </a:lnSpc>
                        <a:spcAft>
                          <a:spcPts val="400"/>
                        </a:spcAft>
                      </a:pPr>
                      <a:r>
                        <a:rPr lang="vi-VN" sz="2000">
                          <a:effectLst/>
                        </a:rPr>
                        <a:t>A</a:t>
                      </a:r>
                      <a:endParaRPr lang="en-US" sz="2000">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lnSpc>
                          <a:spcPct val="100000"/>
                        </a:lnSpc>
                        <a:spcAft>
                          <a:spcPts val="400"/>
                        </a:spcAft>
                      </a:pPr>
                      <a:r>
                        <a:rPr lang="vi-VN" sz="2000">
                          <a:effectLst/>
                        </a:rPr>
                        <a:t>B</a:t>
                      </a:r>
                      <a:endParaRPr lang="en-US" sz="2000">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3455960274"/>
                  </a:ext>
                </a:extLst>
              </a:tr>
              <a:tr h="700896">
                <a:tc>
                  <a:txBody>
                    <a:bodyPr/>
                    <a:lstStyle/>
                    <a:p>
                      <a:pPr>
                        <a:lnSpc>
                          <a:spcPct val="100000"/>
                        </a:lnSpc>
                        <a:spcAft>
                          <a:spcPts val="400"/>
                        </a:spcAft>
                      </a:pPr>
                      <a:r>
                        <a:rPr lang="vi-VN" sz="2000">
                          <a:effectLst/>
                        </a:rPr>
                        <a:t>1) Bác sĩ</a:t>
                      </a:r>
                      <a:endParaRPr lang="en-US" sz="2000">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400"/>
                        </a:spcAft>
                      </a:pPr>
                      <a:r>
                        <a:rPr lang="vi-VN" sz="2000">
                          <a:effectLst/>
                        </a:rPr>
                        <a:t>a) Tạo bản vẽ 3D đế khách hàng có thể hình dung rỗ về căn nhà định xây dựng.</a:t>
                      </a:r>
                      <a:endParaRPr lang="en-US" sz="20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4752447"/>
                  </a:ext>
                </a:extLst>
              </a:tr>
              <a:tr h="700896">
                <a:tc>
                  <a:txBody>
                    <a:bodyPr/>
                    <a:lstStyle/>
                    <a:p>
                      <a:pPr>
                        <a:lnSpc>
                          <a:spcPct val="100000"/>
                        </a:lnSpc>
                        <a:spcAft>
                          <a:spcPts val="400"/>
                        </a:spcAft>
                      </a:pPr>
                      <a:r>
                        <a:rPr lang="vi-VN" sz="2000">
                          <a:effectLst/>
                        </a:rPr>
                        <a:t>2) Giáo viên</a:t>
                      </a:r>
                      <a:endParaRPr lang="en-US" sz="2000">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400"/>
                        </a:spcAft>
                      </a:pPr>
                      <a:r>
                        <a:rPr lang="vi-VN" sz="2000">
                          <a:effectLst/>
                        </a:rPr>
                        <a:t>b) Nhận hình ảnh tức thì từ sân vận động được chụp bởi một đồng nghiệp khác để biên tập thành một bài báo.</a:t>
                      </a:r>
                      <a:endParaRPr lang="en-US" sz="20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807391"/>
                  </a:ext>
                </a:extLst>
              </a:tr>
              <a:tr h="350448">
                <a:tc>
                  <a:txBody>
                    <a:bodyPr/>
                    <a:lstStyle/>
                    <a:p>
                      <a:pPr>
                        <a:lnSpc>
                          <a:spcPct val="100000"/>
                        </a:lnSpc>
                        <a:spcAft>
                          <a:spcPts val="400"/>
                        </a:spcAft>
                      </a:pPr>
                      <a:r>
                        <a:rPr lang="vi-VN" sz="2000">
                          <a:effectLst/>
                        </a:rPr>
                        <a:t>3) Kiến trúc sư</a:t>
                      </a:r>
                      <a:endParaRPr lang="en-US" sz="2000">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400"/>
                        </a:spcAft>
                      </a:pPr>
                      <a:r>
                        <a:rPr lang="vi-VN" sz="2000">
                          <a:effectLst/>
                        </a:rPr>
                        <a:t>c) Tạo một báo cáo tài chính bàng phần mềm bảng tính.</a:t>
                      </a:r>
                      <a:endParaRPr lang="en-US" sz="2000">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769705"/>
                  </a:ext>
                </a:extLst>
              </a:tr>
              <a:tr h="700896">
                <a:tc>
                  <a:txBody>
                    <a:bodyPr/>
                    <a:lstStyle/>
                    <a:p>
                      <a:pPr>
                        <a:lnSpc>
                          <a:spcPct val="100000"/>
                        </a:lnSpc>
                        <a:spcAft>
                          <a:spcPts val="400"/>
                        </a:spcAft>
                      </a:pPr>
                      <a:r>
                        <a:rPr lang="vi-VN" sz="2000">
                          <a:effectLst/>
                        </a:rPr>
                        <a:t>4) Kế toán</a:t>
                      </a:r>
                      <a:endParaRPr lang="en-US" sz="2000">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400"/>
                        </a:spcAft>
                      </a:pPr>
                      <a:r>
                        <a:rPr lang="vi-VN" sz="2000">
                          <a:effectLst/>
                        </a:rPr>
                        <a:t>d) Theo dõi sức khoẻ, quá trình điều trị của bệnh nhân qua hồ sơ sức khoẻ điện từ.</a:t>
                      </a:r>
                      <a:endParaRPr lang="en-US" sz="20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4457860"/>
                  </a:ext>
                </a:extLst>
              </a:tr>
              <a:tr h="700896">
                <a:tc>
                  <a:txBody>
                    <a:bodyPr/>
                    <a:lstStyle/>
                    <a:p>
                      <a:pPr>
                        <a:lnSpc>
                          <a:spcPct val="100000"/>
                        </a:lnSpc>
                        <a:spcAft>
                          <a:spcPts val="400"/>
                        </a:spcAft>
                      </a:pPr>
                      <a:r>
                        <a:rPr lang="vi-VN" sz="2000">
                          <a:effectLst/>
                        </a:rPr>
                        <a:t>5) Nhà báo</a:t>
                      </a:r>
                      <a:endParaRPr lang="en-US" sz="2000">
                        <a:effectLst/>
                        <a:latin typeface="Arial" panose="020B0604020202020204" pitchFamily="34" charset="0"/>
                        <a:ea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400"/>
                        </a:spcAft>
                      </a:pPr>
                      <a:r>
                        <a:rPr lang="vi-VN" sz="2000">
                          <a:effectLst/>
                        </a:rPr>
                        <a:t>e) Tạo khoá học trực tuyến để học sinh có thể học bất cứ lúc nào, ở bất cứ đâu.</a:t>
                      </a:r>
                      <a:endParaRPr lang="en-US" sz="2000">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9694"/>
                  </a:ext>
                </a:extLst>
              </a:tr>
            </a:tbl>
          </a:graphicData>
        </a:graphic>
      </p:graphicFrame>
    </p:spTree>
    <p:extLst>
      <p:ext uri="{BB962C8B-B14F-4D97-AF65-F5344CB8AC3E}">
        <p14:creationId xmlns:p14="http://schemas.microsoft.com/office/powerpoint/2010/main" val="207137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34954" y="1644421"/>
            <a:ext cx="10501714" cy="1992859"/>
            <a:chOff x="601971" y="415702"/>
            <a:chExt cx="10501714" cy="1992859"/>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2"/>
              <a:ext cx="9922555" cy="1992859"/>
              <a:chOff x="1189762" y="4241941"/>
              <a:chExt cx="9922555" cy="1992859"/>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1"/>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1681229"/>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2. Em hãy kể ra những ứng dụng tin học mà các thầy cô giáo đã sử dụng để giúp các em nâng cao hiệu quả của việc học tập.</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Tree>
    <p:extLst>
      <p:ext uri="{BB962C8B-B14F-4D97-AF65-F5344CB8AC3E}">
        <p14:creationId xmlns:p14="http://schemas.microsoft.com/office/powerpoint/2010/main" val="3899630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59069" y="1113944"/>
            <a:ext cx="8856910" cy="3690802"/>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2862322"/>
          </a:xfrm>
          <a:prstGeom prst="rect">
            <a:avLst/>
          </a:prstGeom>
          <a:noFill/>
        </p:spPr>
        <p:txBody>
          <a:bodyPr wrap="square" rtlCol="0">
            <a:spAutoFit/>
          </a:bodyPr>
          <a:lstStyle/>
          <a:p>
            <a:pPr algn="ctr"/>
            <a:r>
              <a:rPr lang="en-US" sz="6000">
                <a:solidFill>
                  <a:schemeClr val="accent3">
                    <a:lumMod val="50000"/>
                  </a:schemeClr>
                </a:solidFill>
                <a:latin typeface="+mj-lt"/>
              </a:rPr>
              <a:t>2. </a:t>
            </a:r>
            <a:r>
              <a:rPr lang="vi-VN" sz="6000">
                <a:solidFill>
                  <a:schemeClr val="accent3">
                    <a:lumMod val="50000"/>
                  </a:schemeClr>
                </a:solidFill>
                <a:latin typeface="+mj-lt"/>
              </a:rPr>
              <a:t>BÌNH ĐẰNG GIỚI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TRONG SỬ DỤNG MÁY TÍNH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VÀ ỨNG DỤNG TIN HỌC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5"/>
            <a:ext cx="10649995" cy="3961087"/>
            <a:chOff x="1117200" y="3528268"/>
            <a:chExt cx="10337399" cy="542080"/>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42080"/>
              <a:chOff x="1493120" y="3891280"/>
              <a:chExt cx="10337399" cy="54208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38284"/>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2</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en-US" sz="2400" b="1">
                  <a:solidFill>
                    <a:srgbClr val="002060"/>
                  </a:solidFill>
                  <a:latin typeface="UTM Avo" panose="02040603050506020204" pitchFamily="18" charset="0"/>
                  <a:cs typeface="Times New Roman" panose="02020603050405020304" pitchFamily="18" charset="0"/>
                </a:rPr>
                <a:t>Bình đẳng giới trong lĩnh vực tin học </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41536" y="1470812"/>
            <a:ext cx="10195288" cy="2783839"/>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1.	Nếu có bạn nào đó nói với em “Nghề nghiệp trong lĩnh vực tin học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 nên dành cho nam giới”, em sẽ trả lời bạn như thế nào? Tại sao?</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2.	Em biết những ngành nghề nào thuộc lĩnh vực tin học đang có nhiều phụ nữ làm việc?</a:t>
            </a:r>
          </a:p>
        </p:txBody>
      </p:sp>
    </p:spTree>
    <p:extLst>
      <p:ext uri="{BB962C8B-B14F-4D97-AF65-F5344CB8AC3E}">
        <p14:creationId xmlns:p14="http://schemas.microsoft.com/office/powerpoint/2010/main" val="223150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452062"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Tin học đang thúc đẩy sự phát triển của mọi ngành nghề, thu hút một số lượng lớn lao động của xã hội tham gia. Trong thực tế, nhiều số liệu nghiên cứu cho thấy tỉ lệ nữ giới làm việc trong các ngành nghề tin học so với nam giới còn khá thấp, mặc dù môi trường, điều kiện công việc vẫn phù hợp cho phụ nữ phát huy khả năng về sức khoẻ, trí tuệ, phẩm chất của mình trong lĩnh vực này.</a:t>
            </a:r>
          </a:p>
        </p:txBody>
      </p:sp>
      <p:sp>
        <p:nvSpPr>
          <p:cNvPr id="5" name="TextBox 4">
            <a:extLst>
              <a:ext uri="{FF2B5EF4-FFF2-40B4-BE49-F238E27FC236}">
                <a16:creationId xmlns:a16="http://schemas.microsoft.com/office/drawing/2014/main" id="{D3290D45-185B-498C-9EEF-0D46591B336E}"/>
              </a:ext>
            </a:extLst>
          </p:cNvPr>
          <p:cNvSpPr txBox="1"/>
          <p:nvPr/>
        </p:nvSpPr>
        <p:spPr>
          <a:xfrm>
            <a:off x="760224" y="4451719"/>
            <a:ext cx="10452062"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Chính vì vậy, nhiều tổ chức trên thế giới cũng đang tích cực tổ chức nhiều hoạt động thúc đẩy phụ nữ và trẻ em gái tham gia nhiều hơn vào lĩnh vực tin học.</a:t>
            </a:r>
          </a:p>
        </p:txBody>
      </p:sp>
    </p:spTree>
    <p:extLst>
      <p:ext uri="{BB962C8B-B14F-4D97-AF65-F5344CB8AC3E}">
        <p14:creationId xmlns:p14="http://schemas.microsoft.com/office/powerpoint/2010/main" val="272498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452062"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Ngày Quốc tế trẻ em gái với công nghệ thông tin (International Girls in ICT Day) được tổ chức hàng năm bởi Liên minh Viễn thông Quốc tế của Liên Hợp Quốc</a:t>
            </a: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fr-FR" sz="2400">
                <a:solidFill>
                  <a:schemeClr val="accent1">
                    <a:lumMod val="90000"/>
                    <a:lumOff val="10000"/>
                  </a:schemeClr>
                </a:solidFill>
                <a:latin typeface="UTM Avo" panose="02040603050506020204" pitchFamily="18" charset="0"/>
                <a:cs typeface="Times New Roman" panose="02020603050405020304" pitchFamily="18" charset="0"/>
              </a:rPr>
              <a:t>(viết tắt là ICU) (Hình 16.2). </a:t>
            </a:r>
            <a:endParaRPr lang="vi-VN" sz="240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EBCC03B-B837-47E9-9E26-0812B1F3DC4E}"/>
              </a:ext>
            </a:extLst>
          </p:cNvPr>
          <p:cNvPicPr>
            <a:picLocks noChangeAspect="1"/>
          </p:cNvPicPr>
          <p:nvPr/>
        </p:nvPicPr>
        <p:blipFill>
          <a:blip r:embed="rId3"/>
          <a:stretch>
            <a:fillRect/>
          </a:stretch>
        </p:blipFill>
        <p:spPr>
          <a:xfrm>
            <a:off x="7183985" y="3239004"/>
            <a:ext cx="3676190" cy="2980952"/>
          </a:xfrm>
          <a:prstGeom prst="rect">
            <a:avLst/>
          </a:prstGeom>
        </p:spPr>
      </p:pic>
      <p:sp>
        <p:nvSpPr>
          <p:cNvPr id="7" name="TextBox 6">
            <a:extLst>
              <a:ext uri="{FF2B5EF4-FFF2-40B4-BE49-F238E27FC236}">
                <a16:creationId xmlns:a16="http://schemas.microsoft.com/office/drawing/2014/main" id="{1EAD06F5-4CCA-4B0D-8015-C0300B6C1800}"/>
              </a:ext>
            </a:extLst>
          </p:cNvPr>
          <p:cNvSpPr txBox="1"/>
          <p:nvPr/>
        </p:nvSpPr>
        <p:spPr>
          <a:xfrm>
            <a:off x="760224" y="3205986"/>
            <a:ext cx="6209536"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Các hoạt động trong ngày này nhằm tuyên truyền và nhấn mạnh sự cần thiết phải thúc đẩy các cơ hội nghề nghiệp công nghệ cho phụ nữ và trẻ em gái trong lĩnh vực được xem là phát triển nhanh nhất thế giới này.</a:t>
            </a:r>
          </a:p>
        </p:txBody>
      </p:sp>
    </p:spTree>
    <p:extLst>
      <p:ext uri="{BB962C8B-B14F-4D97-AF65-F5344CB8AC3E}">
        <p14:creationId xmlns:p14="http://schemas.microsoft.com/office/powerpoint/2010/main" val="215338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8"/>
            <a:ext cx="10570890" cy="2091352"/>
            <a:chOff x="541427" y="4308536"/>
            <a:chExt cx="10570890" cy="2271171"/>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2271171"/>
              <a:chOff x="541575" y="4360490"/>
              <a:chExt cx="10400346" cy="2271171"/>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203723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1819936"/>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Nghề nghiệp trong lĩnh vực tin học, cũng như cơ hội ứng dụng tin học để nâng cao hiệu quả công việc của các nghề nghiệp khác, là bình đẳng cho tất cả mọi người.</a:t>
              </a:r>
              <a:endParaRPr lang="vi-VN" sz="240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43011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95914" y="352388"/>
            <a:ext cx="10501714" cy="5020539"/>
            <a:chOff x="601971" y="281909"/>
            <a:chExt cx="10501714" cy="5020539"/>
          </a:xfrm>
        </p:grpSpPr>
        <p:grpSp>
          <p:nvGrpSpPr>
            <p:cNvPr id="4" name="Group 3">
              <a:extLst>
                <a:ext uri="{FF2B5EF4-FFF2-40B4-BE49-F238E27FC236}">
                  <a16:creationId xmlns:a16="http://schemas.microsoft.com/office/drawing/2014/main" id="{4E235462-7F70-4717-BBA3-D37344DEB7E6}"/>
                </a:ext>
              </a:extLst>
            </p:cNvPr>
            <p:cNvGrpSpPr/>
            <p:nvPr/>
          </p:nvGrpSpPr>
          <p:grpSpPr>
            <a:xfrm>
              <a:off x="1202752" y="281909"/>
              <a:ext cx="9900933" cy="5020539"/>
              <a:chOff x="1211384" y="4108148"/>
              <a:chExt cx="9900933" cy="5020539"/>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211384" y="4108148"/>
                <a:ext cx="9900933" cy="502053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444583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Phương án nào dưới đây không đúng khi nói về việc sử dụng máy tính và ứng dụng tin học?</a:t>
                </a:r>
              </a:p>
              <a:p>
                <a:pPr algn="just" defTabSz="342900">
                  <a:lnSpc>
                    <a:spcPct val="150000"/>
                  </a:lnSpc>
                </a:pPr>
                <a:r>
                  <a:rPr lang="vi-VN" sz="2400">
                    <a:latin typeface="UTM Avo" panose="02040603050506020204" pitchFamily="18" charset="0"/>
                    <a:cs typeface="Times New Roman" panose="02020603050405020304" pitchFamily="18" charset="0"/>
                  </a:rPr>
                  <a:t>A.	Giúp việc thông tin liên lạc giữa mọi người hiệu quả hơn.</a:t>
                </a:r>
              </a:p>
              <a:p>
                <a:pPr algn="just" defTabSz="342900">
                  <a:lnSpc>
                    <a:spcPct val="150000"/>
                  </a:lnSpc>
                </a:pPr>
                <a:r>
                  <a:rPr lang="vi-VN" sz="2400">
                    <a:latin typeface="UTM Avo" panose="02040603050506020204" pitchFamily="18" charset="0"/>
                    <a:cs typeface="Times New Roman" panose="02020603050405020304" pitchFamily="18" charset="0"/>
                  </a:rPr>
                  <a:t>B.	Mọi người được tham gia vào môi trường học tập tốt hơn.</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Phụ nữ và trẻ em gái không cần đến máy tính v</a:t>
                </a:r>
                <a:r>
                  <a:rPr lang="en-US" sz="2400">
                    <a:latin typeface="UTM Avo" panose="02040603050506020204" pitchFamily="18" charset="0"/>
                    <a:cs typeface="Times New Roman" panose="02020603050405020304" pitchFamily="18" charset="0"/>
                  </a:rPr>
                  <a:t>ì</a:t>
                </a:r>
                <a:r>
                  <a:rPr lang="vi-VN" sz="2400">
                    <a:latin typeface="UTM Avo" panose="02040603050506020204" pitchFamily="18" charset="0"/>
                    <a:cs typeface="Times New Roman" panose="02020603050405020304" pitchFamily="18" charset="0"/>
                  </a:rPr>
                  <a:t> không giúp ích nhiều cho họ.</a:t>
                </a:r>
              </a:p>
              <a:p>
                <a:pPr algn="just" defTabSz="342900">
                  <a:lnSpc>
                    <a:spcPct val="150000"/>
                  </a:lnSpc>
                </a:pPr>
                <a:r>
                  <a:rPr lang="vi-VN" sz="2400">
                    <a:latin typeface="UTM Avo" panose="02040603050506020204" pitchFamily="18" charset="0"/>
                    <a:cs typeface="Times New Roman" panose="02020603050405020304" pitchFamily="18" charset="0"/>
                  </a:rPr>
                  <a:t>D. Mọi người đều có cơ hội học hỏi kiến thức để giúp nâng cao chất lượng cuộc sống và chăm sóc sức khoẻ tốt hơn.</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Tree>
    <p:extLst>
      <p:ext uri="{BB962C8B-B14F-4D97-AF65-F5344CB8AC3E}">
        <p14:creationId xmlns:p14="http://schemas.microsoft.com/office/powerpoint/2010/main" val="149453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703" y="3411092"/>
            <a:ext cx="4478594" cy="3053587"/>
          </a:xfrm>
          <a:prstGeom prst="rect">
            <a:avLst/>
          </a:prstGeom>
        </p:spPr>
      </p:pic>
      <p:sp>
        <p:nvSpPr>
          <p:cNvPr id="6" name="TextBox 5">
            <a:extLst>
              <a:ext uri="{FF2B5EF4-FFF2-40B4-BE49-F238E27FC236}">
                <a16:creationId xmlns:a16="http://schemas.microsoft.com/office/drawing/2014/main" id="{956C2A9F-89A8-4552-8AB3-3D405AD5E44F}"/>
              </a:ext>
            </a:extLst>
          </p:cNvPr>
          <p:cNvSpPr txBox="1"/>
          <p:nvPr/>
        </p:nvSpPr>
        <p:spPr>
          <a:xfrm>
            <a:off x="4246881" y="6269373"/>
            <a:ext cx="4890890" cy="683457"/>
          </a:xfrm>
          <a:prstGeom prst="rect">
            <a:avLst/>
          </a:prstGeom>
          <a:noFill/>
        </p:spPr>
        <p:txBody>
          <a:bodyPr wrap="square">
            <a:spAutoFit/>
          </a:bodyPr>
          <a:lstStyle/>
          <a:p>
            <a:pPr marL="0" marR="0" lvl="0" indent="0" defTabSz="342900" rtl="0" eaLnBrk="1" fontAlgn="auto" latinLnBrk="0" hangingPunct="1">
              <a:lnSpc>
                <a:spcPct val="135000"/>
              </a:lnSpc>
              <a:spcBef>
                <a:spcPts val="0"/>
              </a:spcBef>
              <a:spcAft>
                <a:spcPts val="0"/>
              </a:spcAft>
              <a:buClrTx/>
              <a:buSzTx/>
              <a:buFontTx/>
              <a:buNone/>
              <a:tabLst/>
              <a:defRPr/>
            </a:pPr>
            <a:r>
              <a:rPr lang="en-US" sz="3200" b="1">
                <a:solidFill>
                  <a:schemeClr val="bg1"/>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a:ln>
                <a:noFill/>
              </a:ln>
              <a:solidFill>
                <a:schemeClr val="bg1"/>
              </a:solidFill>
              <a:effectLst/>
              <a:uLnTx/>
              <a:uFillTx/>
              <a:latin typeface="Arial"/>
            </a:endParaRPr>
          </a:p>
        </p:txBody>
      </p:sp>
      <p:sp>
        <p:nvSpPr>
          <p:cNvPr id="9" name="Thought Bubble: Cloud 8">
            <a:extLst>
              <a:ext uri="{FF2B5EF4-FFF2-40B4-BE49-F238E27FC236}">
                <a16:creationId xmlns:a16="http://schemas.microsoft.com/office/drawing/2014/main" id="{71A1C29D-1D66-4F8E-AC1D-4C60D02E672D}"/>
              </a:ext>
            </a:extLst>
          </p:cNvPr>
          <p:cNvSpPr/>
          <p:nvPr/>
        </p:nvSpPr>
        <p:spPr>
          <a:xfrm>
            <a:off x="-17173" y="581368"/>
            <a:ext cx="4264054" cy="4102374"/>
          </a:xfrm>
          <a:prstGeom prst="cloudCallout">
            <a:avLst>
              <a:gd name="adj1" fmla="val 40759"/>
              <a:gd name="adj2" fmla="val 48458"/>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276090" y="1040694"/>
            <a:ext cx="3745895" cy="3369320"/>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Tớ được nghe mẹ kể nhiều về nghề kế toán của mẹ. ứng dụng tin học giúp mẹ làm việc hiệu quả hơn nhiều, như việc theo dõi các giao dịch tài chính, tạo ra các báo cáo tổng hợp phức tạp.</a:t>
            </a:r>
            <a:endParaRPr kumimoji="0" lang="en-US" sz="2000" i="0" u="none" strike="noStrike" kern="1200" cap="none" spc="0" normalizeH="0" baseline="0" noProof="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8120757" y="1244593"/>
            <a:ext cx="3960436" cy="4983008"/>
          </a:xfrm>
          <a:prstGeom prst="cloudCallout">
            <a:avLst>
              <a:gd name="adj1" fmla="val -49047"/>
              <a:gd name="adj2" fmla="val 35028"/>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8306269" y="1843687"/>
            <a:ext cx="3713682" cy="3784819"/>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Tớ nghĩ chắc chắn ứng dụng tin học giúp tăng hiệu </a:t>
            </a:r>
            <a:r>
              <a:rPr lang="en-US" sz="2000">
                <a:solidFill>
                  <a:srgbClr val="000000"/>
                </a:solidFill>
                <a:latin typeface="UTM Avo" panose="02040603050506020204" pitchFamily="18" charset="0"/>
                <a:cs typeface="Times New Roman" panose="02020603050405020304" pitchFamily="18" charset="0"/>
              </a:rPr>
              <a:t>quả</a:t>
            </a:r>
            <a:r>
              <a:rPr lang="vi-VN" sz="2000">
                <a:solidFill>
                  <a:srgbClr val="000000"/>
                </a:solidFill>
                <a:latin typeface="UTM Avo" panose="02040603050506020204" pitchFamily="18" charset="0"/>
                <a:cs typeface="Times New Roman" panose="02020603050405020304" pitchFamily="18" charset="0"/>
              </a:rPr>
              <a:t> công việc cho nghề giáo viên. Thầy cô có thể dạy học trực tuyến và nhất là tớ thấy những tiết học trên lớp có ứng dụng tin học thl lôi cuốn và dễ </a:t>
            </a:r>
            <a:endParaRPr lang="en-US" sz="2000">
              <a:solidFill>
                <a:srgbClr val="00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hiểu hơn nhiều.</a:t>
            </a:r>
            <a:endParaRPr kumimoji="0" lang="en-US" sz="2000" i="0" u="none" strike="noStrike" kern="1200" cap="none" spc="0" normalizeH="0" baseline="0" noProof="0">
              <a:ln>
                <a:noFill/>
              </a:ln>
              <a:solidFill>
                <a:prstClr val="white"/>
              </a:solidFill>
              <a:effectLst/>
              <a:uLnTx/>
              <a:uFillTx/>
              <a:latin typeface="Arial"/>
            </a:endParaRPr>
          </a:p>
        </p:txBody>
      </p:sp>
      <p:sp>
        <p:nvSpPr>
          <p:cNvPr id="11" name="Thought Bubble: Cloud 10">
            <a:extLst>
              <a:ext uri="{FF2B5EF4-FFF2-40B4-BE49-F238E27FC236}">
                <a16:creationId xmlns:a16="http://schemas.microsoft.com/office/drawing/2014/main" id="{E3089920-B3F8-49B1-B797-007CEDE0C556}"/>
              </a:ext>
            </a:extLst>
          </p:cNvPr>
          <p:cNvSpPr/>
          <p:nvPr/>
        </p:nvSpPr>
        <p:spPr>
          <a:xfrm>
            <a:off x="3658947" y="59680"/>
            <a:ext cx="5746310" cy="3369320"/>
          </a:xfrm>
          <a:prstGeom prst="cloudCallout">
            <a:avLst>
              <a:gd name="adj1" fmla="val -11079"/>
              <a:gd name="adj2" fmla="val 35028"/>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2" name="TextBox 11">
            <a:extLst>
              <a:ext uri="{FF2B5EF4-FFF2-40B4-BE49-F238E27FC236}">
                <a16:creationId xmlns:a16="http://schemas.microsoft.com/office/drawing/2014/main" id="{1CE76209-8968-4F89-8A0A-41523E4DEAAF}"/>
              </a:ext>
            </a:extLst>
          </p:cNvPr>
          <p:cNvSpPr txBox="1"/>
          <p:nvPr/>
        </p:nvSpPr>
        <p:spPr>
          <a:xfrm>
            <a:off x="4120863" y="393321"/>
            <a:ext cx="4478594" cy="2953822"/>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Tớ thì tìm hiểu về nghề hoạ sĩ. </a:t>
            </a:r>
            <a:endParaRPr lang="en-US" sz="2000">
              <a:solidFill>
                <a:srgbClr val="00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Bây giờ các bức tranh không chì được tạo ra bàng bút lông và màu nước nữa mà còn được tạo ra trên máy tính. Sau này tớ muốn trở thành nhà thiết kế đồ hoạ máy tính.</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xit" presetSubtype="0" fill="hold" grpId="1"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xit" presetSubtype="0" fill="hold" grpId="1" nodeType="with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3" grpId="0" animBg="1"/>
      <p:bldP spid="13" grpId="1" animBg="1"/>
      <p:bldP spid="14" grpId="0"/>
      <p:bldP spid="14" grpId="1"/>
      <p:bldP spid="11"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1675843"/>
          </a:xfrm>
          <a:prstGeom prst="rect">
            <a:avLst/>
          </a:prstGeom>
        </p:spPr>
        <p:txBody>
          <a:bodyPr wrap="square">
            <a:spAutoFit/>
          </a:bodyPr>
          <a:lstStyle/>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1.	Em h</a:t>
            </a:r>
            <a:r>
              <a:rPr lang="en-US" sz="2400">
                <a:solidFill>
                  <a:schemeClr val="accent6">
                    <a:lumMod val="50000"/>
                  </a:schemeClr>
                </a:solidFill>
                <a:latin typeface="UTM Avo" panose="02040603050506020204" pitchFamily="18" charset="0"/>
                <a:cs typeface="Times New Roman" panose="02020603050405020304" pitchFamily="18" charset="0"/>
              </a:rPr>
              <a:t>ã</a:t>
            </a:r>
            <a:r>
              <a:rPr lang="vi-VN" sz="2400">
                <a:solidFill>
                  <a:schemeClr val="accent6">
                    <a:lumMod val="50000"/>
                  </a:schemeClr>
                </a:solidFill>
                <a:latin typeface="UTM Avo" panose="02040603050506020204" pitchFamily="18" charset="0"/>
                <a:cs typeface="Times New Roman" panose="02020603050405020304" pitchFamily="18" charset="0"/>
              </a:rPr>
              <a:t>y phỏng vấn một vài người (có thể là bố mẹ, người quen của bố mẹ, thầy cô,...) để tìm hiểu về những ứng dụng tin học giúp họ nâng cao hiệu quả công việc.</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792480" y="1433716"/>
            <a:ext cx="10323309" cy="4999830"/>
          </a:xfrm>
          <a:prstGeom prst="rect">
            <a:avLst/>
          </a:prstGeom>
        </p:spPr>
        <p:txBody>
          <a:bodyPr wrap="square">
            <a:spAutoFit/>
          </a:bodyPr>
          <a:lstStyle/>
          <a:p>
            <a:pPr algn="just" defTabSz="342900">
              <a:lnSpc>
                <a:spcPct val="150000"/>
              </a:lnSpc>
            </a:pPr>
            <a:r>
              <a:rPr lang="vi-VN" sz="2400" b="1">
                <a:solidFill>
                  <a:schemeClr val="accent6">
                    <a:lumMod val="50000"/>
                  </a:schemeClr>
                </a:solidFill>
                <a:latin typeface="UTM Avo" panose="02040603050506020204" pitchFamily="18" charset="0"/>
                <a:cs typeface="Times New Roman" panose="02020603050405020304" pitchFamily="18" charset="0"/>
              </a:rPr>
              <a:t>2.	Em hãy chọn phương án trả lời đúng nhất.</a:t>
            </a:r>
          </a:p>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Bất bình đẳng giới trong sử dụng máy tính và ứng dụng tin học có thể dẫn tới hậu quả gì?</a:t>
            </a:r>
          </a:p>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A.	Phụ nữ và trẻ em gái không có cơ hội phát triển nghề nghiệp trong lĩnh vực công nghệ.</a:t>
            </a:r>
          </a:p>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B.	Phụ nữ và trẻ em gái không có cơ hội sử dụng công nghệ để nâng cao hiệu quả công việc và chất lượng cuộc sống.</a:t>
            </a:r>
          </a:p>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c. Phụ nữ và trẻ em gái không theo kịp sự phát triển của x</a:t>
            </a:r>
            <a:r>
              <a:rPr lang="en-US" sz="2400">
                <a:solidFill>
                  <a:schemeClr val="accent6">
                    <a:lumMod val="50000"/>
                  </a:schemeClr>
                </a:solidFill>
                <a:latin typeface="UTM Avo" panose="02040603050506020204" pitchFamily="18" charset="0"/>
                <a:cs typeface="Times New Roman" panose="02020603050405020304" pitchFamily="18" charset="0"/>
              </a:rPr>
              <a:t>ã</a:t>
            </a:r>
            <a:r>
              <a:rPr lang="vi-VN" sz="2400">
                <a:solidFill>
                  <a:schemeClr val="accent6">
                    <a:lumMod val="50000"/>
                  </a:schemeClr>
                </a:solidFill>
                <a:latin typeface="UTM Avo" panose="02040603050506020204" pitchFamily="18" charset="0"/>
                <a:cs typeface="Times New Roman" panose="02020603050405020304" pitchFamily="18" charset="0"/>
              </a:rPr>
              <a:t> hội.</a:t>
            </a:r>
          </a:p>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D. Cả ba hậu quả trên.</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xEl>
                                              <p:pRg st="5" end="5"/>
                                            </p:txEl>
                                          </p:spTgt>
                                        </p:tgtEl>
                                        <p:attrNameLst>
                                          <p:attrName>style.visibility</p:attrName>
                                        </p:attrNameLst>
                                      </p:cBhvr>
                                      <p:to>
                                        <p:strVal val="visible"/>
                                      </p:to>
                                    </p:set>
                                    <p:animEffect transition="in" filter="fade">
                                      <p:cBhvr>
                                        <p:cTn id="42" dur="1000"/>
                                        <p:tgtEl>
                                          <p:spTgt spid="23">
                                            <p:txEl>
                                              <p:pRg st="5" end="5"/>
                                            </p:txEl>
                                          </p:spTgt>
                                        </p:tgtEl>
                                      </p:cBhvr>
                                    </p:animEffect>
                                    <p:anim calcmode="lin" valueType="num">
                                      <p:cBhvr>
                                        <p:cTn id="43"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7" y="1433716"/>
            <a:ext cx="10187613" cy="3891835"/>
          </a:xfrm>
          <a:prstGeom prst="rect">
            <a:avLst/>
          </a:prstGeom>
        </p:spPr>
        <p:txBody>
          <a:bodyPr wrap="square">
            <a:spAutoFit/>
          </a:bodyPr>
          <a:lstStyle/>
          <a:p>
            <a:pPr lvl="0" defTabSz="342900">
              <a:lnSpc>
                <a:spcPct val="150000"/>
              </a:lnSpc>
              <a:defRPr/>
            </a:pPr>
            <a:r>
              <a:rPr lang="vi-VN" sz="2400">
                <a:solidFill>
                  <a:schemeClr val="accent6">
                    <a:lumMod val="50000"/>
                  </a:schemeClr>
                </a:solidFill>
                <a:latin typeface="UTM Avo" panose="02040603050506020204" pitchFamily="18" charset="0"/>
                <a:cs typeface="Times New Roman" panose="02020603050405020304" pitchFamily="18" charset="0"/>
              </a:rPr>
              <a:t>1.	Em hãy đề xuất với thầy cô giáo và các bạn tổ chức một cuộc thi thuyết trình về ứng dụng tin học trong các nghề nghiệp tại Việt Nam. Em hãy tìm hiểu và tạo ra bài thuyết trình của mình nhé. Hãy chia sẻ với bạn bè về bài thuyết trình của em.</a:t>
            </a:r>
          </a:p>
          <a:p>
            <a:pPr lvl="0" defTabSz="342900">
              <a:lnSpc>
                <a:spcPct val="150000"/>
              </a:lnSpc>
              <a:defRPr/>
            </a:pPr>
            <a:r>
              <a:rPr lang="vi-VN" sz="2400">
                <a:solidFill>
                  <a:schemeClr val="accent6">
                    <a:lumMod val="50000"/>
                  </a:schemeClr>
                </a:solidFill>
                <a:latin typeface="UTM Avo" panose="02040603050506020204" pitchFamily="18" charset="0"/>
                <a:cs typeface="Times New Roman" panose="02020603050405020304" pitchFamily="18" charset="0"/>
              </a:rPr>
              <a:t>2.	Trong vai trò một học sinh lớp 8, em có thể làm g</a:t>
            </a:r>
            <a:r>
              <a:rPr lang="en-US" sz="2400">
                <a:solidFill>
                  <a:schemeClr val="accent6">
                    <a:lumMod val="50000"/>
                  </a:schemeClr>
                </a:solidFill>
                <a:latin typeface="UTM Avo" panose="02040603050506020204" pitchFamily="18" charset="0"/>
                <a:cs typeface="Times New Roman" panose="02020603050405020304" pitchFamily="18" charset="0"/>
              </a:rPr>
              <a:t>ì</a:t>
            </a:r>
            <a:r>
              <a:rPr lang="vi-VN" sz="2400">
                <a:solidFill>
                  <a:schemeClr val="accent6">
                    <a:lumMod val="50000"/>
                  </a:schemeClr>
                </a:solidFill>
                <a:latin typeface="UTM Avo" panose="02040603050506020204" pitchFamily="18" charset="0"/>
                <a:cs typeface="Times New Roman" panose="02020603050405020304" pitchFamily="18" charset="0"/>
              </a:rPr>
              <a:t> để thúc đẩy bình đẳng giới ở lứa tuổi của em, ở khía cạnh sử dụng máy tính và ứng dụng tin học trong học tập?</a:t>
            </a: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Effect transition="in" filter="fade">
                                      <p:cBhvr>
                                        <p:cTn id="19" dur="1000"/>
                                        <p:tgtEl>
                                          <p:spTgt spid="23">
                                            <p:txEl>
                                              <p:pRg st="1" end="1"/>
                                            </p:txEl>
                                          </p:spTgt>
                                        </p:tgtEl>
                                      </p:cBhvr>
                                    </p:animEffect>
                                    <p:anim calcmode="lin" valueType="num">
                                      <p:cBhvr>
                                        <p:cTn id="20"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3124640" y="1484222"/>
            <a:ext cx="6648010" cy="2414946"/>
          </a:xfrm>
          <a:prstGeom prst="wedgeRoundRectCallout">
            <a:avLst>
              <a:gd name="adj1" fmla="val -60807"/>
              <a:gd name="adj2" fmla="val 75516"/>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3381815" y="2097840"/>
            <a:ext cx="6133660" cy="118660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800" b="1">
                <a:solidFill>
                  <a:schemeClr val="accent6">
                    <a:lumMod val="50000"/>
                  </a:schemeClr>
                </a:solidFill>
                <a:latin typeface="UTM Avo" panose="02040603050506020204" pitchFamily="18" charset="0"/>
                <a:cs typeface="Times New Roman" panose="02020603050405020304" pitchFamily="18" charset="0"/>
              </a:rPr>
              <a:t>Đó là ý kiến của các bạn.</a:t>
            </a:r>
          </a:p>
          <a:p>
            <a:pPr marL="93663" lvl="0" algn="just" defTabSz="342900">
              <a:lnSpc>
                <a:spcPct val="135000"/>
              </a:lnSpc>
              <a:defRPr/>
            </a:pPr>
            <a:r>
              <a:rPr lang="vi-VN" sz="2800" b="1">
                <a:solidFill>
                  <a:schemeClr val="accent6">
                    <a:lumMod val="50000"/>
                  </a:schemeClr>
                </a:solidFill>
                <a:latin typeface="UTM Avo" panose="02040603050506020204" pitchFamily="18" charset="0"/>
                <a:cs typeface="Times New Roman" panose="02020603050405020304" pitchFamily="18" charset="0"/>
              </a:rPr>
              <a:t>Còn ý kiến của em thì sao?</a:t>
            </a:r>
            <a:endParaRPr kumimoji="0" lang="en-US" sz="28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a:blip r:embed="rId2">
            <a:extLst>
              <a:ext uri="{28A0092B-C50C-407E-A947-70E740481C1C}">
                <a14:useLocalDpi xmlns:a14="http://schemas.microsoft.com/office/drawing/2010/main" val="0"/>
              </a:ext>
            </a:extLst>
          </a:blip>
          <a:srcRect l="2619" r="2619"/>
          <a:stretch/>
        </p:blipFill>
        <p:spPr>
          <a:xfrm flipH="1">
            <a:off x="796443" y="3673094"/>
            <a:ext cx="2328197" cy="2771025"/>
          </a:xfrm>
          <a:prstGeom prst="rect">
            <a:avLst/>
          </a:prstGeom>
        </p:spPr>
      </p:pic>
    </p:spTree>
    <p:extLst>
      <p:ext uri="{BB962C8B-B14F-4D97-AF65-F5344CB8AC3E}">
        <p14:creationId xmlns:p14="http://schemas.microsoft.com/office/powerpoint/2010/main" val="370913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39206" y="1121535"/>
            <a:ext cx="9730899" cy="24567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938992"/>
          </a:xfrm>
          <a:prstGeom prst="rect">
            <a:avLst/>
          </a:prstGeom>
          <a:noFill/>
        </p:spPr>
        <p:txBody>
          <a:bodyPr wrap="square" rtlCol="0">
            <a:spAutoFit/>
          </a:bodyPr>
          <a:lstStyle/>
          <a:p>
            <a:pPr marL="1143000" indent="-1143000" algn="ctr">
              <a:buAutoNum type="arabicPeriod"/>
            </a:pPr>
            <a:r>
              <a:rPr lang="vi-VN" sz="6000">
                <a:solidFill>
                  <a:schemeClr val="accent3">
                    <a:lumMod val="50000"/>
                  </a:schemeClr>
                </a:solidFill>
                <a:latin typeface="+mj-lt"/>
              </a:rPr>
              <a:t>TIN HỌC GIÚP N</a:t>
            </a:r>
            <a:r>
              <a:rPr lang="en-US" sz="6000">
                <a:solidFill>
                  <a:schemeClr val="accent3">
                    <a:lumMod val="50000"/>
                  </a:schemeClr>
                </a:solidFill>
                <a:latin typeface="+mj-lt"/>
              </a:rPr>
              <a:t>Â</a:t>
            </a:r>
            <a:r>
              <a:rPr lang="vi-VN" sz="6000">
                <a:solidFill>
                  <a:schemeClr val="accent3">
                    <a:lumMod val="50000"/>
                  </a:schemeClr>
                </a:solidFill>
                <a:latin typeface="+mj-lt"/>
              </a:rPr>
              <a:t>NG CAO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HIỆU QUẢ CÔNG VIỆC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0"/>
            <a:ext cx="10649995" cy="2586099"/>
            <a:chOff x="1117200" y="3528268"/>
            <a:chExt cx="10337399" cy="353911"/>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353911"/>
              <a:chOff x="1493120" y="3891280"/>
              <a:chExt cx="10337399" cy="353911"/>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250115"/>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en-US" sz="2400" b="1">
                  <a:solidFill>
                    <a:srgbClr val="002060"/>
                  </a:solidFill>
                  <a:latin typeface="UTM Avo" panose="02040603050506020204" pitchFamily="18" charset="0"/>
                  <a:cs typeface="Times New Roman" panose="02020603050405020304" pitchFamily="18" charset="0"/>
                </a:rPr>
                <a:t>Ứ</a:t>
              </a:r>
              <a:r>
                <a:rPr lang="vi-VN" sz="2400" b="1">
                  <a:solidFill>
                    <a:srgbClr val="002060"/>
                  </a:solidFill>
                  <a:latin typeface="UTM Avo" panose="02040603050506020204" pitchFamily="18" charset="0"/>
                  <a:cs typeface="Times New Roman" panose="02020603050405020304" pitchFamily="18" charset="0"/>
                </a:rPr>
                <a:t>ng dụng tin học trong nghề nghiệp</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1675843"/>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Em hãy cùng các bạn lựa chọn một vài nghề nghiệp mà các em biết để thảo luận và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 ra những ví dụ mà tin học được ứng dụng trong các nghề nghiệp đó.</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T</a:t>
            </a:r>
            <a:r>
              <a:rPr lang="vi-VN" sz="2400">
                <a:solidFill>
                  <a:schemeClr val="accent1">
                    <a:lumMod val="90000"/>
                    <a:lumOff val="10000"/>
                  </a:schemeClr>
                </a:solidFill>
                <a:latin typeface="UTM Avo" panose="02040603050506020204" pitchFamily="18" charset="0"/>
                <a:cs typeface="Times New Roman" panose="02020603050405020304" pitchFamily="18" charset="0"/>
              </a:rPr>
              <a:t>in học ngày càng được ứng dụng rộng rãi</a:t>
            </a:r>
            <a:r>
              <a:rPr lang="en-US" sz="2400">
                <a:solidFill>
                  <a:schemeClr val="accent1">
                    <a:lumMod val="90000"/>
                    <a:lumOff val="10000"/>
                  </a:schemeClr>
                </a:solidFill>
                <a:latin typeface="UTM Avo" panose="02040603050506020204" pitchFamily="18" charset="0"/>
                <a:cs typeface="Times New Roman" panose="02020603050405020304" pitchFamily="18" charset="0"/>
              </a:rPr>
              <a:t> trong mọi ngành nghề khác nhau. </a:t>
            </a:r>
            <a:endParaRPr lang="vi-VN" sz="240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7170" name="Picture 2" descr="Vai trò của công nghệ thông tin trong đời sống hiện đại.">
            <a:extLst>
              <a:ext uri="{FF2B5EF4-FFF2-40B4-BE49-F238E27FC236}">
                <a16:creationId xmlns:a16="http://schemas.microsoft.com/office/drawing/2014/main" id="{10ACE207-BC5C-42F8-8B34-8C9F7487A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980" y="2333349"/>
            <a:ext cx="57150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id="{02457B80-6621-4A85-819A-E425FC4C05D8}"/>
              </a:ext>
            </a:extLst>
          </p:cNvPr>
          <p:cNvGrpSpPr/>
          <p:nvPr/>
        </p:nvGrpSpPr>
        <p:grpSpPr>
          <a:xfrm>
            <a:off x="4161629" y="1541366"/>
            <a:ext cx="3868742" cy="3775267"/>
            <a:chOff x="3870529" y="1943279"/>
            <a:chExt cx="4450944" cy="4343402"/>
          </a:xfrm>
        </p:grpSpPr>
        <p:grpSp>
          <p:nvGrpSpPr>
            <p:cNvPr id="6" name="Group 20">
              <a:extLst>
                <a:ext uri="{FF2B5EF4-FFF2-40B4-BE49-F238E27FC236}">
                  <a16:creationId xmlns:a16="http://schemas.microsoft.com/office/drawing/2014/main" id="{72CA5AEB-6529-45BC-A7A8-3D2170718C74}"/>
                </a:ext>
              </a:extLst>
            </p:cNvPr>
            <p:cNvGrpSpPr/>
            <p:nvPr/>
          </p:nvGrpSpPr>
          <p:grpSpPr>
            <a:xfrm>
              <a:off x="3870529" y="1943279"/>
              <a:ext cx="1970299" cy="1970297"/>
              <a:chOff x="1905000" y="2108996"/>
              <a:chExt cx="1716088" cy="1716088"/>
            </a:xfrm>
          </p:grpSpPr>
          <p:sp>
            <p:nvSpPr>
              <p:cNvPr id="24" name="Teardrop 32">
                <a:extLst>
                  <a:ext uri="{FF2B5EF4-FFF2-40B4-BE49-F238E27FC236}">
                    <a16:creationId xmlns:a16="http://schemas.microsoft.com/office/drawing/2014/main" id="{BBAD08BD-F897-4613-8FB9-D9C2B79DD3DB}"/>
                  </a:ext>
                </a:extLst>
              </p:cNvPr>
              <p:cNvSpPr/>
              <p:nvPr/>
            </p:nvSpPr>
            <p:spPr>
              <a:xfrm rot="5400000">
                <a:off x="1905000" y="2108996"/>
                <a:ext cx="1716088" cy="1716088"/>
              </a:xfrm>
              <a:prstGeom prst="teardrop">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charset="-122"/>
                </a:endParaRPr>
              </a:p>
            </p:txBody>
          </p:sp>
          <p:sp>
            <p:nvSpPr>
              <p:cNvPr id="25" name="Teardrop 19">
                <a:extLst>
                  <a:ext uri="{FF2B5EF4-FFF2-40B4-BE49-F238E27FC236}">
                    <a16:creationId xmlns:a16="http://schemas.microsoft.com/office/drawing/2014/main" id="{C6E85645-ED21-4D29-9900-046A39D84692}"/>
                  </a:ext>
                </a:extLst>
              </p:cNvPr>
              <p:cNvSpPr/>
              <p:nvPr/>
            </p:nvSpPr>
            <p:spPr>
              <a:xfrm rot="5400000">
                <a:off x="2078038" y="2282033"/>
                <a:ext cx="1543050" cy="1543050"/>
              </a:xfrm>
              <a:prstGeom prst="teardrop">
                <a:avLst/>
              </a:prstGeom>
              <a:solidFill>
                <a:srgbClr val="FF9409"/>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charset="-122"/>
                </a:endParaRPr>
              </a:p>
            </p:txBody>
          </p:sp>
        </p:grpSp>
        <p:grpSp>
          <p:nvGrpSpPr>
            <p:cNvPr id="7" name="Group 34">
              <a:extLst>
                <a:ext uri="{FF2B5EF4-FFF2-40B4-BE49-F238E27FC236}">
                  <a16:creationId xmlns:a16="http://schemas.microsoft.com/office/drawing/2014/main" id="{6BEA3C29-C8A1-4E77-85B4-91ACB349F768}"/>
                </a:ext>
              </a:extLst>
            </p:cNvPr>
            <p:cNvGrpSpPr/>
            <p:nvPr/>
          </p:nvGrpSpPr>
          <p:grpSpPr>
            <a:xfrm flipH="1">
              <a:off x="6351174" y="1943279"/>
              <a:ext cx="1970299" cy="1970297"/>
              <a:chOff x="1905000" y="2108996"/>
              <a:chExt cx="1716088" cy="1716088"/>
            </a:xfrm>
          </p:grpSpPr>
          <p:sp>
            <p:nvSpPr>
              <p:cNvPr id="22" name="Teardrop 35">
                <a:extLst>
                  <a:ext uri="{FF2B5EF4-FFF2-40B4-BE49-F238E27FC236}">
                    <a16:creationId xmlns:a16="http://schemas.microsoft.com/office/drawing/2014/main" id="{38E10CBC-71EF-470D-AFDC-36966A1BFF8A}"/>
                  </a:ext>
                </a:extLst>
              </p:cNvPr>
              <p:cNvSpPr/>
              <p:nvPr/>
            </p:nvSpPr>
            <p:spPr>
              <a:xfrm rot="5400000">
                <a:off x="1905000" y="2108996"/>
                <a:ext cx="1716088" cy="1716088"/>
              </a:xfrm>
              <a:prstGeom prst="teardrop">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charset="-122"/>
                </a:endParaRPr>
              </a:p>
            </p:txBody>
          </p:sp>
          <p:sp>
            <p:nvSpPr>
              <p:cNvPr id="23" name="Teardrop 36">
                <a:extLst>
                  <a:ext uri="{FF2B5EF4-FFF2-40B4-BE49-F238E27FC236}">
                    <a16:creationId xmlns:a16="http://schemas.microsoft.com/office/drawing/2014/main" id="{F9277C1A-C68A-4531-964B-DA314CAE0F19}"/>
                  </a:ext>
                </a:extLst>
              </p:cNvPr>
              <p:cNvSpPr/>
              <p:nvPr/>
            </p:nvSpPr>
            <p:spPr>
              <a:xfrm rot="5400000">
                <a:off x="2078038" y="2282033"/>
                <a:ext cx="1543050" cy="1543050"/>
              </a:xfrm>
              <a:prstGeom prst="teardrop">
                <a:avLst/>
              </a:prstGeom>
              <a:solidFill>
                <a:srgbClr val="FF94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charset="-122"/>
                </a:endParaRPr>
              </a:p>
            </p:txBody>
          </p:sp>
        </p:grpSp>
        <p:grpSp>
          <p:nvGrpSpPr>
            <p:cNvPr id="8" name="Group 37">
              <a:extLst>
                <a:ext uri="{FF2B5EF4-FFF2-40B4-BE49-F238E27FC236}">
                  <a16:creationId xmlns:a16="http://schemas.microsoft.com/office/drawing/2014/main" id="{759B2DA3-272A-4B32-908C-8903810C31AC}"/>
                </a:ext>
              </a:extLst>
            </p:cNvPr>
            <p:cNvGrpSpPr/>
            <p:nvPr/>
          </p:nvGrpSpPr>
          <p:grpSpPr>
            <a:xfrm flipV="1">
              <a:off x="3870529" y="4316384"/>
              <a:ext cx="1970299" cy="1970297"/>
              <a:chOff x="1905000" y="2108996"/>
              <a:chExt cx="1716088" cy="1716088"/>
            </a:xfrm>
          </p:grpSpPr>
          <p:sp>
            <p:nvSpPr>
              <p:cNvPr id="20" name="Teardrop 38">
                <a:extLst>
                  <a:ext uri="{FF2B5EF4-FFF2-40B4-BE49-F238E27FC236}">
                    <a16:creationId xmlns:a16="http://schemas.microsoft.com/office/drawing/2014/main" id="{BE60A0BE-F668-4F0A-AE1C-5D93F5CB9214}"/>
                  </a:ext>
                </a:extLst>
              </p:cNvPr>
              <p:cNvSpPr/>
              <p:nvPr/>
            </p:nvSpPr>
            <p:spPr>
              <a:xfrm rot="5400000">
                <a:off x="1905000" y="2108996"/>
                <a:ext cx="1716088" cy="1716088"/>
              </a:xfrm>
              <a:prstGeom prst="teardrop">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charset="-122"/>
                </a:endParaRPr>
              </a:p>
            </p:txBody>
          </p:sp>
          <p:sp>
            <p:nvSpPr>
              <p:cNvPr id="21" name="Teardrop 39">
                <a:extLst>
                  <a:ext uri="{FF2B5EF4-FFF2-40B4-BE49-F238E27FC236}">
                    <a16:creationId xmlns:a16="http://schemas.microsoft.com/office/drawing/2014/main" id="{F6E2FAF2-1376-4EBB-B464-DD5A3847E0C8}"/>
                  </a:ext>
                </a:extLst>
              </p:cNvPr>
              <p:cNvSpPr/>
              <p:nvPr/>
            </p:nvSpPr>
            <p:spPr>
              <a:xfrm rot="5400000">
                <a:off x="2078038" y="2282033"/>
                <a:ext cx="1543050" cy="1543050"/>
              </a:xfrm>
              <a:prstGeom prst="teardrop">
                <a:avLst/>
              </a:prstGeom>
              <a:solidFill>
                <a:srgbClr val="FF94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charset="-122"/>
                </a:endParaRPr>
              </a:p>
            </p:txBody>
          </p:sp>
        </p:grpSp>
        <p:grpSp>
          <p:nvGrpSpPr>
            <p:cNvPr id="9" name="Group 40">
              <a:extLst>
                <a:ext uri="{FF2B5EF4-FFF2-40B4-BE49-F238E27FC236}">
                  <a16:creationId xmlns:a16="http://schemas.microsoft.com/office/drawing/2014/main" id="{99ED3AE9-6789-4985-8C29-9F3BD0B99BED}"/>
                </a:ext>
              </a:extLst>
            </p:cNvPr>
            <p:cNvGrpSpPr/>
            <p:nvPr/>
          </p:nvGrpSpPr>
          <p:grpSpPr>
            <a:xfrm flipH="1" flipV="1">
              <a:off x="6351174" y="4316384"/>
              <a:ext cx="1970299" cy="1970297"/>
              <a:chOff x="1905000" y="2108996"/>
              <a:chExt cx="1716088" cy="1716088"/>
            </a:xfrm>
          </p:grpSpPr>
          <p:sp>
            <p:nvSpPr>
              <p:cNvPr id="18" name="Teardrop 41">
                <a:extLst>
                  <a:ext uri="{FF2B5EF4-FFF2-40B4-BE49-F238E27FC236}">
                    <a16:creationId xmlns:a16="http://schemas.microsoft.com/office/drawing/2014/main" id="{27DEA839-E6EA-4B16-988F-16463165700F}"/>
                  </a:ext>
                </a:extLst>
              </p:cNvPr>
              <p:cNvSpPr/>
              <p:nvPr/>
            </p:nvSpPr>
            <p:spPr>
              <a:xfrm rot="5400000">
                <a:off x="1905000" y="2108996"/>
                <a:ext cx="1716088" cy="1716088"/>
              </a:xfrm>
              <a:prstGeom prst="teardrop">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charset="-122"/>
                </a:endParaRPr>
              </a:p>
            </p:txBody>
          </p:sp>
          <p:sp>
            <p:nvSpPr>
              <p:cNvPr id="19" name="Teardrop 42">
                <a:extLst>
                  <a:ext uri="{FF2B5EF4-FFF2-40B4-BE49-F238E27FC236}">
                    <a16:creationId xmlns:a16="http://schemas.microsoft.com/office/drawing/2014/main" id="{8A9D7C15-4BC0-4B7F-85A6-D95587AF11F3}"/>
                  </a:ext>
                </a:extLst>
              </p:cNvPr>
              <p:cNvSpPr/>
              <p:nvPr/>
            </p:nvSpPr>
            <p:spPr>
              <a:xfrm rot="5400000">
                <a:off x="2078038" y="2282033"/>
                <a:ext cx="1543050" cy="1543050"/>
              </a:xfrm>
              <a:prstGeom prst="teardrop">
                <a:avLst/>
              </a:prstGeom>
              <a:solidFill>
                <a:srgbClr val="FF94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charset="-122"/>
                </a:endParaRPr>
              </a:p>
            </p:txBody>
          </p:sp>
        </p:grpSp>
        <p:grpSp>
          <p:nvGrpSpPr>
            <p:cNvPr id="10" name="Group 27">
              <a:extLst>
                <a:ext uri="{FF2B5EF4-FFF2-40B4-BE49-F238E27FC236}">
                  <a16:creationId xmlns:a16="http://schemas.microsoft.com/office/drawing/2014/main" id="{B085D21F-2CD9-4378-8C1D-242C45D9EB32}"/>
                </a:ext>
              </a:extLst>
            </p:cNvPr>
            <p:cNvGrpSpPr/>
            <p:nvPr/>
          </p:nvGrpSpPr>
          <p:grpSpPr>
            <a:xfrm>
              <a:off x="4534812" y="2575433"/>
              <a:ext cx="758262" cy="758262"/>
              <a:chOff x="10996613" y="1925638"/>
              <a:chExt cx="534987" cy="534988"/>
            </a:xfrm>
            <a:solidFill>
              <a:schemeClr val="bg1"/>
            </a:solidFill>
          </p:grpSpPr>
          <p:sp>
            <p:nvSpPr>
              <p:cNvPr id="16" name="Freeform 6">
                <a:extLst>
                  <a:ext uri="{FF2B5EF4-FFF2-40B4-BE49-F238E27FC236}">
                    <a16:creationId xmlns:a16="http://schemas.microsoft.com/office/drawing/2014/main" id="{F687789D-6770-4365-93C9-A23FC994AECF}"/>
                  </a:ext>
                </a:extLst>
              </p:cNvPr>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inpin heiti" charset="-122"/>
                </a:endParaRPr>
              </a:p>
            </p:txBody>
          </p:sp>
          <p:sp>
            <p:nvSpPr>
              <p:cNvPr id="17" name="Freeform 7">
                <a:extLst>
                  <a:ext uri="{FF2B5EF4-FFF2-40B4-BE49-F238E27FC236}">
                    <a16:creationId xmlns:a16="http://schemas.microsoft.com/office/drawing/2014/main" id="{7EC44FA1-46C7-44D7-8E5D-8B28D580B887}"/>
                  </a:ext>
                </a:extLst>
              </p:cNvPr>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inpin heiti" charset="-122"/>
                </a:endParaRPr>
              </a:p>
            </p:txBody>
          </p:sp>
        </p:grpSp>
        <p:sp>
          <p:nvSpPr>
            <p:cNvPr id="11" name="Freeform 19">
              <a:extLst>
                <a:ext uri="{FF2B5EF4-FFF2-40B4-BE49-F238E27FC236}">
                  <a16:creationId xmlns:a16="http://schemas.microsoft.com/office/drawing/2014/main" id="{4719C714-40AC-4EF9-AFB5-077A85910DEC}"/>
                </a:ext>
              </a:extLst>
            </p:cNvPr>
            <p:cNvSpPr>
              <a:spLocks noEditPoints="1"/>
            </p:cNvSpPr>
            <p:nvPr/>
          </p:nvSpPr>
          <p:spPr bwMode="auto">
            <a:xfrm>
              <a:off x="6879232" y="4921277"/>
              <a:ext cx="715512" cy="760510"/>
            </a:xfrm>
            <a:custGeom>
              <a:avLst/>
              <a:gdLst>
                <a:gd name="T0" fmla="*/ 2343 w 3184"/>
                <a:gd name="T1" fmla="*/ 2439 h 3385"/>
                <a:gd name="T2" fmla="*/ 2177 w 3184"/>
                <a:gd name="T3" fmla="*/ 2677 h 3385"/>
                <a:gd name="T4" fmla="*/ 2213 w 3184"/>
                <a:gd name="T5" fmla="*/ 2975 h 3385"/>
                <a:gd name="T6" fmla="*/ 2429 w 3184"/>
                <a:gd name="T7" fmla="*/ 3166 h 3385"/>
                <a:gd name="T8" fmla="*/ 2729 w 3184"/>
                <a:gd name="T9" fmla="*/ 3166 h 3385"/>
                <a:gd name="T10" fmla="*/ 2945 w 3184"/>
                <a:gd name="T11" fmla="*/ 2975 h 3385"/>
                <a:gd name="T12" fmla="*/ 2981 w 3184"/>
                <a:gd name="T13" fmla="*/ 2677 h 3385"/>
                <a:gd name="T14" fmla="*/ 2816 w 3184"/>
                <a:gd name="T15" fmla="*/ 2439 h 3385"/>
                <a:gd name="T16" fmla="*/ 604 w 3184"/>
                <a:gd name="T17" fmla="*/ 1277 h 3385"/>
                <a:gd name="T18" fmla="*/ 329 w 3184"/>
                <a:gd name="T19" fmla="*/ 1382 h 3385"/>
                <a:gd name="T20" fmla="*/ 193 w 3184"/>
                <a:gd name="T21" fmla="*/ 1640 h 3385"/>
                <a:gd name="T22" fmla="*/ 264 w 3184"/>
                <a:gd name="T23" fmla="*/ 1929 h 3385"/>
                <a:gd name="T24" fmla="*/ 503 w 3184"/>
                <a:gd name="T25" fmla="*/ 2095 h 3385"/>
                <a:gd name="T26" fmla="*/ 799 w 3184"/>
                <a:gd name="T27" fmla="*/ 2059 h 3385"/>
                <a:gd name="T28" fmla="*/ 991 w 3184"/>
                <a:gd name="T29" fmla="*/ 1842 h 3385"/>
                <a:gd name="T30" fmla="*/ 991 w 3184"/>
                <a:gd name="T31" fmla="*/ 1543 h 3385"/>
                <a:gd name="T32" fmla="*/ 799 w 3184"/>
                <a:gd name="T33" fmla="*/ 1325 h 3385"/>
                <a:gd name="T34" fmla="*/ 2528 w 3184"/>
                <a:gd name="T35" fmla="*/ 194 h 3385"/>
                <a:gd name="T36" fmla="*/ 2270 w 3184"/>
                <a:gd name="T37" fmla="*/ 331 h 3385"/>
                <a:gd name="T38" fmla="*/ 2165 w 3184"/>
                <a:gd name="T39" fmla="*/ 606 h 3385"/>
                <a:gd name="T40" fmla="*/ 2270 w 3184"/>
                <a:gd name="T41" fmla="*/ 882 h 3385"/>
                <a:gd name="T42" fmla="*/ 2528 w 3184"/>
                <a:gd name="T43" fmla="*/ 1018 h 3385"/>
                <a:gd name="T44" fmla="*/ 2816 w 3184"/>
                <a:gd name="T45" fmla="*/ 947 h 3385"/>
                <a:gd name="T46" fmla="*/ 2981 w 3184"/>
                <a:gd name="T47" fmla="*/ 708 h 3385"/>
                <a:gd name="T48" fmla="*/ 2945 w 3184"/>
                <a:gd name="T49" fmla="*/ 411 h 3385"/>
                <a:gd name="T50" fmla="*/ 2729 w 3184"/>
                <a:gd name="T51" fmla="*/ 219 h 3385"/>
                <a:gd name="T52" fmla="*/ 2701 w 3184"/>
                <a:gd name="T53" fmla="*/ 13 h 3385"/>
                <a:gd name="T54" fmla="*/ 3006 w 3184"/>
                <a:gd name="T55" fmla="*/ 177 h 3385"/>
                <a:gd name="T56" fmla="*/ 3170 w 3184"/>
                <a:gd name="T57" fmla="*/ 483 h 3385"/>
                <a:gd name="T58" fmla="*/ 3134 w 3184"/>
                <a:gd name="T59" fmla="*/ 841 h 3385"/>
                <a:gd name="T60" fmla="*/ 2915 w 3184"/>
                <a:gd name="T61" fmla="*/ 1107 h 3385"/>
                <a:gd name="T62" fmla="*/ 2578 w 3184"/>
                <a:gd name="T63" fmla="*/ 1211 h 3385"/>
                <a:gd name="T64" fmla="*/ 2260 w 3184"/>
                <a:gd name="T65" fmla="*/ 1119 h 3385"/>
                <a:gd name="T66" fmla="*/ 1187 w 3184"/>
                <a:gd name="T67" fmla="*/ 1539 h 3385"/>
                <a:gd name="T68" fmla="*/ 1187 w 3184"/>
                <a:gd name="T69" fmla="*/ 1843 h 3385"/>
                <a:gd name="T70" fmla="*/ 2262 w 3184"/>
                <a:gd name="T71" fmla="*/ 2266 h 3385"/>
                <a:gd name="T72" fmla="*/ 2579 w 3184"/>
                <a:gd name="T73" fmla="*/ 2175 h 3385"/>
                <a:gd name="T74" fmla="*/ 2918 w 3184"/>
                <a:gd name="T75" fmla="*/ 2278 h 3385"/>
                <a:gd name="T76" fmla="*/ 3137 w 3184"/>
                <a:gd name="T77" fmla="*/ 2545 h 3385"/>
                <a:gd name="T78" fmla="*/ 3171 w 3184"/>
                <a:gd name="T79" fmla="*/ 2902 h 3385"/>
                <a:gd name="T80" fmla="*/ 3007 w 3184"/>
                <a:gd name="T81" fmla="*/ 3208 h 3385"/>
                <a:gd name="T82" fmla="*/ 2702 w 3184"/>
                <a:gd name="T83" fmla="*/ 3373 h 3385"/>
                <a:gd name="T84" fmla="*/ 2345 w 3184"/>
                <a:gd name="T85" fmla="*/ 3337 h 3385"/>
                <a:gd name="T86" fmla="*/ 2080 w 3184"/>
                <a:gd name="T87" fmla="*/ 3118 h 3385"/>
                <a:gd name="T88" fmla="*/ 1976 w 3184"/>
                <a:gd name="T89" fmla="*/ 2780 h 3385"/>
                <a:gd name="T90" fmla="*/ 1050 w 3184"/>
                <a:gd name="T91" fmla="*/ 2101 h 3385"/>
                <a:gd name="T92" fmla="*/ 773 w 3184"/>
                <a:gd name="T93" fmla="*/ 2273 h 3385"/>
                <a:gd name="T94" fmla="*/ 426 w 3184"/>
                <a:gd name="T95" fmla="*/ 2270 h 3385"/>
                <a:gd name="T96" fmla="*/ 139 w 3184"/>
                <a:gd name="T97" fmla="*/ 2077 h 3385"/>
                <a:gd name="T98" fmla="*/ 3 w 3184"/>
                <a:gd name="T99" fmla="*/ 1754 h 3385"/>
                <a:gd name="T100" fmla="*/ 73 w 3184"/>
                <a:gd name="T101" fmla="*/ 1403 h 3385"/>
                <a:gd name="T102" fmla="*/ 317 w 3184"/>
                <a:gd name="T103" fmla="*/ 1160 h 3385"/>
                <a:gd name="T104" fmla="*/ 662 w 3184"/>
                <a:gd name="T105" fmla="*/ 1089 h 3385"/>
                <a:gd name="T106" fmla="*/ 967 w 3184"/>
                <a:gd name="T107" fmla="*/ 1210 h 3385"/>
                <a:gd name="T108" fmla="*/ 1984 w 3184"/>
                <a:gd name="T109" fmla="*/ 709 h 3385"/>
                <a:gd name="T110" fmla="*/ 2022 w 3184"/>
                <a:gd name="T111" fmla="*/ 370 h 3385"/>
                <a:gd name="T112" fmla="*/ 2241 w 3184"/>
                <a:gd name="T113" fmla="*/ 104 h 3385"/>
                <a:gd name="T114" fmla="*/ 2578 w 3184"/>
                <a:gd name="T115" fmla="*/ 0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4" h="3385">
                  <a:moveTo>
                    <a:pt x="2579" y="2364"/>
                  </a:moveTo>
                  <a:lnTo>
                    <a:pt x="2528" y="2367"/>
                  </a:lnTo>
                  <a:lnTo>
                    <a:pt x="2478" y="2377"/>
                  </a:lnTo>
                  <a:lnTo>
                    <a:pt x="2429" y="2392"/>
                  </a:lnTo>
                  <a:lnTo>
                    <a:pt x="2385" y="2413"/>
                  </a:lnTo>
                  <a:lnTo>
                    <a:pt x="2343" y="2439"/>
                  </a:lnTo>
                  <a:lnTo>
                    <a:pt x="2304" y="2469"/>
                  </a:lnTo>
                  <a:lnTo>
                    <a:pt x="2270" y="2504"/>
                  </a:lnTo>
                  <a:lnTo>
                    <a:pt x="2239" y="2542"/>
                  </a:lnTo>
                  <a:lnTo>
                    <a:pt x="2213" y="2584"/>
                  </a:lnTo>
                  <a:lnTo>
                    <a:pt x="2193" y="2630"/>
                  </a:lnTo>
                  <a:lnTo>
                    <a:pt x="2177" y="2677"/>
                  </a:lnTo>
                  <a:lnTo>
                    <a:pt x="2168" y="2727"/>
                  </a:lnTo>
                  <a:lnTo>
                    <a:pt x="2165" y="2779"/>
                  </a:lnTo>
                  <a:lnTo>
                    <a:pt x="2168" y="2831"/>
                  </a:lnTo>
                  <a:lnTo>
                    <a:pt x="2177" y="2882"/>
                  </a:lnTo>
                  <a:lnTo>
                    <a:pt x="2193" y="2929"/>
                  </a:lnTo>
                  <a:lnTo>
                    <a:pt x="2213" y="2975"/>
                  </a:lnTo>
                  <a:lnTo>
                    <a:pt x="2239" y="3017"/>
                  </a:lnTo>
                  <a:lnTo>
                    <a:pt x="2270" y="3055"/>
                  </a:lnTo>
                  <a:lnTo>
                    <a:pt x="2304" y="3090"/>
                  </a:lnTo>
                  <a:lnTo>
                    <a:pt x="2343" y="3120"/>
                  </a:lnTo>
                  <a:lnTo>
                    <a:pt x="2385" y="3146"/>
                  </a:lnTo>
                  <a:lnTo>
                    <a:pt x="2429" y="3166"/>
                  </a:lnTo>
                  <a:lnTo>
                    <a:pt x="2478" y="3182"/>
                  </a:lnTo>
                  <a:lnTo>
                    <a:pt x="2528" y="3191"/>
                  </a:lnTo>
                  <a:lnTo>
                    <a:pt x="2579" y="3195"/>
                  </a:lnTo>
                  <a:lnTo>
                    <a:pt x="2632" y="3191"/>
                  </a:lnTo>
                  <a:lnTo>
                    <a:pt x="2681" y="3182"/>
                  </a:lnTo>
                  <a:lnTo>
                    <a:pt x="2729" y="3166"/>
                  </a:lnTo>
                  <a:lnTo>
                    <a:pt x="2774" y="3146"/>
                  </a:lnTo>
                  <a:lnTo>
                    <a:pt x="2816" y="3120"/>
                  </a:lnTo>
                  <a:lnTo>
                    <a:pt x="2855" y="3090"/>
                  </a:lnTo>
                  <a:lnTo>
                    <a:pt x="2889" y="3055"/>
                  </a:lnTo>
                  <a:lnTo>
                    <a:pt x="2920" y="3017"/>
                  </a:lnTo>
                  <a:lnTo>
                    <a:pt x="2945" y="2975"/>
                  </a:lnTo>
                  <a:lnTo>
                    <a:pt x="2966" y="2929"/>
                  </a:lnTo>
                  <a:lnTo>
                    <a:pt x="2981" y="2882"/>
                  </a:lnTo>
                  <a:lnTo>
                    <a:pt x="2991" y="2831"/>
                  </a:lnTo>
                  <a:lnTo>
                    <a:pt x="2994" y="2779"/>
                  </a:lnTo>
                  <a:lnTo>
                    <a:pt x="2991" y="2727"/>
                  </a:lnTo>
                  <a:lnTo>
                    <a:pt x="2981" y="2677"/>
                  </a:lnTo>
                  <a:lnTo>
                    <a:pt x="2966" y="2630"/>
                  </a:lnTo>
                  <a:lnTo>
                    <a:pt x="2945" y="2584"/>
                  </a:lnTo>
                  <a:lnTo>
                    <a:pt x="2920" y="2542"/>
                  </a:lnTo>
                  <a:lnTo>
                    <a:pt x="2889" y="2504"/>
                  </a:lnTo>
                  <a:lnTo>
                    <a:pt x="2855" y="2469"/>
                  </a:lnTo>
                  <a:lnTo>
                    <a:pt x="2816" y="2439"/>
                  </a:lnTo>
                  <a:lnTo>
                    <a:pt x="2774" y="2413"/>
                  </a:lnTo>
                  <a:lnTo>
                    <a:pt x="2729" y="2392"/>
                  </a:lnTo>
                  <a:lnTo>
                    <a:pt x="2681" y="2377"/>
                  </a:lnTo>
                  <a:lnTo>
                    <a:pt x="2632" y="2367"/>
                  </a:lnTo>
                  <a:lnTo>
                    <a:pt x="2579" y="2364"/>
                  </a:lnTo>
                  <a:close/>
                  <a:moveTo>
                    <a:pt x="604" y="1277"/>
                  </a:moveTo>
                  <a:lnTo>
                    <a:pt x="553" y="1280"/>
                  </a:lnTo>
                  <a:lnTo>
                    <a:pt x="503" y="1289"/>
                  </a:lnTo>
                  <a:lnTo>
                    <a:pt x="454" y="1305"/>
                  </a:lnTo>
                  <a:lnTo>
                    <a:pt x="410" y="1325"/>
                  </a:lnTo>
                  <a:lnTo>
                    <a:pt x="368" y="1351"/>
                  </a:lnTo>
                  <a:lnTo>
                    <a:pt x="329" y="1382"/>
                  </a:lnTo>
                  <a:lnTo>
                    <a:pt x="295" y="1416"/>
                  </a:lnTo>
                  <a:lnTo>
                    <a:pt x="264" y="1455"/>
                  </a:lnTo>
                  <a:lnTo>
                    <a:pt x="238" y="1497"/>
                  </a:lnTo>
                  <a:lnTo>
                    <a:pt x="218" y="1543"/>
                  </a:lnTo>
                  <a:lnTo>
                    <a:pt x="202" y="1590"/>
                  </a:lnTo>
                  <a:lnTo>
                    <a:pt x="193" y="1640"/>
                  </a:lnTo>
                  <a:lnTo>
                    <a:pt x="190" y="1692"/>
                  </a:lnTo>
                  <a:lnTo>
                    <a:pt x="193" y="1744"/>
                  </a:lnTo>
                  <a:lnTo>
                    <a:pt x="202" y="1794"/>
                  </a:lnTo>
                  <a:lnTo>
                    <a:pt x="218" y="1842"/>
                  </a:lnTo>
                  <a:lnTo>
                    <a:pt x="238" y="1888"/>
                  </a:lnTo>
                  <a:lnTo>
                    <a:pt x="264" y="1929"/>
                  </a:lnTo>
                  <a:lnTo>
                    <a:pt x="295" y="1968"/>
                  </a:lnTo>
                  <a:lnTo>
                    <a:pt x="329" y="2002"/>
                  </a:lnTo>
                  <a:lnTo>
                    <a:pt x="368" y="2033"/>
                  </a:lnTo>
                  <a:lnTo>
                    <a:pt x="410" y="2059"/>
                  </a:lnTo>
                  <a:lnTo>
                    <a:pt x="454" y="2079"/>
                  </a:lnTo>
                  <a:lnTo>
                    <a:pt x="503" y="2095"/>
                  </a:lnTo>
                  <a:lnTo>
                    <a:pt x="553" y="2104"/>
                  </a:lnTo>
                  <a:lnTo>
                    <a:pt x="604" y="2107"/>
                  </a:lnTo>
                  <a:lnTo>
                    <a:pt x="656" y="2104"/>
                  </a:lnTo>
                  <a:lnTo>
                    <a:pt x="706" y="2095"/>
                  </a:lnTo>
                  <a:lnTo>
                    <a:pt x="754" y="2079"/>
                  </a:lnTo>
                  <a:lnTo>
                    <a:pt x="799" y="2059"/>
                  </a:lnTo>
                  <a:lnTo>
                    <a:pt x="841" y="2033"/>
                  </a:lnTo>
                  <a:lnTo>
                    <a:pt x="879" y="2002"/>
                  </a:lnTo>
                  <a:lnTo>
                    <a:pt x="914" y="1968"/>
                  </a:lnTo>
                  <a:lnTo>
                    <a:pt x="945" y="1929"/>
                  </a:lnTo>
                  <a:lnTo>
                    <a:pt x="970" y="1888"/>
                  </a:lnTo>
                  <a:lnTo>
                    <a:pt x="991" y="1842"/>
                  </a:lnTo>
                  <a:lnTo>
                    <a:pt x="1006" y="1794"/>
                  </a:lnTo>
                  <a:lnTo>
                    <a:pt x="1016" y="1744"/>
                  </a:lnTo>
                  <a:lnTo>
                    <a:pt x="1019" y="1692"/>
                  </a:lnTo>
                  <a:lnTo>
                    <a:pt x="1016" y="1640"/>
                  </a:lnTo>
                  <a:lnTo>
                    <a:pt x="1006" y="1590"/>
                  </a:lnTo>
                  <a:lnTo>
                    <a:pt x="991" y="1543"/>
                  </a:lnTo>
                  <a:lnTo>
                    <a:pt x="970" y="1497"/>
                  </a:lnTo>
                  <a:lnTo>
                    <a:pt x="945" y="1455"/>
                  </a:lnTo>
                  <a:lnTo>
                    <a:pt x="914" y="1416"/>
                  </a:lnTo>
                  <a:lnTo>
                    <a:pt x="880" y="1382"/>
                  </a:lnTo>
                  <a:lnTo>
                    <a:pt x="841" y="1351"/>
                  </a:lnTo>
                  <a:lnTo>
                    <a:pt x="799" y="1325"/>
                  </a:lnTo>
                  <a:lnTo>
                    <a:pt x="755" y="1305"/>
                  </a:lnTo>
                  <a:lnTo>
                    <a:pt x="706" y="1289"/>
                  </a:lnTo>
                  <a:lnTo>
                    <a:pt x="657" y="1280"/>
                  </a:lnTo>
                  <a:lnTo>
                    <a:pt x="604" y="1277"/>
                  </a:lnTo>
                  <a:close/>
                  <a:moveTo>
                    <a:pt x="2579" y="191"/>
                  </a:moveTo>
                  <a:lnTo>
                    <a:pt x="2528" y="194"/>
                  </a:lnTo>
                  <a:lnTo>
                    <a:pt x="2478" y="203"/>
                  </a:lnTo>
                  <a:lnTo>
                    <a:pt x="2430" y="219"/>
                  </a:lnTo>
                  <a:lnTo>
                    <a:pt x="2385" y="239"/>
                  </a:lnTo>
                  <a:lnTo>
                    <a:pt x="2343" y="265"/>
                  </a:lnTo>
                  <a:lnTo>
                    <a:pt x="2305" y="296"/>
                  </a:lnTo>
                  <a:lnTo>
                    <a:pt x="2270" y="331"/>
                  </a:lnTo>
                  <a:lnTo>
                    <a:pt x="2239" y="369"/>
                  </a:lnTo>
                  <a:lnTo>
                    <a:pt x="2213" y="411"/>
                  </a:lnTo>
                  <a:lnTo>
                    <a:pt x="2193" y="457"/>
                  </a:lnTo>
                  <a:lnTo>
                    <a:pt x="2177" y="504"/>
                  </a:lnTo>
                  <a:lnTo>
                    <a:pt x="2168" y="554"/>
                  </a:lnTo>
                  <a:lnTo>
                    <a:pt x="2165" y="606"/>
                  </a:lnTo>
                  <a:lnTo>
                    <a:pt x="2168" y="659"/>
                  </a:lnTo>
                  <a:lnTo>
                    <a:pt x="2177" y="708"/>
                  </a:lnTo>
                  <a:lnTo>
                    <a:pt x="2193" y="756"/>
                  </a:lnTo>
                  <a:lnTo>
                    <a:pt x="2213" y="802"/>
                  </a:lnTo>
                  <a:lnTo>
                    <a:pt x="2239" y="843"/>
                  </a:lnTo>
                  <a:lnTo>
                    <a:pt x="2270" y="882"/>
                  </a:lnTo>
                  <a:lnTo>
                    <a:pt x="2304" y="916"/>
                  </a:lnTo>
                  <a:lnTo>
                    <a:pt x="2343" y="947"/>
                  </a:lnTo>
                  <a:lnTo>
                    <a:pt x="2385" y="973"/>
                  </a:lnTo>
                  <a:lnTo>
                    <a:pt x="2429" y="993"/>
                  </a:lnTo>
                  <a:lnTo>
                    <a:pt x="2478" y="1009"/>
                  </a:lnTo>
                  <a:lnTo>
                    <a:pt x="2528" y="1018"/>
                  </a:lnTo>
                  <a:lnTo>
                    <a:pt x="2579" y="1021"/>
                  </a:lnTo>
                  <a:lnTo>
                    <a:pt x="2632" y="1018"/>
                  </a:lnTo>
                  <a:lnTo>
                    <a:pt x="2681" y="1009"/>
                  </a:lnTo>
                  <a:lnTo>
                    <a:pt x="2729" y="993"/>
                  </a:lnTo>
                  <a:lnTo>
                    <a:pt x="2774" y="973"/>
                  </a:lnTo>
                  <a:lnTo>
                    <a:pt x="2816" y="947"/>
                  </a:lnTo>
                  <a:lnTo>
                    <a:pt x="2855" y="916"/>
                  </a:lnTo>
                  <a:lnTo>
                    <a:pt x="2889" y="882"/>
                  </a:lnTo>
                  <a:lnTo>
                    <a:pt x="2920" y="843"/>
                  </a:lnTo>
                  <a:lnTo>
                    <a:pt x="2945" y="802"/>
                  </a:lnTo>
                  <a:lnTo>
                    <a:pt x="2966" y="756"/>
                  </a:lnTo>
                  <a:lnTo>
                    <a:pt x="2981" y="708"/>
                  </a:lnTo>
                  <a:lnTo>
                    <a:pt x="2991" y="659"/>
                  </a:lnTo>
                  <a:lnTo>
                    <a:pt x="2994" y="606"/>
                  </a:lnTo>
                  <a:lnTo>
                    <a:pt x="2991" y="554"/>
                  </a:lnTo>
                  <a:lnTo>
                    <a:pt x="2981" y="504"/>
                  </a:lnTo>
                  <a:lnTo>
                    <a:pt x="2966" y="457"/>
                  </a:lnTo>
                  <a:lnTo>
                    <a:pt x="2945" y="411"/>
                  </a:lnTo>
                  <a:lnTo>
                    <a:pt x="2920" y="369"/>
                  </a:lnTo>
                  <a:lnTo>
                    <a:pt x="2889" y="331"/>
                  </a:lnTo>
                  <a:lnTo>
                    <a:pt x="2855" y="296"/>
                  </a:lnTo>
                  <a:lnTo>
                    <a:pt x="2816" y="265"/>
                  </a:lnTo>
                  <a:lnTo>
                    <a:pt x="2774" y="239"/>
                  </a:lnTo>
                  <a:lnTo>
                    <a:pt x="2729" y="219"/>
                  </a:lnTo>
                  <a:lnTo>
                    <a:pt x="2681" y="203"/>
                  </a:lnTo>
                  <a:lnTo>
                    <a:pt x="2632" y="194"/>
                  </a:lnTo>
                  <a:lnTo>
                    <a:pt x="2579" y="191"/>
                  </a:lnTo>
                  <a:close/>
                  <a:moveTo>
                    <a:pt x="2578" y="0"/>
                  </a:moveTo>
                  <a:lnTo>
                    <a:pt x="2640" y="3"/>
                  </a:lnTo>
                  <a:lnTo>
                    <a:pt x="2701" y="13"/>
                  </a:lnTo>
                  <a:lnTo>
                    <a:pt x="2758" y="28"/>
                  </a:lnTo>
                  <a:lnTo>
                    <a:pt x="2814" y="48"/>
                  </a:lnTo>
                  <a:lnTo>
                    <a:pt x="2866" y="73"/>
                  </a:lnTo>
                  <a:lnTo>
                    <a:pt x="2917" y="104"/>
                  </a:lnTo>
                  <a:lnTo>
                    <a:pt x="2963" y="138"/>
                  </a:lnTo>
                  <a:lnTo>
                    <a:pt x="3006" y="177"/>
                  </a:lnTo>
                  <a:lnTo>
                    <a:pt x="3045" y="221"/>
                  </a:lnTo>
                  <a:lnTo>
                    <a:pt x="3079" y="267"/>
                  </a:lnTo>
                  <a:lnTo>
                    <a:pt x="3110" y="318"/>
                  </a:lnTo>
                  <a:lnTo>
                    <a:pt x="3135" y="370"/>
                  </a:lnTo>
                  <a:lnTo>
                    <a:pt x="3155" y="426"/>
                  </a:lnTo>
                  <a:lnTo>
                    <a:pt x="3170" y="483"/>
                  </a:lnTo>
                  <a:lnTo>
                    <a:pt x="3180" y="543"/>
                  </a:lnTo>
                  <a:lnTo>
                    <a:pt x="3183" y="605"/>
                  </a:lnTo>
                  <a:lnTo>
                    <a:pt x="3180" y="667"/>
                  </a:lnTo>
                  <a:lnTo>
                    <a:pt x="3170" y="728"/>
                  </a:lnTo>
                  <a:lnTo>
                    <a:pt x="3155" y="785"/>
                  </a:lnTo>
                  <a:lnTo>
                    <a:pt x="3134" y="841"/>
                  </a:lnTo>
                  <a:lnTo>
                    <a:pt x="3110" y="893"/>
                  </a:lnTo>
                  <a:lnTo>
                    <a:pt x="3079" y="944"/>
                  </a:lnTo>
                  <a:lnTo>
                    <a:pt x="3044" y="990"/>
                  </a:lnTo>
                  <a:lnTo>
                    <a:pt x="3005" y="1034"/>
                  </a:lnTo>
                  <a:lnTo>
                    <a:pt x="2963" y="1073"/>
                  </a:lnTo>
                  <a:lnTo>
                    <a:pt x="2915" y="1107"/>
                  </a:lnTo>
                  <a:lnTo>
                    <a:pt x="2866" y="1138"/>
                  </a:lnTo>
                  <a:lnTo>
                    <a:pt x="2814" y="1163"/>
                  </a:lnTo>
                  <a:lnTo>
                    <a:pt x="2758" y="1183"/>
                  </a:lnTo>
                  <a:lnTo>
                    <a:pt x="2700" y="1198"/>
                  </a:lnTo>
                  <a:lnTo>
                    <a:pt x="2640" y="1208"/>
                  </a:lnTo>
                  <a:lnTo>
                    <a:pt x="2578" y="1211"/>
                  </a:lnTo>
                  <a:lnTo>
                    <a:pt x="2521" y="1208"/>
                  </a:lnTo>
                  <a:lnTo>
                    <a:pt x="2464" y="1199"/>
                  </a:lnTo>
                  <a:lnTo>
                    <a:pt x="2410" y="1186"/>
                  </a:lnTo>
                  <a:lnTo>
                    <a:pt x="2357" y="1169"/>
                  </a:lnTo>
                  <a:lnTo>
                    <a:pt x="2307" y="1146"/>
                  </a:lnTo>
                  <a:lnTo>
                    <a:pt x="2260" y="1119"/>
                  </a:lnTo>
                  <a:lnTo>
                    <a:pt x="2215" y="1088"/>
                  </a:lnTo>
                  <a:lnTo>
                    <a:pt x="2173" y="1053"/>
                  </a:lnTo>
                  <a:lnTo>
                    <a:pt x="2134" y="1015"/>
                  </a:lnTo>
                  <a:lnTo>
                    <a:pt x="2099" y="973"/>
                  </a:lnTo>
                  <a:lnTo>
                    <a:pt x="1173" y="1492"/>
                  </a:lnTo>
                  <a:lnTo>
                    <a:pt x="1187" y="1539"/>
                  </a:lnTo>
                  <a:lnTo>
                    <a:pt x="1199" y="1589"/>
                  </a:lnTo>
                  <a:lnTo>
                    <a:pt x="1205" y="1640"/>
                  </a:lnTo>
                  <a:lnTo>
                    <a:pt x="1207" y="1692"/>
                  </a:lnTo>
                  <a:lnTo>
                    <a:pt x="1205" y="1743"/>
                  </a:lnTo>
                  <a:lnTo>
                    <a:pt x="1199" y="1795"/>
                  </a:lnTo>
                  <a:lnTo>
                    <a:pt x="1187" y="1843"/>
                  </a:lnTo>
                  <a:lnTo>
                    <a:pt x="1173" y="1892"/>
                  </a:lnTo>
                  <a:lnTo>
                    <a:pt x="2101" y="2411"/>
                  </a:lnTo>
                  <a:lnTo>
                    <a:pt x="2136" y="2370"/>
                  </a:lnTo>
                  <a:lnTo>
                    <a:pt x="2174" y="2332"/>
                  </a:lnTo>
                  <a:lnTo>
                    <a:pt x="2216" y="2297"/>
                  </a:lnTo>
                  <a:lnTo>
                    <a:pt x="2262" y="2266"/>
                  </a:lnTo>
                  <a:lnTo>
                    <a:pt x="2309" y="2239"/>
                  </a:lnTo>
                  <a:lnTo>
                    <a:pt x="2359" y="2216"/>
                  </a:lnTo>
                  <a:lnTo>
                    <a:pt x="2412" y="2199"/>
                  </a:lnTo>
                  <a:lnTo>
                    <a:pt x="2465" y="2185"/>
                  </a:lnTo>
                  <a:lnTo>
                    <a:pt x="2522" y="2177"/>
                  </a:lnTo>
                  <a:lnTo>
                    <a:pt x="2579" y="2175"/>
                  </a:lnTo>
                  <a:lnTo>
                    <a:pt x="2641" y="2178"/>
                  </a:lnTo>
                  <a:lnTo>
                    <a:pt x="2701" y="2188"/>
                  </a:lnTo>
                  <a:lnTo>
                    <a:pt x="2759" y="2202"/>
                  </a:lnTo>
                  <a:lnTo>
                    <a:pt x="2815" y="2223"/>
                  </a:lnTo>
                  <a:lnTo>
                    <a:pt x="2867" y="2248"/>
                  </a:lnTo>
                  <a:lnTo>
                    <a:pt x="2918" y="2278"/>
                  </a:lnTo>
                  <a:lnTo>
                    <a:pt x="2964" y="2313"/>
                  </a:lnTo>
                  <a:lnTo>
                    <a:pt x="3007" y="2352"/>
                  </a:lnTo>
                  <a:lnTo>
                    <a:pt x="3046" y="2396"/>
                  </a:lnTo>
                  <a:lnTo>
                    <a:pt x="3080" y="2442"/>
                  </a:lnTo>
                  <a:lnTo>
                    <a:pt x="3111" y="2491"/>
                  </a:lnTo>
                  <a:lnTo>
                    <a:pt x="3137" y="2545"/>
                  </a:lnTo>
                  <a:lnTo>
                    <a:pt x="3157" y="2601"/>
                  </a:lnTo>
                  <a:lnTo>
                    <a:pt x="3171" y="2658"/>
                  </a:lnTo>
                  <a:lnTo>
                    <a:pt x="3181" y="2718"/>
                  </a:lnTo>
                  <a:lnTo>
                    <a:pt x="3184" y="2780"/>
                  </a:lnTo>
                  <a:lnTo>
                    <a:pt x="3181" y="2842"/>
                  </a:lnTo>
                  <a:lnTo>
                    <a:pt x="3171" y="2902"/>
                  </a:lnTo>
                  <a:lnTo>
                    <a:pt x="3157" y="2960"/>
                  </a:lnTo>
                  <a:lnTo>
                    <a:pt x="3137" y="3016"/>
                  </a:lnTo>
                  <a:lnTo>
                    <a:pt x="3111" y="3068"/>
                  </a:lnTo>
                  <a:lnTo>
                    <a:pt x="3081" y="3118"/>
                  </a:lnTo>
                  <a:lnTo>
                    <a:pt x="3046" y="3165"/>
                  </a:lnTo>
                  <a:lnTo>
                    <a:pt x="3007" y="3208"/>
                  </a:lnTo>
                  <a:lnTo>
                    <a:pt x="2964" y="3247"/>
                  </a:lnTo>
                  <a:lnTo>
                    <a:pt x="2918" y="3282"/>
                  </a:lnTo>
                  <a:lnTo>
                    <a:pt x="2868" y="3313"/>
                  </a:lnTo>
                  <a:lnTo>
                    <a:pt x="2815" y="3337"/>
                  </a:lnTo>
                  <a:lnTo>
                    <a:pt x="2759" y="3358"/>
                  </a:lnTo>
                  <a:lnTo>
                    <a:pt x="2702" y="3373"/>
                  </a:lnTo>
                  <a:lnTo>
                    <a:pt x="2642" y="3382"/>
                  </a:lnTo>
                  <a:lnTo>
                    <a:pt x="2580" y="3385"/>
                  </a:lnTo>
                  <a:lnTo>
                    <a:pt x="2519" y="3382"/>
                  </a:lnTo>
                  <a:lnTo>
                    <a:pt x="2458" y="3373"/>
                  </a:lnTo>
                  <a:lnTo>
                    <a:pt x="2400" y="3358"/>
                  </a:lnTo>
                  <a:lnTo>
                    <a:pt x="2345" y="3337"/>
                  </a:lnTo>
                  <a:lnTo>
                    <a:pt x="2292" y="3312"/>
                  </a:lnTo>
                  <a:lnTo>
                    <a:pt x="2243" y="3282"/>
                  </a:lnTo>
                  <a:lnTo>
                    <a:pt x="2196" y="3247"/>
                  </a:lnTo>
                  <a:lnTo>
                    <a:pt x="2154" y="3208"/>
                  </a:lnTo>
                  <a:lnTo>
                    <a:pt x="2115" y="3164"/>
                  </a:lnTo>
                  <a:lnTo>
                    <a:pt x="2080" y="3118"/>
                  </a:lnTo>
                  <a:lnTo>
                    <a:pt x="2049" y="3068"/>
                  </a:lnTo>
                  <a:lnTo>
                    <a:pt x="2024" y="3015"/>
                  </a:lnTo>
                  <a:lnTo>
                    <a:pt x="2004" y="2959"/>
                  </a:lnTo>
                  <a:lnTo>
                    <a:pt x="1988" y="2902"/>
                  </a:lnTo>
                  <a:lnTo>
                    <a:pt x="1979" y="2842"/>
                  </a:lnTo>
                  <a:lnTo>
                    <a:pt x="1976" y="2780"/>
                  </a:lnTo>
                  <a:lnTo>
                    <a:pt x="1979" y="2727"/>
                  </a:lnTo>
                  <a:lnTo>
                    <a:pt x="1985" y="2677"/>
                  </a:lnTo>
                  <a:lnTo>
                    <a:pt x="1996" y="2626"/>
                  </a:lnTo>
                  <a:lnTo>
                    <a:pt x="2012" y="2578"/>
                  </a:lnTo>
                  <a:lnTo>
                    <a:pt x="1085" y="2059"/>
                  </a:lnTo>
                  <a:lnTo>
                    <a:pt x="1050" y="2101"/>
                  </a:lnTo>
                  <a:lnTo>
                    <a:pt x="1011" y="2139"/>
                  </a:lnTo>
                  <a:lnTo>
                    <a:pt x="968" y="2174"/>
                  </a:lnTo>
                  <a:lnTo>
                    <a:pt x="924" y="2205"/>
                  </a:lnTo>
                  <a:lnTo>
                    <a:pt x="876" y="2233"/>
                  </a:lnTo>
                  <a:lnTo>
                    <a:pt x="825" y="2256"/>
                  </a:lnTo>
                  <a:lnTo>
                    <a:pt x="773" y="2273"/>
                  </a:lnTo>
                  <a:lnTo>
                    <a:pt x="719" y="2286"/>
                  </a:lnTo>
                  <a:lnTo>
                    <a:pt x="662" y="2295"/>
                  </a:lnTo>
                  <a:lnTo>
                    <a:pt x="604" y="2297"/>
                  </a:lnTo>
                  <a:lnTo>
                    <a:pt x="543" y="2294"/>
                  </a:lnTo>
                  <a:lnTo>
                    <a:pt x="483" y="2285"/>
                  </a:lnTo>
                  <a:lnTo>
                    <a:pt x="426" y="2270"/>
                  </a:lnTo>
                  <a:lnTo>
                    <a:pt x="370" y="2249"/>
                  </a:lnTo>
                  <a:lnTo>
                    <a:pt x="317" y="2225"/>
                  </a:lnTo>
                  <a:lnTo>
                    <a:pt x="267" y="2194"/>
                  </a:lnTo>
                  <a:lnTo>
                    <a:pt x="220" y="2159"/>
                  </a:lnTo>
                  <a:lnTo>
                    <a:pt x="178" y="2120"/>
                  </a:lnTo>
                  <a:lnTo>
                    <a:pt x="139" y="2077"/>
                  </a:lnTo>
                  <a:lnTo>
                    <a:pt x="104" y="2030"/>
                  </a:lnTo>
                  <a:lnTo>
                    <a:pt x="73" y="1980"/>
                  </a:lnTo>
                  <a:lnTo>
                    <a:pt x="47" y="1928"/>
                  </a:lnTo>
                  <a:lnTo>
                    <a:pt x="28" y="1872"/>
                  </a:lnTo>
                  <a:lnTo>
                    <a:pt x="12" y="1814"/>
                  </a:lnTo>
                  <a:lnTo>
                    <a:pt x="3" y="1754"/>
                  </a:lnTo>
                  <a:lnTo>
                    <a:pt x="0" y="1692"/>
                  </a:lnTo>
                  <a:lnTo>
                    <a:pt x="3" y="1630"/>
                  </a:lnTo>
                  <a:lnTo>
                    <a:pt x="12" y="1570"/>
                  </a:lnTo>
                  <a:lnTo>
                    <a:pt x="28" y="1513"/>
                  </a:lnTo>
                  <a:lnTo>
                    <a:pt x="47" y="1457"/>
                  </a:lnTo>
                  <a:lnTo>
                    <a:pt x="73" y="1403"/>
                  </a:lnTo>
                  <a:lnTo>
                    <a:pt x="104" y="1354"/>
                  </a:lnTo>
                  <a:lnTo>
                    <a:pt x="139" y="1308"/>
                  </a:lnTo>
                  <a:lnTo>
                    <a:pt x="177" y="1264"/>
                  </a:lnTo>
                  <a:lnTo>
                    <a:pt x="220" y="1225"/>
                  </a:lnTo>
                  <a:lnTo>
                    <a:pt x="266" y="1190"/>
                  </a:lnTo>
                  <a:lnTo>
                    <a:pt x="317" y="1160"/>
                  </a:lnTo>
                  <a:lnTo>
                    <a:pt x="369" y="1135"/>
                  </a:lnTo>
                  <a:lnTo>
                    <a:pt x="425" y="1114"/>
                  </a:lnTo>
                  <a:lnTo>
                    <a:pt x="482" y="1100"/>
                  </a:lnTo>
                  <a:lnTo>
                    <a:pt x="543" y="1090"/>
                  </a:lnTo>
                  <a:lnTo>
                    <a:pt x="603" y="1087"/>
                  </a:lnTo>
                  <a:lnTo>
                    <a:pt x="662" y="1089"/>
                  </a:lnTo>
                  <a:lnTo>
                    <a:pt x="718" y="1097"/>
                  </a:lnTo>
                  <a:lnTo>
                    <a:pt x="772" y="1111"/>
                  </a:lnTo>
                  <a:lnTo>
                    <a:pt x="825" y="1128"/>
                  </a:lnTo>
                  <a:lnTo>
                    <a:pt x="875" y="1151"/>
                  </a:lnTo>
                  <a:lnTo>
                    <a:pt x="923" y="1178"/>
                  </a:lnTo>
                  <a:lnTo>
                    <a:pt x="967" y="1210"/>
                  </a:lnTo>
                  <a:lnTo>
                    <a:pt x="1010" y="1244"/>
                  </a:lnTo>
                  <a:lnTo>
                    <a:pt x="1048" y="1283"/>
                  </a:lnTo>
                  <a:lnTo>
                    <a:pt x="1082" y="1324"/>
                  </a:lnTo>
                  <a:lnTo>
                    <a:pt x="2009" y="806"/>
                  </a:lnTo>
                  <a:lnTo>
                    <a:pt x="1994" y="758"/>
                  </a:lnTo>
                  <a:lnTo>
                    <a:pt x="1984" y="709"/>
                  </a:lnTo>
                  <a:lnTo>
                    <a:pt x="1977" y="658"/>
                  </a:lnTo>
                  <a:lnTo>
                    <a:pt x="1975" y="605"/>
                  </a:lnTo>
                  <a:lnTo>
                    <a:pt x="1978" y="543"/>
                  </a:lnTo>
                  <a:lnTo>
                    <a:pt x="1987" y="483"/>
                  </a:lnTo>
                  <a:lnTo>
                    <a:pt x="2002" y="426"/>
                  </a:lnTo>
                  <a:lnTo>
                    <a:pt x="2022" y="370"/>
                  </a:lnTo>
                  <a:lnTo>
                    <a:pt x="2048" y="318"/>
                  </a:lnTo>
                  <a:lnTo>
                    <a:pt x="2078" y="267"/>
                  </a:lnTo>
                  <a:lnTo>
                    <a:pt x="2113" y="221"/>
                  </a:lnTo>
                  <a:lnTo>
                    <a:pt x="2152" y="177"/>
                  </a:lnTo>
                  <a:lnTo>
                    <a:pt x="2195" y="138"/>
                  </a:lnTo>
                  <a:lnTo>
                    <a:pt x="2241" y="104"/>
                  </a:lnTo>
                  <a:lnTo>
                    <a:pt x="2291" y="73"/>
                  </a:lnTo>
                  <a:lnTo>
                    <a:pt x="2344" y="48"/>
                  </a:lnTo>
                  <a:lnTo>
                    <a:pt x="2399" y="28"/>
                  </a:lnTo>
                  <a:lnTo>
                    <a:pt x="2457" y="13"/>
                  </a:lnTo>
                  <a:lnTo>
                    <a:pt x="2517" y="3"/>
                  </a:lnTo>
                  <a:lnTo>
                    <a:pt x="25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inpin heiti" charset="-122"/>
              </a:endParaRPr>
            </a:p>
          </p:txBody>
        </p:sp>
        <p:sp>
          <p:nvSpPr>
            <p:cNvPr id="12" name="Freeform 29">
              <a:extLst>
                <a:ext uri="{FF2B5EF4-FFF2-40B4-BE49-F238E27FC236}">
                  <a16:creationId xmlns:a16="http://schemas.microsoft.com/office/drawing/2014/main" id="{8D9B68EF-8B11-436E-87A0-41A05C6DF8C7}"/>
                </a:ext>
              </a:extLst>
            </p:cNvPr>
            <p:cNvSpPr>
              <a:spLocks noEditPoints="1"/>
            </p:cNvSpPr>
            <p:nvPr/>
          </p:nvSpPr>
          <p:spPr bwMode="auto">
            <a:xfrm>
              <a:off x="6977443" y="2537970"/>
              <a:ext cx="717760" cy="769510"/>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inpin heiti" charset="-122"/>
              </a:endParaRPr>
            </a:p>
          </p:txBody>
        </p:sp>
        <p:grpSp>
          <p:nvGrpSpPr>
            <p:cNvPr id="13" name="Group 33">
              <a:extLst>
                <a:ext uri="{FF2B5EF4-FFF2-40B4-BE49-F238E27FC236}">
                  <a16:creationId xmlns:a16="http://schemas.microsoft.com/office/drawing/2014/main" id="{40603B74-5B29-434F-8206-DE5C6298ED39}"/>
                </a:ext>
              </a:extLst>
            </p:cNvPr>
            <p:cNvGrpSpPr/>
            <p:nvPr/>
          </p:nvGrpSpPr>
          <p:grpSpPr>
            <a:xfrm>
              <a:off x="4543297" y="4820817"/>
              <a:ext cx="650260" cy="762760"/>
              <a:chOff x="1671638" y="5013325"/>
              <a:chExt cx="458787" cy="538162"/>
            </a:xfrm>
            <a:solidFill>
              <a:schemeClr val="bg1"/>
            </a:solidFill>
          </p:grpSpPr>
          <p:sp>
            <p:nvSpPr>
              <p:cNvPr id="14" name="Freeform 211">
                <a:extLst>
                  <a:ext uri="{FF2B5EF4-FFF2-40B4-BE49-F238E27FC236}">
                    <a16:creationId xmlns:a16="http://schemas.microsoft.com/office/drawing/2014/main" id="{0CE1560D-0577-45A1-85F4-100F2268C18F}"/>
                  </a:ext>
                </a:extLst>
              </p:cNvPr>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inpin heiti" charset="-122"/>
                </a:endParaRPr>
              </a:p>
            </p:txBody>
          </p:sp>
          <p:sp>
            <p:nvSpPr>
              <p:cNvPr id="15" name="Freeform 212">
                <a:extLst>
                  <a:ext uri="{FF2B5EF4-FFF2-40B4-BE49-F238E27FC236}">
                    <a16:creationId xmlns:a16="http://schemas.microsoft.com/office/drawing/2014/main" id="{D01EFF2A-F40D-4F21-858B-2361BD9CDC3F}"/>
                  </a:ext>
                </a:extLst>
              </p:cNvPr>
              <p:cNvSpPr>
                <a:spLocks/>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inpin heiti" charset="-122"/>
                </a:endParaRPr>
              </a:p>
            </p:txBody>
          </p:sp>
        </p:grpSp>
      </p:grpSp>
      <p:sp>
        <p:nvSpPr>
          <p:cNvPr id="38" name="TextBox 37">
            <a:extLst>
              <a:ext uri="{FF2B5EF4-FFF2-40B4-BE49-F238E27FC236}">
                <a16:creationId xmlns:a16="http://schemas.microsoft.com/office/drawing/2014/main" id="{31AAFBDF-0796-4C33-9914-D62F67E7DE2C}"/>
              </a:ext>
            </a:extLst>
          </p:cNvPr>
          <p:cNvSpPr txBox="1"/>
          <p:nvPr/>
        </p:nvSpPr>
        <p:spPr>
          <a:xfrm>
            <a:off x="513394" y="3779816"/>
            <a:ext cx="3386339"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a:solidFill>
                  <a:schemeClr val="accent1">
                    <a:lumMod val="90000"/>
                    <a:lumOff val="10000"/>
                  </a:schemeClr>
                </a:solidFill>
                <a:latin typeface="UTM Avo" panose="02040603050506020204" pitchFamily="18" charset="0"/>
                <a:cs typeface="Times New Roman" panose="02020603050405020304" pitchFamily="18" charset="0"/>
              </a:rPr>
              <a:t>Ứ</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dụng tin học giúp tăng tốc độ xử lí, tiết kiệm thời gian của người lao động. </a:t>
            </a:r>
          </a:p>
        </p:txBody>
      </p:sp>
      <p:sp>
        <p:nvSpPr>
          <p:cNvPr id="39" name="TextBox 38">
            <a:extLst>
              <a:ext uri="{FF2B5EF4-FFF2-40B4-BE49-F238E27FC236}">
                <a16:creationId xmlns:a16="http://schemas.microsoft.com/office/drawing/2014/main" id="{11A4FAD9-4B7C-4250-9919-DB2BA8F398B0}"/>
              </a:ext>
            </a:extLst>
          </p:cNvPr>
          <p:cNvSpPr txBox="1"/>
          <p:nvPr/>
        </p:nvSpPr>
        <p:spPr>
          <a:xfrm>
            <a:off x="675798" y="727818"/>
            <a:ext cx="3386339"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a:solidFill>
                  <a:schemeClr val="accent1">
                    <a:lumMod val="90000"/>
                    <a:lumOff val="10000"/>
                  </a:schemeClr>
                </a:solidFill>
                <a:latin typeface="UTM Avo" panose="02040603050506020204" pitchFamily="18" charset="0"/>
                <a:cs typeface="Times New Roman" panose="02020603050405020304" pitchFamily="18" charset="0"/>
              </a:rPr>
              <a:t>Ứ</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dụng tin học giúp</a:t>
            </a: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nâng cao tay nghề, bổ sung kiến thức, hỗ trợ thông tin cho</a:t>
            </a: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người lao động</a:t>
            </a:r>
            <a:r>
              <a:rPr lang="en-US" sz="2400">
                <a:solidFill>
                  <a:schemeClr val="accent1">
                    <a:lumMod val="90000"/>
                    <a:lumOff val="10000"/>
                  </a:schemeClr>
                </a:solidFill>
                <a:latin typeface="UTM Avo" panose="02040603050506020204" pitchFamily="18" charset="0"/>
                <a:cs typeface="Times New Roman" panose="02020603050405020304" pitchFamily="18" charset="0"/>
              </a:rPr>
              <a:t>.</a:t>
            </a:r>
            <a:endParaRPr lang="vi-VN" sz="2400">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565F17A2-1313-43AC-9F1F-245B5105ADEF}"/>
              </a:ext>
            </a:extLst>
          </p:cNvPr>
          <p:cNvSpPr txBox="1"/>
          <p:nvPr/>
        </p:nvSpPr>
        <p:spPr>
          <a:xfrm>
            <a:off x="8129863" y="703002"/>
            <a:ext cx="3186269"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a:solidFill>
                  <a:schemeClr val="accent1">
                    <a:lumMod val="90000"/>
                    <a:lumOff val="10000"/>
                  </a:schemeClr>
                </a:solidFill>
                <a:latin typeface="UTM Avo" panose="02040603050506020204" pitchFamily="18" charset="0"/>
                <a:cs typeface="Times New Roman" panose="02020603050405020304" pitchFamily="18" charset="0"/>
              </a:rPr>
              <a:t>Ứ</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dụng tin học hỗ trợ làm việc nhóm và mở rộng phạm vi làm việc.</a:t>
            </a:r>
          </a:p>
        </p:txBody>
      </p:sp>
      <p:sp>
        <p:nvSpPr>
          <p:cNvPr id="41" name="TextBox 40">
            <a:extLst>
              <a:ext uri="{FF2B5EF4-FFF2-40B4-BE49-F238E27FC236}">
                <a16:creationId xmlns:a16="http://schemas.microsoft.com/office/drawing/2014/main" id="{14AE7878-4C73-44F3-A92B-9616A9026F3B}"/>
              </a:ext>
            </a:extLst>
          </p:cNvPr>
          <p:cNvSpPr txBox="1"/>
          <p:nvPr/>
        </p:nvSpPr>
        <p:spPr>
          <a:xfrm>
            <a:off x="8030371" y="3540928"/>
            <a:ext cx="3186269"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a:solidFill>
                  <a:schemeClr val="accent1">
                    <a:lumMod val="90000"/>
                    <a:lumOff val="10000"/>
                  </a:schemeClr>
                </a:solidFill>
                <a:latin typeface="UTM Avo" panose="02040603050506020204" pitchFamily="18" charset="0"/>
                <a:cs typeface="Times New Roman" panose="02020603050405020304" pitchFamily="18" charset="0"/>
              </a:rPr>
              <a:t>Ứ</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dụng tin học giúp liên lạc và trao đổi thông tin dễ dàng</a:t>
            </a:r>
          </a:p>
        </p:txBody>
      </p:sp>
    </p:spTree>
    <p:extLst>
      <p:ext uri="{BB962C8B-B14F-4D97-AF65-F5344CB8AC3E}">
        <p14:creationId xmlns:p14="http://schemas.microsoft.com/office/powerpoint/2010/main" val="62282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ÔNG NGHỆ THÔNG TIN KHIẾN CUỘC SỐNG THAY ĐỔI NHƯ THẾ NÀO">
            <a:extLst>
              <a:ext uri="{FF2B5EF4-FFF2-40B4-BE49-F238E27FC236}">
                <a16:creationId xmlns:a16="http://schemas.microsoft.com/office/drawing/2014/main" id="{BC12BF1A-D9AF-4772-8E09-D2C4DE6B4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080" y="3673094"/>
            <a:ext cx="5105400" cy="2680335"/>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F51167E8-76BA-4436-B9E2-B4837C3F66EF}"/>
              </a:ext>
            </a:extLst>
          </p:cNvPr>
          <p:cNvSpPr/>
          <p:nvPr/>
        </p:nvSpPr>
        <p:spPr>
          <a:xfrm>
            <a:off x="796443" y="298790"/>
            <a:ext cx="10257637" cy="2886115"/>
          </a:xfrm>
          <a:prstGeom prst="wedgeRoundRectCallout">
            <a:avLst>
              <a:gd name="adj1" fmla="val -34460"/>
              <a:gd name="adj2" fmla="val 98046"/>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1AD054F0-B8AF-4C65-8096-BD25BB3CD85C}"/>
              </a:ext>
            </a:extLst>
          </p:cNvPr>
          <p:cNvSpPr txBox="1"/>
          <p:nvPr/>
        </p:nvSpPr>
        <p:spPr>
          <a:xfrm>
            <a:off x="993580" y="456196"/>
            <a:ext cx="10060500"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Thông qua sự phát triển của tin học, hàng loạt các lĩnh vực nghề nghiệp được hỗ trợ hiệu quả, nâng cao chất lượng công việc. Sự phát triển của tin học cũng đã tạo ra những nghề nghiệp đa dạng của lĩnh vực này như: phát triển phần mềm, lập trình ứng dụng điện thoại, quản trị mạng, phát triển và thiết kế website,... </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62FE180-B46E-4C24-91AA-F10A20A7EBE6}"/>
              </a:ext>
            </a:extLst>
          </p:cNvPr>
          <p:cNvPicPr>
            <a:picLocks noChangeAspect="1"/>
          </p:cNvPicPr>
          <p:nvPr/>
        </p:nvPicPr>
        <p:blipFill>
          <a:blip r:embed="rId3">
            <a:extLst>
              <a:ext uri="{28A0092B-C50C-407E-A947-70E740481C1C}">
                <a14:useLocalDpi xmlns:a14="http://schemas.microsoft.com/office/drawing/2010/main" val="0"/>
              </a:ext>
            </a:extLst>
          </a:blip>
          <a:srcRect l="2619" r="2619"/>
          <a:stretch/>
        </p:blipFill>
        <p:spPr>
          <a:xfrm flipH="1">
            <a:off x="796443" y="3673094"/>
            <a:ext cx="2328197" cy="2771025"/>
          </a:xfrm>
          <a:prstGeom prst="rect">
            <a:avLst/>
          </a:prstGeom>
        </p:spPr>
      </p:pic>
    </p:spTree>
    <p:extLst>
      <p:ext uri="{BB962C8B-B14F-4D97-AF65-F5344CB8AC3E}">
        <p14:creationId xmlns:p14="http://schemas.microsoft.com/office/powerpoint/2010/main" val="322502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C12BF1A-D9AF-4772-8E09-D2C4DE6B4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521173" y="3673094"/>
            <a:ext cx="4741214" cy="2680335"/>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F51167E8-76BA-4436-B9E2-B4837C3F66EF}"/>
              </a:ext>
            </a:extLst>
          </p:cNvPr>
          <p:cNvSpPr/>
          <p:nvPr/>
        </p:nvSpPr>
        <p:spPr>
          <a:xfrm>
            <a:off x="796443" y="298790"/>
            <a:ext cx="10257637" cy="2886115"/>
          </a:xfrm>
          <a:prstGeom prst="wedgeRoundRectCallout">
            <a:avLst>
              <a:gd name="adj1" fmla="val -34460"/>
              <a:gd name="adj2" fmla="val 98046"/>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1AD054F0-B8AF-4C65-8096-BD25BB3CD85C}"/>
              </a:ext>
            </a:extLst>
          </p:cNvPr>
          <p:cNvSpPr txBox="1"/>
          <p:nvPr/>
        </p:nvSpPr>
        <p:spPr>
          <a:xfrm>
            <a:off x="993580" y="456196"/>
            <a:ext cx="10060500"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6">
                    <a:lumMod val="50000"/>
                  </a:schemeClr>
                </a:solidFill>
                <a:latin typeface="UTM Avo" panose="02040603050506020204" pitchFamily="18" charset="0"/>
                <a:cs typeface="Times New Roman" panose="02020603050405020304" pitchFamily="18" charset="0"/>
              </a:rPr>
              <a:t>M</a:t>
            </a:r>
            <a:r>
              <a:rPr lang="vi-VN" sz="2400">
                <a:solidFill>
                  <a:schemeClr val="accent6">
                    <a:lumMod val="50000"/>
                  </a:schemeClr>
                </a:solidFill>
                <a:latin typeface="UTM Avo" panose="02040603050506020204" pitchFamily="18" charset="0"/>
                <a:cs typeface="Times New Roman" panose="02020603050405020304" pitchFamily="18" charset="0"/>
              </a:rPr>
              <a:t>ột số nghề liên quan đến ứng dụng tin học cũng rất phát triển như: bán hàng online, streamer (phát sóng trực tiếp cho người xem thông qua một nền tảng online), vlogger (tạo dựng nội dung trên nền tảng video và đăng trên các mạng xã hội).</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62FE180-B46E-4C24-91AA-F10A20A7EBE6}"/>
              </a:ext>
            </a:extLst>
          </p:cNvPr>
          <p:cNvPicPr>
            <a:picLocks noChangeAspect="1"/>
          </p:cNvPicPr>
          <p:nvPr/>
        </p:nvPicPr>
        <p:blipFill>
          <a:blip r:embed="rId3">
            <a:extLst>
              <a:ext uri="{28A0092B-C50C-407E-A947-70E740481C1C}">
                <a14:useLocalDpi xmlns:a14="http://schemas.microsoft.com/office/drawing/2010/main" val="0"/>
              </a:ext>
            </a:extLst>
          </a:blip>
          <a:srcRect l="2619" r="2619"/>
          <a:stretch/>
        </p:blipFill>
        <p:spPr>
          <a:xfrm flipH="1">
            <a:off x="796443" y="3673094"/>
            <a:ext cx="2328197" cy="2771025"/>
          </a:xfrm>
          <a:prstGeom prst="rect">
            <a:avLst/>
          </a:prstGeom>
        </p:spPr>
      </p:pic>
    </p:spTree>
    <p:extLst>
      <p:ext uri="{BB962C8B-B14F-4D97-AF65-F5344CB8AC3E}">
        <p14:creationId xmlns:p14="http://schemas.microsoft.com/office/powerpoint/2010/main" val="426319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2925</TotalTime>
  <Words>1455</Words>
  <Application>Microsoft Office PowerPoint</Application>
  <PresentationFormat>Widescreen</PresentationFormat>
  <Paragraphs>70</Paragraphs>
  <Slides>22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Segoe Print</vt:lpstr>
      <vt:lpstr>UTM Avo</vt:lpstr>
      <vt:lpstr>Calibri</vt:lpstr>
      <vt:lpstr>inpin heiti</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hiền Nguyễn Thu</cp:lastModifiedBy>
  <cp:revision>367</cp:revision>
  <dcterms:created xsi:type="dcterms:W3CDTF">2021-06-02T01:34:28Z</dcterms:created>
  <dcterms:modified xsi:type="dcterms:W3CDTF">2023-02-19T16:28:42Z</dcterms:modified>
</cp:coreProperties>
</file>