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33" r:id="rId2"/>
    <p:sldId id="335" r:id="rId3"/>
    <p:sldId id="357" r:id="rId4"/>
    <p:sldId id="334" r:id="rId5"/>
    <p:sldId id="365" r:id="rId6"/>
    <p:sldId id="366" r:id="rId7"/>
    <p:sldId id="358" r:id="rId8"/>
    <p:sldId id="359" r:id="rId9"/>
    <p:sldId id="368" r:id="rId10"/>
    <p:sldId id="369" r:id="rId11"/>
    <p:sldId id="367" r:id="rId12"/>
    <p:sldId id="370" r:id="rId13"/>
    <p:sldId id="371" r:id="rId14"/>
    <p:sldId id="360" r:id="rId15"/>
    <p:sldId id="373" r:id="rId16"/>
    <p:sldId id="374" r:id="rId17"/>
    <p:sldId id="375" r:id="rId18"/>
    <p:sldId id="376" r:id="rId19"/>
    <p:sldId id="377" r:id="rId20"/>
    <p:sldId id="378" r:id="rId21"/>
    <p:sldId id="380" r:id="rId22"/>
    <p:sldId id="379" r:id="rId23"/>
    <p:sldId id="372" r:id="rId24"/>
    <p:sldId id="381" r:id="rId25"/>
    <p:sldId id="382" r:id="rId26"/>
    <p:sldId id="383" r:id="rId27"/>
    <p:sldId id="384" r:id="rId28"/>
    <p:sldId id="364" r:id="rId29"/>
    <p:sldId id="361" r:id="rId30"/>
    <p:sldId id="362" r:id="rId31"/>
    <p:sldId id="36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FF00FF"/>
    <a:srgbClr val="FF0000"/>
    <a:srgbClr val="006600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98" autoAdjust="0"/>
    <p:restoredTop sz="98566" autoAdjust="0"/>
  </p:normalViewPr>
  <p:slideViewPr>
    <p:cSldViewPr snapToGrid="0">
      <p:cViewPr varScale="1">
        <p:scale>
          <a:sx n="49" d="100"/>
          <a:sy n="49" d="100"/>
        </p:scale>
        <p:origin x="56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H:\THT_Chuyen%20de%20Thuc%20hien%20giao%20an%20dien%20tu\GDCD\Yeu%20thuong%20con%20nguoi.ppt#-1,1,Slide 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1" y="3860427"/>
            <a:ext cx="6400800" cy="266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95556"/>
            <a:ext cx="12192000" cy="7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4723"/>
            <a:ext cx="12192000" cy="7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89621">
            <a:off x="730252" y="4332477"/>
            <a:ext cx="1835149" cy="19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3860800" y="2506847"/>
            <a:ext cx="6197600" cy="806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MÔN: KHOA HỌC TỰ NHIÊN 7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6400" y="3591486"/>
            <a:ext cx="10363200" cy="53788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0" hangingPunct="0">
              <a:defRPr/>
            </a:pPr>
            <a:r>
              <a:rPr lang="en-US" sz="4400" b="1" kern="0" dirty="0">
                <a:solidFill>
                  <a:srgbClr val="0000FF"/>
                </a:solidFill>
                <a:ea typeface="+mj-ea"/>
                <a:cs typeface="Times New Roman" pitchFamily="18" charset="0"/>
              </a:rPr>
              <a:t>BỘ SÁCH CÁNH DIỀU</a:t>
            </a:r>
            <a:endParaRPr lang="en-US" sz="4400" kern="0" dirty="0">
              <a:solidFill>
                <a:srgbClr val="0000FF"/>
              </a:solidFill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4293" y="53789"/>
            <a:ext cx="3950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iCiel Cadena" panose="02000503000000020004" pitchFamily="50" charset="0"/>
              </a:rPr>
              <a:t>II. CẤU TẠO NGUYÊN TỬ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75" y="135677"/>
            <a:ext cx="2333193" cy="21873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6395" y="2323045"/>
            <a:ext cx="9045729" cy="2592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59360" y="3453946"/>
            <a:ext cx="325730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552" y="3453945"/>
            <a:ext cx="486030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85787" y="3898480"/>
            <a:ext cx="325730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04814" y="3898480"/>
            <a:ext cx="486030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18416" y="4302071"/>
            <a:ext cx="466794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62132" y="4302071"/>
            <a:ext cx="627095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+15</a:t>
            </a:r>
          </a:p>
        </p:txBody>
      </p:sp>
    </p:spTree>
    <p:extLst>
      <p:ext uri="{BB962C8B-B14F-4D97-AF65-F5344CB8AC3E}">
        <p14:creationId xmlns:p14="http://schemas.microsoft.com/office/powerpoint/2010/main" val="115825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NGUYÊN TỬ LÀ GÌ?</a:t>
            </a:r>
          </a:p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NGUYÊN TỬ:</a:t>
            </a:r>
          </a:p>
          <a:p>
            <a:pPr algn="l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1: NGUYÊN TỬ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2943" y="673216"/>
            <a:ext cx="5776686" cy="593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4293" y="53789"/>
            <a:ext cx="3950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iCiel Cadena" panose="02000503000000020004" pitchFamily="50" charset="0"/>
              </a:rPr>
              <a:t>II. CẤU TẠO NGUYÊN TỬ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76509" y="3598447"/>
            <a:ext cx="2000869" cy="461665"/>
          </a:xfrm>
          <a:prstGeom prst="rect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=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0102" y="550843"/>
            <a:ext cx="7268622" cy="484049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8352430" y="3780429"/>
            <a:ext cx="1064525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74960" y="4114704"/>
            <a:ext cx="4230806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rved Right Arrow 15"/>
          <p:cNvSpPr/>
          <p:nvPr/>
        </p:nvSpPr>
        <p:spPr>
          <a:xfrm>
            <a:off x="1760562" y="4749419"/>
            <a:ext cx="586854" cy="1105469"/>
          </a:xfrm>
          <a:prstGeom prst="curv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57993" y="5274555"/>
            <a:ext cx="9638471" cy="156966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=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sulfur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proton.</a:t>
            </a:r>
          </a:p>
          <a:p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16 proton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+16, 16 electron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-16. =&gt;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sulfur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sulfur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100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4293" y="53789"/>
            <a:ext cx="3950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iCiel Cadena" panose="02000503000000020004" pitchFamily="50" charset="0"/>
              </a:rPr>
              <a:t>II. CẤU TẠO NGUYÊN TỬ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75" y="135677"/>
            <a:ext cx="2333193" cy="2187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2132" y="686193"/>
            <a:ext cx="3455632" cy="5496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3043451" y="3807726"/>
            <a:ext cx="2688609" cy="13648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18428" y="4123902"/>
            <a:ext cx="2688609" cy="13648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91860" y="1731166"/>
            <a:ext cx="5803192" cy="2308324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+ n = 27</a:t>
            </a:r>
          </a:p>
          <a:p>
            <a:pPr algn="just"/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= 13</a:t>
            </a:r>
          </a:p>
          <a:p>
            <a:pPr marL="800100" lvl="1" indent="-342900" algn="just">
              <a:buFont typeface="Symbol" panose="05050102010706020507" pitchFamily="18" charset="2"/>
              <a:buChar char="Þ"/>
            </a:pP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= 27 – 13 = 14</a:t>
            </a:r>
          </a:p>
          <a:p>
            <a:pPr algn="just"/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=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= 13</a:t>
            </a:r>
          </a:p>
          <a:p>
            <a:pPr algn="just"/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+13.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58284" y="4416981"/>
            <a:ext cx="2688609" cy="1364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15315" y="4712677"/>
            <a:ext cx="459404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9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marL="514350" indent="-514350" algn="l">
              <a:buAutoNum type="romanUcPeriod"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 TỬ LÀ GÌ?</a:t>
            </a:r>
          </a:p>
          <a:p>
            <a:pPr marL="514350" indent="-514350" algn="l">
              <a:buAutoNum type="romanUcPeriod"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 TẠO NGUYÊN TỬ:</a:t>
            </a:r>
          </a:p>
          <a:p>
            <a:pPr marL="457200" indent="-457200" algn="l">
              <a:buAutoNum type="arabicPeriod"/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457200" indent="-457200" algn="l">
              <a:buAutoNum type="arabicPeriod"/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SỰ CHUYỂN ĐỘNG CỦA CÁC ELECTRON TRONG NGUYÊN TỬ: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1: NGUYÊN TỬ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397" y="3149591"/>
            <a:ext cx="6995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xem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đoạn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video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sau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marL="514350" indent="-514350" algn="l">
              <a:buAutoNum type="romanUcPeriod"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 TỬ LÀ GÌ?</a:t>
            </a:r>
          </a:p>
          <a:p>
            <a:pPr marL="514350" indent="-514350" algn="l">
              <a:buAutoNum type="romanUcPeriod"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 TẠO NGUYÊN TỬ:</a:t>
            </a:r>
          </a:p>
          <a:p>
            <a:pPr marL="457200" indent="-457200" algn="l">
              <a:buAutoNum type="arabicPeriod"/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457200" indent="-457200" algn="l">
              <a:buAutoNum type="arabicPeriod"/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SỰ CHUYỂN ĐỘNG CỦA CÁC ELECTRON TRONG NGUYÊN TỬ:</a:t>
            </a:r>
          </a:p>
          <a:p>
            <a:pPr algn="just">
              <a:buFontTx/>
              <a:buChar char="-"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Rơ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dơ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-pho – Bo,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electron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/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electron.</a:t>
            </a:r>
          </a:p>
          <a:p>
            <a:pPr algn="just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electron.</a:t>
            </a:r>
          </a:p>
          <a:p>
            <a:pPr algn="just">
              <a:buFontTx/>
              <a:buChar char="-"/>
            </a:pP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1: NGUYÊN TỬ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1: NGUYÊN TỬ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2" y="725715"/>
            <a:ext cx="7809365" cy="167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7278" y="2591029"/>
            <a:ext cx="54483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252" y="622807"/>
            <a:ext cx="10259777" cy="5792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93942" y="3497943"/>
            <a:ext cx="209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 electron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99599" y="2518228"/>
            <a:ext cx="209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 electron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03656" y="1262743"/>
            <a:ext cx="209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 electron</a:t>
            </a:r>
          </a:p>
        </p:txBody>
      </p:sp>
    </p:spTree>
    <p:extLst>
      <p:ext uri="{BB962C8B-B14F-4D97-AF65-F5344CB8AC3E}">
        <p14:creationId xmlns:p14="http://schemas.microsoft.com/office/powerpoint/2010/main" val="220512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477725"/>
            <a:ext cx="5147305" cy="47329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40558" y="1074386"/>
            <a:ext cx="5462920" cy="4154984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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nitrogen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electron: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2e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5e</a:t>
            </a:r>
          </a:p>
          <a:p>
            <a:pPr marL="342900" indent="-342900" algn="just">
              <a:buFont typeface="Symbol" panose="05050102010706020507" pitchFamily="18" charset="2"/>
              <a:buChar char="Þ"/>
            </a:pP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nitrogen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electron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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silicon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electron: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2e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8e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4e</a:t>
            </a:r>
          </a:p>
          <a:p>
            <a:pPr marL="395288" indent="-395288" algn="just"/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silicon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electron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820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6416623" cy="5007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83987" y="247072"/>
            <a:ext cx="5462920" cy="2677656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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carbon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proton, 6 neutron; ở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electron. 6 electron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carbon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electron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4 electron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5761" y="3070048"/>
            <a:ext cx="5462920" cy="3046988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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proton, 14 neutron; ở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electron. 13 electron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electron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8 electron.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3 electron.</a:t>
            </a:r>
          </a:p>
        </p:txBody>
      </p:sp>
    </p:spTree>
    <p:extLst>
      <p:ext uri="{BB962C8B-B14F-4D97-AF65-F5344CB8AC3E}">
        <p14:creationId xmlns:p14="http://schemas.microsoft.com/office/powerpoint/2010/main" val="391518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00004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 1: CHẤT VÀ SỰ BIẾN ĐỔI CỦA CHẤT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96524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 ĐỀ 1: NGUYÊN TỬ. NGUYÊN TỐ HÓA HỌC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74756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1: NGUYÊN TỬ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16246" y="1548347"/>
            <a:ext cx="3620099" cy="3340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5657" y="-26117"/>
            <a:ext cx="2598057" cy="688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518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marL="514350" indent="-514350" algn="l">
              <a:buAutoNum type="romanUcPeriod"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 TỬ LÀ GÌ?</a:t>
            </a:r>
          </a:p>
          <a:p>
            <a:pPr marL="514350" indent="-514350" algn="l">
              <a:buAutoNum type="romanUcPeriod"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 TẠO NGUYÊN TỬ:</a:t>
            </a:r>
          </a:p>
          <a:p>
            <a:pPr algn="l"/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SỰ CHUYỂN ĐỘNG CỦA CÁC ELECTRON TRONG NGUYÊN TỬ:</a:t>
            </a:r>
          </a:p>
          <a:p>
            <a:pPr algn="just">
              <a:buFontTx/>
              <a:buChar char="-"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Rơ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dơ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-pho – Bo,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electron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/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electron.</a:t>
            </a:r>
          </a:p>
          <a:p>
            <a:pPr algn="just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electron.</a:t>
            </a:r>
          </a:p>
          <a:p>
            <a:pPr algn="l"/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KHỐI LƯỢNG NGUYÊN TỬ: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1: NGUYÊN TỬ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195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242623" y="137882"/>
            <a:ext cx="49130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/>
              <a:buChar char="F"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loại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khối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nhỏ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49882" y="1523999"/>
            <a:ext cx="49130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Trong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loại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hạt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tạo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hạt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electron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khối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lượng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nhỏ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nhất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78912" y="2917368"/>
            <a:ext cx="4913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/>
              <a:buChar char="F"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Khối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8912" y="3911550"/>
            <a:ext cx="49130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Khối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lượng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được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tính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bằng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đơn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vị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khối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lượng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(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amu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)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18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marL="514350" indent="-514350" algn="l">
              <a:buAutoNum type="romanUcPeriod"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 TỬ LÀ GÌ?</a:t>
            </a:r>
          </a:p>
          <a:p>
            <a:pPr marL="514350" indent="-514350" algn="l">
              <a:buAutoNum type="romanUcPeriod"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 TẠO NGUYÊN TỬ:</a:t>
            </a:r>
          </a:p>
          <a:p>
            <a:pPr algn="l"/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SỰ CHUYỂN ĐỘNG CỦA CÁC ELECTRON TRONG NGUYÊN TỬ:</a:t>
            </a:r>
          </a:p>
          <a:p>
            <a:pPr algn="just">
              <a:buFontTx/>
              <a:buChar char="-"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Rơ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dơ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-pho – Bo,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electron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/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electron.</a:t>
            </a:r>
          </a:p>
          <a:p>
            <a:pPr algn="just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electron.</a:t>
            </a:r>
          </a:p>
          <a:p>
            <a:pPr algn="l"/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KHỐI LƯỢNG NGUYÊN TỬ: </a:t>
            </a:r>
          </a:p>
          <a:p>
            <a:pPr algn="l">
              <a:buFontTx/>
              <a:buChar char="-"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neutron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l">
              <a:buFontTx/>
              <a:buChar char="-"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proton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neutron,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8.1+8.1 = 16 (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1: NGUYÊN TỬ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90878" y="4105161"/>
            <a:ext cx="7919516" cy="2308324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carbon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6p, 6n, 6e.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13p, 14n, 13e.</a:t>
            </a:r>
          </a:p>
          <a:p>
            <a:pPr algn="just"/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carbon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+ 6 = 12 (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13 + 14 = 27 (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9685" y="191838"/>
            <a:ext cx="5572163" cy="36810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2139" y="0"/>
            <a:ext cx="3757118" cy="40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6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740" y="1067156"/>
            <a:ext cx="9854226" cy="45693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8287" y="3466531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8287" y="4064680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81750" y="4051032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03158" y="4619769"/>
            <a:ext cx="44114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01047" y="3466531"/>
            <a:ext cx="135806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4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33857" y="4603768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endParaRPr lang="en-US" sz="24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29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096427" cy="647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229163" y="839446"/>
            <a:ext cx="10687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72191" y="846703"/>
            <a:ext cx="123707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01849" y="5106645"/>
            <a:ext cx="122264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</a:p>
        </p:txBody>
      </p:sp>
      <p:cxnSp>
        <p:nvCxnSpPr>
          <p:cNvPr id="16" name="Straight Arrow Connector 15"/>
          <p:cNvCxnSpPr>
            <a:stCxn id="13" idx="2"/>
          </p:cNvCxnSpPr>
          <p:nvPr/>
        </p:nvCxnSpPr>
        <p:spPr>
          <a:xfrm rot="16200000" flipH="1">
            <a:off x="2479319" y="1419775"/>
            <a:ext cx="839749" cy="61693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2"/>
          </p:cNvCxnSpPr>
          <p:nvPr/>
        </p:nvCxnSpPr>
        <p:spPr>
          <a:xfrm rot="5400000">
            <a:off x="3772554" y="1607071"/>
            <a:ext cx="1296946" cy="68502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0"/>
          </p:cNvCxnSpPr>
          <p:nvPr/>
        </p:nvCxnSpPr>
        <p:spPr>
          <a:xfrm rot="16200000" flipV="1">
            <a:off x="2929435" y="4022909"/>
            <a:ext cx="2044131" cy="12334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29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800" y="0"/>
            <a:ext cx="6516914" cy="348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515" y="3309257"/>
            <a:ext cx="10105885" cy="354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929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just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silicon,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proton,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neutron, electron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l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111" y="1868697"/>
            <a:ext cx="5718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a.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p = e = 7; n = 7.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+7.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700" y="1828801"/>
            <a:ext cx="5753209" cy="285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08857" y="2587143"/>
            <a:ext cx="5718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a.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silicon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p = e = 14; n = 14.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silicon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+14.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884" y="3385441"/>
            <a:ext cx="5718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2, 5.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2236" y="4579736"/>
            <a:ext cx="584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silicon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2, 8, 4.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just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proton, neutron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46.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14.</a:t>
            </a:r>
          </a:p>
          <a:p>
            <a:pPr lvl="0" algn="l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proton,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neutron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X.</a:t>
            </a:r>
          </a:p>
          <a:p>
            <a:pPr lvl="0" algn="l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X.</a:t>
            </a:r>
          </a:p>
          <a:p>
            <a:pPr lvl="0" algn="l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Cho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l"/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2652468"/>
            <a:ext cx="59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a. 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p + e + n = 46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608" y="3091524"/>
            <a:ext cx="1419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p = 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98212" y="3102080"/>
            <a:ext cx="2444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=&gt; p + p + n = 52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8672" y="360282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2p - n = 14  (2)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0464" y="4115284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(1)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(2): p = e = 15 ; n = 16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0072" y="3111452"/>
            <a:ext cx="3587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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2p + n = 46 (1)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7724" y="4572478"/>
            <a:ext cx="6701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X: p = e = 15; n = 16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2234" y="5065970"/>
            <a:ext cx="1196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p + n = 15 + 16 = 31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4008" y="5537678"/>
            <a:ext cx="11969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2, 8, 5.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0616" y="237564"/>
            <a:ext cx="7279851" cy="26804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6446" y="3012141"/>
            <a:ext cx="3532433" cy="3776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4457" y="595086"/>
            <a:ext cx="6995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hiểu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tin ở SGK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proton, neutron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10. </a:t>
            </a:r>
          </a:p>
          <a:p>
            <a:pPr lvl="0" algn="l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proton,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neutron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neutron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1,5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electron.</a:t>
            </a:r>
          </a:p>
          <a:p>
            <a:pPr lvl="0" algn="l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X.</a:t>
            </a:r>
          </a:p>
          <a:p>
            <a:pPr lvl="0" algn="l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X.</a:t>
            </a:r>
          </a:p>
          <a:p>
            <a:pPr lvl="0" algn="l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Cho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ở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X.</a:t>
            </a:r>
          </a:p>
          <a:p>
            <a:pPr marL="514350" indent="-514350" algn="l"/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399" y="2971776"/>
            <a:ext cx="6103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a. 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p + e + n = 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608" y="3352776"/>
            <a:ext cx="1419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p = 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98212" y="3363332"/>
            <a:ext cx="2444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=&gt; p + p + n = 52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8672" y="382053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Do: p  ≤  n  ≤ 1,5p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0463" y="4289452"/>
            <a:ext cx="4647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3p  ≤  2p + n  ≤ 3,5p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0072" y="3372704"/>
            <a:ext cx="3587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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2p + n = 10 (1)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0574" y="4717618"/>
            <a:ext cx="269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3p  ≤  10 ≤ 3,5p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73439" y="5385259"/>
            <a:ext cx="4647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2,9  ≤  p  ≤ 3,3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091279" y="5220833"/>
          <a:ext cx="2217965" cy="809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2" imgW="825480" imgH="419040" progId="Equation.DSMT4">
                  <p:embed/>
                </p:oleObj>
              </mc:Choice>
              <mc:Fallback>
                <p:oleObj name="Equation" r:id="rId2" imgW="825480" imgH="419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1279" y="5220833"/>
                        <a:ext cx="2217965" cy="8096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14982" y="6016631"/>
            <a:ext cx="3689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p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p = 3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76574" y="6038405"/>
            <a:ext cx="3689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=&gt; N = 10 – 2.3 = 4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402" y="6396335"/>
            <a:ext cx="8087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Vậy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X: p = e = 3 ; n = 4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5" grpId="0"/>
      <p:bldP spid="16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proton, neutron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10. </a:t>
            </a:r>
          </a:p>
          <a:p>
            <a:pPr lvl="0" algn="l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proton,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neutron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neutron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1,5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electron.</a:t>
            </a:r>
          </a:p>
          <a:p>
            <a:pPr lvl="0" algn="l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X.</a:t>
            </a:r>
          </a:p>
          <a:p>
            <a:pPr lvl="0" algn="l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X.</a:t>
            </a:r>
          </a:p>
          <a:p>
            <a:pPr lvl="0" algn="l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Cho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ở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X.</a:t>
            </a:r>
          </a:p>
          <a:p>
            <a:pPr marL="514350" indent="-514350" algn="l"/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3058049"/>
            <a:ext cx="8087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Vậy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X: p = e = 3 ; n = 4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60" y="3486215"/>
            <a:ext cx="8087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X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3.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034" y="3899867"/>
            <a:ext cx="8087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c.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X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: p + n = 3 + 4 = 7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amu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60" y="4429625"/>
            <a:ext cx="1186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d.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NGUYÊN TỬ LÀ GÌ?</a:t>
            </a:r>
          </a:p>
          <a:p>
            <a:pPr algn="l">
              <a:buFontTx/>
              <a:buChar char="-"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FontTx/>
              <a:buChar char="-"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Kim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than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carbon.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carbon, oxygen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hydrogen.</a:t>
            </a:r>
          </a:p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NGUYÊN TỬ:</a:t>
            </a:r>
          </a:p>
          <a:p>
            <a:pPr algn="l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1: NGUYÊN TỬ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437" y="1344515"/>
            <a:ext cx="3299293" cy="5513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612571" y="3933371"/>
            <a:ext cx="6995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chứa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oxygen?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NGUYÊN TỬ LÀ GÌ?</a:t>
            </a:r>
          </a:p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NGUYÊN TỬ:</a:t>
            </a:r>
          </a:p>
          <a:p>
            <a:pPr algn="l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1: NGUYÊN TỬ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4854" y="1059534"/>
            <a:ext cx="6995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Xem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đoạn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video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cấu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823014"/>
            <a:ext cx="1937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Nguyên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tử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0649" y="3794218"/>
            <a:ext cx="7301351" cy="3063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677885" y="2031985"/>
            <a:ext cx="1937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Lớp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vỏ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21429" y="4078500"/>
            <a:ext cx="1937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Hạt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nhân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 flipV="1">
            <a:off x="1937655" y="2322286"/>
            <a:ext cx="1081316" cy="762338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</p:cNvCxnSpPr>
          <p:nvPr/>
        </p:nvCxnSpPr>
        <p:spPr>
          <a:xfrm>
            <a:off x="1937655" y="3084624"/>
            <a:ext cx="936174" cy="1255147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281714" y="2365829"/>
            <a:ext cx="1175657" cy="1588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08171" y="2104556"/>
            <a:ext cx="3185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1 hay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nhiều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eletron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54123" y="3330991"/>
            <a:ext cx="1937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Proton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97667" y="5377506"/>
            <a:ext cx="1937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Neutron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513893" y="3621292"/>
            <a:ext cx="1081316" cy="762338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513893" y="4383630"/>
            <a:ext cx="936174" cy="1255147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NGUYÊN TỬ LÀ GÌ?</a:t>
            </a:r>
          </a:p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NGUYÊN TỬ:</a:t>
            </a:r>
          </a:p>
          <a:p>
            <a:pPr algn="l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1: NGUYÊN TỬ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98573" y="631358"/>
            <a:ext cx="69958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F"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cấu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:</a:t>
            </a:r>
          </a:p>
          <a:p>
            <a:pPr>
              <a:buFont typeface="Wingdings"/>
              <a:buChar char="Ø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mang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âm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?</a:t>
            </a:r>
          </a:p>
          <a:p>
            <a:pPr>
              <a:buFont typeface="Wingdings"/>
              <a:buChar char="Ø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mang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dương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?</a:t>
            </a:r>
          </a:p>
          <a:p>
            <a:pPr>
              <a:buFont typeface="Wingdings"/>
              <a:buChar char="Ø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mang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0347" y="2525438"/>
            <a:ext cx="69958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Trong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hạt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cấu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tạo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:</a:t>
            </a:r>
          </a:p>
          <a:p>
            <a:pPr>
              <a:buFont typeface="Wingdings"/>
              <a:buChar char="Ø"/>
            </a:pP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Hạt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electron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mang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điện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tích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âm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</a:p>
          <a:p>
            <a:pPr>
              <a:buFont typeface="Wingdings"/>
              <a:buChar char="Ø"/>
            </a:pP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Hạt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proton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mang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điện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tích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dương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</a:p>
          <a:p>
            <a:pPr>
              <a:buFont typeface="Wingdings"/>
              <a:buChar char="Ø"/>
            </a:pP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Hạt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neutron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không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mang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điện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NGUYÊN TỬ LÀ GÌ?</a:t>
            </a:r>
          </a:p>
          <a:p>
            <a:pPr algn="l">
              <a:buFontTx/>
              <a:buChar char="-"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FontTx/>
              <a:buChar char="-"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Kim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than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carbon.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carbon, oxygen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hydrogen.</a:t>
            </a:r>
          </a:p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NGUYÊN TỬ:</a:t>
            </a:r>
          </a:p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Electron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neutron.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1: NGUYÊN TỬ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NGUYÊN TỬ LÀ GÌ?</a:t>
            </a:r>
          </a:p>
          <a:p>
            <a:pPr algn="l"/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NGUYÊN TỬ:</a:t>
            </a:r>
          </a:p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Electron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neutron.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Proton: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Neutron: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proton.</a:t>
            </a:r>
          </a:p>
          <a:p>
            <a:pPr algn="l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 =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1: NGUYÊN TỬ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33813" y="2779580"/>
            <a:ext cx="1237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4363" y="3213949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4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88401" y="4223525"/>
            <a:ext cx="1068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75" y="135677"/>
            <a:ext cx="2333193" cy="2187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1750" y="565720"/>
            <a:ext cx="3657600" cy="57408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84396" y="4536245"/>
            <a:ext cx="122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</a:p>
        </p:txBody>
      </p:sp>
    </p:spTree>
    <p:extLst>
      <p:ext uri="{BB962C8B-B14F-4D97-AF65-F5344CB8AC3E}">
        <p14:creationId xmlns:p14="http://schemas.microsoft.com/office/powerpoint/2010/main" val="210936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956</TotalTime>
  <Words>2247</Words>
  <Application>Microsoft Office PowerPoint</Application>
  <PresentationFormat>Widescreen</PresentationFormat>
  <Paragraphs>211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iCiel Cadena</vt:lpstr>
      <vt:lpstr>Symbol</vt:lpstr>
      <vt:lpstr>Times New Roman</vt:lpstr>
      <vt:lpstr>Wingdings</vt:lpstr>
      <vt:lpstr>MỞ ĐẦU KHTN 7-HIỀN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ADMIN</cp:lastModifiedBy>
  <cp:revision>139</cp:revision>
  <dcterms:created xsi:type="dcterms:W3CDTF">2022-07-11T10:05:56Z</dcterms:created>
  <dcterms:modified xsi:type="dcterms:W3CDTF">2024-09-18T03:50:19Z</dcterms:modified>
</cp:coreProperties>
</file>