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9" r:id="rId2"/>
    <p:sldId id="349" r:id="rId3"/>
    <p:sldId id="419" r:id="rId4"/>
    <p:sldId id="420" r:id="rId5"/>
    <p:sldId id="421" r:id="rId6"/>
    <p:sldId id="400" r:id="rId7"/>
    <p:sldId id="274" r:id="rId8"/>
    <p:sldId id="514" r:id="rId9"/>
    <p:sldId id="385" r:id="rId10"/>
    <p:sldId id="515" r:id="rId11"/>
    <p:sldId id="516" r:id="rId12"/>
    <p:sldId id="517" r:id="rId13"/>
    <p:sldId id="518" r:id="rId14"/>
    <p:sldId id="336" r:id="rId15"/>
    <p:sldId id="322" r:id="rId16"/>
    <p:sldId id="519" r:id="rId17"/>
    <p:sldId id="417" r:id="rId18"/>
    <p:sldId id="418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BD"/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5A9F2-9B7D-45E7-804C-23DB2DC3E539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FFA82-680D-4A9F-89B1-1DA892B1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FFA82-680D-4A9F-89B1-1DA892B1EE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7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3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hyperlink" Target="https://en.wikipedia.org/wiki/Template_talk:Academic_peer_reviewe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ordwall.net/resource/463147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antoineta.wordpress.com/2013/07/21/wordwall-%D1%81%D0%BE%D1%84%D1%82%D1%83%D0%B5%D1%80-%D0%B7%D0%B0-%D1%81%D1%8A%D0%B7%D0%B4%D0%B0%D0%B2%D0%B0%D0%BD%D0%B5-%D0%BD%D0%B0-%D0%B8%D0%BD%D1%82%D0%B5%D1%80%D0%B0%D0%BA%D1%82%D0%B8%D0%B2%D0%BD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28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CF1A947-FE61-4346-9D51-D8432A33C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2781300"/>
            <a:ext cx="8474279" cy="335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5F4104-F4DB-495D-8E27-D83E58396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52500"/>
            <a:ext cx="15722597" cy="129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AB09B1-563D-45AC-824D-D34397037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552700"/>
            <a:ext cx="7696200" cy="3698583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9E5C63A5-D0CE-418A-AF12-CE1B523F9ED8}"/>
              </a:ext>
            </a:extLst>
          </p:cNvPr>
          <p:cNvSpPr txBox="1"/>
          <p:nvPr/>
        </p:nvSpPr>
        <p:spPr>
          <a:xfrm>
            <a:off x="14782800" y="3848100"/>
            <a:ext cx="4246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400" b="1" dirty="0">
              <a:solidFill>
                <a:srgbClr val="FF0000"/>
              </a:solidFill>
            </a:endParaRPr>
          </a:p>
        </p:txBody>
      </p:sp>
      <p:pic>
        <p:nvPicPr>
          <p:cNvPr id="8" name="CD2-TRACK 44">
            <a:hlinkClick r:id="" action="ppaction://media"/>
            <a:extLst>
              <a:ext uri="{FF2B5EF4-FFF2-40B4-BE49-F238E27FC236}">
                <a16:creationId xmlns:a16="http://schemas.microsoft.com/office/drawing/2014/main" id="{D51DAAB0-4C15-4113-A003-D9CDFA9576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87600" y="7239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3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5" y="0"/>
            <a:ext cx="18288000" cy="10287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199" y="965199"/>
            <a:ext cx="8046382" cy="4060191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88A23925-EDA4-47BF-A13D-C9E363365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321" y="1447800"/>
            <a:ext cx="6727185" cy="30904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2883" y="965199"/>
            <a:ext cx="8065209" cy="4060191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46B5D071-A3F5-4079-9BBF-1AAE5AEFA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520" y="1484067"/>
            <a:ext cx="7100973" cy="301791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199" y="5271769"/>
            <a:ext cx="8046382" cy="4055109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02A9D19-6DC9-413C-B663-AE9DAB55B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1" y="5879399"/>
            <a:ext cx="7100973" cy="28403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2883" y="5271769"/>
            <a:ext cx="8065209" cy="4060191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37250804-29C3-4EBA-B34A-E3684199B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520" y="5985913"/>
            <a:ext cx="7100973" cy="2627360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BC92CF5D-D3F5-458E-85EA-17F59D59D534}"/>
              </a:ext>
            </a:extLst>
          </p:cNvPr>
          <p:cNvSpPr txBox="1"/>
          <p:nvPr/>
        </p:nvSpPr>
        <p:spPr>
          <a:xfrm>
            <a:off x="7315200" y="3771900"/>
            <a:ext cx="4246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13FE9BFB-C121-4EC0-9336-55AA2AC18902}"/>
              </a:ext>
            </a:extLst>
          </p:cNvPr>
          <p:cNvSpPr txBox="1"/>
          <p:nvPr/>
        </p:nvSpPr>
        <p:spPr>
          <a:xfrm>
            <a:off x="16078200" y="3771900"/>
            <a:ext cx="4246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2ACA8CD6-23F1-4654-8020-03E959A2F189}"/>
              </a:ext>
            </a:extLst>
          </p:cNvPr>
          <p:cNvSpPr txBox="1"/>
          <p:nvPr/>
        </p:nvSpPr>
        <p:spPr>
          <a:xfrm>
            <a:off x="14935200" y="7962900"/>
            <a:ext cx="4246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6810A3F-FC32-453C-85B6-90C2215DC49D}"/>
              </a:ext>
            </a:extLst>
          </p:cNvPr>
          <p:cNvSpPr txBox="1"/>
          <p:nvPr/>
        </p:nvSpPr>
        <p:spPr>
          <a:xfrm>
            <a:off x="6324600" y="7277100"/>
            <a:ext cx="4246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400" b="1" dirty="0">
              <a:solidFill>
                <a:srgbClr val="FF0000"/>
              </a:solidFill>
            </a:endParaRPr>
          </a:p>
        </p:txBody>
      </p:sp>
      <p:pic>
        <p:nvPicPr>
          <p:cNvPr id="21" name="CD2-TRACK 44">
            <a:hlinkClick r:id="" action="ppaction://media"/>
            <a:extLst>
              <a:ext uri="{FF2B5EF4-FFF2-40B4-BE49-F238E27FC236}">
                <a16:creationId xmlns:a16="http://schemas.microsoft.com/office/drawing/2014/main" id="{C691360B-EF56-4592-B587-5BB35CFA3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78200" y="11049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5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63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5653316-CBC1-4715-B19D-BF654D056AF7}"/>
              </a:ext>
            </a:extLst>
          </p:cNvPr>
          <p:cNvSpPr txBox="1"/>
          <p:nvPr/>
        </p:nvSpPr>
        <p:spPr>
          <a:xfrm>
            <a:off x="2057400" y="266700"/>
            <a:ext cx="14859000" cy="9618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latin typeface="MyriadPro-It"/>
              </a:rPr>
              <a:t>Alice: </a:t>
            </a:r>
            <a:r>
              <a:rPr lang="en-US" sz="3200" dirty="0">
                <a:latin typeface="MyriadPro-It"/>
              </a:rPr>
              <a:t>What are those things on your roof, Steve?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00FF00"/>
                </a:highlight>
                <a:latin typeface="MyriadPro-It"/>
              </a:rPr>
              <a:t>Steve: </a:t>
            </a:r>
            <a:r>
              <a:rPr lang="en-US" sz="3200" dirty="0">
                <a:latin typeface="MyriadPro-It"/>
              </a:rPr>
              <a:t>Oh, they're solar panels.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latin typeface="MyriadPro-It"/>
              </a:rPr>
              <a:t>Alice: </a:t>
            </a:r>
            <a:r>
              <a:rPr lang="en-US" sz="3200" dirty="0">
                <a:latin typeface="MyriadPro-It"/>
              </a:rPr>
              <a:t>Ah, interesting. Is solar power a renewable energy source?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00FF00"/>
                </a:highlight>
                <a:latin typeface="MyriadPro-It"/>
              </a:rPr>
              <a:t>Steve: </a:t>
            </a:r>
            <a:r>
              <a:rPr lang="en-US" sz="3200" dirty="0">
                <a:latin typeface="MyriadPro-It"/>
              </a:rPr>
              <a:t>Yes, it is.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latin typeface="MyriadPro-It"/>
              </a:rPr>
              <a:t>Alice: </a:t>
            </a:r>
            <a:r>
              <a:rPr lang="en-US" sz="3200" dirty="0">
                <a:latin typeface="MyriadPro-It"/>
              </a:rPr>
              <a:t>What happens if the panels fall o the roof?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00FF00"/>
                </a:highlight>
                <a:latin typeface="MyriadPro-It"/>
              </a:rPr>
              <a:t>Steve: </a:t>
            </a:r>
            <a:r>
              <a:rPr lang="en-US" sz="3200" dirty="0">
                <a:latin typeface="MyriadPro-It"/>
              </a:rPr>
              <a:t>They won't fall! It's OK, they're not dangerous.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latin typeface="MyriadPro-It"/>
              </a:rPr>
              <a:t>Alice: </a:t>
            </a:r>
            <a:r>
              <a:rPr lang="en-US" sz="3200" dirty="0">
                <a:latin typeface="MyriadPro-It"/>
              </a:rPr>
              <a:t>Are they expensive?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00FF00"/>
                </a:highlight>
              </a:rPr>
              <a:t>Steve</a:t>
            </a:r>
            <a:r>
              <a:rPr lang="en-US" sz="3200" dirty="0"/>
              <a:t>: They're expensive to buy, but solar power is cheap to run.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</a:rPr>
              <a:t>Alice: </a:t>
            </a:r>
            <a:r>
              <a:rPr lang="en-US" sz="3200" dirty="0"/>
              <a:t>We try to save energy at our school, too.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00FF00"/>
                </a:highlight>
              </a:rPr>
              <a:t>Steve: </a:t>
            </a:r>
            <a:r>
              <a:rPr lang="en-US" sz="3200" dirty="0"/>
              <a:t>How does your school save energy? Do you reuse rainwater? Or recycle newspapers?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</a:rPr>
              <a:t>Alice</a:t>
            </a:r>
            <a:r>
              <a:rPr lang="en-US" sz="3200" dirty="0"/>
              <a:t>: No, we make sure to turn o lights to save power.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00FF00"/>
                </a:highlight>
              </a:rPr>
              <a:t>Steve: </a:t>
            </a:r>
            <a:r>
              <a:rPr lang="en-US" sz="3200" dirty="0"/>
              <a:t>That's a good idea!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4819ED8-E21E-41E9-86C5-BC974C4CCAEE}"/>
              </a:ext>
            </a:extLst>
          </p:cNvPr>
          <p:cNvSpPr txBox="1"/>
          <p:nvPr/>
        </p:nvSpPr>
        <p:spPr>
          <a:xfrm>
            <a:off x="12268200" y="723900"/>
            <a:ext cx="2743200" cy="523220"/>
          </a:xfrm>
          <a:prstGeom prst="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Audio Scripts</a:t>
            </a:r>
          </a:p>
        </p:txBody>
      </p:sp>
    </p:spTree>
    <p:extLst>
      <p:ext uri="{BB962C8B-B14F-4D97-AF65-F5344CB8AC3E}">
        <p14:creationId xmlns:p14="http://schemas.microsoft.com/office/powerpoint/2010/main" val="83631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922FF15-FA9A-4EF8-B746-3BB3C3428CFF}"/>
              </a:ext>
            </a:extLst>
          </p:cNvPr>
          <p:cNvSpPr txBox="1"/>
          <p:nvPr/>
        </p:nvSpPr>
        <p:spPr>
          <a:xfrm>
            <a:off x="914400" y="2247900"/>
            <a:ext cx="15011400" cy="6664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</a:rPr>
              <a:t>Alice: </a:t>
            </a:r>
            <a:r>
              <a:rPr lang="en-US" sz="3200" dirty="0"/>
              <a:t>Our school also uses renewable energy.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00FF00"/>
                </a:highlight>
              </a:rPr>
              <a:t>Steve: </a:t>
            </a:r>
            <a:r>
              <a:rPr lang="en-US" sz="3200" dirty="0"/>
              <a:t>Oh, that's good. Do you use power from natural sources, like hydropower?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</a:rPr>
              <a:t>Alice: </a:t>
            </a:r>
            <a:r>
              <a:rPr lang="en-US" sz="3200" dirty="0"/>
              <a:t>We use wind power.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00FF00"/>
                </a:highlight>
              </a:rPr>
              <a:t>Steve: </a:t>
            </a:r>
            <a:r>
              <a:rPr lang="en-US" sz="3200" dirty="0"/>
              <a:t>Oh, that's good. Wind power is clean to run!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</a:rPr>
              <a:t>Alice: </a:t>
            </a:r>
            <a:r>
              <a:rPr lang="en-US" sz="3200" dirty="0"/>
              <a:t>Yes. It's clean, but it needs a lot of wind.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00FF00"/>
                </a:highlight>
              </a:rPr>
              <a:t>Steve: </a:t>
            </a:r>
            <a:r>
              <a:rPr lang="en-US" sz="3200" dirty="0"/>
              <a:t>How much power does your school get from wind power?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</a:rPr>
              <a:t>Alice: </a:t>
            </a:r>
            <a:r>
              <a:rPr lang="en-US" sz="3200" dirty="0"/>
              <a:t>Erm...Let's see. It gets thirty percent from natural gas and fifteen percent from solar power. Ah, it gets about twenty percent from wind power.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00FF00"/>
                </a:highlight>
              </a:rPr>
              <a:t>Steve</a:t>
            </a:r>
            <a:r>
              <a:rPr lang="en-US" sz="3200" dirty="0"/>
              <a:t>: Wow, that's great.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1FC40DB-2CFF-4933-8E9D-515EEE4BF8E6}"/>
              </a:ext>
            </a:extLst>
          </p:cNvPr>
          <p:cNvSpPr txBox="1"/>
          <p:nvPr/>
        </p:nvSpPr>
        <p:spPr>
          <a:xfrm>
            <a:off x="12268200" y="723900"/>
            <a:ext cx="2743200" cy="523220"/>
          </a:xfrm>
          <a:prstGeom prst="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Audio Scripts</a:t>
            </a:r>
          </a:p>
        </p:txBody>
      </p:sp>
    </p:spTree>
    <p:extLst>
      <p:ext uri="{BB962C8B-B14F-4D97-AF65-F5344CB8AC3E}">
        <p14:creationId xmlns:p14="http://schemas.microsoft.com/office/powerpoint/2010/main" val="816036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>
            <a:extLst>
              <a:ext uri="{FF2B5EF4-FFF2-40B4-BE49-F238E27FC236}">
                <a16:creationId xmlns:a16="http://schemas.microsoft.com/office/drawing/2014/main" id="{0459BAD8-CD8E-4ECD-9454-E4CAFF36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904916"/>
            <a:ext cx="12268200" cy="413313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886200" y="7200900"/>
            <a:ext cx="1447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657DCD97-8843-4C0F-A9A2-11F336FE0F9D}"/>
              </a:ext>
            </a:extLst>
          </p:cNvPr>
          <p:cNvSpPr/>
          <p:nvPr/>
        </p:nvSpPr>
        <p:spPr>
          <a:xfrm>
            <a:off x="1219200" y="7734300"/>
            <a:ext cx="1447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BB639C80-7959-46CD-A62B-7E9C15A67AF6}"/>
              </a:ext>
            </a:extLst>
          </p:cNvPr>
          <p:cNvSpPr/>
          <p:nvPr/>
        </p:nvSpPr>
        <p:spPr>
          <a:xfrm>
            <a:off x="6781800" y="82677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Oval 15">
            <a:extLst>
              <a:ext uri="{FF2B5EF4-FFF2-40B4-BE49-F238E27FC236}">
                <a16:creationId xmlns:a16="http://schemas.microsoft.com/office/drawing/2014/main" id="{FFEF9101-19E3-4298-9481-D1AA03790547}"/>
              </a:ext>
            </a:extLst>
          </p:cNvPr>
          <p:cNvSpPr/>
          <p:nvPr/>
        </p:nvSpPr>
        <p:spPr>
          <a:xfrm>
            <a:off x="3733800" y="88011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39B22D7F-8085-45B3-9AB7-EA23ED8A0B2D}"/>
              </a:ext>
            </a:extLst>
          </p:cNvPr>
          <p:cNvSpPr/>
          <p:nvPr/>
        </p:nvSpPr>
        <p:spPr>
          <a:xfrm>
            <a:off x="1066800" y="94869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45403CFD-5752-49F9-817A-4EBAAF7EA9A8}"/>
              </a:ext>
            </a:extLst>
          </p:cNvPr>
          <p:cNvGrpSpPr/>
          <p:nvPr/>
        </p:nvGrpSpPr>
        <p:grpSpPr>
          <a:xfrm>
            <a:off x="457200" y="571500"/>
            <a:ext cx="17162259" cy="5486400"/>
            <a:chOff x="457200" y="571500"/>
            <a:chExt cx="17162259" cy="5486400"/>
          </a:xfrm>
        </p:grpSpPr>
        <p:pic>
          <p:nvPicPr>
            <p:cNvPr id="18" name="Picture 1">
              <a:extLst>
                <a:ext uri="{FF2B5EF4-FFF2-40B4-BE49-F238E27FC236}">
                  <a16:creationId xmlns:a16="http://schemas.microsoft.com/office/drawing/2014/main" id="{30C257BB-A066-4128-B4C4-2B25BBEEC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23" t="17466" r="4827" b="6000"/>
            <a:stretch/>
          </p:blipFill>
          <p:spPr>
            <a:xfrm>
              <a:off x="457200" y="1181100"/>
              <a:ext cx="17162259" cy="4876800"/>
            </a:xfrm>
            <a:prstGeom prst="rect">
              <a:avLst/>
            </a:prstGeom>
          </p:spPr>
        </p:pic>
        <p:sp>
          <p:nvSpPr>
            <p:cNvPr id="25" name="Rectangle: Rounded Corners 3">
              <a:extLst>
                <a:ext uri="{FF2B5EF4-FFF2-40B4-BE49-F238E27FC236}">
                  <a16:creationId xmlns:a16="http://schemas.microsoft.com/office/drawing/2014/main" id="{BC820EB1-0EFA-429A-A850-02A9302BCAE2}"/>
                </a:ext>
              </a:extLst>
            </p:cNvPr>
            <p:cNvSpPr/>
            <p:nvPr/>
          </p:nvSpPr>
          <p:spPr>
            <a:xfrm>
              <a:off x="685800" y="571500"/>
              <a:ext cx="3581400" cy="9144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Reading</a:t>
              </a:r>
            </a:p>
          </p:txBody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6F0F9EC-BBD9-4AB0-BF1A-4540DDFCB72B}"/>
              </a:ext>
            </a:extLst>
          </p:cNvPr>
          <p:cNvSpPr txBox="1"/>
          <p:nvPr/>
        </p:nvSpPr>
        <p:spPr>
          <a:xfrm>
            <a:off x="4343400" y="49530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Read the text about Midnight City. Choose the best word (A, B, or C) for each</a:t>
            </a:r>
            <a:br>
              <a:rPr lang="en-US" sz="2400" b="1" dirty="0">
                <a:solidFill>
                  <a:srgbClr val="7030A0"/>
                </a:solidFill>
              </a:rPr>
            </a:br>
            <a:r>
              <a:rPr lang="en-US" sz="24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space.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6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62A56ABE-0A17-435E-A347-6BAE74757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28700"/>
            <a:ext cx="16068330" cy="2590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8994F-B30D-49A7-B4F0-D3F27430B5C6}"/>
              </a:ext>
            </a:extLst>
          </p:cNvPr>
          <p:cNvSpPr/>
          <p:nvPr/>
        </p:nvSpPr>
        <p:spPr>
          <a:xfrm>
            <a:off x="914400" y="4000500"/>
            <a:ext cx="16535400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______________ are expensive to buy, but they save a lot of money by taking energy from the sun.</a:t>
            </a:r>
            <a:br>
              <a:rPr lang="en-US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He works at a coal ______________. It produces the electricity for </a:t>
            </a:r>
            <a:r>
              <a:rPr lang="en-US" sz="3200" dirty="0" err="1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Springfeld</a:t>
            </a:r>
            <a:r>
              <a:rPr lang="en-US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Town.</a:t>
            </a:r>
            <a:br>
              <a:rPr lang="en-US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The good thing about ______________ energy like solar power is that it never runs out.</a:t>
            </a:r>
            <a:br>
              <a:rPr lang="en-US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Non-renewable energy sources like coal causes a lot of ______________ which is bad for the environment.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08F8A467-1F4A-451F-A29D-1388EB26A08A}"/>
              </a:ext>
            </a:extLst>
          </p:cNvPr>
          <p:cNvSpPr txBox="1"/>
          <p:nvPr/>
        </p:nvSpPr>
        <p:spPr>
          <a:xfrm>
            <a:off x="1752600" y="4152900"/>
            <a:ext cx="247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sym typeface="Symbol" panose="05050102010706020507" pitchFamily="18" charset="2"/>
              </a:rPr>
              <a:t>Solar panels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39B923B7-4925-46EA-9CC9-CEC00DC6C8A5}"/>
              </a:ext>
            </a:extLst>
          </p:cNvPr>
          <p:cNvSpPr txBox="1"/>
          <p:nvPr/>
        </p:nvSpPr>
        <p:spPr>
          <a:xfrm>
            <a:off x="5257800" y="5600700"/>
            <a:ext cx="2764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sym typeface="Symbol" panose="05050102010706020507" pitchFamily="18" charset="2"/>
              </a:rPr>
              <a:t>power plant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472E9622-E6EE-4A1B-B8FB-C2596126BE83}"/>
              </a:ext>
            </a:extLst>
          </p:cNvPr>
          <p:cNvSpPr txBox="1"/>
          <p:nvPr/>
        </p:nvSpPr>
        <p:spPr>
          <a:xfrm>
            <a:off x="5410200" y="6362700"/>
            <a:ext cx="2584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sym typeface="Symbol" panose="05050102010706020507" pitchFamily="18" charset="2"/>
              </a:rPr>
              <a:t>renewable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BCC3F755-E8E0-4375-A320-9A1559545244}"/>
              </a:ext>
            </a:extLst>
          </p:cNvPr>
          <p:cNvSpPr txBox="1"/>
          <p:nvPr/>
        </p:nvSpPr>
        <p:spPr>
          <a:xfrm>
            <a:off x="12039600" y="7048500"/>
            <a:ext cx="2083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sym typeface="Symbol" panose="05050102010706020507" pitchFamily="18" charset="2"/>
              </a:rPr>
              <a:t>pollution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C0123149-BD16-4A96-9450-08EB1C7BCABA}"/>
              </a:ext>
            </a:extLst>
          </p:cNvPr>
          <p:cNvSpPr/>
          <p:nvPr/>
        </p:nvSpPr>
        <p:spPr>
          <a:xfrm>
            <a:off x="990600" y="1485900"/>
            <a:ext cx="1449878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242021"/>
                </a:solidFill>
              </a:rPr>
              <a:t>1. Coal isn't very clean. It keeps us warm in the winter.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dirty="0">
                <a:solidFill>
                  <a:srgbClr val="242021"/>
                </a:solidFill>
              </a:rPr>
              <a:t>    </a:t>
            </a:r>
            <a:r>
              <a:rPr lang="en-US" sz="3400" dirty="0">
                <a:solidFill>
                  <a:srgbClr val="FF0000"/>
                </a:solidFill>
              </a:rPr>
              <a:t>Coal isn't very clean, but it keeps us warm in the winter 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dirty="0">
                <a:solidFill>
                  <a:srgbClr val="242021"/>
                </a:solidFill>
              </a:rPr>
              <a:t>2. Natural gas is cheap. It is excellent for cooking.</a:t>
            </a:r>
            <a:br>
              <a:rPr lang="en-US" sz="3400" dirty="0">
                <a:solidFill>
                  <a:srgbClr val="242021"/>
                </a:solidFill>
              </a:rPr>
            </a:b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dirty="0">
                <a:solidFill>
                  <a:srgbClr val="242021"/>
                </a:solidFill>
              </a:rPr>
              <a:t>3. The power plant is big. It provides enough power for the whole town.</a:t>
            </a:r>
            <a:br>
              <a:rPr lang="en-US" sz="3400" dirty="0">
                <a:solidFill>
                  <a:srgbClr val="242021"/>
                </a:solidFill>
              </a:rPr>
            </a:br>
            <a:br>
              <a:rPr lang="en-US" sz="3400" dirty="0">
                <a:solidFill>
                  <a:srgbClr val="242021"/>
                </a:solidFill>
              </a:rPr>
            </a:b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2291A-3478-4942-ACAA-4B9937CB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19100"/>
            <a:ext cx="8589818" cy="762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E65C867-FB60-43D0-9B45-FE76381D7E8D}"/>
              </a:ext>
            </a:extLst>
          </p:cNvPr>
          <p:cNvSpPr/>
          <p:nvPr/>
        </p:nvSpPr>
        <p:spPr>
          <a:xfrm>
            <a:off x="914400" y="4686300"/>
            <a:ext cx="16306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242021"/>
                </a:solidFill>
              </a:rPr>
              <a:t>4. The solar panels are expensive to buy. They save money in electricity bills later.</a:t>
            </a:r>
            <a:br>
              <a:rPr lang="en-US" sz="3400" dirty="0">
                <a:solidFill>
                  <a:srgbClr val="242021"/>
                </a:solidFill>
              </a:rPr>
            </a:br>
            <a:endParaRPr lang="en-US" sz="3400" dirty="0">
              <a:solidFill>
                <a:srgbClr val="242021"/>
              </a:solidFill>
            </a:endParaRPr>
          </a:p>
          <a:p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dirty="0">
                <a:solidFill>
                  <a:srgbClr val="242021"/>
                </a:solidFill>
              </a:rPr>
              <a:t>5. My father loves a coal fire. I hate it.</a:t>
            </a:r>
            <a:br>
              <a:rPr lang="en-US" sz="3400" dirty="0">
                <a:solidFill>
                  <a:srgbClr val="242021"/>
                </a:solidFill>
              </a:rPr>
            </a:b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dirty="0">
                <a:solidFill>
                  <a:srgbClr val="242021"/>
                </a:solidFill>
              </a:rPr>
              <a:t>6. I don't think we should use nuclear power. My brother thinks using it is a good idea.</a:t>
            </a:r>
            <a:r>
              <a:rPr lang="en-US" sz="3400" dirty="0"/>
              <a:t> 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6D245F4-BB79-4D22-AC57-46E9EC3F0DA3}"/>
              </a:ext>
            </a:extLst>
          </p:cNvPr>
          <p:cNvSpPr txBox="1"/>
          <p:nvPr/>
        </p:nvSpPr>
        <p:spPr>
          <a:xfrm>
            <a:off x="1295400" y="3086100"/>
            <a:ext cx="9919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Natural gas is cheap and it is excellent for cooking.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7BBD351-17D9-4E24-8062-0316D6451E22}"/>
              </a:ext>
            </a:extLst>
          </p:cNvPr>
          <p:cNvSpPr txBox="1"/>
          <p:nvPr/>
        </p:nvSpPr>
        <p:spPr>
          <a:xfrm>
            <a:off x="1143000" y="4076700"/>
            <a:ext cx="14935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The power plant is big and it provides enough power for the whole town.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550D738-C2CE-49FE-976F-78B5DB7C9566}"/>
              </a:ext>
            </a:extLst>
          </p:cNvPr>
          <p:cNvSpPr txBox="1"/>
          <p:nvPr/>
        </p:nvSpPr>
        <p:spPr>
          <a:xfrm>
            <a:off x="990600" y="5372100"/>
            <a:ext cx="1524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The power plant is big and it provides enough power for the whole town.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8FD61A6-85B1-486B-A9D8-0C06DBCFDA74}"/>
              </a:ext>
            </a:extLst>
          </p:cNvPr>
          <p:cNvSpPr txBox="1"/>
          <p:nvPr/>
        </p:nvSpPr>
        <p:spPr>
          <a:xfrm>
            <a:off x="990600" y="6743700"/>
            <a:ext cx="84651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My father loves a coal fire, but I hate it.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E34FB637-EDF6-4D7D-8674-826355FC8761}"/>
              </a:ext>
            </a:extLst>
          </p:cNvPr>
          <p:cNvSpPr txBox="1"/>
          <p:nvPr/>
        </p:nvSpPr>
        <p:spPr>
          <a:xfrm>
            <a:off x="914400" y="8115300"/>
            <a:ext cx="1668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I don't think we should use nuclear power, but my brother thinks using it is a good idea. </a:t>
            </a:r>
          </a:p>
        </p:txBody>
      </p:sp>
    </p:spTree>
    <p:extLst>
      <p:ext uri="{BB962C8B-B14F-4D97-AF65-F5344CB8AC3E}">
        <p14:creationId xmlns:p14="http://schemas.microsoft.com/office/powerpoint/2010/main" val="23050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26187CED-4DCA-4F6A-BD8C-110A31551493}"/>
              </a:ext>
            </a:extLst>
          </p:cNvPr>
          <p:cNvSpPr/>
          <p:nvPr/>
        </p:nvSpPr>
        <p:spPr>
          <a:xfrm>
            <a:off x="762000" y="876300"/>
            <a:ext cx="4648200" cy="914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pronunciation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805EE2-DBBA-453C-97E6-53EED76AC08A}"/>
              </a:ext>
            </a:extLst>
          </p:cNvPr>
          <p:cNvSpPr txBox="1"/>
          <p:nvPr/>
        </p:nvSpPr>
        <p:spPr>
          <a:xfrm>
            <a:off x="5486400" y="723900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Circle the word that has the underlined part pronounced differently from the other.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81A7072-09B5-4BC8-82CF-D0FE5C5DF73A}"/>
              </a:ext>
            </a:extLst>
          </p:cNvPr>
          <p:cNvSpPr txBox="1"/>
          <p:nvPr/>
        </p:nvSpPr>
        <p:spPr>
          <a:xfrm>
            <a:off x="838200" y="4991100"/>
            <a:ext cx="1661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Circle the word that differs from the other three in the position of primary stress in each of the following questions.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8852705-474E-48F6-8F32-26147E337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47900"/>
            <a:ext cx="16722519" cy="24384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86D265F-84DA-4F98-9634-BA74C5C00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667500"/>
            <a:ext cx="16985846" cy="2286000"/>
          </a:xfrm>
          <a:prstGeom prst="rect">
            <a:avLst/>
          </a:prstGeom>
        </p:spPr>
      </p:pic>
      <p:sp>
        <p:nvSpPr>
          <p:cNvPr id="9" name="Oval 2">
            <a:extLst>
              <a:ext uri="{FF2B5EF4-FFF2-40B4-BE49-F238E27FC236}">
                <a16:creationId xmlns:a16="http://schemas.microsoft.com/office/drawing/2014/main" id="{A9141F3F-8C4A-4B3D-9441-06051EFF1C91}"/>
              </a:ext>
            </a:extLst>
          </p:cNvPr>
          <p:cNvSpPr/>
          <p:nvPr/>
        </p:nvSpPr>
        <p:spPr>
          <a:xfrm>
            <a:off x="10287000" y="32385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71DABD3A-A1F1-489C-99B1-30042E18A6E9}"/>
              </a:ext>
            </a:extLst>
          </p:cNvPr>
          <p:cNvSpPr/>
          <p:nvPr/>
        </p:nvSpPr>
        <p:spPr>
          <a:xfrm>
            <a:off x="14859000" y="39243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B61EE69F-9969-443E-8624-E6D015F01FE7}"/>
              </a:ext>
            </a:extLst>
          </p:cNvPr>
          <p:cNvSpPr/>
          <p:nvPr/>
        </p:nvSpPr>
        <p:spPr>
          <a:xfrm>
            <a:off x="1143000" y="6819900"/>
            <a:ext cx="762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C1FB8C1D-7F1E-4335-9D61-0F9D45A3DA71}"/>
              </a:ext>
            </a:extLst>
          </p:cNvPr>
          <p:cNvSpPr/>
          <p:nvPr/>
        </p:nvSpPr>
        <p:spPr>
          <a:xfrm>
            <a:off x="10210800" y="7505700"/>
            <a:ext cx="762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473ECED1-2976-454E-A00F-DF0D09D6AEFA}"/>
              </a:ext>
            </a:extLst>
          </p:cNvPr>
          <p:cNvSpPr/>
          <p:nvPr/>
        </p:nvSpPr>
        <p:spPr>
          <a:xfrm>
            <a:off x="1295400" y="8267700"/>
            <a:ext cx="762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824895"/>
            <a:ext cx="1097278" cy="101019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18" y="920931"/>
            <a:ext cx="16361231" cy="28411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395E98B-4BC0-4ED7-8FD9-1A1E3A670C0D}"/>
              </a:ext>
            </a:extLst>
          </p:cNvPr>
          <p:cNvSpPr/>
          <p:nvPr/>
        </p:nvSpPr>
        <p:spPr>
          <a:xfrm>
            <a:off x="1565446" y="1214847"/>
            <a:ext cx="14914074" cy="2331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4E5B50-23BC-44D6-AEAA-7360DAAFBCD3}"/>
              </a:ext>
            </a:extLst>
          </p:cNvPr>
          <p:cNvSpPr/>
          <p:nvPr/>
        </p:nvSpPr>
        <p:spPr>
          <a:xfrm>
            <a:off x="838200" y="3695700"/>
            <a:ext cx="13182600" cy="4686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Review vocabulary, grammar of unit 10.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- Do the exercises in WB: Review of Unit 10 (page 71).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- Do exercises in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Tiếng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Anh 7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-Learn Smart World Notebook: Review Units 6-10 (pages 66 &amp; 67). 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- Do the Semester 2 Test in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Tiếng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Anh 7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-Learn Smart World Notebook (pages 70, 71 &amp; 72).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- Have good preparation for the second semester test.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57300" y="9727969"/>
            <a:ext cx="157734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A39091-969E-4373-B714-8F44BDED342F}"/>
              </a:ext>
            </a:extLst>
          </p:cNvPr>
          <p:cNvSpPr/>
          <p:nvPr/>
        </p:nvSpPr>
        <p:spPr>
          <a:xfrm>
            <a:off x="1048215" y="3416903"/>
            <a:ext cx="7350216" cy="35592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68580" rIns="137160" bIns="6858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endParaRPr lang="en-US" sz="8100" b="1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8100" b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n-US" sz="8700" b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LESSON 9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8100" b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1B48EA0-11D3-462E-A132-AA1290B13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0845" y="3829372"/>
            <a:ext cx="8753400" cy="27343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E13EF2-C642-45B6-950F-A60BF83E30A0}"/>
              </a:ext>
            </a:extLst>
          </p:cNvPr>
          <p:cNvSpPr txBox="1"/>
          <p:nvPr/>
        </p:nvSpPr>
        <p:spPr>
          <a:xfrm>
            <a:off x="12492325" y="4678601"/>
            <a:ext cx="523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REVIEW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7E7010E7-6CC2-48BC-93AE-2C5C828FC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367685">
            <a:off x="5720189" y="3232757"/>
            <a:ext cx="3793496" cy="1193226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88A73FA-C89E-4513-AF04-8C3A84D90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824714" y="4286154"/>
            <a:ext cx="1517019" cy="15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1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F28634D-404F-406A-AC2F-5832ACAF17A7}"/>
              </a:ext>
            </a:extLst>
          </p:cNvPr>
          <p:cNvSpPr txBox="1"/>
          <p:nvPr/>
        </p:nvSpPr>
        <p:spPr>
          <a:xfrm>
            <a:off x="6324600" y="34290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Bảng 6">
            <a:extLst>
              <a:ext uri="{FF2B5EF4-FFF2-40B4-BE49-F238E27FC236}">
                <a16:creationId xmlns:a16="http://schemas.microsoft.com/office/drawing/2014/main" id="{69FBD413-53C0-422A-99CB-A2E726999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558445"/>
              </p:ext>
            </p:extLst>
          </p:nvPr>
        </p:nvGraphicFramePr>
        <p:xfrm>
          <a:off x="838200" y="1485900"/>
          <a:ext cx="16687800" cy="8202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406">
                  <a:extLst>
                    <a:ext uri="{9D8B030D-6E8A-4147-A177-3AD203B41FA5}">
                      <a16:colId xmlns:a16="http://schemas.microsoft.com/office/drawing/2014/main" val="1053616342"/>
                    </a:ext>
                  </a:extLst>
                </a:gridCol>
                <a:gridCol w="6975883">
                  <a:extLst>
                    <a:ext uri="{9D8B030D-6E8A-4147-A177-3AD203B41FA5}">
                      <a16:colId xmlns:a16="http://schemas.microsoft.com/office/drawing/2014/main" val="2198470548"/>
                    </a:ext>
                  </a:extLst>
                </a:gridCol>
                <a:gridCol w="8300511">
                  <a:extLst>
                    <a:ext uri="{9D8B030D-6E8A-4147-A177-3AD203B41FA5}">
                      <a16:colId xmlns:a16="http://schemas.microsoft.com/office/drawing/2014/main" val="3675303155"/>
                    </a:ext>
                  </a:extLst>
                </a:gridCol>
              </a:tblGrid>
              <a:tr h="12455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300000"/>
                        </a:lnSpc>
                      </a:pPr>
                      <a:r>
                        <a:rPr lang="en-US" sz="32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300000"/>
                        </a:lnSpc>
                      </a:pPr>
                      <a:r>
                        <a:rPr lang="en-US" sz="32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737732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048239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099013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70014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323816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182833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49987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802701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96876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889696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B30CFBB-3301-4D03-BB17-F6F7428C2505}"/>
              </a:ext>
            </a:extLst>
          </p:cNvPr>
          <p:cNvSpPr txBox="1"/>
          <p:nvPr/>
        </p:nvSpPr>
        <p:spPr>
          <a:xfrm>
            <a:off x="2514600" y="27813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coal</a:t>
            </a:r>
            <a:r>
              <a:rPr lang="en-US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(n)</a:t>
            </a:r>
            <a:endParaRPr lang="en-US" sz="3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43F4AD7-5AAB-499B-AD18-AE30C51EFB44}"/>
              </a:ext>
            </a:extLst>
          </p:cNvPr>
          <p:cNvSpPr txBox="1"/>
          <p:nvPr/>
        </p:nvSpPr>
        <p:spPr>
          <a:xfrm>
            <a:off x="2514600" y="35433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energy (n)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407A8AC-B3A5-4F3C-9929-A8A904DB5820}"/>
              </a:ext>
            </a:extLst>
          </p:cNvPr>
          <p:cNvSpPr txBox="1"/>
          <p:nvPr/>
        </p:nvSpPr>
        <p:spPr>
          <a:xfrm>
            <a:off x="2362200" y="43053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cause (v)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8242D1A-D798-4BA4-AF96-2744C6F0EE3A}"/>
              </a:ext>
            </a:extLst>
          </p:cNvPr>
          <p:cNvSpPr txBox="1"/>
          <p:nvPr/>
        </p:nvSpPr>
        <p:spPr>
          <a:xfrm>
            <a:off x="2286000" y="51435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 hydropower(n)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40D790E-CD00-4A14-83A3-6F05A5907472}"/>
              </a:ext>
            </a:extLst>
          </p:cNvPr>
          <p:cNvSpPr txBox="1"/>
          <p:nvPr/>
        </p:nvSpPr>
        <p:spPr>
          <a:xfrm>
            <a:off x="2514600" y="59055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natural gas (n)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9E02C11-AA21-4E52-86A3-72FD535A3920}"/>
              </a:ext>
            </a:extLst>
          </p:cNvPr>
          <p:cNvSpPr txBox="1"/>
          <p:nvPr/>
        </p:nvSpPr>
        <p:spPr>
          <a:xfrm>
            <a:off x="2438400" y="66675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non-renewable (n)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60D5558-C185-4856-A5ED-6533EADF9562}"/>
              </a:ext>
            </a:extLst>
          </p:cNvPr>
          <p:cNvSpPr txBox="1"/>
          <p:nvPr/>
        </p:nvSpPr>
        <p:spPr>
          <a:xfrm>
            <a:off x="2438400" y="73533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oil (n)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DE74EFC-ECCD-42F3-8E72-2FA944F4C8C3}"/>
              </a:ext>
            </a:extLst>
          </p:cNvPr>
          <p:cNvSpPr txBox="1"/>
          <p:nvPr/>
        </p:nvSpPr>
        <p:spPr>
          <a:xfrm>
            <a:off x="2362200" y="81915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solar power (adj)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515F085-DA4A-48F3-81EA-CB1A88DDDE09}"/>
              </a:ext>
            </a:extLst>
          </p:cNvPr>
          <p:cNvSpPr txBox="1"/>
          <p:nvPr/>
        </p:nvSpPr>
        <p:spPr>
          <a:xfrm>
            <a:off x="2362200" y="90297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source (n)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ACB5336-D6CD-4F9C-805C-90079BD69497}"/>
              </a:ext>
            </a:extLst>
          </p:cNvPr>
          <p:cNvSpPr txBox="1"/>
          <p:nvPr/>
        </p:nvSpPr>
        <p:spPr>
          <a:xfrm>
            <a:off x="1066800" y="28575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7925530-15BF-4F81-81F7-2A22A081C294}"/>
              </a:ext>
            </a:extLst>
          </p:cNvPr>
          <p:cNvSpPr txBox="1"/>
          <p:nvPr/>
        </p:nvSpPr>
        <p:spPr>
          <a:xfrm>
            <a:off x="1066800" y="35433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D36AF20-33B5-49AE-A552-7D4B2CE5E638}"/>
              </a:ext>
            </a:extLst>
          </p:cNvPr>
          <p:cNvSpPr txBox="1"/>
          <p:nvPr/>
        </p:nvSpPr>
        <p:spPr>
          <a:xfrm>
            <a:off x="1066800" y="42291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4FA0740-413C-4172-8A55-9FC38C4731F3}"/>
              </a:ext>
            </a:extLst>
          </p:cNvPr>
          <p:cNvSpPr txBox="1"/>
          <p:nvPr/>
        </p:nvSpPr>
        <p:spPr>
          <a:xfrm>
            <a:off x="1066800" y="49911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DE14FB4-2F10-4ED7-BEDD-6039A976385F}"/>
              </a:ext>
            </a:extLst>
          </p:cNvPr>
          <p:cNvSpPr txBox="1"/>
          <p:nvPr/>
        </p:nvSpPr>
        <p:spPr>
          <a:xfrm>
            <a:off x="1066800" y="58293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9CF86836-6B9E-49CB-88E9-416F973157FF}"/>
              </a:ext>
            </a:extLst>
          </p:cNvPr>
          <p:cNvSpPr txBox="1"/>
          <p:nvPr/>
        </p:nvSpPr>
        <p:spPr>
          <a:xfrm>
            <a:off x="1066800" y="65913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8169973-2AC5-4F76-951A-D23DD3EA7EB8}"/>
              </a:ext>
            </a:extLst>
          </p:cNvPr>
          <p:cNvSpPr txBox="1"/>
          <p:nvPr/>
        </p:nvSpPr>
        <p:spPr>
          <a:xfrm>
            <a:off x="1066800" y="72771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F310ED8D-64C2-4C9C-9442-29A8F890B0A1}"/>
              </a:ext>
            </a:extLst>
          </p:cNvPr>
          <p:cNvSpPr txBox="1"/>
          <p:nvPr/>
        </p:nvSpPr>
        <p:spPr>
          <a:xfrm>
            <a:off x="990600" y="81153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D5E6D4A-8017-429D-BF85-88ECD5DBF0A1}"/>
              </a:ext>
            </a:extLst>
          </p:cNvPr>
          <p:cNvSpPr txBox="1"/>
          <p:nvPr/>
        </p:nvSpPr>
        <p:spPr>
          <a:xfrm>
            <a:off x="990600" y="88773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83881895-4CCF-4CBD-9B90-64CC94CAA8D3}"/>
              </a:ext>
            </a:extLst>
          </p:cNvPr>
          <p:cNvSpPr txBox="1"/>
          <p:nvPr/>
        </p:nvSpPr>
        <p:spPr>
          <a:xfrm>
            <a:off x="9753600" y="28575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9FE19892-413A-4578-905F-DC960411CA89}"/>
              </a:ext>
            </a:extLst>
          </p:cNvPr>
          <p:cNvSpPr txBox="1"/>
          <p:nvPr/>
        </p:nvSpPr>
        <p:spPr>
          <a:xfrm>
            <a:off x="9753600" y="35433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999A8A7-7052-4102-94B2-9B8F20180297}"/>
              </a:ext>
            </a:extLst>
          </p:cNvPr>
          <p:cNvSpPr txBox="1"/>
          <p:nvPr/>
        </p:nvSpPr>
        <p:spPr>
          <a:xfrm>
            <a:off x="9753600" y="42291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ra,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nên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8659CAF-AFCA-444B-83BE-D8B41E3533BC}"/>
              </a:ext>
            </a:extLst>
          </p:cNvPr>
          <p:cNvSpPr txBox="1"/>
          <p:nvPr/>
        </p:nvSpPr>
        <p:spPr>
          <a:xfrm>
            <a:off x="9753600" y="50673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C6DED095-ACFE-466C-A107-BBE2FE8DC9B7}"/>
              </a:ext>
            </a:extLst>
          </p:cNvPr>
          <p:cNvSpPr txBox="1"/>
          <p:nvPr/>
        </p:nvSpPr>
        <p:spPr>
          <a:xfrm>
            <a:off x="9753600" y="58293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AEEAF13A-059A-4A47-BFA7-75F60C8AD2A2}"/>
              </a:ext>
            </a:extLst>
          </p:cNvPr>
          <p:cNvSpPr txBox="1"/>
          <p:nvPr/>
        </p:nvSpPr>
        <p:spPr>
          <a:xfrm>
            <a:off x="9753600" y="65913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tạo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7DEBC39-EB9A-499F-935F-D6B549256E5A}"/>
              </a:ext>
            </a:extLst>
          </p:cNvPr>
          <p:cNvSpPr txBox="1"/>
          <p:nvPr/>
        </p:nvSpPr>
        <p:spPr>
          <a:xfrm>
            <a:off x="9753600" y="73533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Dầu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E3F2B6B6-7430-4CE7-B014-312B20CDDD42}"/>
              </a:ext>
            </a:extLst>
          </p:cNvPr>
          <p:cNvSpPr txBox="1"/>
          <p:nvPr/>
        </p:nvSpPr>
        <p:spPr>
          <a:xfrm>
            <a:off x="9753600" y="81153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trời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E00342B2-E252-4765-94B5-28898CC971B1}"/>
              </a:ext>
            </a:extLst>
          </p:cNvPr>
          <p:cNvSpPr txBox="1"/>
          <p:nvPr/>
        </p:nvSpPr>
        <p:spPr>
          <a:xfrm>
            <a:off x="9753600" y="88773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Nguồn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F28634D-404F-406A-AC2F-5832ACAF17A7}"/>
              </a:ext>
            </a:extLst>
          </p:cNvPr>
          <p:cNvSpPr txBox="1"/>
          <p:nvPr/>
        </p:nvSpPr>
        <p:spPr>
          <a:xfrm>
            <a:off x="6324600" y="34290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Bảng 6">
            <a:extLst>
              <a:ext uri="{FF2B5EF4-FFF2-40B4-BE49-F238E27FC236}">
                <a16:creationId xmlns:a16="http://schemas.microsoft.com/office/drawing/2014/main" id="{69FBD413-53C0-422A-99CB-A2E726999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0478"/>
              </p:ext>
            </p:extLst>
          </p:nvPr>
        </p:nvGraphicFramePr>
        <p:xfrm>
          <a:off x="762000" y="1333500"/>
          <a:ext cx="16687800" cy="8202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406">
                  <a:extLst>
                    <a:ext uri="{9D8B030D-6E8A-4147-A177-3AD203B41FA5}">
                      <a16:colId xmlns:a16="http://schemas.microsoft.com/office/drawing/2014/main" val="1053616342"/>
                    </a:ext>
                  </a:extLst>
                </a:gridCol>
                <a:gridCol w="6975883">
                  <a:extLst>
                    <a:ext uri="{9D8B030D-6E8A-4147-A177-3AD203B41FA5}">
                      <a16:colId xmlns:a16="http://schemas.microsoft.com/office/drawing/2014/main" val="2198470548"/>
                    </a:ext>
                  </a:extLst>
                </a:gridCol>
                <a:gridCol w="8300511">
                  <a:extLst>
                    <a:ext uri="{9D8B030D-6E8A-4147-A177-3AD203B41FA5}">
                      <a16:colId xmlns:a16="http://schemas.microsoft.com/office/drawing/2014/main" val="3675303155"/>
                    </a:ext>
                  </a:extLst>
                </a:gridCol>
              </a:tblGrid>
              <a:tr h="12455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300000"/>
                        </a:lnSpc>
                      </a:pPr>
                      <a:r>
                        <a:rPr lang="en-US" sz="32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300000"/>
                        </a:lnSpc>
                      </a:pPr>
                      <a:r>
                        <a:rPr lang="en-US" sz="32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737732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048239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099013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70014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323816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182833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49987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802701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96876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889696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B30CFBB-3301-4D03-BB17-F6F7428C2505}"/>
              </a:ext>
            </a:extLst>
          </p:cNvPr>
          <p:cNvSpPr txBox="1"/>
          <p:nvPr/>
        </p:nvSpPr>
        <p:spPr>
          <a:xfrm>
            <a:off x="2438400" y="27051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wind power(n) </a:t>
            </a:r>
            <a:endParaRPr lang="en-US" sz="3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43F4AD7-5AAB-499B-AD18-AE30C51EFB44}"/>
              </a:ext>
            </a:extLst>
          </p:cNvPr>
          <p:cNvSpPr txBox="1"/>
          <p:nvPr/>
        </p:nvSpPr>
        <p:spPr>
          <a:xfrm>
            <a:off x="2438400" y="33909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affect  (v)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407A8AC-B3A5-4F3C-9929-A8A904DB5820}"/>
              </a:ext>
            </a:extLst>
          </p:cNvPr>
          <p:cNvSpPr txBox="1"/>
          <p:nvPr/>
        </p:nvSpPr>
        <p:spPr>
          <a:xfrm>
            <a:off x="2438400" y="43053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build(v)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8242D1A-D798-4BA4-AF96-2744C6F0EE3A}"/>
              </a:ext>
            </a:extLst>
          </p:cNvPr>
          <p:cNvSpPr txBox="1"/>
          <p:nvPr/>
        </p:nvSpPr>
        <p:spPr>
          <a:xfrm>
            <a:off x="2362200" y="49911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cheap(adj)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40D790E-CD00-4A14-83A3-6F05A5907472}"/>
              </a:ext>
            </a:extLst>
          </p:cNvPr>
          <p:cNvSpPr txBox="1"/>
          <p:nvPr/>
        </p:nvSpPr>
        <p:spPr>
          <a:xfrm>
            <a:off x="2362200" y="58293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clean (adj)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9E02C11-AA21-4E52-86A3-72FD535A3920}"/>
              </a:ext>
            </a:extLst>
          </p:cNvPr>
          <p:cNvSpPr txBox="1"/>
          <p:nvPr/>
        </p:nvSpPr>
        <p:spPr>
          <a:xfrm>
            <a:off x="2438400" y="65913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create (n)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60D5558-C185-4856-A5ED-6533EADF9562}"/>
              </a:ext>
            </a:extLst>
          </p:cNvPr>
          <p:cNvSpPr txBox="1"/>
          <p:nvPr/>
        </p:nvSpPr>
        <p:spPr>
          <a:xfrm>
            <a:off x="2362200" y="72771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dangerous (adj)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DE74EFC-ECCD-42F3-8E72-2FA944F4C8C3}"/>
              </a:ext>
            </a:extLst>
          </p:cNvPr>
          <p:cNvSpPr txBox="1"/>
          <p:nvPr/>
        </p:nvSpPr>
        <p:spPr>
          <a:xfrm>
            <a:off x="2514600" y="80391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electric (adj)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515F085-DA4A-48F3-81EA-CB1A88DDDE09}"/>
              </a:ext>
            </a:extLst>
          </p:cNvPr>
          <p:cNvSpPr txBox="1"/>
          <p:nvPr/>
        </p:nvSpPr>
        <p:spPr>
          <a:xfrm>
            <a:off x="2270760" y="884682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expensive (adj)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ACB5336-D6CD-4F9C-805C-90079BD69497}"/>
              </a:ext>
            </a:extLst>
          </p:cNvPr>
          <p:cNvSpPr txBox="1"/>
          <p:nvPr/>
        </p:nvSpPr>
        <p:spPr>
          <a:xfrm>
            <a:off x="1066800" y="28575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7925530-15BF-4F81-81F7-2A22A081C294}"/>
              </a:ext>
            </a:extLst>
          </p:cNvPr>
          <p:cNvSpPr txBox="1"/>
          <p:nvPr/>
        </p:nvSpPr>
        <p:spPr>
          <a:xfrm>
            <a:off x="1066800" y="35433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D36AF20-33B5-49AE-A552-7D4B2CE5E638}"/>
              </a:ext>
            </a:extLst>
          </p:cNvPr>
          <p:cNvSpPr txBox="1"/>
          <p:nvPr/>
        </p:nvSpPr>
        <p:spPr>
          <a:xfrm>
            <a:off x="1066800" y="42291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4FA0740-413C-4172-8A55-9FC38C4731F3}"/>
              </a:ext>
            </a:extLst>
          </p:cNvPr>
          <p:cNvSpPr txBox="1"/>
          <p:nvPr/>
        </p:nvSpPr>
        <p:spPr>
          <a:xfrm>
            <a:off x="1066800" y="49911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DE14FB4-2F10-4ED7-BEDD-6039A976385F}"/>
              </a:ext>
            </a:extLst>
          </p:cNvPr>
          <p:cNvSpPr txBox="1"/>
          <p:nvPr/>
        </p:nvSpPr>
        <p:spPr>
          <a:xfrm>
            <a:off x="1066800" y="58293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9CF86836-6B9E-49CB-88E9-416F973157FF}"/>
              </a:ext>
            </a:extLst>
          </p:cNvPr>
          <p:cNvSpPr txBox="1"/>
          <p:nvPr/>
        </p:nvSpPr>
        <p:spPr>
          <a:xfrm>
            <a:off x="1066800" y="65913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8169973-2AC5-4F76-951A-D23DD3EA7EB8}"/>
              </a:ext>
            </a:extLst>
          </p:cNvPr>
          <p:cNvSpPr txBox="1"/>
          <p:nvPr/>
        </p:nvSpPr>
        <p:spPr>
          <a:xfrm>
            <a:off x="1066800" y="72771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F310ED8D-64C2-4C9C-9442-29A8F890B0A1}"/>
              </a:ext>
            </a:extLst>
          </p:cNvPr>
          <p:cNvSpPr txBox="1"/>
          <p:nvPr/>
        </p:nvSpPr>
        <p:spPr>
          <a:xfrm>
            <a:off x="990600" y="81153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D5E6D4A-8017-429D-BF85-88ECD5DBF0A1}"/>
              </a:ext>
            </a:extLst>
          </p:cNvPr>
          <p:cNvSpPr txBox="1"/>
          <p:nvPr/>
        </p:nvSpPr>
        <p:spPr>
          <a:xfrm>
            <a:off x="990600" y="88773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8B344C7D-EAFC-4ED5-B759-705C22644396}"/>
              </a:ext>
            </a:extLst>
          </p:cNvPr>
          <p:cNvSpPr txBox="1"/>
          <p:nvPr/>
        </p:nvSpPr>
        <p:spPr>
          <a:xfrm>
            <a:off x="9220200" y="27813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gió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366923E2-614A-43D8-9009-073451AD9B04}"/>
              </a:ext>
            </a:extLst>
          </p:cNvPr>
          <p:cNvSpPr txBox="1"/>
          <p:nvPr/>
        </p:nvSpPr>
        <p:spPr>
          <a:xfrm>
            <a:off x="9220200" y="35433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hưởng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DFDB549-2764-4BDF-9456-4BA8C37D2974}"/>
              </a:ext>
            </a:extLst>
          </p:cNvPr>
          <p:cNvSpPr txBox="1"/>
          <p:nvPr/>
        </p:nvSpPr>
        <p:spPr>
          <a:xfrm>
            <a:off x="9220200" y="42291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Xây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dựng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CD9D077B-C8B0-4F71-8D7F-80A42C9016C4}"/>
              </a:ext>
            </a:extLst>
          </p:cNvPr>
          <p:cNvSpPr txBox="1"/>
          <p:nvPr/>
        </p:nvSpPr>
        <p:spPr>
          <a:xfrm>
            <a:off x="9372600" y="49911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Rẻ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221D2268-AA50-4FA6-BF60-B5A32575C074}"/>
              </a:ext>
            </a:extLst>
          </p:cNvPr>
          <p:cNvSpPr txBox="1"/>
          <p:nvPr/>
        </p:nvSpPr>
        <p:spPr>
          <a:xfrm>
            <a:off x="9296400" y="58293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sẽ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254FBF2C-5A92-4EBC-A640-154078D7FE41}"/>
              </a:ext>
            </a:extLst>
          </p:cNvPr>
          <p:cNvSpPr txBox="1"/>
          <p:nvPr/>
        </p:nvSpPr>
        <p:spPr>
          <a:xfrm>
            <a:off x="9296400" y="65913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ra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C2871D13-5ED3-49D7-932F-EE420CB10292}"/>
              </a:ext>
            </a:extLst>
          </p:cNvPr>
          <p:cNvSpPr txBox="1"/>
          <p:nvPr/>
        </p:nvSpPr>
        <p:spPr>
          <a:xfrm>
            <a:off x="9296400" y="73533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Nguy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hiểm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9BA80FEB-4A19-4CA8-8CC7-ECC69553512C}"/>
              </a:ext>
            </a:extLst>
          </p:cNvPr>
          <p:cNvSpPr txBox="1"/>
          <p:nvPr/>
        </p:nvSpPr>
        <p:spPr>
          <a:xfrm>
            <a:off x="9220200" y="81153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559E450D-2346-49BB-819C-C241D6508BC9}"/>
              </a:ext>
            </a:extLst>
          </p:cNvPr>
          <p:cNvSpPr txBox="1"/>
          <p:nvPr/>
        </p:nvSpPr>
        <p:spPr>
          <a:xfrm>
            <a:off x="9220200" y="88011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Đắt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F28634D-404F-406A-AC2F-5832ACAF17A7}"/>
              </a:ext>
            </a:extLst>
          </p:cNvPr>
          <p:cNvSpPr txBox="1"/>
          <p:nvPr/>
        </p:nvSpPr>
        <p:spPr>
          <a:xfrm>
            <a:off x="6324600" y="34290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Bảng 6">
            <a:extLst>
              <a:ext uri="{FF2B5EF4-FFF2-40B4-BE49-F238E27FC236}">
                <a16:creationId xmlns:a16="http://schemas.microsoft.com/office/drawing/2014/main" id="{69FBD413-53C0-422A-99CB-A2E726999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635331"/>
              </p:ext>
            </p:extLst>
          </p:nvPr>
        </p:nvGraphicFramePr>
        <p:xfrm>
          <a:off x="838200" y="1333500"/>
          <a:ext cx="16687800" cy="8202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406">
                  <a:extLst>
                    <a:ext uri="{9D8B030D-6E8A-4147-A177-3AD203B41FA5}">
                      <a16:colId xmlns:a16="http://schemas.microsoft.com/office/drawing/2014/main" val="1053616342"/>
                    </a:ext>
                  </a:extLst>
                </a:gridCol>
                <a:gridCol w="6975883">
                  <a:extLst>
                    <a:ext uri="{9D8B030D-6E8A-4147-A177-3AD203B41FA5}">
                      <a16:colId xmlns:a16="http://schemas.microsoft.com/office/drawing/2014/main" val="2198470548"/>
                    </a:ext>
                  </a:extLst>
                </a:gridCol>
                <a:gridCol w="8300511">
                  <a:extLst>
                    <a:ext uri="{9D8B030D-6E8A-4147-A177-3AD203B41FA5}">
                      <a16:colId xmlns:a16="http://schemas.microsoft.com/office/drawing/2014/main" val="3675303155"/>
                    </a:ext>
                  </a:extLst>
                </a:gridCol>
              </a:tblGrid>
              <a:tr h="12455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300000"/>
                        </a:lnSpc>
                      </a:pPr>
                      <a:r>
                        <a:rPr lang="en-US" sz="32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300000"/>
                        </a:lnSpc>
                      </a:pPr>
                      <a:r>
                        <a:rPr lang="en-US" sz="32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737732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048239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099013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70014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323816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182833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49987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802701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96876"/>
                  </a:ext>
                </a:extLst>
              </a:tr>
              <a:tr h="747553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889696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B30CFBB-3301-4D03-BB17-F6F7428C2505}"/>
              </a:ext>
            </a:extLst>
          </p:cNvPr>
          <p:cNvSpPr txBox="1"/>
          <p:nvPr/>
        </p:nvSpPr>
        <p:spPr>
          <a:xfrm>
            <a:off x="2819400" y="27051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microwave oven</a:t>
            </a:r>
            <a:r>
              <a:rPr lang="en-US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(n)</a:t>
            </a:r>
            <a:endParaRPr lang="en-US" sz="3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43F4AD7-5AAB-499B-AD18-AE30C51EFB44}"/>
              </a:ext>
            </a:extLst>
          </p:cNvPr>
          <p:cNvSpPr txBox="1"/>
          <p:nvPr/>
        </p:nvSpPr>
        <p:spPr>
          <a:xfrm>
            <a:off x="2819400" y="348615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mix (n)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407A8AC-B3A5-4F3C-9929-A8A904DB5820}"/>
              </a:ext>
            </a:extLst>
          </p:cNvPr>
          <p:cNvSpPr txBox="1"/>
          <p:nvPr/>
        </p:nvSpPr>
        <p:spPr>
          <a:xfrm>
            <a:off x="2819400" y="4267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noisy (n)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8242D1A-D798-4BA4-AF96-2744C6F0EE3A}"/>
              </a:ext>
            </a:extLst>
          </p:cNvPr>
          <p:cNvSpPr txBox="1"/>
          <p:nvPr/>
        </p:nvSpPr>
        <p:spPr>
          <a:xfrm>
            <a:off x="2819400" y="504825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nuclear power (n)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40D790E-CD00-4A14-83A3-6F05A5907472}"/>
              </a:ext>
            </a:extLst>
          </p:cNvPr>
          <p:cNvSpPr txBox="1"/>
          <p:nvPr/>
        </p:nvSpPr>
        <p:spPr>
          <a:xfrm>
            <a:off x="2819400" y="58293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power plant (n)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9E02C11-AA21-4E52-86A3-72FD535A3920}"/>
              </a:ext>
            </a:extLst>
          </p:cNvPr>
          <p:cNvSpPr txBox="1"/>
          <p:nvPr/>
        </p:nvSpPr>
        <p:spPr>
          <a:xfrm>
            <a:off x="2819400" y="65913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run(v)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60D5558-C185-4856-A5ED-6533EADF9562}"/>
              </a:ext>
            </a:extLst>
          </p:cNvPr>
          <p:cNvSpPr txBox="1"/>
          <p:nvPr/>
        </p:nvSpPr>
        <p:spPr>
          <a:xfrm>
            <a:off x="2819400" y="7391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solar panel  (n)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ACB5336-D6CD-4F9C-805C-90079BD69497}"/>
              </a:ext>
            </a:extLst>
          </p:cNvPr>
          <p:cNvSpPr txBox="1"/>
          <p:nvPr/>
        </p:nvSpPr>
        <p:spPr>
          <a:xfrm>
            <a:off x="1066800" y="28575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7925530-15BF-4F81-81F7-2A22A081C294}"/>
              </a:ext>
            </a:extLst>
          </p:cNvPr>
          <p:cNvSpPr txBox="1"/>
          <p:nvPr/>
        </p:nvSpPr>
        <p:spPr>
          <a:xfrm>
            <a:off x="1066800" y="35433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D36AF20-33B5-49AE-A552-7D4B2CE5E638}"/>
              </a:ext>
            </a:extLst>
          </p:cNvPr>
          <p:cNvSpPr txBox="1"/>
          <p:nvPr/>
        </p:nvSpPr>
        <p:spPr>
          <a:xfrm>
            <a:off x="1066800" y="42291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4FA0740-413C-4172-8A55-9FC38C4731F3}"/>
              </a:ext>
            </a:extLst>
          </p:cNvPr>
          <p:cNvSpPr txBox="1"/>
          <p:nvPr/>
        </p:nvSpPr>
        <p:spPr>
          <a:xfrm>
            <a:off x="1066800" y="49911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DE14FB4-2F10-4ED7-BEDD-6039A976385F}"/>
              </a:ext>
            </a:extLst>
          </p:cNvPr>
          <p:cNvSpPr txBox="1"/>
          <p:nvPr/>
        </p:nvSpPr>
        <p:spPr>
          <a:xfrm>
            <a:off x="1066800" y="58293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9CF86836-6B9E-49CB-88E9-416F973157FF}"/>
              </a:ext>
            </a:extLst>
          </p:cNvPr>
          <p:cNvSpPr txBox="1"/>
          <p:nvPr/>
        </p:nvSpPr>
        <p:spPr>
          <a:xfrm>
            <a:off x="1066800" y="65913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8169973-2AC5-4F76-951A-D23DD3EA7EB8}"/>
              </a:ext>
            </a:extLst>
          </p:cNvPr>
          <p:cNvSpPr txBox="1"/>
          <p:nvPr/>
        </p:nvSpPr>
        <p:spPr>
          <a:xfrm>
            <a:off x="1066800" y="72771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F310ED8D-64C2-4C9C-9442-29A8F890B0A1}"/>
              </a:ext>
            </a:extLst>
          </p:cNvPr>
          <p:cNvSpPr txBox="1"/>
          <p:nvPr/>
        </p:nvSpPr>
        <p:spPr>
          <a:xfrm>
            <a:off x="990600" y="81153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D5E6D4A-8017-429D-BF85-88ECD5DBF0A1}"/>
              </a:ext>
            </a:extLst>
          </p:cNvPr>
          <p:cNvSpPr txBox="1"/>
          <p:nvPr/>
        </p:nvSpPr>
        <p:spPr>
          <a:xfrm>
            <a:off x="990600" y="88773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019B64F-9F1C-41EF-9367-31C5AAD9CD71}"/>
              </a:ext>
            </a:extLst>
          </p:cNvPr>
          <p:cNvSpPr txBox="1"/>
          <p:nvPr/>
        </p:nvSpPr>
        <p:spPr>
          <a:xfrm>
            <a:off x="9220200" y="27813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Lò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sóng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6A5B085-1E08-4249-A03E-95A2EAAFA999}"/>
              </a:ext>
            </a:extLst>
          </p:cNvPr>
          <p:cNvSpPr txBox="1"/>
          <p:nvPr/>
        </p:nvSpPr>
        <p:spPr>
          <a:xfrm>
            <a:off x="9144000" y="35433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Hỗn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hợp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79526AA-1394-417F-8B15-302BE526BA8A}"/>
              </a:ext>
            </a:extLst>
          </p:cNvPr>
          <p:cNvSpPr txBox="1"/>
          <p:nvPr/>
        </p:nvSpPr>
        <p:spPr>
          <a:xfrm>
            <a:off x="9296400" y="42291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Ồn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ào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20385A86-6F4D-4810-AC12-6F07F6DACDA5}"/>
              </a:ext>
            </a:extLst>
          </p:cNvPr>
          <p:cNvSpPr txBox="1"/>
          <p:nvPr/>
        </p:nvSpPr>
        <p:spPr>
          <a:xfrm>
            <a:off x="9296400" y="50673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nhân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0EEFF089-ADAB-40F4-AE22-8FE94DF41797}"/>
              </a:ext>
            </a:extLst>
          </p:cNvPr>
          <p:cNvSpPr txBox="1"/>
          <p:nvPr/>
        </p:nvSpPr>
        <p:spPr>
          <a:xfrm>
            <a:off x="9296400" y="58293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789A55E0-EF40-4201-B8C5-5D00AE52679F}"/>
              </a:ext>
            </a:extLst>
          </p:cNvPr>
          <p:cNvSpPr txBox="1"/>
          <p:nvPr/>
        </p:nvSpPr>
        <p:spPr>
          <a:xfrm>
            <a:off x="9296400" y="65151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hành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747F0D9E-8C95-443E-AFE5-52ED06A88B03}"/>
              </a:ext>
            </a:extLst>
          </p:cNvPr>
          <p:cNvSpPr txBox="1"/>
          <p:nvPr/>
        </p:nvSpPr>
        <p:spPr>
          <a:xfrm>
            <a:off x="9296400" y="72009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pin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trời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6041C1DC-E8CB-4E8D-BB9D-68D83EC9AC2A}"/>
              </a:ext>
            </a:extLst>
          </p:cNvPr>
          <p:cNvSpPr txBox="1"/>
          <p:nvPr/>
        </p:nvSpPr>
        <p:spPr>
          <a:xfrm>
            <a:off x="2819400" y="81153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Times New Roman" panose="02020603050405020304" pitchFamily="18" charset="0"/>
              </a:rPr>
              <a:t>wind turbine(n)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E0D15269-5CA7-4FE7-87D8-5552963385B8}"/>
              </a:ext>
            </a:extLst>
          </p:cNvPr>
          <p:cNvSpPr txBox="1"/>
          <p:nvPr/>
        </p:nvSpPr>
        <p:spPr>
          <a:xfrm>
            <a:off x="9296400" y="80391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Tua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bin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gió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13029A-6628-4369-B681-39CFA1AC2209}"/>
              </a:ext>
            </a:extLst>
          </p:cNvPr>
          <p:cNvSpPr txBox="1"/>
          <p:nvPr/>
        </p:nvSpPr>
        <p:spPr>
          <a:xfrm>
            <a:off x="2133600" y="876300"/>
            <a:ext cx="5226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PRACTICE ONLINE     VOCABULARY</a:t>
            </a: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D4643813-CBE2-41DF-AE83-36D9A1221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54955" y="3182890"/>
            <a:ext cx="2533334" cy="1904762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7B2C053-A55B-4EA2-8C25-00A486A3B0FE}"/>
              </a:ext>
            </a:extLst>
          </p:cNvPr>
          <p:cNvSpPr/>
          <p:nvPr/>
        </p:nvSpPr>
        <p:spPr>
          <a:xfrm>
            <a:off x="12890338" y="3771797"/>
            <a:ext cx="1451139" cy="7269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FA39CA7-5D9B-43D2-BA50-2985A4B884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3891167" y="494481"/>
            <a:ext cx="2622687" cy="26004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57ECB6-488F-43BD-99BF-5699AB0319BD}"/>
              </a:ext>
            </a:extLst>
          </p:cNvPr>
          <p:cNvSpPr txBox="1"/>
          <p:nvPr/>
        </p:nvSpPr>
        <p:spPr>
          <a:xfrm>
            <a:off x="-4161032" y="3306036"/>
            <a:ext cx="396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ontastia"/>
              </a:rPr>
              <a:t>   Ms Phương </a:t>
            </a:r>
          </a:p>
          <a:p>
            <a:r>
              <a:rPr lang="en-US" sz="3600" b="1">
                <a:latin typeface="Contastia"/>
              </a:rPr>
              <a:t>Zalo: 0966765064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2043BB8-2BE3-4FDD-BE34-3D4C99B4F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095500"/>
            <a:ext cx="1189838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2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033"/>
            <a:ext cx="18105120" cy="10124967"/>
            <a:chOff x="91440" y="53158"/>
            <a:chExt cx="12070080" cy="6749978"/>
          </a:xfrm>
        </p:grpSpPr>
        <p:sp>
          <p:nvSpPr>
            <p:cNvPr id="16" name="Google Shape;906;p36"/>
            <p:cNvSpPr/>
            <p:nvPr/>
          </p:nvSpPr>
          <p:spPr>
            <a:xfrm>
              <a:off x="5486400" y="10972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7" name="Google Shape;906;p36"/>
            <p:cNvSpPr/>
            <p:nvPr/>
          </p:nvSpPr>
          <p:spPr>
            <a:xfrm>
              <a:off x="143020" y="108368"/>
              <a:ext cx="6675120" cy="6693408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70000"/>
              </a:srgbClr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8" name="Google Shape;907;p36"/>
            <p:cNvSpPr/>
            <p:nvPr/>
          </p:nvSpPr>
          <p:spPr>
            <a:xfrm>
              <a:off x="5460610" y="53158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137138" tIns="137138" rIns="137138" bIns="137138" anchor="t" anchorCtr="0">
              <a:noAutofit/>
            </a:bodyPr>
            <a:lstStyle/>
            <a:p>
              <a:pPr algn="ctr"/>
              <a:endParaRPr lang="en-US" sz="54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19" name="Google Shape;907;p36"/>
            <p:cNvSpPr/>
            <p:nvPr/>
          </p:nvSpPr>
          <p:spPr>
            <a:xfrm>
              <a:off x="91440" y="91439"/>
              <a:ext cx="6675120" cy="6675120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spcFirstLastPara="1" wrap="square" lIns="137138" tIns="137138" rIns="137138" bIns="137138" anchor="t" anchorCtr="0">
              <a:noAutofit/>
            </a:bodyPr>
            <a:lstStyle/>
            <a:p>
              <a:pPr algn="ctr"/>
              <a:endParaRPr lang="en-US" sz="5400" dirty="0">
                <a:solidFill>
                  <a:srgbClr val="C82600"/>
                </a:solidFill>
                <a:latin typeface="HL Brush 1BK" pitchFamily="2" charset="0"/>
              </a:endParaRPr>
            </a:p>
          </p:txBody>
        </p:sp>
        <p:sp>
          <p:nvSpPr>
            <p:cNvPr id="21" name="Google Shape;910;p36"/>
            <p:cNvSpPr/>
            <p:nvPr/>
          </p:nvSpPr>
          <p:spPr>
            <a:xfrm>
              <a:off x="731520" y="5943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2" name="Google Shape;912;p36"/>
            <p:cNvSpPr/>
            <p:nvPr/>
          </p:nvSpPr>
          <p:spPr>
            <a:xfrm>
              <a:off x="731520" y="11430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3" name="Google Shape;914;p36"/>
            <p:cNvSpPr/>
            <p:nvPr/>
          </p:nvSpPr>
          <p:spPr>
            <a:xfrm>
              <a:off x="731520" y="16916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5" name="Google Shape;918;p36"/>
            <p:cNvSpPr/>
            <p:nvPr/>
          </p:nvSpPr>
          <p:spPr>
            <a:xfrm>
              <a:off x="731520" y="27889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6" name="Google Shape;921;p36"/>
            <p:cNvSpPr/>
            <p:nvPr/>
          </p:nvSpPr>
          <p:spPr>
            <a:xfrm>
              <a:off x="731520" y="33375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7" name="Google Shape;923;p36"/>
            <p:cNvSpPr/>
            <p:nvPr/>
          </p:nvSpPr>
          <p:spPr>
            <a:xfrm>
              <a:off x="731520" y="38862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8" name="Google Shape;925;p36"/>
            <p:cNvSpPr/>
            <p:nvPr/>
          </p:nvSpPr>
          <p:spPr>
            <a:xfrm>
              <a:off x="731520" y="443484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29" name="Google Shape;914;p36"/>
            <p:cNvSpPr/>
            <p:nvPr/>
          </p:nvSpPr>
          <p:spPr>
            <a:xfrm>
              <a:off x="731520" y="22402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0" name="Google Shape;914;p36"/>
            <p:cNvSpPr/>
            <p:nvPr/>
          </p:nvSpPr>
          <p:spPr>
            <a:xfrm>
              <a:off x="731520" y="498348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1" name="Google Shape;914;p36"/>
            <p:cNvSpPr/>
            <p:nvPr/>
          </p:nvSpPr>
          <p:spPr>
            <a:xfrm>
              <a:off x="731520" y="553212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2" name="Google Shape;914;p36"/>
            <p:cNvSpPr/>
            <p:nvPr/>
          </p:nvSpPr>
          <p:spPr>
            <a:xfrm>
              <a:off x="731520" y="608076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4" name="Google Shape;914;p36"/>
            <p:cNvSpPr/>
            <p:nvPr/>
          </p:nvSpPr>
          <p:spPr>
            <a:xfrm>
              <a:off x="731520" y="6629400"/>
              <a:ext cx="11247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35" name="Google Shape;910;p36"/>
            <p:cNvSpPr/>
            <p:nvPr/>
          </p:nvSpPr>
          <p:spPr>
            <a:xfrm rot="5400000">
              <a:off x="-1966284" y="3419855"/>
              <a:ext cx="6675120" cy="18288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069642" y="91493"/>
            <a:ext cx="16121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i="1">
                <a:solidFill>
                  <a:srgbClr val="C00000"/>
                </a:solidFill>
                <a:latin typeface="Constantia" panose="02030602050306030303" pitchFamily="18" charset="0"/>
                <a:sym typeface="Wingdings" panose="05000000000000000000" pitchFamily="2" charset="2"/>
              </a:rPr>
              <a:t>                </a:t>
            </a:r>
            <a:endParaRPr lang="en-US" sz="5400" b="1" i="1" dirty="0">
              <a:solidFill>
                <a:srgbClr val="C00000"/>
              </a:solidFill>
              <a:latin typeface="Constantia" panose="02030602050306030303" pitchFamily="18" charset="0"/>
              <a:sym typeface="Wingdings" panose="05000000000000000000" pitchFamily="2" charset="2"/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AE214C33-EC63-4505-AA38-A26E78AB4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7747" r="24724" b="32408"/>
          <a:stretch/>
        </p:blipFill>
        <p:spPr>
          <a:xfrm>
            <a:off x="-3891167" y="494481"/>
            <a:ext cx="2622687" cy="26004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E48E3DE-75C1-4071-8293-2598CFE17C06}"/>
              </a:ext>
            </a:extLst>
          </p:cNvPr>
          <p:cNvSpPr txBox="1"/>
          <p:nvPr/>
        </p:nvSpPr>
        <p:spPr>
          <a:xfrm>
            <a:off x="-4161032" y="3306036"/>
            <a:ext cx="396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ontastia"/>
              </a:rPr>
              <a:t>   Ms Phương </a:t>
            </a:r>
          </a:p>
          <a:p>
            <a:r>
              <a:rPr lang="en-US" sz="3600" b="1">
                <a:latin typeface="Contastia"/>
              </a:rPr>
              <a:t>Zalo: 0966765064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229614-439B-4B5F-8F56-31AA19CACC33}"/>
              </a:ext>
            </a:extLst>
          </p:cNvPr>
          <p:cNvSpPr txBox="1"/>
          <p:nvPr/>
        </p:nvSpPr>
        <p:spPr>
          <a:xfrm>
            <a:off x="1447800" y="3695700"/>
            <a:ext cx="1592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13800" b="1" dirty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GRAMMAR REVIEW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513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CEAD6A79-9DD2-41BB-BD42-1DB8F3A6225A}"/>
              </a:ext>
            </a:extLst>
          </p:cNvPr>
          <p:cNvSpPr/>
          <p:nvPr/>
        </p:nvSpPr>
        <p:spPr>
          <a:xfrm>
            <a:off x="2743200" y="342900"/>
            <a:ext cx="11277600" cy="3429000"/>
          </a:xfrm>
          <a:prstGeom prst="roundRect">
            <a:avLst>
              <a:gd name="adj" fmla="val 839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US" sz="4400" dirty="0"/>
              <a:t>There are </a:t>
            </a:r>
            <a:r>
              <a:rPr lang="en-US" sz="4400" dirty="0">
                <a:solidFill>
                  <a:srgbClr val="FF0000"/>
                </a:solidFill>
              </a:rPr>
              <a:t>more</a:t>
            </a:r>
            <a:r>
              <a:rPr lang="en-US" sz="4400" dirty="0"/>
              <a:t> </a:t>
            </a:r>
            <a:r>
              <a:rPr lang="en-US" sz="4400" b="1" i="1" dirty="0"/>
              <a:t>girls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than</a:t>
            </a:r>
            <a:r>
              <a:rPr lang="en-US" sz="4400" dirty="0"/>
              <a:t> </a:t>
            </a:r>
            <a:r>
              <a:rPr lang="en-US" sz="4400" b="1" i="1" dirty="0"/>
              <a:t>boys</a:t>
            </a:r>
            <a:r>
              <a:rPr lang="en-US" sz="4400" dirty="0"/>
              <a:t> in our class.</a:t>
            </a:r>
          </a:p>
          <a:p>
            <a:pPr algn="ctr">
              <a:lnSpc>
                <a:spcPct val="250000"/>
              </a:lnSpc>
            </a:pPr>
            <a:r>
              <a:rPr lang="en-US" sz="4400" dirty="0"/>
              <a:t>There are </a:t>
            </a:r>
            <a:r>
              <a:rPr lang="en-US" sz="4400" dirty="0">
                <a:solidFill>
                  <a:srgbClr val="FF0000"/>
                </a:solidFill>
              </a:rPr>
              <a:t>less</a:t>
            </a:r>
            <a:r>
              <a:rPr lang="en-US" sz="4400" dirty="0"/>
              <a:t> </a:t>
            </a:r>
            <a:r>
              <a:rPr lang="en-US" sz="4400" b="1" i="1" dirty="0"/>
              <a:t>boys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than</a:t>
            </a:r>
            <a:r>
              <a:rPr lang="en-US" sz="4400" dirty="0"/>
              <a:t> </a:t>
            </a:r>
            <a:r>
              <a:rPr lang="en-US" sz="4400" b="1" i="1" dirty="0"/>
              <a:t>girls</a:t>
            </a:r>
            <a:r>
              <a:rPr lang="en-US" sz="4400" dirty="0"/>
              <a:t> in our class.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EE4F676-84A3-44A0-A822-992E99F7F2F3}"/>
              </a:ext>
            </a:extLst>
          </p:cNvPr>
          <p:cNvSpPr txBox="1"/>
          <p:nvPr/>
        </p:nvSpPr>
        <p:spPr>
          <a:xfrm>
            <a:off x="2438400" y="5448300"/>
            <a:ext cx="1188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So </a:t>
            </a:r>
            <a:r>
              <a:rPr lang="en-US" sz="6000" dirty="0" err="1">
                <a:solidFill>
                  <a:srgbClr val="FF0000"/>
                </a:solidFill>
              </a:rPr>
              <a:t>sánh</a:t>
            </a:r>
            <a:r>
              <a:rPr lang="en-US" sz="6000" dirty="0">
                <a:solidFill>
                  <a:srgbClr val="FF0000"/>
                </a:solidFill>
              </a:rPr>
              <a:t> 2 </a:t>
            </a:r>
            <a:r>
              <a:rPr lang="en-US" sz="6000" dirty="0" err="1">
                <a:solidFill>
                  <a:srgbClr val="FF0000"/>
                </a:solidFill>
              </a:rPr>
              <a:t>đối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tượng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hơn</a:t>
            </a:r>
            <a:r>
              <a:rPr lang="en-US" sz="6000" dirty="0">
                <a:solidFill>
                  <a:srgbClr val="FF0000"/>
                </a:solidFill>
              </a:rPr>
              <a:t>/</a:t>
            </a:r>
            <a:r>
              <a:rPr lang="en-US" sz="6000" dirty="0" err="1">
                <a:solidFill>
                  <a:srgbClr val="FF0000"/>
                </a:solidFill>
              </a:rPr>
              <a:t>kém</a:t>
            </a:r>
            <a:endParaRPr lang="en-US" sz="6000" dirty="0">
              <a:solidFill>
                <a:srgbClr val="FF0000"/>
              </a:solidFill>
            </a:endParaRPr>
          </a:p>
          <a:p>
            <a:r>
              <a:rPr lang="en-US" sz="6000" dirty="0">
                <a:solidFill>
                  <a:srgbClr val="FF0000"/>
                </a:solidFill>
              </a:rPr>
              <a:t>More + </a:t>
            </a:r>
            <a:r>
              <a:rPr lang="en-US" sz="6000" dirty="0" err="1">
                <a:solidFill>
                  <a:srgbClr val="FF0000"/>
                </a:solidFill>
              </a:rPr>
              <a:t>danh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từ</a:t>
            </a:r>
            <a:r>
              <a:rPr lang="en-US" sz="6000" dirty="0">
                <a:solidFill>
                  <a:srgbClr val="FF0000"/>
                </a:solidFill>
              </a:rPr>
              <a:t>+ than…</a:t>
            </a:r>
          </a:p>
          <a:p>
            <a:r>
              <a:rPr lang="en-US" sz="6000" dirty="0">
                <a:solidFill>
                  <a:srgbClr val="FF0000"/>
                </a:solidFill>
              </a:rPr>
              <a:t>Less + </a:t>
            </a:r>
            <a:r>
              <a:rPr lang="en-US" sz="6000" dirty="0" err="1">
                <a:solidFill>
                  <a:srgbClr val="FF0000"/>
                </a:solidFill>
              </a:rPr>
              <a:t>danh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từ</a:t>
            </a:r>
            <a:r>
              <a:rPr lang="en-US" sz="6000" dirty="0">
                <a:solidFill>
                  <a:srgbClr val="FF0000"/>
                </a:solidFill>
              </a:rPr>
              <a:t> + than….. </a:t>
            </a:r>
          </a:p>
        </p:txBody>
      </p:sp>
    </p:spTree>
    <p:extLst>
      <p:ext uri="{BB962C8B-B14F-4D97-AF65-F5344CB8AC3E}">
        <p14:creationId xmlns:p14="http://schemas.microsoft.com/office/powerpoint/2010/main" val="4405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04B605E0-4FFD-4C3C-9A76-A80938E89941}"/>
              </a:ext>
            </a:extLst>
          </p:cNvPr>
          <p:cNvSpPr/>
          <p:nvPr/>
        </p:nvSpPr>
        <p:spPr>
          <a:xfrm>
            <a:off x="4114800" y="876300"/>
            <a:ext cx="84582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Conjunction: but, and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A15BA0EF-7693-4005-A823-9B8BC688A395}"/>
              </a:ext>
            </a:extLst>
          </p:cNvPr>
          <p:cNvSpPr/>
          <p:nvPr/>
        </p:nvSpPr>
        <p:spPr>
          <a:xfrm>
            <a:off x="1447800" y="3314700"/>
            <a:ext cx="3276600" cy="1143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We use “but”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E38277C1-2B8A-4DBE-BA1C-DC77823886CC}"/>
              </a:ext>
            </a:extLst>
          </p:cNvPr>
          <p:cNvSpPr/>
          <p:nvPr/>
        </p:nvSpPr>
        <p:spPr>
          <a:xfrm>
            <a:off x="1295400" y="5524500"/>
            <a:ext cx="3276600" cy="990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We use “and”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9ADB98B-C8CD-410A-B5DB-FEDE373D583F}"/>
              </a:ext>
            </a:extLst>
          </p:cNvPr>
          <p:cNvSpPr/>
          <p:nvPr/>
        </p:nvSpPr>
        <p:spPr>
          <a:xfrm>
            <a:off x="8915400" y="5524500"/>
            <a:ext cx="5105400" cy="1143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to add different information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08FDB0CF-0ED9-4D52-95EE-36601E64D85C}"/>
              </a:ext>
            </a:extLst>
          </p:cNvPr>
          <p:cNvSpPr/>
          <p:nvPr/>
        </p:nvSpPr>
        <p:spPr>
          <a:xfrm>
            <a:off x="8915400" y="3238500"/>
            <a:ext cx="4953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to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chemeClr val="bg1"/>
                </a:solidFill>
              </a:rPr>
              <a:t>add similar ideas</a:t>
            </a: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C45D7009-7E14-4015-A6CC-E98DC58104A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724400" y="3886200"/>
            <a:ext cx="4114800" cy="2324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682B87CA-939D-478B-BF6C-097EE6F75E0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72000" y="3695700"/>
            <a:ext cx="4267200" cy="2324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5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1007</Words>
  <Application>Microsoft Office PowerPoint</Application>
  <PresentationFormat>Tùy chỉnh</PresentationFormat>
  <Paragraphs>165</Paragraphs>
  <Slides>18</Slides>
  <Notes>1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7" baseType="lpstr">
      <vt:lpstr>MyriadPro-It</vt:lpstr>
      <vt:lpstr>Roboto</vt:lpstr>
      <vt:lpstr>Contastia</vt:lpstr>
      <vt:lpstr>Constantia</vt:lpstr>
      <vt:lpstr>Calibri</vt:lpstr>
      <vt:lpstr>Arial</vt:lpstr>
      <vt:lpstr>HL Brush 1BK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Turquoise 3D School Elements Final Defense Presentation Deck</dc:title>
  <dc:creator>PHUONG</dc:creator>
  <cp:lastModifiedBy>user822</cp:lastModifiedBy>
  <cp:revision>37</cp:revision>
  <dcterms:created xsi:type="dcterms:W3CDTF">2006-08-16T00:00:00Z</dcterms:created>
  <dcterms:modified xsi:type="dcterms:W3CDTF">2023-01-15T10:17:07Z</dcterms:modified>
  <dc:identifier>DAFCzLKM10w</dc:identifier>
</cp:coreProperties>
</file>