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274" r:id="rId14"/>
    <p:sldId id="36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DejaVu Serif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5A9F2-9B7D-45E7-804C-23DB2DC3E53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FA82-680D-4A9F-89B1-1DA892B1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FFA82-680D-4A9F-89B1-1DA892B1EE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File:Notepad_icon_small.sv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67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4F506-BD2B-4ED2-9FFD-FAEB18EF6D22}"/>
              </a:ext>
            </a:extLst>
          </p:cNvPr>
          <p:cNvSpPr/>
          <p:nvPr/>
        </p:nvSpPr>
        <p:spPr>
          <a:xfrm>
            <a:off x="4876800" y="571500"/>
            <a:ext cx="11069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7030A0"/>
                </a:solidFill>
              </a:rPr>
              <a:t>a. You're talking about how to make Blackstone Town greener. In pairs: Read about Blackstone Town. Discuss which energy sources the town should use more or less. 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E0F6A88E-07D4-4B95-8A77-71259E643996}"/>
              </a:ext>
            </a:extLst>
          </p:cNvPr>
          <p:cNvGrpSpPr/>
          <p:nvPr/>
        </p:nvGrpSpPr>
        <p:grpSpPr>
          <a:xfrm>
            <a:off x="533400" y="3162300"/>
            <a:ext cx="17297400" cy="3733800"/>
            <a:chOff x="990600" y="2476500"/>
            <a:chExt cx="16753196" cy="3657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B0D513-4A32-4C7E-8452-2744D722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2476500"/>
              <a:ext cx="11512999" cy="3657600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301364E2-F0F3-421B-8965-B62C7E90C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4400" y="2476500"/>
              <a:ext cx="5399396" cy="3581400"/>
            </a:xfrm>
            <a:prstGeom prst="rect">
              <a:avLst/>
            </a:prstGeom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9431E46-4E08-4EB3-B8E3-F435A43B0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37947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">
            <a:extLst>
              <a:ext uri="{FF2B5EF4-FFF2-40B4-BE49-F238E27FC236}">
                <a16:creationId xmlns:a16="http://schemas.microsoft.com/office/drawing/2014/main" id="{334AA77F-042A-403E-BC83-AC101C858BD3}"/>
              </a:ext>
            </a:extLst>
          </p:cNvPr>
          <p:cNvSpPr/>
          <p:nvPr/>
        </p:nvSpPr>
        <p:spPr>
          <a:xfrm>
            <a:off x="720434" y="651163"/>
            <a:ext cx="5264727" cy="2396838"/>
          </a:xfrm>
          <a:prstGeom prst="wedgeRoundRectCallout">
            <a:avLst>
              <a:gd name="adj1" fmla="val -51004"/>
              <a:gd name="adj2" fmla="val 617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think we should use more solar power. The city is very sunny. </a:t>
            </a:r>
          </a:p>
        </p:txBody>
      </p:sp>
      <p:sp>
        <p:nvSpPr>
          <p:cNvPr id="5" name="Rounded Rectangular Callout 2">
            <a:extLst>
              <a:ext uri="{FF2B5EF4-FFF2-40B4-BE49-F238E27FC236}">
                <a16:creationId xmlns:a16="http://schemas.microsoft.com/office/drawing/2014/main" id="{07B87AAB-156B-4567-91A2-6A7C0C308C07}"/>
              </a:ext>
            </a:extLst>
          </p:cNvPr>
          <p:cNvSpPr/>
          <p:nvPr/>
        </p:nvSpPr>
        <p:spPr>
          <a:xfrm>
            <a:off x="10210800" y="1104900"/>
            <a:ext cx="5264727" cy="2396838"/>
          </a:xfrm>
          <a:prstGeom prst="wedgeRoundRectCallout">
            <a:avLst>
              <a:gd name="adj1" fmla="val 50544"/>
              <a:gd name="adj2" fmla="val 6201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think we should also use more wind power. Because it is cheap and clean.</a:t>
            </a: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618F5D73-225E-42FF-B178-75C81CFA57B6}"/>
              </a:ext>
            </a:extLst>
          </p:cNvPr>
          <p:cNvSpPr/>
          <p:nvPr/>
        </p:nvSpPr>
        <p:spPr>
          <a:xfrm>
            <a:off x="720433" y="3602181"/>
            <a:ext cx="5264727" cy="2396838"/>
          </a:xfrm>
          <a:prstGeom prst="wedgeRoundRectCallout">
            <a:avLst>
              <a:gd name="adj1" fmla="val -50477"/>
              <a:gd name="adj2" fmla="val 6292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think we should use less coal. Because it causes a lot of pollution.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54B8C2BD-DDF2-4F76-84D8-2D5CA3051319}"/>
              </a:ext>
            </a:extLst>
          </p:cNvPr>
          <p:cNvSpPr/>
          <p:nvPr/>
        </p:nvSpPr>
        <p:spPr>
          <a:xfrm>
            <a:off x="12268200" y="4610100"/>
            <a:ext cx="5264727" cy="2396838"/>
          </a:xfrm>
          <a:prstGeom prst="wedgeRoundRectCallout">
            <a:avLst>
              <a:gd name="adj1" fmla="val 50544"/>
              <a:gd name="adj2" fmla="val 608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think we should also use less oil. It causes lots of air pollution, too.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CF06DBBC-2583-421E-8399-E1B275A44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305300"/>
            <a:ext cx="6019800" cy="56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0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7822B79-F24E-49D9-9956-DA4CB68480BD}"/>
              </a:ext>
            </a:extLst>
          </p:cNvPr>
          <p:cNvSpPr txBox="1"/>
          <p:nvPr/>
        </p:nvSpPr>
        <p:spPr>
          <a:xfrm>
            <a:off x="3124200" y="342900"/>
            <a:ext cx="1196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Now, write an email to the mayor of Blackstone Town to suggest changing energy sources. Write 60 to 80 words.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54750FF6-7E89-4B9C-ABC0-69D13630C7A1}"/>
              </a:ext>
            </a:extLst>
          </p:cNvPr>
          <p:cNvGrpSpPr/>
          <p:nvPr/>
        </p:nvGrpSpPr>
        <p:grpSpPr>
          <a:xfrm>
            <a:off x="1066800" y="1638300"/>
            <a:ext cx="10591800" cy="8382364"/>
            <a:chOff x="2057400" y="1638300"/>
            <a:chExt cx="10591800" cy="8382364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4A2F0FE0-3E77-4798-815B-86D2EF71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1638300"/>
              <a:ext cx="10591800" cy="838236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8922D236-884A-4BBF-8124-3EFBF7817B99}"/>
                </a:ext>
              </a:extLst>
            </p:cNvPr>
            <p:cNvSpPr txBox="1"/>
            <p:nvPr/>
          </p:nvSpPr>
          <p:spPr>
            <a:xfrm>
              <a:off x="2514600" y="3086100"/>
              <a:ext cx="8991600" cy="57861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br>
                <a:rPr lang="en-US" sz="1800" dirty="0">
                  <a:solidFill>
                    <a:srgbClr val="000000"/>
                  </a:solidFill>
                </a:rPr>
              </a:b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Dear Mr. Mayor,</a:t>
              </a:r>
              <a:b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 name is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Duy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I am writing about the pollution problem in Blackstone Town.</a:t>
              </a:r>
              <a:b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city uses too much coal power. It causes a lot of pollution. It also uses a lot of oil. This causes air pollution, too.</a:t>
              </a:r>
              <a:b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think we should use more solar power. The city is very sunny. We should also use wind power. It is cheap and clean.</a:t>
              </a:r>
              <a:b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Sincerely,</a:t>
              </a:r>
              <a:b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Duy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6EC69222-CD75-4A10-8D1C-84B7AD7C05C9}"/>
                </a:ext>
              </a:extLst>
            </p:cNvPr>
            <p:cNvSpPr txBox="1"/>
            <p:nvPr/>
          </p:nvSpPr>
          <p:spPr>
            <a:xfrm>
              <a:off x="2438400" y="1866900"/>
              <a:ext cx="556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To: mayor@blackstone.gov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F98DA053-0D2C-4F2F-A183-3E7251B1913D}"/>
                </a:ext>
              </a:extLst>
            </p:cNvPr>
            <p:cNvSpPr txBox="1"/>
            <p:nvPr/>
          </p:nvSpPr>
          <p:spPr>
            <a:xfrm>
              <a:off x="2438400" y="2324100"/>
              <a:ext cx="693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Subject: Pollution problem in Blackstone Town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85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062" y="127961"/>
            <a:ext cx="18175875" cy="10067546"/>
            <a:chOff x="91440" y="91439"/>
            <a:chExt cx="12117250" cy="6711697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533570" y="117512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906038" y="91493"/>
            <a:ext cx="16121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i="1" u="sng" dirty="0">
                <a:latin typeface="DejaVu Serif" panose="02060603050605020204" pitchFamily="18" charset="0"/>
                <a:ea typeface="DejaVu Serif" panose="02060603050605020204" pitchFamily="18" charset="0"/>
                <a:sym typeface="Wingdings" panose="05000000000000000000" pitchFamily="2" charset="2"/>
              </a:rPr>
              <a:t>Unit 10</a:t>
            </a:r>
            <a:endParaRPr lang="en-US" sz="5400" b="1" i="1" dirty="0">
              <a:latin typeface="DejaVu Serif" panose="02060603050605020204" pitchFamily="18" charset="0"/>
              <a:ea typeface="DejaVu Serif" panose="02060603050605020204" pitchFamily="18" charset="0"/>
              <a:sym typeface="Wingdings" panose="05000000000000000000" pitchFamily="2" charset="2"/>
            </a:endParaRPr>
          </a:p>
          <a:p>
            <a:pPr lvl="0" algn="ctr"/>
            <a:r>
              <a:rPr lang="en-US" sz="5400" b="1" i="1" dirty="0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ENERGY SOURCES</a:t>
            </a:r>
          </a:p>
          <a:p>
            <a:pPr lvl="0"/>
            <a:r>
              <a:rPr lang="en-US" sz="5400" b="1" i="1" u="sng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Lesson 8: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 </a:t>
            </a:r>
            <a:r>
              <a:rPr lang="en-US" sz="5400" b="1" i="1" dirty="0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Speaking + Writing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5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endParaRPr lang="en-US" sz="5400" i="1" dirty="0">
              <a:latin typeface="Constantia" panose="020306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BECFE9A0-1BF0-4923-8ECC-8D9A8EEBC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8F07ACF-F9BD-45C5-9BA4-DD782B79B058}"/>
              </a:ext>
            </a:extLst>
          </p:cNvPr>
          <p:cNvSpPr txBox="1"/>
          <p:nvPr/>
        </p:nvSpPr>
        <p:spPr>
          <a:xfrm>
            <a:off x="-4161032" y="3306036"/>
            <a:ext cx="39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ontastia"/>
              </a:rPr>
              <a:t>   Ms Phương </a:t>
            </a:r>
          </a:p>
          <a:p>
            <a:r>
              <a:rPr lang="en-US" sz="3600" b="1">
                <a:latin typeface="Contastia"/>
              </a:rPr>
              <a:t>Zalo: 0966765064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DE98A06-DD28-41EF-B510-0186E4B4431A}"/>
              </a:ext>
            </a:extLst>
          </p:cNvPr>
          <p:cNvSpPr txBox="1"/>
          <p:nvPr/>
        </p:nvSpPr>
        <p:spPr>
          <a:xfrm>
            <a:off x="2209800" y="3094926"/>
            <a:ext cx="128881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>
                <a:solidFill>
                  <a:schemeClr val="accent6">
                    <a:lumMod val="50000"/>
                  </a:schemeClr>
                </a:solidFill>
              </a:rPr>
              <a:t>Writing: </a:t>
            </a:r>
          </a:p>
          <a:p>
            <a:r>
              <a:rPr lang="en-US" sz="4800" i="1" dirty="0">
                <a:solidFill>
                  <a:schemeClr val="accent6">
                    <a:lumMod val="50000"/>
                  </a:schemeClr>
                </a:solidFill>
              </a:rPr>
              <a:t>-    Understand steps to write a formal email</a:t>
            </a:r>
          </a:p>
          <a:p>
            <a:pPr marL="571500" indent="-571500">
              <a:buFontTx/>
              <a:buChar char="-"/>
            </a:pPr>
            <a:r>
              <a:rPr lang="en-US" sz="4800" i="1" dirty="0">
                <a:solidFill>
                  <a:schemeClr val="accent6">
                    <a:lumMod val="50000"/>
                  </a:schemeClr>
                </a:solidFill>
              </a:rPr>
              <a:t>Practice writing a formal email</a:t>
            </a:r>
          </a:p>
          <a:p>
            <a:r>
              <a:rPr lang="en-US" sz="4800" i="1" dirty="0">
                <a:solidFill>
                  <a:schemeClr val="accent6">
                    <a:lumMod val="50000"/>
                  </a:schemeClr>
                </a:solidFill>
              </a:rPr>
              <a:t>Speaking:</a:t>
            </a:r>
          </a:p>
          <a:p>
            <a:r>
              <a:rPr lang="en-US" sz="4800" i="1" dirty="0">
                <a:solidFill>
                  <a:schemeClr val="accent6">
                    <a:lumMod val="50000"/>
                  </a:schemeClr>
                </a:solidFill>
              </a:rPr>
              <a:t>-    Talk about using more good energy sources and less bad ones</a:t>
            </a:r>
            <a:endParaRPr lang="en-US" sz="1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4BFEB0-568B-4C76-9410-53F047D3A8AA}"/>
              </a:ext>
            </a:extLst>
          </p:cNvPr>
          <p:cNvSpPr/>
          <p:nvPr/>
        </p:nvSpPr>
        <p:spPr>
          <a:xfrm>
            <a:off x="1567542" y="1111830"/>
            <a:ext cx="14914074" cy="23317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HOMEWORK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6732AD2-D14A-48CB-BF77-84FCB2E5E180}"/>
              </a:ext>
            </a:extLst>
          </p:cNvPr>
          <p:cNvSpPr txBox="1"/>
          <p:nvPr/>
        </p:nvSpPr>
        <p:spPr>
          <a:xfrm>
            <a:off x="1688011" y="3619500"/>
            <a:ext cx="14911978" cy="4686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>
              <a:buFontTx/>
              <a:buChar char="-"/>
            </a:pPr>
            <a:r>
              <a:rPr lang="en-US" sz="5400" i="1" dirty="0">
                <a:solidFill>
                  <a:schemeClr val="accent6">
                    <a:lumMod val="50000"/>
                  </a:schemeClr>
                </a:solidFill>
              </a:rPr>
              <a:t>Do the Writing skill on page 61 WB (About </a:t>
            </a:r>
            <a:r>
              <a:rPr lang="en-US" sz="5400" i="1" dirty="0" err="1">
                <a:solidFill>
                  <a:schemeClr val="accent6">
                    <a:lumMod val="50000"/>
                  </a:schemeClr>
                </a:solidFill>
              </a:rPr>
              <a:t>Frostwich</a:t>
            </a:r>
            <a:r>
              <a:rPr lang="en-US" sz="5400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5400" i="1" dirty="0">
                <a:solidFill>
                  <a:schemeClr val="accent6">
                    <a:lumMod val="50000"/>
                  </a:schemeClr>
                </a:solidFill>
              </a:rPr>
              <a:t>Complete the writing notes in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</a:rPr>
              <a:t>Tiếng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 Anh 7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-Learn Smart World Notebook</a:t>
            </a:r>
            <a:r>
              <a:rPr lang="en-US" sz="5400" i="1" dirty="0">
                <a:solidFill>
                  <a:schemeClr val="accent6">
                    <a:lumMod val="50000"/>
                  </a:schemeClr>
                </a:solidFill>
              </a:rPr>
              <a:t> on page 63</a:t>
            </a:r>
          </a:p>
          <a:p>
            <a:pPr marL="571500" indent="-571500">
              <a:buFontTx/>
              <a:buChar char="-"/>
            </a:pPr>
            <a:r>
              <a:rPr lang="en-US" sz="5400" i="1" dirty="0">
                <a:solidFill>
                  <a:schemeClr val="accent6">
                    <a:lumMod val="50000"/>
                  </a:schemeClr>
                </a:solidFill>
              </a:rPr>
              <a:t>Prepare Review Unit 10 (page 110 SB)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3A35BA8-F703-433B-B18A-BD4CB6100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4FAB-E591-49C8-A0C9-B2CE6F32F477}"/>
              </a:ext>
            </a:extLst>
          </p:cNvPr>
          <p:cNvSpPr txBox="1"/>
          <p:nvPr/>
        </p:nvSpPr>
        <p:spPr>
          <a:xfrm>
            <a:off x="-4161032" y="3306036"/>
            <a:ext cx="396815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600" b="1">
                <a:latin typeface="Contastia"/>
              </a:rPr>
              <a:t>   Ms Phương </a:t>
            </a:r>
          </a:p>
          <a:p>
            <a:pPr>
              <a:spcAft>
                <a:spcPts val="900"/>
              </a:spcAft>
            </a:pPr>
            <a:r>
              <a:rPr lang="en-US" sz="3600" b="1">
                <a:latin typeface="Contastia"/>
              </a:rPr>
              <a:t>Zalo: 0966765064</a:t>
            </a:r>
          </a:p>
        </p:txBody>
      </p:sp>
    </p:spTree>
    <p:extLst>
      <p:ext uri="{BB962C8B-B14F-4D97-AF65-F5344CB8AC3E}">
        <p14:creationId xmlns:p14="http://schemas.microsoft.com/office/powerpoint/2010/main" val="340470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889D5016-5DDB-4C9E-BB72-0B508C9BC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7497" y="5745480"/>
            <a:ext cx="6487274" cy="2026451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94675E50-1C21-4789-AEBB-C0D496266317}"/>
              </a:ext>
            </a:extLst>
          </p:cNvPr>
          <p:cNvSpPr/>
          <p:nvPr/>
        </p:nvSpPr>
        <p:spPr>
          <a:xfrm>
            <a:off x="913242" y="3397917"/>
            <a:ext cx="5754428" cy="3124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8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LESSON 8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19153E5-6456-4758-8DE2-B3DE1FC3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800" y="2936252"/>
            <a:ext cx="6629400" cy="2070847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5B56CE91-F2D3-424F-8B7E-F367575E7669}"/>
              </a:ext>
            </a:extLst>
          </p:cNvPr>
          <p:cNvSpPr txBox="1"/>
          <p:nvPr/>
        </p:nvSpPr>
        <p:spPr>
          <a:xfrm>
            <a:off x="9598515" y="3448951"/>
            <a:ext cx="323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WRITING</a:t>
            </a:r>
          </a:p>
        </p:txBody>
      </p:sp>
      <p:pic>
        <p:nvPicPr>
          <p:cNvPr id="7" name="Picture 3" descr="Text&#10;&#10;Description automatically generated">
            <a:extLst>
              <a:ext uri="{FF2B5EF4-FFF2-40B4-BE49-F238E27FC236}">
                <a16:creationId xmlns:a16="http://schemas.microsoft.com/office/drawing/2014/main" id="{906C074F-7597-41C4-ABA0-632FBC330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32821" y="3397917"/>
            <a:ext cx="876673" cy="974364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50204355-4DCD-45B9-8481-9D272D139FAF}"/>
              </a:ext>
            </a:extLst>
          </p:cNvPr>
          <p:cNvSpPr txBox="1"/>
          <p:nvPr/>
        </p:nvSpPr>
        <p:spPr>
          <a:xfrm>
            <a:off x="9753601" y="617388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SPEAKING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9D499170-5854-4837-937F-8FBC41395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23891" y="6210300"/>
            <a:ext cx="824643" cy="8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55B0CB1-1A95-4107-99DA-FD50F2B09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1333500"/>
            <a:ext cx="14782800" cy="85344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1192F7B-C3EA-41A0-BFD2-B0F37379AF33}"/>
              </a:ext>
            </a:extLst>
          </p:cNvPr>
          <p:cNvSpPr txBox="1"/>
          <p:nvPr/>
        </p:nvSpPr>
        <p:spPr>
          <a:xfrm>
            <a:off x="6324600" y="3429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Read and match.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C6B23FC4-4170-464C-923D-4856EC682AAB}"/>
              </a:ext>
            </a:extLst>
          </p:cNvPr>
          <p:cNvCxnSpPr>
            <a:cxnSpLocks/>
          </p:cNvCxnSpPr>
          <p:nvPr/>
        </p:nvCxnSpPr>
        <p:spPr>
          <a:xfrm>
            <a:off x="4648200" y="3086100"/>
            <a:ext cx="2286000" cy="2667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0135926C-25A2-4C9E-8BA8-162E196ECCB8}"/>
              </a:ext>
            </a:extLst>
          </p:cNvPr>
          <p:cNvCxnSpPr>
            <a:cxnSpLocks/>
          </p:cNvCxnSpPr>
          <p:nvPr/>
        </p:nvCxnSpPr>
        <p:spPr>
          <a:xfrm flipV="1">
            <a:off x="5486400" y="2476500"/>
            <a:ext cx="1143000" cy="6629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8D556FA0-54E6-47FD-809D-31B3A5B588E4}"/>
              </a:ext>
            </a:extLst>
          </p:cNvPr>
          <p:cNvCxnSpPr>
            <a:cxnSpLocks/>
          </p:cNvCxnSpPr>
          <p:nvPr/>
        </p:nvCxnSpPr>
        <p:spPr>
          <a:xfrm>
            <a:off x="5486400" y="5829300"/>
            <a:ext cx="114300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A7160AE2-5B4F-4ADA-B515-51C6D6C7C186}"/>
              </a:ext>
            </a:extLst>
          </p:cNvPr>
          <p:cNvCxnSpPr>
            <a:cxnSpLocks/>
          </p:cNvCxnSpPr>
          <p:nvPr/>
        </p:nvCxnSpPr>
        <p:spPr>
          <a:xfrm>
            <a:off x="5410200" y="7429500"/>
            <a:ext cx="114300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1FDC068-6942-40F1-A8FB-3ADAAE39F531}"/>
              </a:ext>
            </a:extLst>
          </p:cNvPr>
          <p:cNvSpPr/>
          <p:nvPr/>
        </p:nvSpPr>
        <p:spPr>
          <a:xfrm>
            <a:off x="1981200" y="571500"/>
            <a:ext cx="13612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Read the notes on writing formal emails. Use the following sentences to replace the formal parts in Elizabeth’s email on page 82.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81E00-09AE-4E73-B949-2F4C99AA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33700"/>
            <a:ext cx="365760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76FC2-DE17-4CAA-A282-61190796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76700"/>
            <a:ext cx="98393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7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97E4E29-ACD0-44EB-900D-F7F5B952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38300"/>
            <a:ext cx="17165396" cy="7620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577A7D7-D5A2-4B74-ACDA-D300BF3B8350}"/>
              </a:ext>
            </a:extLst>
          </p:cNvPr>
          <p:cNvSpPr/>
          <p:nvPr/>
        </p:nvSpPr>
        <p:spPr>
          <a:xfrm>
            <a:off x="1143000" y="3619500"/>
            <a:ext cx="31242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Hi Mayor Adam!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D4A7F0A-0CCF-4190-A8F9-69E61811B923}"/>
              </a:ext>
            </a:extLst>
          </p:cNvPr>
          <p:cNvSpPr/>
          <p:nvPr/>
        </p:nvSpPr>
        <p:spPr>
          <a:xfrm>
            <a:off x="1066800" y="4610100"/>
            <a:ext cx="8153400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 wanted to say that </a:t>
            </a:r>
            <a:r>
              <a:rPr lang="en-US" sz="2800" b="1" dirty="0" err="1"/>
              <a:t>Windrush</a:t>
            </a:r>
            <a:r>
              <a:rPr lang="en-US" sz="2800" b="1" dirty="0"/>
              <a:t> City isn’t very clean.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96C84F9-D859-484F-B370-E6208133AAE9}"/>
              </a:ext>
            </a:extLst>
          </p:cNvPr>
          <p:cNvSpPr/>
          <p:nvPr/>
        </p:nvSpPr>
        <p:spPr>
          <a:xfrm>
            <a:off x="1143000" y="5829300"/>
            <a:ext cx="104394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Coal isn’t the best energy to use. Let’s use wind power. 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BE29A4A-A2A7-4FD0-9BA6-758F9905015E}"/>
              </a:ext>
            </a:extLst>
          </p:cNvPr>
          <p:cNvSpPr/>
          <p:nvPr/>
        </p:nvSpPr>
        <p:spPr>
          <a:xfrm>
            <a:off x="1066800" y="7581900"/>
            <a:ext cx="1600200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See you.</a:t>
            </a:r>
          </a:p>
        </p:txBody>
      </p:sp>
    </p:spTree>
    <p:extLst>
      <p:ext uri="{BB962C8B-B14F-4D97-AF65-F5344CB8AC3E}">
        <p14:creationId xmlns:p14="http://schemas.microsoft.com/office/powerpoint/2010/main" val="22510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022F805-34A9-4A3B-8C6E-82B03F6EA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0700"/>
            <a:ext cx="14401799" cy="6400800"/>
          </a:xfrm>
          <a:prstGeom prst="rect">
            <a:avLst/>
          </a:prstGeom>
        </p:spPr>
      </p:pic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F97704A0-49C9-42A6-9519-677278B81F98}"/>
              </a:ext>
            </a:extLst>
          </p:cNvPr>
          <p:cNvSpPr/>
          <p:nvPr/>
        </p:nvSpPr>
        <p:spPr>
          <a:xfrm>
            <a:off x="3657600" y="3467101"/>
            <a:ext cx="2209800" cy="4572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Greetings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BA31042-8AF1-4617-8778-C4BED985D2E6}"/>
              </a:ext>
            </a:extLst>
          </p:cNvPr>
          <p:cNvSpPr/>
          <p:nvPr/>
        </p:nvSpPr>
        <p:spPr>
          <a:xfrm>
            <a:off x="6858000" y="2781300"/>
            <a:ext cx="2514600" cy="533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Subject line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65E4D926-202C-41BF-B9F2-267C3D31D626}"/>
              </a:ext>
            </a:extLst>
          </p:cNvPr>
          <p:cNvSpPr/>
          <p:nvPr/>
        </p:nvSpPr>
        <p:spPr>
          <a:xfrm>
            <a:off x="10820400" y="3848100"/>
            <a:ext cx="1828800" cy="533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Intro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C34F4D94-D32F-4C56-8A35-53F66A88B88A}"/>
              </a:ext>
            </a:extLst>
          </p:cNvPr>
          <p:cNvSpPr/>
          <p:nvPr/>
        </p:nvSpPr>
        <p:spPr>
          <a:xfrm>
            <a:off x="13411200" y="5219700"/>
            <a:ext cx="1752600" cy="533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Body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34854735-9A0A-4BC8-AF23-C8549C1D4171}"/>
              </a:ext>
            </a:extLst>
          </p:cNvPr>
          <p:cNvSpPr/>
          <p:nvPr/>
        </p:nvSpPr>
        <p:spPr>
          <a:xfrm>
            <a:off x="3352800" y="6819900"/>
            <a:ext cx="2286000" cy="6858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Closing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10" name="Ngoặc móc Phải 9">
            <a:extLst>
              <a:ext uri="{FF2B5EF4-FFF2-40B4-BE49-F238E27FC236}">
                <a16:creationId xmlns:a16="http://schemas.microsoft.com/office/drawing/2014/main" id="{DB061883-6FF8-4C7C-965F-E7E2164F4A81}"/>
              </a:ext>
            </a:extLst>
          </p:cNvPr>
          <p:cNvSpPr/>
          <p:nvPr/>
        </p:nvSpPr>
        <p:spPr>
          <a:xfrm>
            <a:off x="12573000" y="4686300"/>
            <a:ext cx="762000" cy="1676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E2990C6-2004-41F6-8C96-49B6CC04F8CA}"/>
              </a:ext>
            </a:extLst>
          </p:cNvPr>
          <p:cNvSpPr txBox="1"/>
          <p:nvPr/>
        </p:nvSpPr>
        <p:spPr>
          <a:xfrm>
            <a:off x="5562600" y="6477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Parts of an email. </a:t>
            </a:r>
          </a:p>
        </p:txBody>
      </p:sp>
    </p:spTree>
    <p:extLst>
      <p:ext uri="{BB962C8B-B14F-4D97-AF65-F5344CB8AC3E}">
        <p14:creationId xmlns:p14="http://schemas.microsoft.com/office/powerpoint/2010/main" val="4995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0204534-CF82-44DB-B3BA-3363A270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76500"/>
            <a:ext cx="17145000" cy="46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494CF0-E36E-4893-B2B8-5E4A29FE1242}"/>
              </a:ext>
            </a:extLst>
          </p:cNvPr>
          <p:cNvSpPr txBox="1"/>
          <p:nvPr/>
        </p:nvSpPr>
        <p:spPr>
          <a:xfrm>
            <a:off x="1752600" y="647700"/>
            <a:ext cx="1394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b. Read the email below and underline the informal language. Rewrite them in formal language in your notebook. Use the Writing Skill box to help you.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BED9FBB-481E-4A41-8205-143B1836C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8900"/>
            <a:ext cx="17221200" cy="53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>
            <a:extLst>
              <a:ext uri="{FF2B5EF4-FFF2-40B4-BE49-F238E27FC236}">
                <a16:creationId xmlns:a16="http://schemas.microsoft.com/office/drawing/2014/main" id="{F126983A-64E6-4806-91A1-040DBC138BB3}"/>
              </a:ext>
            </a:extLst>
          </p:cNvPr>
          <p:cNvGrpSpPr/>
          <p:nvPr/>
        </p:nvGrpSpPr>
        <p:grpSpPr>
          <a:xfrm>
            <a:off x="56062" y="127961"/>
            <a:ext cx="18175875" cy="10067546"/>
            <a:chOff x="91440" y="91439"/>
            <a:chExt cx="12117250" cy="6711697"/>
          </a:xfrm>
        </p:grpSpPr>
        <p:sp>
          <p:nvSpPr>
            <p:cNvPr id="7" name="Google Shape;906;p36">
              <a:extLst>
                <a:ext uri="{FF2B5EF4-FFF2-40B4-BE49-F238E27FC236}">
                  <a16:creationId xmlns:a16="http://schemas.microsoft.com/office/drawing/2014/main" id="{B5E7619F-D505-4D83-85DC-FA9885813A8E}"/>
                </a:ext>
              </a:extLst>
            </p:cNvPr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8" name="Google Shape;906;p36">
              <a:extLst>
                <a:ext uri="{FF2B5EF4-FFF2-40B4-BE49-F238E27FC236}">
                  <a16:creationId xmlns:a16="http://schemas.microsoft.com/office/drawing/2014/main" id="{08A3868C-93F8-4144-AB4E-A6AA2674141A}"/>
                </a:ext>
              </a:extLst>
            </p:cNvPr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9" name="Google Shape;907;p36">
              <a:extLst>
                <a:ext uri="{FF2B5EF4-FFF2-40B4-BE49-F238E27FC236}">
                  <a16:creationId xmlns:a16="http://schemas.microsoft.com/office/drawing/2014/main" id="{CAB0498B-5699-4C7D-A7A6-D4470DCB9D5F}"/>
                </a:ext>
              </a:extLst>
            </p:cNvPr>
            <p:cNvSpPr/>
            <p:nvPr/>
          </p:nvSpPr>
          <p:spPr>
            <a:xfrm>
              <a:off x="5533570" y="117512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0" name="Google Shape;907;p36">
              <a:extLst>
                <a:ext uri="{FF2B5EF4-FFF2-40B4-BE49-F238E27FC236}">
                  <a16:creationId xmlns:a16="http://schemas.microsoft.com/office/drawing/2014/main" id="{F7865B0F-CB66-48A2-90D1-2E7B9DA0B61C}"/>
                </a:ext>
              </a:extLst>
            </p:cNvPr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1" name="Google Shape;910;p36">
              <a:extLst>
                <a:ext uri="{FF2B5EF4-FFF2-40B4-BE49-F238E27FC236}">
                  <a16:creationId xmlns:a16="http://schemas.microsoft.com/office/drawing/2014/main" id="{3AA8B06E-99C5-4D1D-B428-325431DD826F}"/>
                </a:ext>
              </a:extLst>
            </p:cNvPr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2" name="Google Shape;912;p36">
              <a:extLst>
                <a:ext uri="{FF2B5EF4-FFF2-40B4-BE49-F238E27FC236}">
                  <a16:creationId xmlns:a16="http://schemas.microsoft.com/office/drawing/2014/main" id="{E35DA3E5-B4AE-4067-8396-54A64850265B}"/>
                </a:ext>
              </a:extLst>
            </p:cNvPr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3" name="Google Shape;914;p36">
              <a:extLst>
                <a:ext uri="{FF2B5EF4-FFF2-40B4-BE49-F238E27FC236}">
                  <a16:creationId xmlns:a16="http://schemas.microsoft.com/office/drawing/2014/main" id="{CF8107B3-F60A-47E7-92E9-B33F9E96FEC5}"/>
                </a:ext>
              </a:extLst>
            </p:cNvPr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4" name="Google Shape;918;p36">
              <a:extLst>
                <a:ext uri="{FF2B5EF4-FFF2-40B4-BE49-F238E27FC236}">
                  <a16:creationId xmlns:a16="http://schemas.microsoft.com/office/drawing/2014/main" id="{09A8E4D8-67D8-4964-B293-6DB5800B5620}"/>
                </a:ext>
              </a:extLst>
            </p:cNvPr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5" name="Google Shape;921;p36">
              <a:extLst>
                <a:ext uri="{FF2B5EF4-FFF2-40B4-BE49-F238E27FC236}">
                  <a16:creationId xmlns:a16="http://schemas.microsoft.com/office/drawing/2014/main" id="{1F4D317B-84D5-46F2-B076-C6AEEA010782}"/>
                </a:ext>
              </a:extLst>
            </p:cNvPr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6" name="Google Shape;923;p36">
              <a:extLst>
                <a:ext uri="{FF2B5EF4-FFF2-40B4-BE49-F238E27FC236}">
                  <a16:creationId xmlns:a16="http://schemas.microsoft.com/office/drawing/2014/main" id="{001A34BD-5307-4FA0-AA57-682010614DAD}"/>
                </a:ext>
              </a:extLst>
            </p:cNvPr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7" name="Google Shape;925;p36">
              <a:extLst>
                <a:ext uri="{FF2B5EF4-FFF2-40B4-BE49-F238E27FC236}">
                  <a16:creationId xmlns:a16="http://schemas.microsoft.com/office/drawing/2014/main" id="{BD81D2DE-6745-4FF6-8851-F61697085CF8}"/>
                </a:ext>
              </a:extLst>
            </p:cNvPr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8" name="Google Shape;914;p36">
              <a:extLst>
                <a:ext uri="{FF2B5EF4-FFF2-40B4-BE49-F238E27FC236}">
                  <a16:creationId xmlns:a16="http://schemas.microsoft.com/office/drawing/2014/main" id="{C754DB14-A57B-44E6-85D7-2CF6BDC7E236}"/>
                </a:ext>
              </a:extLst>
            </p:cNvPr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9" name="Google Shape;914;p36">
              <a:extLst>
                <a:ext uri="{FF2B5EF4-FFF2-40B4-BE49-F238E27FC236}">
                  <a16:creationId xmlns:a16="http://schemas.microsoft.com/office/drawing/2014/main" id="{31E774FA-978A-48E9-A1FD-60264FC5AF0C}"/>
                </a:ext>
              </a:extLst>
            </p:cNvPr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0" name="Google Shape;914;p36">
              <a:extLst>
                <a:ext uri="{FF2B5EF4-FFF2-40B4-BE49-F238E27FC236}">
                  <a16:creationId xmlns:a16="http://schemas.microsoft.com/office/drawing/2014/main" id="{88D0A6A6-54FC-42B5-8486-A40E3D7F617C}"/>
                </a:ext>
              </a:extLst>
            </p:cNvPr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" name="Google Shape;914;p36">
              <a:extLst>
                <a:ext uri="{FF2B5EF4-FFF2-40B4-BE49-F238E27FC236}">
                  <a16:creationId xmlns:a16="http://schemas.microsoft.com/office/drawing/2014/main" id="{A10B8936-3D4D-4408-904F-EF27B1910EE5}"/>
                </a:ext>
              </a:extLst>
            </p:cNvPr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2" name="Google Shape;914;p36">
              <a:extLst>
                <a:ext uri="{FF2B5EF4-FFF2-40B4-BE49-F238E27FC236}">
                  <a16:creationId xmlns:a16="http://schemas.microsoft.com/office/drawing/2014/main" id="{86E3B078-BE5A-44DC-84C8-8005F7990C90}"/>
                </a:ext>
              </a:extLst>
            </p:cNvPr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3" name="Google Shape;910;p36">
              <a:extLst>
                <a:ext uri="{FF2B5EF4-FFF2-40B4-BE49-F238E27FC236}">
                  <a16:creationId xmlns:a16="http://schemas.microsoft.com/office/drawing/2014/main" id="{03C3C4C8-ECE7-4987-B628-E1F77F1D7C1F}"/>
                </a:ext>
              </a:extLst>
            </p:cNvPr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359A476-7C12-4C58-8E8C-1FD33249051A}"/>
              </a:ext>
            </a:extLst>
          </p:cNvPr>
          <p:cNvSpPr txBox="1"/>
          <p:nvPr/>
        </p:nvSpPr>
        <p:spPr>
          <a:xfrm>
            <a:off x="2438400" y="876300"/>
            <a:ext cx="13792200" cy="8841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</a:rPr>
              <a:t>Dear </a:t>
            </a:r>
            <a:r>
              <a:rPr lang="en-US" sz="4800" dirty="0"/>
              <a:t>Mr. Scott,</a:t>
            </a:r>
            <a:br>
              <a:rPr lang="en-US" sz="4800" dirty="0"/>
            </a:br>
            <a:r>
              <a:rPr lang="en-US" sz="4800" dirty="0">
                <a:solidFill>
                  <a:srgbClr val="FF0000"/>
                </a:solidFill>
              </a:rPr>
              <a:t>My name is</a:t>
            </a:r>
            <a:r>
              <a:rPr lang="en-US" sz="4800" dirty="0"/>
              <a:t> Peter Jones. Blackstone Town should stop using coal. </a:t>
            </a:r>
            <a:r>
              <a:rPr lang="en-US" sz="4800" dirty="0">
                <a:solidFill>
                  <a:srgbClr val="FF0000"/>
                </a:solidFill>
              </a:rPr>
              <a:t>It is </a:t>
            </a:r>
            <a:r>
              <a:rPr lang="en-US" sz="4800" dirty="0"/>
              <a:t>expensive and causes pollution.</a:t>
            </a:r>
            <a:br>
              <a:rPr lang="en-US" sz="4800" dirty="0"/>
            </a:br>
            <a:r>
              <a:rPr lang="en-US" sz="4800" dirty="0"/>
              <a:t>We should change to renewable energy. </a:t>
            </a:r>
            <a:r>
              <a:rPr lang="en-US" sz="4800" dirty="0">
                <a:solidFill>
                  <a:srgbClr val="FF0000"/>
                </a:solidFill>
              </a:rPr>
              <a:t>I think we should use wind power</a:t>
            </a:r>
            <a:r>
              <a:rPr lang="en-US" sz="4800" dirty="0"/>
              <a:t>. </a:t>
            </a:r>
            <a:r>
              <a:rPr lang="en-US" sz="4800" dirty="0">
                <a:solidFill>
                  <a:srgbClr val="FF0000"/>
                </a:solidFill>
              </a:rPr>
              <a:t>It is </a:t>
            </a:r>
            <a:r>
              <a:rPr lang="en-US" sz="4800" dirty="0"/>
              <a:t>so windy here in fall and winter.</a:t>
            </a:r>
            <a:br>
              <a:rPr lang="en-US" sz="4800" dirty="0"/>
            </a:br>
            <a:r>
              <a:rPr lang="en-US" sz="4800" dirty="0">
                <a:solidFill>
                  <a:srgbClr val="FF0000"/>
                </a:solidFill>
              </a:rPr>
              <a:t>Sincerely</a:t>
            </a:r>
            <a:r>
              <a:rPr lang="en-US" sz="4800" dirty="0"/>
              <a:t>,</a:t>
            </a:r>
            <a:br>
              <a:rPr lang="en-US" sz="4800" dirty="0"/>
            </a:br>
            <a:r>
              <a:rPr lang="en-US" sz="4800" dirty="0">
                <a:solidFill>
                  <a:srgbClr val="FF0000"/>
                </a:solidFill>
              </a:rPr>
              <a:t>Peter Jones 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D8790D1-176C-4BFF-B8AE-D4A3C30B8216}"/>
              </a:ext>
            </a:extLst>
          </p:cNvPr>
          <p:cNvSpPr txBox="1"/>
          <p:nvPr/>
        </p:nvSpPr>
        <p:spPr>
          <a:xfrm>
            <a:off x="3810000" y="266700"/>
            <a:ext cx="9357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</a:rPr>
              <a:t>Rewrite</a:t>
            </a:r>
          </a:p>
        </p:txBody>
      </p:sp>
    </p:spTree>
    <p:extLst>
      <p:ext uri="{BB962C8B-B14F-4D97-AF65-F5344CB8AC3E}">
        <p14:creationId xmlns:p14="http://schemas.microsoft.com/office/powerpoint/2010/main" val="212639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483</Words>
  <Application>Microsoft Office PowerPoint</Application>
  <PresentationFormat>Tùy chỉnh</PresentationFormat>
  <Paragraphs>48</Paragraphs>
  <Slides>14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Contastia</vt:lpstr>
      <vt:lpstr>DejaVu Serif</vt:lpstr>
      <vt:lpstr>Constantia</vt:lpstr>
      <vt:lpstr>Calibri</vt:lpstr>
      <vt:lpstr>Arial</vt:lpstr>
      <vt:lpstr>HL Brush 1BK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Turquoise 3D School Elements Final Defense Presentation Deck</dc:title>
  <dc:creator>PHUONG</dc:creator>
  <cp:lastModifiedBy>user822</cp:lastModifiedBy>
  <cp:revision>34</cp:revision>
  <dcterms:created xsi:type="dcterms:W3CDTF">2006-08-16T00:00:00Z</dcterms:created>
  <dcterms:modified xsi:type="dcterms:W3CDTF">2023-01-15T10:15:55Z</dcterms:modified>
  <dc:identifier>DAFCzLKM10w</dc:identifier>
</cp:coreProperties>
</file>