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378" r:id="rId2"/>
    <p:sldId id="349" r:id="rId3"/>
    <p:sldId id="382" r:id="rId4"/>
    <p:sldId id="353" r:id="rId5"/>
    <p:sldId id="383" r:id="rId6"/>
    <p:sldId id="384" r:id="rId7"/>
    <p:sldId id="385" r:id="rId8"/>
    <p:sldId id="386" r:id="rId9"/>
    <p:sldId id="387" r:id="rId10"/>
    <p:sldId id="388" r:id="rId11"/>
    <p:sldId id="389" r:id="rId12"/>
    <p:sldId id="390" r:id="rId13"/>
    <p:sldId id="391" r:id="rId14"/>
    <p:sldId id="392" r:id="rId15"/>
    <p:sldId id="393" r:id="rId16"/>
    <p:sldId id="394" r:id="rId17"/>
    <p:sldId id="395" r:id="rId18"/>
    <p:sldId id="396" r:id="rId19"/>
    <p:sldId id="397" r:id="rId20"/>
    <p:sldId id="274" r:id="rId21"/>
    <p:sldId id="375" r:id="rId22"/>
  </p:sldIdLst>
  <p:sldSz cx="18288000" cy="10287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onstantia" panose="02030602050306030303" pitchFamily="18" charset="0"/>
      <p:regular r:id="rId28"/>
      <p:bold r:id="rId29"/>
      <p:italic r:id="rId30"/>
      <p:boldItalic r:id="rId31"/>
    </p:embeddedFont>
    <p:embeddedFont>
      <p:font typeface="DejaVu Serif" panose="020B0604020202020204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0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78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75A9F2-9B7D-45E7-804C-23DB2DC3E539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9FFA82-680D-4A9F-89B1-1DA892B1E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762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3270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ordwall.net/resource/19957181/andbu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s://miniimpresionismo.blogspot.com/2021/03/wordwall.html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media" Target="../media/media2.mp3"/><Relationship Id="rId7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7.png"/><Relationship Id="rId4" Type="http://schemas.openxmlformats.org/officeDocument/2006/relationships/audio" Target="../media/media2.mp3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9007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56EF2BB4-CCAB-4A5F-AA30-04721757C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3086100"/>
            <a:ext cx="6858000" cy="6708913"/>
          </a:xfrm>
          <a:prstGeom prst="rect">
            <a:avLst/>
          </a:prstGeom>
        </p:spPr>
      </p:pic>
      <p:sp>
        <p:nvSpPr>
          <p:cNvPr id="5" name="Bong bóng Lời nói: Hình bầu dục 4">
            <a:extLst>
              <a:ext uri="{FF2B5EF4-FFF2-40B4-BE49-F238E27FC236}">
                <a16:creationId xmlns:a16="http://schemas.microsoft.com/office/drawing/2014/main" id="{4A3B7207-B4E4-40E6-847C-F1846D25E9FE}"/>
              </a:ext>
            </a:extLst>
          </p:cNvPr>
          <p:cNvSpPr/>
          <p:nvPr/>
        </p:nvSpPr>
        <p:spPr>
          <a:xfrm>
            <a:off x="1066800" y="3162300"/>
            <a:ext cx="3733800" cy="1752600"/>
          </a:xfrm>
          <a:prstGeom prst="wedgeEllipseCallout">
            <a:avLst>
              <a:gd name="adj1" fmla="val 61502"/>
              <a:gd name="adj2" fmla="val 3870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Can you tell me about coal? </a:t>
            </a:r>
          </a:p>
        </p:txBody>
      </p:sp>
      <p:sp>
        <p:nvSpPr>
          <p:cNvPr id="6" name="Bong bóng Lời nói: Hình bầu dục 5">
            <a:extLst>
              <a:ext uri="{FF2B5EF4-FFF2-40B4-BE49-F238E27FC236}">
                <a16:creationId xmlns:a16="http://schemas.microsoft.com/office/drawing/2014/main" id="{F5C217BC-D937-4712-8FF1-765F80DF1134}"/>
              </a:ext>
            </a:extLst>
          </p:cNvPr>
          <p:cNvSpPr/>
          <p:nvPr/>
        </p:nvSpPr>
        <p:spPr>
          <a:xfrm>
            <a:off x="11201400" y="3467100"/>
            <a:ext cx="4800600" cy="2209800"/>
          </a:xfrm>
          <a:prstGeom prst="wedgeEllipseCallout">
            <a:avLst>
              <a:gd name="adj1" fmla="val 70073"/>
              <a:gd name="adj2" fmla="val 10874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It’s cheap to build.</a:t>
            </a:r>
          </a:p>
        </p:txBody>
      </p:sp>
      <p:sp>
        <p:nvSpPr>
          <p:cNvPr id="7" name="Bong bóng Lời nói: Hình bầu dục 6">
            <a:extLst>
              <a:ext uri="{FF2B5EF4-FFF2-40B4-BE49-F238E27FC236}">
                <a16:creationId xmlns:a16="http://schemas.microsoft.com/office/drawing/2014/main" id="{6F9A934C-7511-4071-88A1-B7A4879E96D7}"/>
              </a:ext>
            </a:extLst>
          </p:cNvPr>
          <p:cNvSpPr/>
          <p:nvPr/>
        </p:nvSpPr>
        <p:spPr>
          <a:xfrm>
            <a:off x="838200" y="5676900"/>
            <a:ext cx="3733800" cy="1752600"/>
          </a:xfrm>
          <a:prstGeom prst="wedgeEllipseCallout">
            <a:avLst>
              <a:gd name="adj1" fmla="val 68848"/>
              <a:gd name="adj2" fmla="val 3000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Are there any disadvantages?</a:t>
            </a:r>
          </a:p>
        </p:txBody>
      </p:sp>
      <p:sp>
        <p:nvSpPr>
          <p:cNvPr id="8" name="Bong bóng Lời nói: Hình bầu dục 7">
            <a:extLst>
              <a:ext uri="{FF2B5EF4-FFF2-40B4-BE49-F238E27FC236}">
                <a16:creationId xmlns:a16="http://schemas.microsoft.com/office/drawing/2014/main" id="{33FC6E4B-9B04-4293-BCE3-D676B20F484F}"/>
              </a:ext>
            </a:extLst>
          </p:cNvPr>
          <p:cNvSpPr/>
          <p:nvPr/>
        </p:nvSpPr>
        <p:spPr>
          <a:xfrm>
            <a:off x="11201400" y="6362700"/>
            <a:ext cx="5029200" cy="2286000"/>
          </a:xfrm>
          <a:prstGeom prst="wedgeEllipseCallout">
            <a:avLst>
              <a:gd name="adj1" fmla="val 70073"/>
              <a:gd name="adj2" fmla="val 10874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Yeah, it’s expensive to run and creates pollution. 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517EFDFF-9F4D-4836-8AA4-D8412EA1BB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790700"/>
            <a:ext cx="1682227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906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56EF2BB4-CCAB-4A5F-AA30-04721757C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3086100"/>
            <a:ext cx="6858000" cy="6708913"/>
          </a:xfrm>
          <a:prstGeom prst="rect">
            <a:avLst/>
          </a:prstGeom>
        </p:spPr>
      </p:pic>
      <p:sp>
        <p:nvSpPr>
          <p:cNvPr id="5" name="Bong bóng Lời nói: Hình bầu dục 4">
            <a:extLst>
              <a:ext uri="{FF2B5EF4-FFF2-40B4-BE49-F238E27FC236}">
                <a16:creationId xmlns:a16="http://schemas.microsoft.com/office/drawing/2014/main" id="{4A3B7207-B4E4-40E6-847C-F1846D25E9FE}"/>
              </a:ext>
            </a:extLst>
          </p:cNvPr>
          <p:cNvSpPr/>
          <p:nvPr/>
        </p:nvSpPr>
        <p:spPr>
          <a:xfrm>
            <a:off x="1066800" y="3162300"/>
            <a:ext cx="3962400" cy="1600200"/>
          </a:xfrm>
          <a:prstGeom prst="wedgeEllipseCallout">
            <a:avLst>
              <a:gd name="adj1" fmla="val 61502"/>
              <a:gd name="adj2" fmla="val 3870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Can you tell me about nuclear power? </a:t>
            </a:r>
          </a:p>
        </p:txBody>
      </p:sp>
      <p:sp>
        <p:nvSpPr>
          <p:cNvPr id="6" name="Bong bóng Lời nói: Hình bầu dục 5">
            <a:extLst>
              <a:ext uri="{FF2B5EF4-FFF2-40B4-BE49-F238E27FC236}">
                <a16:creationId xmlns:a16="http://schemas.microsoft.com/office/drawing/2014/main" id="{F5C217BC-D937-4712-8FF1-765F80DF1134}"/>
              </a:ext>
            </a:extLst>
          </p:cNvPr>
          <p:cNvSpPr/>
          <p:nvPr/>
        </p:nvSpPr>
        <p:spPr>
          <a:xfrm>
            <a:off x="11201400" y="3467100"/>
            <a:ext cx="4800600" cy="2209800"/>
          </a:xfrm>
          <a:prstGeom prst="wedgeEllipseCallout">
            <a:avLst>
              <a:gd name="adj1" fmla="val 70073"/>
              <a:gd name="adj2" fmla="val 10874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It’s clean and cheap to run.</a:t>
            </a:r>
          </a:p>
        </p:txBody>
      </p:sp>
      <p:sp>
        <p:nvSpPr>
          <p:cNvPr id="7" name="Bong bóng Lời nói: Hình bầu dục 6">
            <a:extLst>
              <a:ext uri="{FF2B5EF4-FFF2-40B4-BE49-F238E27FC236}">
                <a16:creationId xmlns:a16="http://schemas.microsoft.com/office/drawing/2014/main" id="{6F9A934C-7511-4071-88A1-B7A4879E96D7}"/>
              </a:ext>
            </a:extLst>
          </p:cNvPr>
          <p:cNvSpPr/>
          <p:nvPr/>
        </p:nvSpPr>
        <p:spPr>
          <a:xfrm>
            <a:off x="838200" y="5676900"/>
            <a:ext cx="3733800" cy="1752600"/>
          </a:xfrm>
          <a:prstGeom prst="wedgeEllipseCallout">
            <a:avLst>
              <a:gd name="adj1" fmla="val 68848"/>
              <a:gd name="adj2" fmla="val 3000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Are there any disadvantages?</a:t>
            </a:r>
          </a:p>
        </p:txBody>
      </p:sp>
      <p:sp>
        <p:nvSpPr>
          <p:cNvPr id="8" name="Bong bóng Lời nói: Hình bầu dục 7">
            <a:extLst>
              <a:ext uri="{FF2B5EF4-FFF2-40B4-BE49-F238E27FC236}">
                <a16:creationId xmlns:a16="http://schemas.microsoft.com/office/drawing/2014/main" id="{33FC6E4B-9B04-4293-BCE3-D676B20F484F}"/>
              </a:ext>
            </a:extLst>
          </p:cNvPr>
          <p:cNvSpPr/>
          <p:nvPr/>
        </p:nvSpPr>
        <p:spPr>
          <a:xfrm>
            <a:off x="11201400" y="6362700"/>
            <a:ext cx="5029200" cy="2286000"/>
          </a:xfrm>
          <a:prstGeom prst="wedgeEllipseCallout">
            <a:avLst>
              <a:gd name="adj1" fmla="val 70073"/>
              <a:gd name="adj2" fmla="val 10874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Yeah, it’s expensive to build and maybe dangerous.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00B0AA15-641C-4542-AD3D-173818C6C7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409700"/>
            <a:ext cx="16230600" cy="115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71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>
            <a:extLst>
              <a:ext uri="{FF2B5EF4-FFF2-40B4-BE49-F238E27FC236}">
                <a16:creationId xmlns:a16="http://schemas.microsoft.com/office/drawing/2014/main" id="{4CE2C468-5788-4F31-AFA1-A82758C06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419100"/>
            <a:ext cx="3352800" cy="933142"/>
          </a:xfrm>
          <a:prstGeom prst="rect">
            <a:avLst/>
          </a:prstGeom>
        </p:spPr>
      </p:pic>
      <p:pic>
        <p:nvPicPr>
          <p:cNvPr id="3" name="Picture 17">
            <a:extLst>
              <a:ext uri="{FF2B5EF4-FFF2-40B4-BE49-F238E27FC236}">
                <a16:creationId xmlns:a16="http://schemas.microsoft.com/office/drawing/2014/main" id="{FA2F2543-4F0E-4BD3-99C5-3EEB3F2415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705100"/>
            <a:ext cx="16230600" cy="6821924"/>
          </a:xfrm>
          <a:prstGeom prst="rect">
            <a:avLst/>
          </a:prstGeom>
        </p:spPr>
      </p:pic>
      <p:sp>
        <p:nvSpPr>
          <p:cNvPr id="4" name="Rectangle 18">
            <a:extLst>
              <a:ext uri="{FF2B5EF4-FFF2-40B4-BE49-F238E27FC236}">
                <a16:creationId xmlns:a16="http://schemas.microsoft.com/office/drawing/2014/main" id="{577C446F-6554-4103-8A14-19DAB5B6F831}"/>
              </a:ext>
            </a:extLst>
          </p:cNvPr>
          <p:cNvSpPr/>
          <p:nvPr/>
        </p:nvSpPr>
        <p:spPr>
          <a:xfrm>
            <a:off x="2057400" y="1409700"/>
            <a:ext cx="13487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 the advantages and disadvantages of the energy sources, and say why each would be good or bad for your city/town.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7504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F92DA9-5A54-4A36-A250-BE38A31F5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66700"/>
            <a:ext cx="5486400" cy="3110845"/>
          </a:xfrm>
          <a:prstGeom prst="rect">
            <a:avLst/>
          </a:prstGeom>
        </p:spPr>
      </p:pic>
      <p:grpSp>
        <p:nvGrpSpPr>
          <p:cNvPr id="9" name="Nhóm 8">
            <a:extLst>
              <a:ext uri="{FF2B5EF4-FFF2-40B4-BE49-F238E27FC236}">
                <a16:creationId xmlns:a16="http://schemas.microsoft.com/office/drawing/2014/main" id="{14099567-95F4-46B8-BABA-5DF51DD33ECD}"/>
              </a:ext>
            </a:extLst>
          </p:cNvPr>
          <p:cNvGrpSpPr/>
          <p:nvPr/>
        </p:nvGrpSpPr>
        <p:grpSpPr>
          <a:xfrm>
            <a:off x="838200" y="3924300"/>
            <a:ext cx="5715000" cy="5778500"/>
            <a:chOff x="838200" y="3924300"/>
            <a:chExt cx="5715000" cy="5778500"/>
          </a:xfrm>
        </p:grpSpPr>
        <p:pic>
          <p:nvPicPr>
            <p:cNvPr id="4" name="Hình ảnh 3">
              <a:extLst>
                <a:ext uri="{FF2B5EF4-FFF2-40B4-BE49-F238E27FC236}">
                  <a16:creationId xmlns:a16="http://schemas.microsoft.com/office/drawing/2014/main" id="{D8BECE38-A787-4E3E-A6FF-6A260C53B4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1068" t="14359" r="5242" b="4149"/>
            <a:stretch/>
          </p:blipFill>
          <p:spPr>
            <a:xfrm>
              <a:off x="838200" y="4152900"/>
              <a:ext cx="5715000" cy="5549900"/>
            </a:xfrm>
            <a:prstGeom prst="rect">
              <a:avLst/>
            </a:prstGeom>
          </p:spPr>
        </p:pic>
        <p:sp>
          <p:nvSpPr>
            <p:cNvPr id="6" name="Hình chữ nhật: Góc Tròn 5">
              <a:extLst>
                <a:ext uri="{FF2B5EF4-FFF2-40B4-BE49-F238E27FC236}">
                  <a16:creationId xmlns:a16="http://schemas.microsoft.com/office/drawing/2014/main" id="{AC6B96D1-B0B5-4F04-B7EF-0A8FF0EDF53D}"/>
                </a:ext>
              </a:extLst>
            </p:cNvPr>
            <p:cNvSpPr/>
            <p:nvPr/>
          </p:nvSpPr>
          <p:spPr>
            <a:xfrm>
              <a:off x="1371600" y="3924300"/>
              <a:ext cx="4267200" cy="914400"/>
            </a:xfrm>
            <a:prstGeom prst="roundRect">
              <a:avLst>
                <a:gd name="adj" fmla="val 40000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tx1"/>
                  </a:solidFill>
                </a:rPr>
                <a:t>Advantages</a:t>
              </a: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509A8F84-9EFD-40F0-97D8-29A0FAD95880}"/>
              </a:ext>
            </a:extLst>
          </p:cNvPr>
          <p:cNvGrpSpPr/>
          <p:nvPr/>
        </p:nvGrpSpPr>
        <p:grpSpPr>
          <a:xfrm>
            <a:off x="9982200" y="3695700"/>
            <a:ext cx="5943600" cy="6205197"/>
            <a:chOff x="9982200" y="3695700"/>
            <a:chExt cx="5943600" cy="6205197"/>
          </a:xfrm>
        </p:grpSpPr>
        <p:pic>
          <p:nvPicPr>
            <p:cNvPr id="5" name="Hình ảnh 4">
              <a:extLst>
                <a:ext uri="{FF2B5EF4-FFF2-40B4-BE49-F238E27FC236}">
                  <a16:creationId xmlns:a16="http://schemas.microsoft.com/office/drawing/2014/main" id="{E9162621-AA3F-437D-8A12-C5FC1CAA08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4358" r="56505" b="3776"/>
            <a:stretch/>
          </p:blipFill>
          <p:spPr>
            <a:xfrm>
              <a:off x="9982200" y="4076700"/>
              <a:ext cx="5943600" cy="5824197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Hình chữ nhật: Góc Tròn 6">
              <a:extLst>
                <a:ext uri="{FF2B5EF4-FFF2-40B4-BE49-F238E27FC236}">
                  <a16:creationId xmlns:a16="http://schemas.microsoft.com/office/drawing/2014/main" id="{7ED518FE-9A66-4AF8-BCBA-DBE050EAE0B5}"/>
                </a:ext>
              </a:extLst>
            </p:cNvPr>
            <p:cNvSpPr/>
            <p:nvPr/>
          </p:nvSpPr>
          <p:spPr>
            <a:xfrm>
              <a:off x="10668000" y="3695700"/>
              <a:ext cx="4267200" cy="914400"/>
            </a:xfrm>
            <a:prstGeom prst="roundRect">
              <a:avLst>
                <a:gd name="adj" fmla="val 40000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tx1"/>
                  </a:solidFill>
                </a:rPr>
                <a:t>Disadvantages</a:t>
              </a:r>
            </a:p>
          </p:txBody>
        </p:sp>
      </p:grp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8B9E6180-6224-4B38-ACE1-3E3886E921BD}"/>
              </a:ext>
            </a:extLst>
          </p:cNvPr>
          <p:cNvSpPr txBox="1"/>
          <p:nvPr/>
        </p:nvSpPr>
        <p:spPr>
          <a:xfrm>
            <a:off x="1066800" y="5676900"/>
            <a:ext cx="51816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Cheap to run</a:t>
            </a:r>
          </a:p>
          <a:p>
            <a:pPr algn="ctr"/>
            <a:r>
              <a:rPr lang="en-US" sz="4400" dirty="0"/>
              <a:t>Renewable</a:t>
            </a:r>
          </a:p>
          <a:p>
            <a:pPr algn="ctr"/>
            <a:r>
              <a:rPr lang="en-US" sz="4400" dirty="0"/>
              <a:t>Clean</a:t>
            </a:r>
            <a:endParaRPr lang="en-US" sz="3600" dirty="0"/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F335650C-B211-4C9E-9499-D3334D0F726E}"/>
              </a:ext>
            </a:extLst>
          </p:cNvPr>
          <p:cNvSpPr txBox="1"/>
          <p:nvPr/>
        </p:nvSpPr>
        <p:spPr>
          <a:xfrm>
            <a:off x="10363200" y="5676900"/>
            <a:ext cx="51054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Expensive to build</a:t>
            </a:r>
          </a:p>
          <a:p>
            <a:pPr algn="ctr"/>
            <a:r>
              <a:rPr lang="en-US" sz="4000" dirty="0"/>
              <a:t>Doesn’t work at night</a:t>
            </a:r>
          </a:p>
        </p:txBody>
      </p:sp>
    </p:spTree>
    <p:extLst>
      <p:ext uri="{BB962C8B-B14F-4D97-AF65-F5344CB8AC3E}">
        <p14:creationId xmlns:p14="http://schemas.microsoft.com/office/powerpoint/2010/main" val="2178134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14099567-95F4-46B8-BABA-5DF51DD33ECD}"/>
              </a:ext>
            </a:extLst>
          </p:cNvPr>
          <p:cNvGrpSpPr/>
          <p:nvPr/>
        </p:nvGrpSpPr>
        <p:grpSpPr>
          <a:xfrm>
            <a:off x="838200" y="3924300"/>
            <a:ext cx="5715000" cy="5778500"/>
            <a:chOff x="838200" y="3924300"/>
            <a:chExt cx="5715000" cy="5778500"/>
          </a:xfrm>
        </p:grpSpPr>
        <p:pic>
          <p:nvPicPr>
            <p:cNvPr id="4" name="Hình ảnh 3">
              <a:extLst>
                <a:ext uri="{FF2B5EF4-FFF2-40B4-BE49-F238E27FC236}">
                  <a16:creationId xmlns:a16="http://schemas.microsoft.com/office/drawing/2014/main" id="{D8BECE38-A787-4E3E-A6FF-6A260C53B4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1068" t="14359" r="5242" b="4149"/>
            <a:stretch/>
          </p:blipFill>
          <p:spPr>
            <a:xfrm>
              <a:off x="838200" y="4152900"/>
              <a:ext cx="5715000" cy="5549900"/>
            </a:xfrm>
            <a:prstGeom prst="rect">
              <a:avLst/>
            </a:prstGeom>
          </p:spPr>
        </p:pic>
        <p:sp>
          <p:nvSpPr>
            <p:cNvPr id="6" name="Hình chữ nhật: Góc Tròn 5">
              <a:extLst>
                <a:ext uri="{FF2B5EF4-FFF2-40B4-BE49-F238E27FC236}">
                  <a16:creationId xmlns:a16="http://schemas.microsoft.com/office/drawing/2014/main" id="{AC6B96D1-B0B5-4F04-B7EF-0A8FF0EDF53D}"/>
                </a:ext>
              </a:extLst>
            </p:cNvPr>
            <p:cNvSpPr/>
            <p:nvPr/>
          </p:nvSpPr>
          <p:spPr>
            <a:xfrm>
              <a:off x="1371600" y="3924300"/>
              <a:ext cx="4267200" cy="914400"/>
            </a:xfrm>
            <a:prstGeom prst="roundRect">
              <a:avLst>
                <a:gd name="adj" fmla="val 40000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tx1"/>
                  </a:solidFill>
                </a:rPr>
                <a:t>Advantages</a:t>
              </a: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509A8F84-9EFD-40F0-97D8-29A0FAD95880}"/>
              </a:ext>
            </a:extLst>
          </p:cNvPr>
          <p:cNvGrpSpPr/>
          <p:nvPr/>
        </p:nvGrpSpPr>
        <p:grpSpPr>
          <a:xfrm>
            <a:off x="9982200" y="3695700"/>
            <a:ext cx="5943600" cy="6205197"/>
            <a:chOff x="9982200" y="3695700"/>
            <a:chExt cx="5943600" cy="6205197"/>
          </a:xfrm>
        </p:grpSpPr>
        <p:pic>
          <p:nvPicPr>
            <p:cNvPr id="5" name="Hình ảnh 4">
              <a:extLst>
                <a:ext uri="{FF2B5EF4-FFF2-40B4-BE49-F238E27FC236}">
                  <a16:creationId xmlns:a16="http://schemas.microsoft.com/office/drawing/2014/main" id="{E9162621-AA3F-437D-8A12-C5FC1CAA08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4358" r="56505" b="3776"/>
            <a:stretch/>
          </p:blipFill>
          <p:spPr>
            <a:xfrm>
              <a:off x="9982200" y="4076700"/>
              <a:ext cx="5943600" cy="5824197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Hình chữ nhật: Góc Tròn 6">
              <a:extLst>
                <a:ext uri="{FF2B5EF4-FFF2-40B4-BE49-F238E27FC236}">
                  <a16:creationId xmlns:a16="http://schemas.microsoft.com/office/drawing/2014/main" id="{7ED518FE-9A66-4AF8-BCBA-DBE050EAE0B5}"/>
                </a:ext>
              </a:extLst>
            </p:cNvPr>
            <p:cNvSpPr/>
            <p:nvPr/>
          </p:nvSpPr>
          <p:spPr>
            <a:xfrm>
              <a:off x="10668000" y="3695700"/>
              <a:ext cx="4267200" cy="914400"/>
            </a:xfrm>
            <a:prstGeom prst="roundRect">
              <a:avLst>
                <a:gd name="adj" fmla="val 40000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tx1"/>
                  </a:solidFill>
                </a:rPr>
                <a:t>Disadvantages</a:t>
              </a:r>
            </a:p>
          </p:txBody>
        </p:sp>
      </p:grp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8B9E6180-6224-4B38-ACE1-3E3886E921BD}"/>
              </a:ext>
            </a:extLst>
          </p:cNvPr>
          <p:cNvSpPr txBox="1"/>
          <p:nvPr/>
        </p:nvSpPr>
        <p:spPr>
          <a:xfrm>
            <a:off x="1066800" y="5676900"/>
            <a:ext cx="51816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Cheap to run</a:t>
            </a:r>
          </a:p>
          <a:p>
            <a:pPr algn="ctr"/>
            <a:r>
              <a:rPr lang="en-US" sz="4400" dirty="0"/>
              <a:t>Renewable</a:t>
            </a:r>
          </a:p>
          <a:p>
            <a:pPr algn="ctr"/>
            <a:r>
              <a:rPr lang="en-US" sz="4400" dirty="0"/>
              <a:t>Clean</a:t>
            </a:r>
          </a:p>
          <a:p>
            <a:pPr algn="ctr"/>
            <a:endParaRPr lang="en-US" sz="3600" dirty="0"/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F335650C-B211-4C9E-9499-D3334D0F726E}"/>
              </a:ext>
            </a:extLst>
          </p:cNvPr>
          <p:cNvSpPr txBox="1"/>
          <p:nvPr/>
        </p:nvSpPr>
        <p:spPr>
          <a:xfrm>
            <a:off x="10363200" y="5676900"/>
            <a:ext cx="51054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Expensive to build</a:t>
            </a:r>
          </a:p>
          <a:p>
            <a:pPr algn="ctr"/>
            <a:r>
              <a:rPr lang="en-US" sz="4000" dirty="0"/>
              <a:t>Dangerous</a:t>
            </a:r>
          </a:p>
        </p:txBody>
      </p:sp>
      <p:pic>
        <p:nvPicPr>
          <p:cNvPr id="12" name="Picture 1">
            <a:extLst>
              <a:ext uri="{FF2B5EF4-FFF2-40B4-BE49-F238E27FC236}">
                <a16:creationId xmlns:a16="http://schemas.microsoft.com/office/drawing/2014/main" id="{2D5854B5-443B-4670-9DFC-C4B218E814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571500"/>
            <a:ext cx="5041135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3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14099567-95F4-46B8-BABA-5DF51DD33ECD}"/>
              </a:ext>
            </a:extLst>
          </p:cNvPr>
          <p:cNvGrpSpPr/>
          <p:nvPr/>
        </p:nvGrpSpPr>
        <p:grpSpPr>
          <a:xfrm>
            <a:off x="838200" y="3924300"/>
            <a:ext cx="5715000" cy="5778500"/>
            <a:chOff x="838200" y="3924300"/>
            <a:chExt cx="5715000" cy="5778500"/>
          </a:xfrm>
        </p:grpSpPr>
        <p:pic>
          <p:nvPicPr>
            <p:cNvPr id="4" name="Hình ảnh 3">
              <a:extLst>
                <a:ext uri="{FF2B5EF4-FFF2-40B4-BE49-F238E27FC236}">
                  <a16:creationId xmlns:a16="http://schemas.microsoft.com/office/drawing/2014/main" id="{D8BECE38-A787-4E3E-A6FF-6A260C53B4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1068" t="14359" r="5242" b="4149"/>
            <a:stretch/>
          </p:blipFill>
          <p:spPr>
            <a:xfrm>
              <a:off x="838200" y="4152900"/>
              <a:ext cx="5715000" cy="5549900"/>
            </a:xfrm>
            <a:prstGeom prst="rect">
              <a:avLst/>
            </a:prstGeom>
          </p:spPr>
        </p:pic>
        <p:sp>
          <p:nvSpPr>
            <p:cNvPr id="6" name="Hình chữ nhật: Góc Tròn 5">
              <a:extLst>
                <a:ext uri="{FF2B5EF4-FFF2-40B4-BE49-F238E27FC236}">
                  <a16:creationId xmlns:a16="http://schemas.microsoft.com/office/drawing/2014/main" id="{AC6B96D1-B0B5-4F04-B7EF-0A8FF0EDF53D}"/>
                </a:ext>
              </a:extLst>
            </p:cNvPr>
            <p:cNvSpPr/>
            <p:nvPr/>
          </p:nvSpPr>
          <p:spPr>
            <a:xfrm>
              <a:off x="1371600" y="3924300"/>
              <a:ext cx="4267200" cy="914400"/>
            </a:xfrm>
            <a:prstGeom prst="roundRect">
              <a:avLst>
                <a:gd name="adj" fmla="val 40000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tx1"/>
                  </a:solidFill>
                </a:rPr>
                <a:t>Advantages</a:t>
              </a: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509A8F84-9EFD-40F0-97D8-29A0FAD95880}"/>
              </a:ext>
            </a:extLst>
          </p:cNvPr>
          <p:cNvGrpSpPr/>
          <p:nvPr/>
        </p:nvGrpSpPr>
        <p:grpSpPr>
          <a:xfrm>
            <a:off x="9982200" y="3695700"/>
            <a:ext cx="5943600" cy="6205197"/>
            <a:chOff x="9982200" y="3695700"/>
            <a:chExt cx="5943600" cy="6205197"/>
          </a:xfrm>
        </p:grpSpPr>
        <p:pic>
          <p:nvPicPr>
            <p:cNvPr id="5" name="Hình ảnh 4">
              <a:extLst>
                <a:ext uri="{FF2B5EF4-FFF2-40B4-BE49-F238E27FC236}">
                  <a16:creationId xmlns:a16="http://schemas.microsoft.com/office/drawing/2014/main" id="{E9162621-AA3F-437D-8A12-C5FC1CAA08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4358" r="56505" b="3776"/>
            <a:stretch/>
          </p:blipFill>
          <p:spPr>
            <a:xfrm>
              <a:off x="9982200" y="4076700"/>
              <a:ext cx="5943600" cy="5824197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Hình chữ nhật: Góc Tròn 6">
              <a:extLst>
                <a:ext uri="{FF2B5EF4-FFF2-40B4-BE49-F238E27FC236}">
                  <a16:creationId xmlns:a16="http://schemas.microsoft.com/office/drawing/2014/main" id="{7ED518FE-9A66-4AF8-BCBA-DBE050EAE0B5}"/>
                </a:ext>
              </a:extLst>
            </p:cNvPr>
            <p:cNvSpPr/>
            <p:nvPr/>
          </p:nvSpPr>
          <p:spPr>
            <a:xfrm>
              <a:off x="10668000" y="3695700"/>
              <a:ext cx="4267200" cy="914400"/>
            </a:xfrm>
            <a:prstGeom prst="roundRect">
              <a:avLst>
                <a:gd name="adj" fmla="val 40000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tx1"/>
                  </a:solidFill>
                </a:rPr>
                <a:t>Disadvantages</a:t>
              </a:r>
            </a:p>
          </p:txBody>
        </p:sp>
      </p:grp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8B9E6180-6224-4B38-ACE1-3E3886E921BD}"/>
              </a:ext>
            </a:extLst>
          </p:cNvPr>
          <p:cNvSpPr txBox="1"/>
          <p:nvPr/>
        </p:nvSpPr>
        <p:spPr>
          <a:xfrm>
            <a:off x="1066800" y="5676900"/>
            <a:ext cx="5181600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Cheap to run</a:t>
            </a:r>
          </a:p>
          <a:p>
            <a:pPr algn="ctr"/>
            <a:r>
              <a:rPr lang="en-US" sz="4400" dirty="0"/>
              <a:t>Clean</a:t>
            </a:r>
          </a:p>
          <a:p>
            <a:pPr algn="ctr"/>
            <a:endParaRPr lang="en-US" sz="3600" dirty="0"/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F335650C-B211-4C9E-9499-D3334D0F726E}"/>
              </a:ext>
            </a:extLst>
          </p:cNvPr>
          <p:cNvSpPr txBox="1"/>
          <p:nvPr/>
        </p:nvSpPr>
        <p:spPr>
          <a:xfrm>
            <a:off x="10363200" y="5676900"/>
            <a:ext cx="51054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Expensive to build</a:t>
            </a:r>
          </a:p>
          <a:p>
            <a:pPr algn="ctr"/>
            <a:r>
              <a:rPr lang="en-US" sz="4000" dirty="0"/>
              <a:t>Needs big rivers</a:t>
            </a:r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15AA9A65-B91A-45A2-A66E-7FFD170B3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495300"/>
            <a:ext cx="5334000" cy="322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233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14099567-95F4-46B8-BABA-5DF51DD33ECD}"/>
              </a:ext>
            </a:extLst>
          </p:cNvPr>
          <p:cNvGrpSpPr/>
          <p:nvPr/>
        </p:nvGrpSpPr>
        <p:grpSpPr>
          <a:xfrm>
            <a:off x="838200" y="3924300"/>
            <a:ext cx="5715000" cy="5778500"/>
            <a:chOff x="838200" y="3924300"/>
            <a:chExt cx="5715000" cy="5778500"/>
          </a:xfrm>
        </p:grpSpPr>
        <p:pic>
          <p:nvPicPr>
            <p:cNvPr id="4" name="Hình ảnh 3">
              <a:extLst>
                <a:ext uri="{FF2B5EF4-FFF2-40B4-BE49-F238E27FC236}">
                  <a16:creationId xmlns:a16="http://schemas.microsoft.com/office/drawing/2014/main" id="{D8BECE38-A787-4E3E-A6FF-6A260C53B4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1068" t="14359" r="5242" b="4149"/>
            <a:stretch/>
          </p:blipFill>
          <p:spPr>
            <a:xfrm>
              <a:off x="838200" y="4152900"/>
              <a:ext cx="5715000" cy="5549900"/>
            </a:xfrm>
            <a:prstGeom prst="rect">
              <a:avLst/>
            </a:prstGeom>
          </p:spPr>
        </p:pic>
        <p:sp>
          <p:nvSpPr>
            <p:cNvPr id="6" name="Hình chữ nhật: Góc Tròn 5">
              <a:extLst>
                <a:ext uri="{FF2B5EF4-FFF2-40B4-BE49-F238E27FC236}">
                  <a16:creationId xmlns:a16="http://schemas.microsoft.com/office/drawing/2014/main" id="{AC6B96D1-B0B5-4F04-B7EF-0A8FF0EDF53D}"/>
                </a:ext>
              </a:extLst>
            </p:cNvPr>
            <p:cNvSpPr/>
            <p:nvPr/>
          </p:nvSpPr>
          <p:spPr>
            <a:xfrm>
              <a:off x="1371600" y="3924300"/>
              <a:ext cx="4267200" cy="914400"/>
            </a:xfrm>
            <a:prstGeom prst="roundRect">
              <a:avLst>
                <a:gd name="adj" fmla="val 40000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tx1"/>
                  </a:solidFill>
                </a:rPr>
                <a:t>Advantages</a:t>
              </a: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509A8F84-9EFD-40F0-97D8-29A0FAD95880}"/>
              </a:ext>
            </a:extLst>
          </p:cNvPr>
          <p:cNvGrpSpPr/>
          <p:nvPr/>
        </p:nvGrpSpPr>
        <p:grpSpPr>
          <a:xfrm>
            <a:off x="9982200" y="3695700"/>
            <a:ext cx="5943600" cy="6205197"/>
            <a:chOff x="9982200" y="3695700"/>
            <a:chExt cx="5943600" cy="6205197"/>
          </a:xfrm>
        </p:grpSpPr>
        <p:pic>
          <p:nvPicPr>
            <p:cNvPr id="5" name="Hình ảnh 4">
              <a:extLst>
                <a:ext uri="{FF2B5EF4-FFF2-40B4-BE49-F238E27FC236}">
                  <a16:creationId xmlns:a16="http://schemas.microsoft.com/office/drawing/2014/main" id="{E9162621-AA3F-437D-8A12-C5FC1CAA08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4358" r="56505" b="3776"/>
            <a:stretch/>
          </p:blipFill>
          <p:spPr>
            <a:xfrm>
              <a:off x="9982200" y="4076700"/>
              <a:ext cx="5943600" cy="5824197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Hình chữ nhật: Góc Tròn 6">
              <a:extLst>
                <a:ext uri="{FF2B5EF4-FFF2-40B4-BE49-F238E27FC236}">
                  <a16:creationId xmlns:a16="http://schemas.microsoft.com/office/drawing/2014/main" id="{7ED518FE-9A66-4AF8-BCBA-DBE050EAE0B5}"/>
                </a:ext>
              </a:extLst>
            </p:cNvPr>
            <p:cNvSpPr/>
            <p:nvPr/>
          </p:nvSpPr>
          <p:spPr>
            <a:xfrm>
              <a:off x="10668000" y="3695700"/>
              <a:ext cx="4267200" cy="914400"/>
            </a:xfrm>
            <a:prstGeom prst="roundRect">
              <a:avLst>
                <a:gd name="adj" fmla="val 40000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tx1"/>
                  </a:solidFill>
                </a:rPr>
                <a:t>Disadvantages</a:t>
              </a:r>
            </a:p>
          </p:txBody>
        </p:sp>
      </p:grp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8B9E6180-6224-4B38-ACE1-3E3886E921BD}"/>
              </a:ext>
            </a:extLst>
          </p:cNvPr>
          <p:cNvSpPr txBox="1"/>
          <p:nvPr/>
        </p:nvSpPr>
        <p:spPr>
          <a:xfrm>
            <a:off x="1066800" y="5676900"/>
            <a:ext cx="51816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Cheap to build</a:t>
            </a:r>
          </a:p>
          <a:p>
            <a:pPr algn="ctr"/>
            <a:endParaRPr lang="en-US" sz="3600" dirty="0"/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F335650C-B211-4C9E-9499-D3334D0F726E}"/>
              </a:ext>
            </a:extLst>
          </p:cNvPr>
          <p:cNvSpPr txBox="1"/>
          <p:nvPr/>
        </p:nvSpPr>
        <p:spPr>
          <a:xfrm>
            <a:off x="10363200" y="5676900"/>
            <a:ext cx="51054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Expensive to run</a:t>
            </a:r>
          </a:p>
          <a:p>
            <a:pPr algn="ctr"/>
            <a:r>
              <a:rPr lang="en-US" sz="4000" dirty="0"/>
              <a:t>Creates pollution</a:t>
            </a:r>
          </a:p>
        </p:txBody>
      </p:sp>
      <p:pic>
        <p:nvPicPr>
          <p:cNvPr id="12" name="Picture 1">
            <a:extLst>
              <a:ext uri="{FF2B5EF4-FFF2-40B4-BE49-F238E27FC236}">
                <a16:creationId xmlns:a16="http://schemas.microsoft.com/office/drawing/2014/main" id="{4083193A-A529-440F-B4DB-4C2739349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495300"/>
            <a:ext cx="5029200" cy="314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8855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14099567-95F4-46B8-BABA-5DF51DD33ECD}"/>
              </a:ext>
            </a:extLst>
          </p:cNvPr>
          <p:cNvGrpSpPr/>
          <p:nvPr/>
        </p:nvGrpSpPr>
        <p:grpSpPr>
          <a:xfrm>
            <a:off x="838200" y="3924300"/>
            <a:ext cx="5715000" cy="5778500"/>
            <a:chOff x="838200" y="3924300"/>
            <a:chExt cx="5715000" cy="5778500"/>
          </a:xfrm>
        </p:grpSpPr>
        <p:pic>
          <p:nvPicPr>
            <p:cNvPr id="4" name="Hình ảnh 3">
              <a:extLst>
                <a:ext uri="{FF2B5EF4-FFF2-40B4-BE49-F238E27FC236}">
                  <a16:creationId xmlns:a16="http://schemas.microsoft.com/office/drawing/2014/main" id="{D8BECE38-A787-4E3E-A6FF-6A260C53B4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1068" t="14359" r="5242" b="4149"/>
            <a:stretch/>
          </p:blipFill>
          <p:spPr>
            <a:xfrm>
              <a:off x="838200" y="4152900"/>
              <a:ext cx="5715000" cy="5549900"/>
            </a:xfrm>
            <a:prstGeom prst="rect">
              <a:avLst/>
            </a:prstGeom>
          </p:spPr>
        </p:pic>
        <p:sp>
          <p:nvSpPr>
            <p:cNvPr id="6" name="Hình chữ nhật: Góc Tròn 5">
              <a:extLst>
                <a:ext uri="{FF2B5EF4-FFF2-40B4-BE49-F238E27FC236}">
                  <a16:creationId xmlns:a16="http://schemas.microsoft.com/office/drawing/2014/main" id="{AC6B96D1-B0B5-4F04-B7EF-0A8FF0EDF53D}"/>
                </a:ext>
              </a:extLst>
            </p:cNvPr>
            <p:cNvSpPr/>
            <p:nvPr/>
          </p:nvSpPr>
          <p:spPr>
            <a:xfrm>
              <a:off x="1371600" y="3924300"/>
              <a:ext cx="4267200" cy="914400"/>
            </a:xfrm>
            <a:prstGeom prst="roundRect">
              <a:avLst>
                <a:gd name="adj" fmla="val 40000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tx1"/>
                  </a:solidFill>
                </a:rPr>
                <a:t>Advantages</a:t>
              </a: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509A8F84-9EFD-40F0-97D8-29A0FAD95880}"/>
              </a:ext>
            </a:extLst>
          </p:cNvPr>
          <p:cNvGrpSpPr/>
          <p:nvPr/>
        </p:nvGrpSpPr>
        <p:grpSpPr>
          <a:xfrm>
            <a:off x="9982200" y="3695700"/>
            <a:ext cx="5943600" cy="6205197"/>
            <a:chOff x="9982200" y="3695700"/>
            <a:chExt cx="5943600" cy="6205197"/>
          </a:xfrm>
        </p:grpSpPr>
        <p:pic>
          <p:nvPicPr>
            <p:cNvPr id="5" name="Hình ảnh 4">
              <a:extLst>
                <a:ext uri="{FF2B5EF4-FFF2-40B4-BE49-F238E27FC236}">
                  <a16:creationId xmlns:a16="http://schemas.microsoft.com/office/drawing/2014/main" id="{E9162621-AA3F-437D-8A12-C5FC1CAA08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4358" r="56505" b="3776"/>
            <a:stretch/>
          </p:blipFill>
          <p:spPr>
            <a:xfrm>
              <a:off x="9982200" y="4076700"/>
              <a:ext cx="5943600" cy="5824197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Hình chữ nhật: Góc Tròn 6">
              <a:extLst>
                <a:ext uri="{FF2B5EF4-FFF2-40B4-BE49-F238E27FC236}">
                  <a16:creationId xmlns:a16="http://schemas.microsoft.com/office/drawing/2014/main" id="{7ED518FE-9A66-4AF8-BCBA-DBE050EAE0B5}"/>
                </a:ext>
              </a:extLst>
            </p:cNvPr>
            <p:cNvSpPr/>
            <p:nvPr/>
          </p:nvSpPr>
          <p:spPr>
            <a:xfrm>
              <a:off x="10668000" y="3695700"/>
              <a:ext cx="4267200" cy="914400"/>
            </a:xfrm>
            <a:prstGeom prst="roundRect">
              <a:avLst>
                <a:gd name="adj" fmla="val 40000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tx1"/>
                  </a:solidFill>
                </a:rPr>
                <a:t>Disadvantages</a:t>
              </a:r>
            </a:p>
          </p:txBody>
        </p:sp>
      </p:grp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8B9E6180-6224-4B38-ACE1-3E3886E921BD}"/>
              </a:ext>
            </a:extLst>
          </p:cNvPr>
          <p:cNvSpPr txBox="1"/>
          <p:nvPr/>
        </p:nvSpPr>
        <p:spPr>
          <a:xfrm>
            <a:off x="1066800" y="5676900"/>
            <a:ext cx="51816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Cheap to build</a:t>
            </a:r>
          </a:p>
          <a:p>
            <a:pPr algn="ctr"/>
            <a:endParaRPr lang="en-US" sz="3600" dirty="0"/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F335650C-B211-4C9E-9499-D3334D0F726E}"/>
              </a:ext>
            </a:extLst>
          </p:cNvPr>
          <p:cNvSpPr txBox="1"/>
          <p:nvPr/>
        </p:nvSpPr>
        <p:spPr>
          <a:xfrm>
            <a:off x="10363200" y="5676900"/>
            <a:ext cx="51054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Expensive to run</a:t>
            </a:r>
          </a:p>
          <a:p>
            <a:pPr algn="ctr"/>
            <a:r>
              <a:rPr lang="en-US" sz="4000" dirty="0"/>
              <a:t>Creates some pollution</a:t>
            </a:r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383C68FE-70B4-4EC3-972C-ED0786A6F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342900"/>
            <a:ext cx="5486400" cy="307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3500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14099567-95F4-46B8-BABA-5DF51DD33ECD}"/>
              </a:ext>
            </a:extLst>
          </p:cNvPr>
          <p:cNvGrpSpPr/>
          <p:nvPr/>
        </p:nvGrpSpPr>
        <p:grpSpPr>
          <a:xfrm>
            <a:off x="838200" y="3924300"/>
            <a:ext cx="5715000" cy="5778500"/>
            <a:chOff x="838200" y="3924300"/>
            <a:chExt cx="5715000" cy="5778500"/>
          </a:xfrm>
        </p:grpSpPr>
        <p:pic>
          <p:nvPicPr>
            <p:cNvPr id="4" name="Hình ảnh 3">
              <a:extLst>
                <a:ext uri="{FF2B5EF4-FFF2-40B4-BE49-F238E27FC236}">
                  <a16:creationId xmlns:a16="http://schemas.microsoft.com/office/drawing/2014/main" id="{D8BECE38-A787-4E3E-A6FF-6A260C53B4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1068" t="14359" r="5242" b="4149"/>
            <a:stretch/>
          </p:blipFill>
          <p:spPr>
            <a:xfrm>
              <a:off x="838200" y="4152900"/>
              <a:ext cx="5715000" cy="5549900"/>
            </a:xfrm>
            <a:prstGeom prst="rect">
              <a:avLst/>
            </a:prstGeom>
          </p:spPr>
        </p:pic>
        <p:sp>
          <p:nvSpPr>
            <p:cNvPr id="6" name="Hình chữ nhật: Góc Tròn 5">
              <a:extLst>
                <a:ext uri="{FF2B5EF4-FFF2-40B4-BE49-F238E27FC236}">
                  <a16:creationId xmlns:a16="http://schemas.microsoft.com/office/drawing/2014/main" id="{AC6B96D1-B0B5-4F04-B7EF-0A8FF0EDF53D}"/>
                </a:ext>
              </a:extLst>
            </p:cNvPr>
            <p:cNvSpPr/>
            <p:nvPr/>
          </p:nvSpPr>
          <p:spPr>
            <a:xfrm>
              <a:off x="1371600" y="3924300"/>
              <a:ext cx="4267200" cy="914400"/>
            </a:xfrm>
            <a:prstGeom prst="roundRect">
              <a:avLst>
                <a:gd name="adj" fmla="val 40000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tx1"/>
                  </a:solidFill>
                </a:rPr>
                <a:t>Advantages</a:t>
              </a: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509A8F84-9EFD-40F0-97D8-29A0FAD95880}"/>
              </a:ext>
            </a:extLst>
          </p:cNvPr>
          <p:cNvGrpSpPr/>
          <p:nvPr/>
        </p:nvGrpSpPr>
        <p:grpSpPr>
          <a:xfrm>
            <a:off x="9982200" y="3695700"/>
            <a:ext cx="5943600" cy="6205197"/>
            <a:chOff x="9982200" y="3695700"/>
            <a:chExt cx="5943600" cy="6205197"/>
          </a:xfrm>
        </p:grpSpPr>
        <p:pic>
          <p:nvPicPr>
            <p:cNvPr id="5" name="Hình ảnh 4">
              <a:extLst>
                <a:ext uri="{FF2B5EF4-FFF2-40B4-BE49-F238E27FC236}">
                  <a16:creationId xmlns:a16="http://schemas.microsoft.com/office/drawing/2014/main" id="{E9162621-AA3F-437D-8A12-C5FC1CAA08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4358" r="56505" b="3776"/>
            <a:stretch/>
          </p:blipFill>
          <p:spPr>
            <a:xfrm>
              <a:off x="9982200" y="4076700"/>
              <a:ext cx="5943600" cy="5824197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Hình chữ nhật: Góc Tròn 6">
              <a:extLst>
                <a:ext uri="{FF2B5EF4-FFF2-40B4-BE49-F238E27FC236}">
                  <a16:creationId xmlns:a16="http://schemas.microsoft.com/office/drawing/2014/main" id="{7ED518FE-9A66-4AF8-BCBA-DBE050EAE0B5}"/>
                </a:ext>
              </a:extLst>
            </p:cNvPr>
            <p:cNvSpPr/>
            <p:nvPr/>
          </p:nvSpPr>
          <p:spPr>
            <a:xfrm>
              <a:off x="10668000" y="3695700"/>
              <a:ext cx="4267200" cy="914400"/>
            </a:xfrm>
            <a:prstGeom prst="roundRect">
              <a:avLst>
                <a:gd name="adj" fmla="val 40000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tx1"/>
                  </a:solidFill>
                </a:rPr>
                <a:t>Disadvantages</a:t>
              </a:r>
            </a:p>
          </p:txBody>
        </p:sp>
      </p:grp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8B9E6180-6224-4B38-ACE1-3E3886E921BD}"/>
              </a:ext>
            </a:extLst>
          </p:cNvPr>
          <p:cNvSpPr txBox="1"/>
          <p:nvPr/>
        </p:nvSpPr>
        <p:spPr>
          <a:xfrm>
            <a:off x="1066800" y="5676900"/>
            <a:ext cx="51816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Cheap to run</a:t>
            </a:r>
          </a:p>
          <a:p>
            <a:pPr algn="ctr"/>
            <a:r>
              <a:rPr lang="en-US" sz="4400" dirty="0"/>
              <a:t>Renewable</a:t>
            </a:r>
          </a:p>
          <a:p>
            <a:pPr algn="ctr"/>
            <a:r>
              <a:rPr lang="en-US" sz="4400" dirty="0"/>
              <a:t>Clean</a:t>
            </a:r>
          </a:p>
          <a:p>
            <a:pPr algn="ctr"/>
            <a:endParaRPr lang="en-US" sz="3600" dirty="0"/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F335650C-B211-4C9E-9499-D3334D0F726E}"/>
              </a:ext>
            </a:extLst>
          </p:cNvPr>
          <p:cNvSpPr txBox="1"/>
          <p:nvPr/>
        </p:nvSpPr>
        <p:spPr>
          <a:xfrm>
            <a:off x="10363200" y="5676900"/>
            <a:ext cx="51054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Expensive to build</a:t>
            </a:r>
          </a:p>
          <a:p>
            <a:pPr algn="ctr"/>
            <a:r>
              <a:rPr lang="en-US" sz="4000" dirty="0"/>
              <a:t>Needs windy location</a:t>
            </a:r>
          </a:p>
        </p:txBody>
      </p:sp>
      <p:pic>
        <p:nvPicPr>
          <p:cNvPr id="12" name="Picture 1">
            <a:extLst>
              <a:ext uri="{FF2B5EF4-FFF2-40B4-BE49-F238E27FC236}">
                <a16:creationId xmlns:a16="http://schemas.microsoft.com/office/drawing/2014/main" id="{F5744DC4-38DB-4EC2-AE54-D1D3DBB47E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419100"/>
            <a:ext cx="5257800" cy="300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9529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F5D128-7405-43EE-92E1-63B7DB931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028700"/>
            <a:ext cx="15642883" cy="1752600"/>
          </a:xfrm>
          <a:prstGeom prst="rect">
            <a:avLst/>
          </a:prstGeom>
        </p:spPr>
      </p:pic>
      <p:sp>
        <p:nvSpPr>
          <p:cNvPr id="3" name="Rounded Rectangular Callout 3">
            <a:extLst>
              <a:ext uri="{FF2B5EF4-FFF2-40B4-BE49-F238E27FC236}">
                <a16:creationId xmlns:a16="http://schemas.microsoft.com/office/drawing/2014/main" id="{6F846D83-875B-4DE0-8D95-66C67653C022}"/>
              </a:ext>
            </a:extLst>
          </p:cNvPr>
          <p:cNvSpPr/>
          <p:nvPr/>
        </p:nvSpPr>
        <p:spPr>
          <a:xfrm>
            <a:off x="3352800" y="4076700"/>
            <a:ext cx="9206487" cy="1983173"/>
          </a:xfrm>
          <a:prstGeom prst="wedgeRoundRectCallout">
            <a:avLst>
              <a:gd name="adj1" fmla="val -47410"/>
              <a:gd name="adj2" fmla="val 94313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I think three best energy sources are hydro power, wind power, and solar power. </a:t>
            </a:r>
          </a:p>
        </p:txBody>
      </p:sp>
    </p:spTree>
    <p:extLst>
      <p:ext uri="{BB962C8B-B14F-4D97-AF65-F5344CB8AC3E}">
        <p14:creationId xmlns:p14="http://schemas.microsoft.com/office/powerpoint/2010/main" val="2830578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9A39091-969E-4373-B714-8F44BDED342F}"/>
              </a:ext>
            </a:extLst>
          </p:cNvPr>
          <p:cNvSpPr/>
          <p:nvPr/>
        </p:nvSpPr>
        <p:spPr>
          <a:xfrm>
            <a:off x="1219201" y="3261361"/>
            <a:ext cx="7746299" cy="37116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7160" tIns="68580" rIns="137160" bIns="68580" rtlCol="0" anchor="t"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900"/>
              </a:spcAft>
            </a:pPr>
            <a:endParaRPr lang="en-US" sz="8100" b="1" dirty="0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900"/>
              </a:spcAft>
            </a:pPr>
            <a:r>
              <a:rPr lang="en-US" sz="8100" b="1" dirty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   </a:t>
            </a:r>
            <a:r>
              <a:rPr lang="en-US" sz="87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LESSON 6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900"/>
              </a:spcAft>
            </a:pPr>
            <a:r>
              <a:rPr lang="en-US" sz="81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11" name="Picture 17">
            <a:extLst>
              <a:ext uri="{FF2B5EF4-FFF2-40B4-BE49-F238E27FC236}">
                <a16:creationId xmlns:a16="http://schemas.microsoft.com/office/drawing/2014/main" id="{6408DC38-B82B-4542-8AE0-C6966B8271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3367685">
            <a:off x="6107725" y="3232758"/>
            <a:ext cx="3793496" cy="1193226"/>
          </a:xfrm>
          <a:prstGeom prst="rect">
            <a:avLst/>
          </a:prstGeom>
        </p:spPr>
      </p:pic>
      <p:grpSp>
        <p:nvGrpSpPr>
          <p:cNvPr id="3" name="Nhóm 2">
            <a:extLst>
              <a:ext uri="{FF2B5EF4-FFF2-40B4-BE49-F238E27FC236}">
                <a16:creationId xmlns:a16="http://schemas.microsoft.com/office/drawing/2014/main" id="{12186273-7DBC-4C10-9181-6B289B80987E}"/>
              </a:ext>
            </a:extLst>
          </p:cNvPr>
          <p:cNvGrpSpPr/>
          <p:nvPr/>
        </p:nvGrpSpPr>
        <p:grpSpPr>
          <a:xfrm>
            <a:off x="10581527" y="2400300"/>
            <a:ext cx="6838453" cy="2026451"/>
            <a:chOff x="10581527" y="2102980"/>
            <a:chExt cx="6838453" cy="2026451"/>
          </a:xfrm>
        </p:grpSpPr>
        <p:pic>
          <p:nvPicPr>
            <p:cNvPr id="5" name="Picture 9">
              <a:extLst>
                <a:ext uri="{FF2B5EF4-FFF2-40B4-BE49-F238E27FC236}">
                  <a16:creationId xmlns:a16="http://schemas.microsoft.com/office/drawing/2014/main" id="{22CC5540-88DF-4A9E-81EE-669110F32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581527" y="2102980"/>
              <a:ext cx="6487274" cy="202645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D871C71-D0E2-4614-8FEF-8B704EC16BBC}"/>
                </a:ext>
              </a:extLst>
            </p:cNvPr>
            <p:cNvSpPr txBox="1"/>
            <p:nvPr/>
          </p:nvSpPr>
          <p:spPr>
            <a:xfrm>
              <a:off x="12159507" y="2723789"/>
              <a:ext cx="526047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00" b="1" dirty="0">
                  <a:solidFill>
                    <a:schemeClr val="bg2">
                      <a:lumMod val="10000"/>
                    </a:schemeClr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</a:rPr>
                <a:t>PRONUNCIATION</a:t>
              </a:r>
            </a:p>
          </p:txBody>
        </p:sp>
        <p:pic>
          <p:nvPicPr>
            <p:cNvPr id="8" name="Picture 23">
              <a:extLst>
                <a:ext uri="{FF2B5EF4-FFF2-40B4-BE49-F238E27FC236}">
                  <a16:creationId xmlns:a16="http://schemas.microsoft.com/office/drawing/2014/main" id="{26B333B8-A98D-403D-B7DE-81701FB4091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1115771" y="2563566"/>
              <a:ext cx="1043736" cy="1043736"/>
            </a:xfrm>
            <a:prstGeom prst="rect">
              <a:avLst/>
            </a:prstGeom>
          </p:spPr>
        </p:pic>
      </p:grpSp>
      <p:grpSp>
        <p:nvGrpSpPr>
          <p:cNvPr id="6" name="Nhóm 5">
            <a:extLst>
              <a:ext uri="{FF2B5EF4-FFF2-40B4-BE49-F238E27FC236}">
                <a16:creationId xmlns:a16="http://schemas.microsoft.com/office/drawing/2014/main" id="{0267D3DE-AEF7-4F3D-AF1F-DACE9C28FA7F}"/>
              </a:ext>
            </a:extLst>
          </p:cNvPr>
          <p:cNvGrpSpPr/>
          <p:nvPr/>
        </p:nvGrpSpPr>
        <p:grpSpPr>
          <a:xfrm>
            <a:off x="10596767" y="5295900"/>
            <a:ext cx="7267185" cy="2026451"/>
            <a:chOff x="10581527" y="5509598"/>
            <a:chExt cx="7267185" cy="2026451"/>
          </a:xfrm>
        </p:grpSpPr>
        <p:grpSp>
          <p:nvGrpSpPr>
            <p:cNvPr id="4" name="Nhóm 3">
              <a:extLst>
                <a:ext uri="{FF2B5EF4-FFF2-40B4-BE49-F238E27FC236}">
                  <a16:creationId xmlns:a16="http://schemas.microsoft.com/office/drawing/2014/main" id="{C003A212-6000-46AF-8E9A-661A80A35F44}"/>
                </a:ext>
              </a:extLst>
            </p:cNvPr>
            <p:cNvGrpSpPr/>
            <p:nvPr/>
          </p:nvGrpSpPr>
          <p:grpSpPr>
            <a:xfrm>
              <a:off x="10581527" y="5509598"/>
              <a:ext cx="7267185" cy="2026451"/>
              <a:chOff x="10581527" y="5509598"/>
              <a:chExt cx="7267185" cy="2026451"/>
            </a:xfrm>
          </p:grpSpPr>
          <p:pic>
            <p:nvPicPr>
              <p:cNvPr id="9" name="Picture 9">
                <a:extLst>
                  <a:ext uri="{FF2B5EF4-FFF2-40B4-BE49-F238E27FC236}">
                    <a16:creationId xmlns:a16="http://schemas.microsoft.com/office/drawing/2014/main" id="{CD88B625-C043-426B-8101-F2D8A63A38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0581527" y="5509598"/>
                <a:ext cx="6487274" cy="2026451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A80FA9D-1277-4B0D-9480-B7D9C26D4F3F}"/>
                  </a:ext>
                </a:extLst>
              </p:cNvPr>
              <p:cNvSpPr txBox="1"/>
              <p:nvPr/>
            </p:nvSpPr>
            <p:spPr>
              <a:xfrm>
                <a:off x="12588239" y="6054616"/>
                <a:ext cx="526047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bg2">
                        <a:lumMod val="10000"/>
                      </a:schemeClr>
                    </a:solidFill>
                    <a:effectLst>
                      <a:glow rad="228600">
                        <a:schemeClr val="accent4">
                          <a:satMod val="175000"/>
                          <a:alpha val="40000"/>
                        </a:schemeClr>
                      </a:glow>
                    </a:effectLst>
                  </a:rPr>
                  <a:t>SPEAKING</a:t>
                </a:r>
              </a:p>
            </p:txBody>
          </p:sp>
        </p:grpSp>
        <p:pic>
          <p:nvPicPr>
            <p:cNvPr id="13" name="Picture 21">
              <a:extLst>
                <a:ext uri="{FF2B5EF4-FFF2-40B4-BE49-F238E27FC236}">
                  <a16:creationId xmlns:a16="http://schemas.microsoft.com/office/drawing/2014/main" id="{BAAB0C05-5EE8-416B-B13E-F6CBACF6A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11258280" y="6054615"/>
              <a:ext cx="824643" cy="8246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9014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28600" y="-22860"/>
            <a:ext cx="18175875" cy="10067546"/>
            <a:chOff x="91440" y="91439"/>
            <a:chExt cx="12117250" cy="6711697"/>
          </a:xfrm>
        </p:grpSpPr>
        <p:sp>
          <p:nvSpPr>
            <p:cNvPr id="16" name="Google Shape;906;p36"/>
            <p:cNvSpPr/>
            <p:nvPr/>
          </p:nvSpPr>
          <p:spPr>
            <a:xfrm>
              <a:off x="5486400" y="109728"/>
              <a:ext cx="6675120" cy="6693408"/>
            </a:xfrm>
            <a:custGeom>
              <a:avLst/>
              <a:gdLst/>
              <a:ahLst/>
              <a:cxnLst/>
              <a:rect l="l" t="t" r="r" b="b"/>
              <a:pathLst>
                <a:path w="125493" h="135030" extrusionOk="0">
                  <a:moveTo>
                    <a:pt x="6013" y="13824"/>
                  </a:moveTo>
                  <a:cubicBezTo>
                    <a:pt x="7692" y="13824"/>
                    <a:pt x="9061" y="15193"/>
                    <a:pt x="9061" y="16884"/>
                  </a:cubicBezTo>
                  <a:cubicBezTo>
                    <a:pt x="9061" y="18563"/>
                    <a:pt x="7692" y="19932"/>
                    <a:pt x="6013" y="19932"/>
                  </a:cubicBezTo>
                  <a:cubicBezTo>
                    <a:pt x="4322" y="19932"/>
                    <a:pt x="2953" y="18563"/>
                    <a:pt x="2953" y="16884"/>
                  </a:cubicBezTo>
                  <a:cubicBezTo>
                    <a:pt x="2953" y="15193"/>
                    <a:pt x="4322" y="13824"/>
                    <a:pt x="6013" y="13824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65"/>
                    <a:pt x="7692" y="38434"/>
                    <a:pt x="6013" y="38434"/>
                  </a:cubicBezTo>
                  <a:cubicBezTo>
                    <a:pt x="4322" y="38434"/>
                    <a:pt x="2953" y="37065"/>
                    <a:pt x="2953" y="35374"/>
                  </a:cubicBezTo>
                  <a:cubicBezTo>
                    <a:pt x="2953" y="33695"/>
                    <a:pt x="4322" y="32326"/>
                    <a:pt x="6013" y="32326"/>
                  </a:cubicBezTo>
                  <a:close/>
                  <a:moveTo>
                    <a:pt x="6013" y="52483"/>
                  </a:moveTo>
                  <a:cubicBezTo>
                    <a:pt x="7692" y="52483"/>
                    <a:pt x="9061" y="53853"/>
                    <a:pt x="9061" y="55531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2" y="58579"/>
                    <a:pt x="2953" y="57210"/>
                    <a:pt x="2953" y="55531"/>
                  </a:cubicBezTo>
                  <a:cubicBezTo>
                    <a:pt x="2953" y="53853"/>
                    <a:pt x="4322" y="52483"/>
                    <a:pt x="6013" y="52483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308"/>
                    <a:pt x="7692" y="78677"/>
                    <a:pt x="6013" y="78677"/>
                  </a:cubicBezTo>
                  <a:cubicBezTo>
                    <a:pt x="4322" y="78677"/>
                    <a:pt x="2953" y="77308"/>
                    <a:pt x="2953" y="75617"/>
                  </a:cubicBezTo>
                  <a:cubicBezTo>
                    <a:pt x="2953" y="73938"/>
                    <a:pt x="4322" y="72569"/>
                    <a:pt x="6013" y="72569"/>
                  </a:cubicBezTo>
                  <a:close/>
                  <a:moveTo>
                    <a:pt x="6013" y="92810"/>
                  </a:moveTo>
                  <a:cubicBezTo>
                    <a:pt x="7692" y="92810"/>
                    <a:pt x="9061" y="94179"/>
                    <a:pt x="9061" y="95858"/>
                  </a:cubicBezTo>
                  <a:cubicBezTo>
                    <a:pt x="9061" y="97548"/>
                    <a:pt x="7692" y="98918"/>
                    <a:pt x="6013" y="98918"/>
                  </a:cubicBezTo>
                  <a:cubicBezTo>
                    <a:pt x="4322" y="98918"/>
                    <a:pt x="2953" y="97548"/>
                    <a:pt x="2953" y="95858"/>
                  </a:cubicBezTo>
                  <a:cubicBezTo>
                    <a:pt x="2953" y="94179"/>
                    <a:pt x="4322" y="92810"/>
                    <a:pt x="6013" y="92810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6"/>
                    <a:pt x="7692" y="120587"/>
                    <a:pt x="6013" y="120587"/>
                  </a:cubicBezTo>
                  <a:cubicBezTo>
                    <a:pt x="4322" y="120587"/>
                    <a:pt x="2953" y="119206"/>
                    <a:pt x="2953" y="117527"/>
                  </a:cubicBezTo>
                  <a:cubicBezTo>
                    <a:pt x="2953" y="115848"/>
                    <a:pt x="4322" y="114479"/>
                    <a:pt x="6013" y="114479"/>
                  </a:cubicBezTo>
                  <a:close/>
                  <a:moveTo>
                    <a:pt x="0" y="1"/>
                  </a:moveTo>
                  <a:lnTo>
                    <a:pt x="0" y="135029"/>
                  </a:lnTo>
                  <a:lnTo>
                    <a:pt x="125492" y="135029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B8A576">
                <a:alpha val="70000"/>
              </a:srgbClr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endParaRPr sz="2700"/>
            </a:p>
          </p:txBody>
        </p:sp>
        <p:sp>
          <p:nvSpPr>
            <p:cNvPr id="17" name="Google Shape;906;p36"/>
            <p:cNvSpPr/>
            <p:nvPr/>
          </p:nvSpPr>
          <p:spPr>
            <a:xfrm>
              <a:off x="143020" y="108368"/>
              <a:ext cx="6675120" cy="6693408"/>
            </a:xfrm>
            <a:custGeom>
              <a:avLst/>
              <a:gdLst/>
              <a:ahLst/>
              <a:cxnLst/>
              <a:rect l="l" t="t" r="r" b="b"/>
              <a:pathLst>
                <a:path w="125493" h="135030" extrusionOk="0">
                  <a:moveTo>
                    <a:pt x="6013" y="13824"/>
                  </a:moveTo>
                  <a:cubicBezTo>
                    <a:pt x="7692" y="13824"/>
                    <a:pt x="9061" y="15193"/>
                    <a:pt x="9061" y="16884"/>
                  </a:cubicBezTo>
                  <a:cubicBezTo>
                    <a:pt x="9061" y="18563"/>
                    <a:pt x="7692" y="19932"/>
                    <a:pt x="6013" y="19932"/>
                  </a:cubicBezTo>
                  <a:cubicBezTo>
                    <a:pt x="4322" y="19932"/>
                    <a:pt x="2953" y="18563"/>
                    <a:pt x="2953" y="16884"/>
                  </a:cubicBezTo>
                  <a:cubicBezTo>
                    <a:pt x="2953" y="15193"/>
                    <a:pt x="4322" y="13824"/>
                    <a:pt x="6013" y="13824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65"/>
                    <a:pt x="7692" y="38434"/>
                    <a:pt x="6013" y="38434"/>
                  </a:cubicBezTo>
                  <a:cubicBezTo>
                    <a:pt x="4322" y="38434"/>
                    <a:pt x="2953" y="37065"/>
                    <a:pt x="2953" y="35374"/>
                  </a:cubicBezTo>
                  <a:cubicBezTo>
                    <a:pt x="2953" y="33695"/>
                    <a:pt x="4322" y="32326"/>
                    <a:pt x="6013" y="32326"/>
                  </a:cubicBezTo>
                  <a:close/>
                  <a:moveTo>
                    <a:pt x="6013" y="52483"/>
                  </a:moveTo>
                  <a:cubicBezTo>
                    <a:pt x="7692" y="52483"/>
                    <a:pt x="9061" y="53853"/>
                    <a:pt x="9061" y="55531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2" y="58579"/>
                    <a:pt x="2953" y="57210"/>
                    <a:pt x="2953" y="55531"/>
                  </a:cubicBezTo>
                  <a:cubicBezTo>
                    <a:pt x="2953" y="53853"/>
                    <a:pt x="4322" y="52483"/>
                    <a:pt x="6013" y="52483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308"/>
                    <a:pt x="7692" y="78677"/>
                    <a:pt x="6013" y="78677"/>
                  </a:cubicBezTo>
                  <a:cubicBezTo>
                    <a:pt x="4322" y="78677"/>
                    <a:pt x="2953" y="77308"/>
                    <a:pt x="2953" y="75617"/>
                  </a:cubicBezTo>
                  <a:cubicBezTo>
                    <a:pt x="2953" y="73938"/>
                    <a:pt x="4322" y="72569"/>
                    <a:pt x="6013" y="72569"/>
                  </a:cubicBezTo>
                  <a:close/>
                  <a:moveTo>
                    <a:pt x="6013" y="92810"/>
                  </a:moveTo>
                  <a:cubicBezTo>
                    <a:pt x="7692" y="92810"/>
                    <a:pt x="9061" y="94179"/>
                    <a:pt x="9061" y="95858"/>
                  </a:cubicBezTo>
                  <a:cubicBezTo>
                    <a:pt x="9061" y="97548"/>
                    <a:pt x="7692" y="98918"/>
                    <a:pt x="6013" y="98918"/>
                  </a:cubicBezTo>
                  <a:cubicBezTo>
                    <a:pt x="4322" y="98918"/>
                    <a:pt x="2953" y="97548"/>
                    <a:pt x="2953" y="95858"/>
                  </a:cubicBezTo>
                  <a:cubicBezTo>
                    <a:pt x="2953" y="94179"/>
                    <a:pt x="4322" y="92810"/>
                    <a:pt x="6013" y="92810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6"/>
                    <a:pt x="7692" y="120587"/>
                    <a:pt x="6013" y="120587"/>
                  </a:cubicBezTo>
                  <a:cubicBezTo>
                    <a:pt x="4322" y="120587"/>
                    <a:pt x="2953" y="119206"/>
                    <a:pt x="2953" y="117527"/>
                  </a:cubicBezTo>
                  <a:cubicBezTo>
                    <a:pt x="2953" y="115848"/>
                    <a:pt x="4322" y="114479"/>
                    <a:pt x="6013" y="114479"/>
                  </a:cubicBezTo>
                  <a:close/>
                  <a:moveTo>
                    <a:pt x="0" y="1"/>
                  </a:moveTo>
                  <a:lnTo>
                    <a:pt x="0" y="135029"/>
                  </a:lnTo>
                  <a:lnTo>
                    <a:pt x="125492" y="135029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B8A576">
                <a:alpha val="70000"/>
              </a:srgbClr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endParaRPr sz="2700"/>
            </a:p>
          </p:txBody>
        </p:sp>
        <p:sp>
          <p:nvSpPr>
            <p:cNvPr id="18" name="Google Shape;907;p36"/>
            <p:cNvSpPr/>
            <p:nvPr/>
          </p:nvSpPr>
          <p:spPr>
            <a:xfrm>
              <a:off x="5533570" y="117512"/>
              <a:ext cx="6675120" cy="6675120"/>
            </a:xfrm>
            <a:custGeom>
              <a:avLst/>
              <a:gdLst/>
              <a:ahLst/>
              <a:cxnLst/>
              <a:rect l="l" t="t" r="r" b="b"/>
              <a:pathLst>
                <a:path w="125493" h="135029" extrusionOk="0">
                  <a:moveTo>
                    <a:pt x="6013" y="13823"/>
                  </a:moveTo>
                  <a:cubicBezTo>
                    <a:pt x="7692" y="13823"/>
                    <a:pt x="9061" y="15193"/>
                    <a:pt x="9061" y="16871"/>
                  </a:cubicBezTo>
                  <a:cubicBezTo>
                    <a:pt x="9061" y="18550"/>
                    <a:pt x="7692" y="19919"/>
                    <a:pt x="6013" y="19919"/>
                  </a:cubicBezTo>
                  <a:cubicBezTo>
                    <a:pt x="4323" y="19919"/>
                    <a:pt x="2953" y="18550"/>
                    <a:pt x="2953" y="16871"/>
                  </a:cubicBezTo>
                  <a:cubicBezTo>
                    <a:pt x="2953" y="15193"/>
                    <a:pt x="4323" y="13823"/>
                    <a:pt x="6013" y="13823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52"/>
                    <a:pt x="7692" y="38422"/>
                    <a:pt x="6013" y="38422"/>
                  </a:cubicBezTo>
                  <a:cubicBezTo>
                    <a:pt x="4323" y="38422"/>
                    <a:pt x="2953" y="37052"/>
                    <a:pt x="2953" y="35374"/>
                  </a:cubicBezTo>
                  <a:cubicBezTo>
                    <a:pt x="2953" y="33695"/>
                    <a:pt x="4323" y="32326"/>
                    <a:pt x="6013" y="32326"/>
                  </a:cubicBezTo>
                  <a:close/>
                  <a:moveTo>
                    <a:pt x="6013" y="52471"/>
                  </a:moveTo>
                  <a:cubicBezTo>
                    <a:pt x="7692" y="52471"/>
                    <a:pt x="9061" y="53840"/>
                    <a:pt x="9061" y="55519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3" y="58579"/>
                    <a:pt x="2953" y="57210"/>
                    <a:pt x="2953" y="55519"/>
                  </a:cubicBezTo>
                  <a:cubicBezTo>
                    <a:pt x="2953" y="53840"/>
                    <a:pt x="4323" y="52471"/>
                    <a:pt x="6013" y="52471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295"/>
                    <a:pt x="7692" y="78665"/>
                    <a:pt x="6013" y="78665"/>
                  </a:cubicBezTo>
                  <a:cubicBezTo>
                    <a:pt x="4323" y="78665"/>
                    <a:pt x="2953" y="77295"/>
                    <a:pt x="2953" y="75617"/>
                  </a:cubicBezTo>
                  <a:cubicBezTo>
                    <a:pt x="2953" y="73938"/>
                    <a:pt x="4323" y="72569"/>
                    <a:pt x="6013" y="72569"/>
                  </a:cubicBezTo>
                  <a:close/>
                  <a:moveTo>
                    <a:pt x="6013" y="92809"/>
                  </a:moveTo>
                  <a:cubicBezTo>
                    <a:pt x="7692" y="92809"/>
                    <a:pt x="9061" y="94178"/>
                    <a:pt x="9061" y="95857"/>
                  </a:cubicBezTo>
                  <a:cubicBezTo>
                    <a:pt x="9061" y="97536"/>
                    <a:pt x="7692" y="98905"/>
                    <a:pt x="6013" y="98905"/>
                  </a:cubicBezTo>
                  <a:cubicBezTo>
                    <a:pt x="4323" y="98905"/>
                    <a:pt x="2953" y="97536"/>
                    <a:pt x="2953" y="95857"/>
                  </a:cubicBezTo>
                  <a:cubicBezTo>
                    <a:pt x="2953" y="94178"/>
                    <a:pt x="4323" y="92809"/>
                    <a:pt x="6013" y="92809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5"/>
                    <a:pt x="7692" y="120575"/>
                    <a:pt x="6013" y="120575"/>
                  </a:cubicBezTo>
                  <a:cubicBezTo>
                    <a:pt x="4323" y="120575"/>
                    <a:pt x="2953" y="119205"/>
                    <a:pt x="2953" y="117527"/>
                  </a:cubicBezTo>
                  <a:cubicBezTo>
                    <a:pt x="2953" y="115848"/>
                    <a:pt x="4323" y="114479"/>
                    <a:pt x="6013" y="114479"/>
                  </a:cubicBezTo>
                  <a:close/>
                  <a:moveTo>
                    <a:pt x="1" y="0"/>
                  </a:moveTo>
                  <a:lnTo>
                    <a:pt x="1" y="135029"/>
                  </a:lnTo>
                  <a:lnTo>
                    <a:pt x="125492" y="135029"/>
                  </a:lnTo>
                  <a:lnTo>
                    <a:pt x="125492" y="0"/>
                  </a:lnTo>
                  <a:close/>
                </a:path>
              </a:pathLst>
            </a:custGeom>
            <a:solidFill>
              <a:srgbClr val="F3EEE3"/>
            </a:solidFill>
            <a:ln>
              <a:noFill/>
            </a:ln>
          </p:spPr>
          <p:txBody>
            <a:bodyPr spcFirstLastPara="1" wrap="square" lIns="137138" tIns="137138" rIns="137138" bIns="137138" anchor="t" anchorCtr="0">
              <a:noAutofit/>
            </a:bodyPr>
            <a:lstStyle/>
            <a:p>
              <a:pPr algn="ctr"/>
              <a:endParaRPr lang="en-US" sz="5400" dirty="0">
                <a:solidFill>
                  <a:srgbClr val="C82600"/>
                </a:solidFill>
                <a:latin typeface="HL Brush 1BK" pitchFamily="2" charset="0"/>
              </a:endParaRPr>
            </a:p>
          </p:txBody>
        </p:sp>
        <p:sp>
          <p:nvSpPr>
            <p:cNvPr id="19" name="Google Shape;907;p36"/>
            <p:cNvSpPr/>
            <p:nvPr/>
          </p:nvSpPr>
          <p:spPr>
            <a:xfrm>
              <a:off x="91440" y="91439"/>
              <a:ext cx="6675120" cy="6675120"/>
            </a:xfrm>
            <a:custGeom>
              <a:avLst/>
              <a:gdLst/>
              <a:ahLst/>
              <a:cxnLst/>
              <a:rect l="l" t="t" r="r" b="b"/>
              <a:pathLst>
                <a:path w="125493" h="135029" extrusionOk="0">
                  <a:moveTo>
                    <a:pt x="6013" y="13823"/>
                  </a:moveTo>
                  <a:cubicBezTo>
                    <a:pt x="7692" y="13823"/>
                    <a:pt x="9061" y="15193"/>
                    <a:pt x="9061" y="16871"/>
                  </a:cubicBezTo>
                  <a:cubicBezTo>
                    <a:pt x="9061" y="18550"/>
                    <a:pt x="7692" y="19919"/>
                    <a:pt x="6013" y="19919"/>
                  </a:cubicBezTo>
                  <a:cubicBezTo>
                    <a:pt x="4323" y="19919"/>
                    <a:pt x="2953" y="18550"/>
                    <a:pt x="2953" y="16871"/>
                  </a:cubicBezTo>
                  <a:cubicBezTo>
                    <a:pt x="2953" y="15193"/>
                    <a:pt x="4323" y="13823"/>
                    <a:pt x="6013" y="13823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52"/>
                    <a:pt x="7692" y="38422"/>
                    <a:pt x="6013" y="38422"/>
                  </a:cubicBezTo>
                  <a:cubicBezTo>
                    <a:pt x="4323" y="38422"/>
                    <a:pt x="2953" y="37052"/>
                    <a:pt x="2953" y="35374"/>
                  </a:cubicBezTo>
                  <a:cubicBezTo>
                    <a:pt x="2953" y="33695"/>
                    <a:pt x="4323" y="32326"/>
                    <a:pt x="6013" y="32326"/>
                  </a:cubicBezTo>
                  <a:close/>
                  <a:moveTo>
                    <a:pt x="6013" y="52471"/>
                  </a:moveTo>
                  <a:cubicBezTo>
                    <a:pt x="7692" y="52471"/>
                    <a:pt x="9061" y="53840"/>
                    <a:pt x="9061" y="55519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3" y="58579"/>
                    <a:pt x="2953" y="57210"/>
                    <a:pt x="2953" y="55519"/>
                  </a:cubicBezTo>
                  <a:cubicBezTo>
                    <a:pt x="2953" y="53840"/>
                    <a:pt x="4323" y="52471"/>
                    <a:pt x="6013" y="52471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295"/>
                    <a:pt x="7692" y="78665"/>
                    <a:pt x="6013" y="78665"/>
                  </a:cubicBezTo>
                  <a:cubicBezTo>
                    <a:pt x="4323" y="78665"/>
                    <a:pt x="2953" y="77295"/>
                    <a:pt x="2953" y="75617"/>
                  </a:cubicBezTo>
                  <a:cubicBezTo>
                    <a:pt x="2953" y="73938"/>
                    <a:pt x="4323" y="72569"/>
                    <a:pt x="6013" y="72569"/>
                  </a:cubicBezTo>
                  <a:close/>
                  <a:moveTo>
                    <a:pt x="6013" y="92809"/>
                  </a:moveTo>
                  <a:cubicBezTo>
                    <a:pt x="7692" y="92809"/>
                    <a:pt x="9061" y="94178"/>
                    <a:pt x="9061" y="95857"/>
                  </a:cubicBezTo>
                  <a:cubicBezTo>
                    <a:pt x="9061" y="97536"/>
                    <a:pt x="7692" y="98905"/>
                    <a:pt x="6013" y="98905"/>
                  </a:cubicBezTo>
                  <a:cubicBezTo>
                    <a:pt x="4323" y="98905"/>
                    <a:pt x="2953" y="97536"/>
                    <a:pt x="2953" y="95857"/>
                  </a:cubicBezTo>
                  <a:cubicBezTo>
                    <a:pt x="2953" y="94178"/>
                    <a:pt x="4323" y="92809"/>
                    <a:pt x="6013" y="92809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5"/>
                    <a:pt x="7692" y="120575"/>
                    <a:pt x="6013" y="120575"/>
                  </a:cubicBezTo>
                  <a:cubicBezTo>
                    <a:pt x="4323" y="120575"/>
                    <a:pt x="2953" y="119205"/>
                    <a:pt x="2953" y="117527"/>
                  </a:cubicBezTo>
                  <a:cubicBezTo>
                    <a:pt x="2953" y="115848"/>
                    <a:pt x="4323" y="114479"/>
                    <a:pt x="6013" y="114479"/>
                  </a:cubicBezTo>
                  <a:close/>
                  <a:moveTo>
                    <a:pt x="1" y="0"/>
                  </a:moveTo>
                  <a:lnTo>
                    <a:pt x="1" y="135029"/>
                  </a:lnTo>
                  <a:lnTo>
                    <a:pt x="125492" y="135029"/>
                  </a:lnTo>
                  <a:lnTo>
                    <a:pt x="125492" y="0"/>
                  </a:lnTo>
                  <a:close/>
                </a:path>
              </a:pathLst>
            </a:custGeom>
            <a:solidFill>
              <a:srgbClr val="F3EEE3"/>
            </a:solidFill>
            <a:ln>
              <a:noFill/>
            </a:ln>
          </p:spPr>
          <p:txBody>
            <a:bodyPr spcFirstLastPara="1" wrap="square" lIns="137138" tIns="137138" rIns="137138" bIns="137138" anchor="t" anchorCtr="0">
              <a:noAutofit/>
            </a:bodyPr>
            <a:lstStyle/>
            <a:p>
              <a:pPr algn="ctr"/>
              <a:endParaRPr lang="en-US" sz="5400" dirty="0">
                <a:solidFill>
                  <a:srgbClr val="C82600"/>
                </a:solidFill>
                <a:latin typeface="HL Brush 1BK" pitchFamily="2" charset="0"/>
              </a:endParaRPr>
            </a:p>
          </p:txBody>
        </p:sp>
        <p:sp>
          <p:nvSpPr>
            <p:cNvPr id="21" name="Google Shape;910;p36"/>
            <p:cNvSpPr/>
            <p:nvPr/>
          </p:nvSpPr>
          <p:spPr>
            <a:xfrm>
              <a:off x="731520" y="594360"/>
              <a:ext cx="11247120" cy="18288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6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endParaRPr sz="2700"/>
            </a:p>
          </p:txBody>
        </p:sp>
        <p:sp>
          <p:nvSpPr>
            <p:cNvPr id="22" name="Google Shape;912;p36"/>
            <p:cNvSpPr/>
            <p:nvPr/>
          </p:nvSpPr>
          <p:spPr>
            <a:xfrm>
              <a:off x="731520" y="1143000"/>
              <a:ext cx="11247120" cy="18288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6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endParaRPr sz="2700"/>
            </a:p>
          </p:txBody>
        </p:sp>
        <p:sp>
          <p:nvSpPr>
            <p:cNvPr id="23" name="Google Shape;914;p36"/>
            <p:cNvSpPr/>
            <p:nvPr/>
          </p:nvSpPr>
          <p:spPr>
            <a:xfrm>
              <a:off x="731520" y="1691640"/>
              <a:ext cx="11247120" cy="18288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6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endParaRPr sz="2700"/>
            </a:p>
          </p:txBody>
        </p:sp>
        <p:sp>
          <p:nvSpPr>
            <p:cNvPr id="25" name="Google Shape;918;p36"/>
            <p:cNvSpPr/>
            <p:nvPr/>
          </p:nvSpPr>
          <p:spPr>
            <a:xfrm>
              <a:off x="731520" y="2788920"/>
              <a:ext cx="11247120" cy="18288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6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endParaRPr sz="2700"/>
            </a:p>
          </p:txBody>
        </p:sp>
        <p:sp>
          <p:nvSpPr>
            <p:cNvPr id="26" name="Google Shape;921;p36"/>
            <p:cNvSpPr/>
            <p:nvPr/>
          </p:nvSpPr>
          <p:spPr>
            <a:xfrm>
              <a:off x="731520" y="3337560"/>
              <a:ext cx="11247120" cy="18288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6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endParaRPr sz="2700"/>
            </a:p>
          </p:txBody>
        </p:sp>
        <p:sp>
          <p:nvSpPr>
            <p:cNvPr id="27" name="Google Shape;923;p36"/>
            <p:cNvSpPr/>
            <p:nvPr/>
          </p:nvSpPr>
          <p:spPr>
            <a:xfrm>
              <a:off x="731520" y="3886200"/>
              <a:ext cx="11247120" cy="18288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6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endParaRPr sz="2700"/>
            </a:p>
          </p:txBody>
        </p:sp>
        <p:sp>
          <p:nvSpPr>
            <p:cNvPr id="28" name="Google Shape;925;p36"/>
            <p:cNvSpPr/>
            <p:nvPr/>
          </p:nvSpPr>
          <p:spPr>
            <a:xfrm>
              <a:off x="731520" y="4434840"/>
              <a:ext cx="11247120" cy="18288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6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endParaRPr sz="2700"/>
            </a:p>
          </p:txBody>
        </p:sp>
        <p:sp>
          <p:nvSpPr>
            <p:cNvPr id="29" name="Google Shape;914;p36"/>
            <p:cNvSpPr/>
            <p:nvPr/>
          </p:nvSpPr>
          <p:spPr>
            <a:xfrm>
              <a:off x="731520" y="2240280"/>
              <a:ext cx="11247120" cy="18288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6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endParaRPr sz="2700"/>
            </a:p>
          </p:txBody>
        </p:sp>
        <p:sp>
          <p:nvSpPr>
            <p:cNvPr id="30" name="Google Shape;914;p36"/>
            <p:cNvSpPr/>
            <p:nvPr/>
          </p:nvSpPr>
          <p:spPr>
            <a:xfrm>
              <a:off x="731520" y="4983480"/>
              <a:ext cx="11247120" cy="18288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6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endParaRPr sz="2700"/>
            </a:p>
          </p:txBody>
        </p:sp>
        <p:sp>
          <p:nvSpPr>
            <p:cNvPr id="31" name="Google Shape;914;p36"/>
            <p:cNvSpPr/>
            <p:nvPr/>
          </p:nvSpPr>
          <p:spPr>
            <a:xfrm>
              <a:off x="731520" y="5532120"/>
              <a:ext cx="11247120" cy="18288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6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endParaRPr sz="2700"/>
            </a:p>
          </p:txBody>
        </p:sp>
        <p:sp>
          <p:nvSpPr>
            <p:cNvPr id="32" name="Google Shape;914;p36"/>
            <p:cNvSpPr/>
            <p:nvPr/>
          </p:nvSpPr>
          <p:spPr>
            <a:xfrm>
              <a:off x="731520" y="6080760"/>
              <a:ext cx="11247120" cy="18288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6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endParaRPr sz="2700"/>
            </a:p>
          </p:txBody>
        </p:sp>
        <p:sp>
          <p:nvSpPr>
            <p:cNvPr id="34" name="Google Shape;914;p36"/>
            <p:cNvSpPr/>
            <p:nvPr/>
          </p:nvSpPr>
          <p:spPr>
            <a:xfrm>
              <a:off x="731520" y="6629400"/>
              <a:ext cx="11247120" cy="18288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6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endParaRPr sz="2700"/>
            </a:p>
          </p:txBody>
        </p:sp>
        <p:sp>
          <p:nvSpPr>
            <p:cNvPr id="35" name="Google Shape;910;p36"/>
            <p:cNvSpPr/>
            <p:nvPr/>
          </p:nvSpPr>
          <p:spPr>
            <a:xfrm rot="5400000">
              <a:off x="-1966284" y="3419855"/>
              <a:ext cx="6675120" cy="18288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endParaRPr sz="2700"/>
            </a:p>
          </p:txBody>
        </p:sp>
      </p:grpSp>
      <p:sp>
        <p:nvSpPr>
          <p:cNvPr id="36" name="Rectangle 35"/>
          <p:cNvSpPr/>
          <p:nvPr/>
        </p:nvSpPr>
        <p:spPr>
          <a:xfrm>
            <a:off x="2032856" y="1447365"/>
            <a:ext cx="16121712" cy="3149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b="1" i="1" u="sng" dirty="0">
                <a:latin typeface="DejaVu Serif" panose="02060603050605020204" pitchFamily="18" charset="0"/>
                <a:ea typeface="DejaVu Serif" panose="02060603050605020204" pitchFamily="18" charset="0"/>
                <a:sym typeface="Wingdings" panose="05000000000000000000" pitchFamily="2" charset="2"/>
              </a:rPr>
              <a:t>Unit 10: ENERGY SOURCES</a:t>
            </a:r>
            <a:endParaRPr lang="en-US" sz="5400" b="1" i="1" dirty="0">
              <a:latin typeface="DejaVu Serif" panose="02060603050605020204" pitchFamily="18" charset="0"/>
              <a:ea typeface="DejaVu Serif" panose="02060603050605020204" pitchFamily="18" charset="0"/>
              <a:sym typeface="Wingdings" panose="05000000000000000000" pitchFamily="2" charset="2"/>
            </a:endParaRPr>
          </a:p>
          <a:p>
            <a:pPr lvl="0"/>
            <a:r>
              <a:rPr lang="en-US" sz="5400" b="1" i="1" u="sng" dirty="0">
                <a:latin typeface="Constantia" panose="02030602050306030303" pitchFamily="18" charset="0"/>
                <a:sym typeface="Wingdings" panose="05000000000000000000" pitchFamily="2" charset="2"/>
              </a:rPr>
              <a:t>Lesson 6:</a:t>
            </a:r>
            <a:r>
              <a:rPr lang="en-US" sz="5400" b="1" i="1" dirty="0">
                <a:latin typeface="Constantia" panose="02030602050306030303" pitchFamily="18" charset="0"/>
                <a:sym typeface="Wingdings" panose="05000000000000000000" pitchFamily="2" charset="2"/>
              </a:rPr>
              <a:t> </a:t>
            </a:r>
            <a:r>
              <a:rPr lang="en-US" sz="5400" b="1" i="1" dirty="0">
                <a:solidFill>
                  <a:srgbClr val="C00000"/>
                </a:solidFill>
                <a:latin typeface="Constantia" panose="02030602050306030303" pitchFamily="18" charset="0"/>
                <a:sym typeface="Wingdings" panose="05000000000000000000" pitchFamily="2" charset="2"/>
              </a:rPr>
              <a:t>Pronunciation + Speaking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50000"/>
              </a:lnSpc>
            </a:pPr>
            <a:endParaRPr lang="en-US" sz="5400" i="1" dirty="0">
              <a:latin typeface="Constantia" panose="02030602050306030303" pitchFamily="18" charset="0"/>
              <a:sym typeface="Wingdings" panose="05000000000000000000" pitchFamily="2" charset="2"/>
            </a:endParaRPr>
          </a:p>
        </p:txBody>
      </p:sp>
      <p:pic>
        <p:nvPicPr>
          <p:cNvPr id="24" name="Picture 23" descr="Logo, company name&#10;&#10;Description automatically generated">
            <a:extLst>
              <a:ext uri="{FF2B5EF4-FFF2-40B4-BE49-F238E27FC236}">
                <a16:creationId xmlns:a16="http://schemas.microsoft.com/office/drawing/2014/main" id="{BECFE9A0-1BF0-4923-8ECC-8D9A8EEBC9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5" t="17747" r="24724" b="32408"/>
          <a:stretch/>
        </p:blipFill>
        <p:spPr>
          <a:xfrm>
            <a:off x="-3891167" y="494481"/>
            <a:ext cx="2622687" cy="2600445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C8F07ACF-F9BD-45C5-9BA4-DD782B79B058}"/>
              </a:ext>
            </a:extLst>
          </p:cNvPr>
          <p:cNvSpPr txBox="1"/>
          <p:nvPr/>
        </p:nvSpPr>
        <p:spPr>
          <a:xfrm>
            <a:off x="-4161032" y="3306036"/>
            <a:ext cx="39681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Contastia"/>
              </a:rPr>
              <a:t>   Ms Phương </a:t>
            </a:r>
          </a:p>
          <a:p>
            <a:r>
              <a:rPr lang="en-US" sz="3600" b="1">
                <a:latin typeface="Contastia"/>
              </a:rPr>
              <a:t>Zalo: 0966765064</a:t>
            </a:r>
          </a:p>
        </p:txBody>
      </p:sp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AF0EF728-1B16-46DF-B572-94DEFA7ED47F}"/>
              </a:ext>
            </a:extLst>
          </p:cNvPr>
          <p:cNvSpPr txBox="1"/>
          <p:nvPr/>
        </p:nvSpPr>
        <p:spPr>
          <a:xfrm>
            <a:off x="1981200" y="4305300"/>
            <a:ext cx="1437041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chemeClr val="accent6">
                    <a:lumMod val="50000"/>
                  </a:schemeClr>
                </a:solidFill>
              </a:rPr>
              <a:t>Pronunciation:</a:t>
            </a:r>
          </a:p>
          <a:p>
            <a:r>
              <a:rPr lang="en-US" sz="4800" dirty="0">
                <a:solidFill>
                  <a:schemeClr val="accent6">
                    <a:lumMod val="50000"/>
                  </a:schemeClr>
                </a:solidFill>
              </a:rPr>
              <a:t>- practice pronouncing “and” like /n/</a:t>
            </a:r>
          </a:p>
          <a:p>
            <a:r>
              <a:rPr lang="en-US" sz="4800" i="1" dirty="0">
                <a:solidFill>
                  <a:schemeClr val="accent6">
                    <a:lumMod val="50000"/>
                  </a:schemeClr>
                </a:solidFill>
              </a:rPr>
              <a:t>Speaking &amp; Writing:</a:t>
            </a:r>
          </a:p>
          <a:p>
            <a:r>
              <a:rPr lang="en-US" sz="4800" dirty="0">
                <a:solidFill>
                  <a:schemeClr val="accent6">
                    <a:lumMod val="50000"/>
                  </a:schemeClr>
                </a:solidFill>
              </a:rPr>
              <a:t>- talk about the advantages and disadvantages of the energy sources </a:t>
            </a:r>
            <a:endParaRPr lang="en-US" sz="4800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412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8F7C67B-01C7-481E-9C84-2633562EDD42}"/>
              </a:ext>
            </a:extLst>
          </p:cNvPr>
          <p:cNvSpPr/>
          <p:nvPr/>
        </p:nvSpPr>
        <p:spPr>
          <a:xfrm>
            <a:off x="990600" y="419100"/>
            <a:ext cx="16357599" cy="170360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kern="1200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HOMEWORK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6578944" y="3180036"/>
            <a:ext cx="968052" cy="96805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5433602" y="2014541"/>
            <a:ext cx="3799248" cy="1909548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752640" y="7654886"/>
            <a:ext cx="3026370" cy="152109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41874" y="8593062"/>
            <a:ext cx="728367" cy="7283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CA48E34E-E159-4BA8-BFA5-3B74AE2D8460}"/>
              </a:ext>
            </a:extLst>
          </p:cNvPr>
          <p:cNvSpPr txBox="1"/>
          <p:nvPr/>
        </p:nvSpPr>
        <p:spPr>
          <a:xfrm>
            <a:off x="533400" y="3238500"/>
            <a:ext cx="153924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4800" dirty="0">
                <a:solidFill>
                  <a:schemeClr val="accent6">
                    <a:lumMod val="50000"/>
                  </a:schemeClr>
                </a:solidFill>
              </a:rPr>
              <a:t>Review all the vocabularies and grammar in this unit.</a:t>
            </a:r>
          </a:p>
          <a:p>
            <a:pPr marL="571500" indent="-571500">
              <a:buFontTx/>
              <a:buChar char="-"/>
            </a:pPr>
            <a:r>
              <a:rPr lang="en-US" sz="4800" dirty="0">
                <a:solidFill>
                  <a:schemeClr val="accent6">
                    <a:lumMod val="50000"/>
                  </a:schemeClr>
                </a:solidFill>
              </a:rPr>
              <a:t>Practice the weak sound of “and”.</a:t>
            </a:r>
          </a:p>
          <a:p>
            <a:pPr marL="571500" indent="-571500">
              <a:buFontTx/>
              <a:buChar char="-"/>
            </a:pPr>
            <a:r>
              <a:rPr lang="en-US" sz="4800" dirty="0">
                <a:solidFill>
                  <a:schemeClr val="accent6">
                    <a:lumMod val="50000"/>
                  </a:schemeClr>
                </a:solidFill>
              </a:rPr>
              <a:t>Practice talking about energy sources. </a:t>
            </a:r>
          </a:p>
          <a:p>
            <a:pPr marL="571500" indent="-571500">
              <a:buFontTx/>
              <a:buChar char="-"/>
            </a:pPr>
            <a:r>
              <a:rPr lang="en-US" sz="4800" dirty="0">
                <a:solidFill>
                  <a:schemeClr val="accent6">
                    <a:lumMod val="50000"/>
                  </a:schemeClr>
                </a:solidFill>
              </a:rPr>
              <a:t>Prepare the next lesson (page 82 SB).</a:t>
            </a:r>
          </a:p>
        </p:txBody>
      </p:sp>
    </p:spTree>
    <p:extLst>
      <p:ext uri="{BB962C8B-B14F-4D97-AF65-F5344CB8AC3E}">
        <p14:creationId xmlns:p14="http://schemas.microsoft.com/office/powerpoint/2010/main" val="2053279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hlinkClick r:id="rId2"/>
            <a:extLst>
              <a:ext uri="{FF2B5EF4-FFF2-40B4-BE49-F238E27FC236}">
                <a16:creationId xmlns:a16="http://schemas.microsoft.com/office/drawing/2014/main" id="{275D4A4C-15F4-4D7D-977B-D8CE9C103F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4782800" y="4457700"/>
            <a:ext cx="2143125" cy="2143125"/>
          </a:xfrm>
          <a:prstGeom prst="rect">
            <a:avLst/>
          </a:prstGeom>
        </p:spPr>
      </p:pic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ADB7C05A-EF9B-4003-A82B-D9D584D4E80D}"/>
              </a:ext>
            </a:extLst>
          </p:cNvPr>
          <p:cNvSpPr/>
          <p:nvPr/>
        </p:nvSpPr>
        <p:spPr>
          <a:xfrm>
            <a:off x="2362200" y="952500"/>
            <a:ext cx="6400800" cy="1371600"/>
          </a:xfrm>
          <a:prstGeom prst="roundRect">
            <a:avLst>
              <a:gd name="adj" fmla="val 2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 UP </a:t>
            </a: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4DC5AC56-51E0-4265-9C3D-5AD0E8A6EF46}"/>
              </a:ext>
            </a:extLst>
          </p:cNvPr>
          <p:cNvSpPr/>
          <p:nvPr/>
        </p:nvSpPr>
        <p:spPr>
          <a:xfrm>
            <a:off x="13868400" y="3314700"/>
            <a:ext cx="3657600" cy="990600"/>
          </a:xfrm>
          <a:prstGeom prst="roundRect">
            <a:avLst>
              <a:gd name="adj" fmla="val 2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game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9B61FE94-FBE6-457B-B7C3-44C7EA07D87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85" r="1022" b="12291"/>
          <a:stretch/>
        </p:blipFill>
        <p:spPr>
          <a:xfrm>
            <a:off x="609599" y="2933700"/>
            <a:ext cx="105904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929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>
            <a:extLst>
              <a:ext uri="{FF2B5EF4-FFF2-40B4-BE49-F238E27FC236}">
                <a16:creationId xmlns:a16="http://schemas.microsoft.com/office/drawing/2014/main" id="{C8F10E09-90F8-4A8E-B86F-F638DFB1A1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1800" y="342900"/>
            <a:ext cx="10575421" cy="2743200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13AAAF23-3A58-4F15-8F19-7E39C6DA6D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" y="3467100"/>
            <a:ext cx="8686800" cy="2425634"/>
          </a:xfrm>
          <a:prstGeom prst="rect">
            <a:avLst/>
          </a:prstGeom>
        </p:spPr>
      </p:pic>
      <p:pic>
        <p:nvPicPr>
          <p:cNvPr id="11" name="Picture 1">
            <a:extLst>
              <a:ext uri="{FF2B5EF4-FFF2-40B4-BE49-F238E27FC236}">
                <a16:creationId xmlns:a16="http://schemas.microsoft.com/office/drawing/2014/main" id="{E9A1014F-F50E-4785-BDAF-06E4CF017E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905500"/>
            <a:ext cx="10725272" cy="2209800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2A5B7A78-5883-4E8D-8E84-2FD707D0BB0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4400" y="8191500"/>
            <a:ext cx="8252460" cy="1447800"/>
          </a:xfrm>
          <a:prstGeom prst="rect">
            <a:avLst/>
          </a:prstGeom>
        </p:spPr>
      </p:pic>
      <p:cxnSp>
        <p:nvCxnSpPr>
          <p:cNvPr id="13" name="Straight Connector 9">
            <a:extLst>
              <a:ext uri="{FF2B5EF4-FFF2-40B4-BE49-F238E27FC236}">
                <a16:creationId xmlns:a16="http://schemas.microsoft.com/office/drawing/2014/main" id="{5CF1547B-4895-4A6B-8903-7A7F620C6309}"/>
              </a:ext>
            </a:extLst>
          </p:cNvPr>
          <p:cNvCxnSpPr>
            <a:cxnSpLocks/>
          </p:cNvCxnSpPr>
          <p:nvPr/>
        </p:nvCxnSpPr>
        <p:spPr>
          <a:xfrm>
            <a:off x="1371600" y="7429500"/>
            <a:ext cx="548640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" name="Sách mềm sách học sinh - EduHome">
            <a:hlinkClick r:id="" action="ppaction://media"/>
            <a:extLst>
              <a:ext uri="{FF2B5EF4-FFF2-40B4-BE49-F238E27FC236}">
                <a16:creationId xmlns:a16="http://schemas.microsoft.com/office/drawing/2014/main" id="{866E81A3-9AB2-46A3-891C-DE0DE97CB3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601200" y="4533900"/>
            <a:ext cx="406400" cy="406400"/>
          </a:xfrm>
          <a:prstGeom prst="rect">
            <a:avLst/>
          </a:prstGeom>
        </p:spPr>
      </p:pic>
      <p:pic>
        <p:nvPicPr>
          <p:cNvPr id="14" name="CD2-TRACK 32">
            <a:hlinkClick r:id="" action="ppaction://media"/>
            <a:extLst>
              <a:ext uri="{FF2B5EF4-FFF2-40B4-BE49-F238E27FC236}">
                <a16:creationId xmlns:a16="http://schemas.microsoft.com/office/drawing/2014/main" id="{08E86A7E-36BC-465F-837C-E72FBB3F94D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601200" y="7353300"/>
            <a:ext cx="888191" cy="88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28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160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:a16="http://schemas.microsoft.com/office/drawing/2014/main" id="{699BA68B-D5DE-4C80-B9BE-35C8D2DB8CE9}"/>
              </a:ext>
            </a:extLst>
          </p:cNvPr>
          <p:cNvGrpSpPr/>
          <p:nvPr/>
        </p:nvGrpSpPr>
        <p:grpSpPr>
          <a:xfrm>
            <a:off x="1219200" y="495300"/>
            <a:ext cx="15329437" cy="9601200"/>
            <a:chOff x="1295400" y="419100"/>
            <a:chExt cx="15329437" cy="960120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4F4C12E-F6D7-41A7-A880-25AA80A93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81200" y="419100"/>
              <a:ext cx="14356030" cy="1524000"/>
            </a:xfrm>
            <a:prstGeom prst="rect">
              <a:avLst/>
            </a:prstGeom>
          </p:spPr>
        </p:pic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50909330-FD72-46CB-8BBF-ADAE6A66EE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95400" y="2095500"/>
              <a:ext cx="15329437" cy="7924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6062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E23952C-B30B-4EF5-B2B3-3B0DCFBD3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1104900"/>
            <a:ext cx="15621000" cy="1924507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56EF2BB4-CCAB-4A5F-AA30-04721757C1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3086100"/>
            <a:ext cx="6858000" cy="6708913"/>
          </a:xfrm>
          <a:prstGeom prst="rect">
            <a:avLst/>
          </a:prstGeom>
        </p:spPr>
      </p:pic>
      <p:sp>
        <p:nvSpPr>
          <p:cNvPr id="5" name="Bong bóng Lời nói: Hình bầu dục 4">
            <a:extLst>
              <a:ext uri="{FF2B5EF4-FFF2-40B4-BE49-F238E27FC236}">
                <a16:creationId xmlns:a16="http://schemas.microsoft.com/office/drawing/2014/main" id="{4A3B7207-B4E4-40E6-847C-F1846D25E9FE}"/>
              </a:ext>
            </a:extLst>
          </p:cNvPr>
          <p:cNvSpPr/>
          <p:nvPr/>
        </p:nvSpPr>
        <p:spPr>
          <a:xfrm>
            <a:off x="1066800" y="3162300"/>
            <a:ext cx="3733800" cy="1752600"/>
          </a:xfrm>
          <a:prstGeom prst="wedgeEllipseCallout">
            <a:avLst>
              <a:gd name="adj1" fmla="val 61502"/>
              <a:gd name="adj2" fmla="val 3870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Can you tell me about wind power? </a:t>
            </a:r>
          </a:p>
        </p:txBody>
      </p:sp>
      <p:sp>
        <p:nvSpPr>
          <p:cNvPr id="6" name="Bong bóng Lời nói: Hình bầu dục 5">
            <a:extLst>
              <a:ext uri="{FF2B5EF4-FFF2-40B4-BE49-F238E27FC236}">
                <a16:creationId xmlns:a16="http://schemas.microsoft.com/office/drawing/2014/main" id="{F5C217BC-D937-4712-8FF1-765F80DF1134}"/>
              </a:ext>
            </a:extLst>
          </p:cNvPr>
          <p:cNvSpPr/>
          <p:nvPr/>
        </p:nvSpPr>
        <p:spPr>
          <a:xfrm>
            <a:off x="11201400" y="3467100"/>
            <a:ext cx="4800600" cy="2209800"/>
          </a:xfrm>
          <a:prstGeom prst="wedgeEllipseCallout">
            <a:avLst>
              <a:gd name="adj1" fmla="val 70073"/>
              <a:gd name="adj2" fmla="val 10874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It’s clean and cheap to run. It’s also renewable. </a:t>
            </a:r>
          </a:p>
        </p:txBody>
      </p:sp>
      <p:sp>
        <p:nvSpPr>
          <p:cNvPr id="7" name="Bong bóng Lời nói: Hình bầu dục 6">
            <a:extLst>
              <a:ext uri="{FF2B5EF4-FFF2-40B4-BE49-F238E27FC236}">
                <a16:creationId xmlns:a16="http://schemas.microsoft.com/office/drawing/2014/main" id="{6F9A934C-7511-4071-88A1-B7A4879E96D7}"/>
              </a:ext>
            </a:extLst>
          </p:cNvPr>
          <p:cNvSpPr/>
          <p:nvPr/>
        </p:nvSpPr>
        <p:spPr>
          <a:xfrm>
            <a:off x="838200" y="5676900"/>
            <a:ext cx="3733800" cy="1752600"/>
          </a:xfrm>
          <a:prstGeom prst="wedgeEllipseCallout">
            <a:avLst>
              <a:gd name="adj1" fmla="val 68848"/>
              <a:gd name="adj2" fmla="val 3000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Are there any disadvantages?</a:t>
            </a:r>
          </a:p>
        </p:txBody>
      </p:sp>
      <p:sp>
        <p:nvSpPr>
          <p:cNvPr id="8" name="Bong bóng Lời nói: Hình bầu dục 7">
            <a:extLst>
              <a:ext uri="{FF2B5EF4-FFF2-40B4-BE49-F238E27FC236}">
                <a16:creationId xmlns:a16="http://schemas.microsoft.com/office/drawing/2014/main" id="{33FC6E4B-9B04-4293-BCE3-D676B20F484F}"/>
              </a:ext>
            </a:extLst>
          </p:cNvPr>
          <p:cNvSpPr/>
          <p:nvPr/>
        </p:nvSpPr>
        <p:spPr>
          <a:xfrm>
            <a:off x="11201400" y="6362700"/>
            <a:ext cx="4953000" cy="2133600"/>
          </a:xfrm>
          <a:prstGeom prst="wedgeEllipseCallout">
            <a:avLst>
              <a:gd name="adj1" fmla="val 70073"/>
              <a:gd name="adj2" fmla="val 10874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Yeah, it’s expensive to build and needs windy location.</a:t>
            </a:r>
          </a:p>
        </p:txBody>
      </p:sp>
    </p:spTree>
    <p:extLst>
      <p:ext uri="{BB962C8B-B14F-4D97-AF65-F5344CB8AC3E}">
        <p14:creationId xmlns:p14="http://schemas.microsoft.com/office/powerpoint/2010/main" val="1894087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56EF2BB4-CCAB-4A5F-AA30-04721757C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3086100"/>
            <a:ext cx="6858000" cy="6708913"/>
          </a:xfrm>
          <a:prstGeom prst="rect">
            <a:avLst/>
          </a:prstGeom>
        </p:spPr>
      </p:pic>
      <p:sp>
        <p:nvSpPr>
          <p:cNvPr id="5" name="Bong bóng Lời nói: Hình bầu dục 4">
            <a:extLst>
              <a:ext uri="{FF2B5EF4-FFF2-40B4-BE49-F238E27FC236}">
                <a16:creationId xmlns:a16="http://schemas.microsoft.com/office/drawing/2014/main" id="{4A3B7207-B4E4-40E6-847C-F1846D25E9FE}"/>
              </a:ext>
            </a:extLst>
          </p:cNvPr>
          <p:cNvSpPr/>
          <p:nvPr/>
        </p:nvSpPr>
        <p:spPr>
          <a:xfrm>
            <a:off x="1066800" y="3162300"/>
            <a:ext cx="3733800" cy="1752600"/>
          </a:xfrm>
          <a:prstGeom prst="wedgeEllipseCallout">
            <a:avLst>
              <a:gd name="adj1" fmla="val 61502"/>
              <a:gd name="adj2" fmla="val 3870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Can you tell me about hydro power? </a:t>
            </a:r>
          </a:p>
        </p:txBody>
      </p:sp>
      <p:sp>
        <p:nvSpPr>
          <p:cNvPr id="6" name="Bong bóng Lời nói: Hình bầu dục 5">
            <a:extLst>
              <a:ext uri="{FF2B5EF4-FFF2-40B4-BE49-F238E27FC236}">
                <a16:creationId xmlns:a16="http://schemas.microsoft.com/office/drawing/2014/main" id="{F5C217BC-D937-4712-8FF1-765F80DF1134}"/>
              </a:ext>
            </a:extLst>
          </p:cNvPr>
          <p:cNvSpPr/>
          <p:nvPr/>
        </p:nvSpPr>
        <p:spPr>
          <a:xfrm>
            <a:off x="11201400" y="3467100"/>
            <a:ext cx="4800600" cy="2209800"/>
          </a:xfrm>
          <a:prstGeom prst="wedgeEllipseCallout">
            <a:avLst>
              <a:gd name="adj1" fmla="val 70073"/>
              <a:gd name="adj2" fmla="val 10874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It’s clean and cheap to run. It’s also renewable. </a:t>
            </a:r>
          </a:p>
        </p:txBody>
      </p:sp>
      <p:sp>
        <p:nvSpPr>
          <p:cNvPr id="7" name="Bong bóng Lời nói: Hình bầu dục 6">
            <a:extLst>
              <a:ext uri="{FF2B5EF4-FFF2-40B4-BE49-F238E27FC236}">
                <a16:creationId xmlns:a16="http://schemas.microsoft.com/office/drawing/2014/main" id="{6F9A934C-7511-4071-88A1-B7A4879E96D7}"/>
              </a:ext>
            </a:extLst>
          </p:cNvPr>
          <p:cNvSpPr/>
          <p:nvPr/>
        </p:nvSpPr>
        <p:spPr>
          <a:xfrm>
            <a:off x="838200" y="5676900"/>
            <a:ext cx="3733800" cy="1752600"/>
          </a:xfrm>
          <a:prstGeom prst="wedgeEllipseCallout">
            <a:avLst>
              <a:gd name="adj1" fmla="val 68848"/>
              <a:gd name="adj2" fmla="val 3000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Are there any disadvantages?</a:t>
            </a:r>
          </a:p>
        </p:txBody>
      </p:sp>
      <p:sp>
        <p:nvSpPr>
          <p:cNvPr id="8" name="Bong bóng Lời nói: Hình bầu dục 7">
            <a:extLst>
              <a:ext uri="{FF2B5EF4-FFF2-40B4-BE49-F238E27FC236}">
                <a16:creationId xmlns:a16="http://schemas.microsoft.com/office/drawing/2014/main" id="{33FC6E4B-9B04-4293-BCE3-D676B20F484F}"/>
              </a:ext>
            </a:extLst>
          </p:cNvPr>
          <p:cNvSpPr/>
          <p:nvPr/>
        </p:nvSpPr>
        <p:spPr>
          <a:xfrm>
            <a:off x="11201400" y="6362700"/>
            <a:ext cx="4953000" cy="2133600"/>
          </a:xfrm>
          <a:prstGeom prst="wedgeEllipseCallout">
            <a:avLst>
              <a:gd name="adj1" fmla="val 70073"/>
              <a:gd name="adj2" fmla="val 10874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Yeah, it’s expensive to build and needs big rivers.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47C5451C-7853-43BC-A3A9-C24527C8A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638300"/>
            <a:ext cx="16295077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538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56EF2BB4-CCAB-4A5F-AA30-04721757C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3086100"/>
            <a:ext cx="6858000" cy="6708913"/>
          </a:xfrm>
          <a:prstGeom prst="rect">
            <a:avLst/>
          </a:prstGeom>
        </p:spPr>
      </p:pic>
      <p:sp>
        <p:nvSpPr>
          <p:cNvPr id="5" name="Bong bóng Lời nói: Hình bầu dục 4">
            <a:extLst>
              <a:ext uri="{FF2B5EF4-FFF2-40B4-BE49-F238E27FC236}">
                <a16:creationId xmlns:a16="http://schemas.microsoft.com/office/drawing/2014/main" id="{4A3B7207-B4E4-40E6-847C-F1846D25E9FE}"/>
              </a:ext>
            </a:extLst>
          </p:cNvPr>
          <p:cNvSpPr/>
          <p:nvPr/>
        </p:nvSpPr>
        <p:spPr>
          <a:xfrm>
            <a:off x="1066800" y="3162300"/>
            <a:ext cx="3733800" cy="1752600"/>
          </a:xfrm>
          <a:prstGeom prst="wedgeEllipseCallout">
            <a:avLst>
              <a:gd name="adj1" fmla="val 61502"/>
              <a:gd name="adj2" fmla="val 3870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Can you tell me about natural gas? </a:t>
            </a:r>
          </a:p>
        </p:txBody>
      </p:sp>
      <p:sp>
        <p:nvSpPr>
          <p:cNvPr id="6" name="Bong bóng Lời nói: Hình bầu dục 5">
            <a:extLst>
              <a:ext uri="{FF2B5EF4-FFF2-40B4-BE49-F238E27FC236}">
                <a16:creationId xmlns:a16="http://schemas.microsoft.com/office/drawing/2014/main" id="{F5C217BC-D937-4712-8FF1-765F80DF1134}"/>
              </a:ext>
            </a:extLst>
          </p:cNvPr>
          <p:cNvSpPr/>
          <p:nvPr/>
        </p:nvSpPr>
        <p:spPr>
          <a:xfrm>
            <a:off x="11201400" y="3467100"/>
            <a:ext cx="4800600" cy="2209800"/>
          </a:xfrm>
          <a:prstGeom prst="wedgeEllipseCallout">
            <a:avLst>
              <a:gd name="adj1" fmla="val 70073"/>
              <a:gd name="adj2" fmla="val 10874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It’s cheap to build.</a:t>
            </a:r>
          </a:p>
        </p:txBody>
      </p:sp>
      <p:sp>
        <p:nvSpPr>
          <p:cNvPr id="7" name="Bong bóng Lời nói: Hình bầu dục 6">
            <a:extLst>
              <a:ext uri="{FF2B5EF4-FFF2-40B4-BE49-F238E27FC236}">
                <a16:creationId xmlns:a16="http://schemas.microsoft.com/office/drawing/2014/main" id="{6F9A934C-7511-4071-88A1-B7A4879E96D7}"/>
              </a:ext>
            </a:extLst>
          </p:cNvPr>
          <p:cNvSpPr/>
          <p:nvPr/>
        </p:nvSpPr>
        <p:spPr>
          <a:xfrm>
            <a:off x="838200" y="5676900"/>
            <a:ext cx="3733800" cy="1752600"/>
          </a:xfrm>
          <a:prstGeom prst="wedgeEllipseCallout">
            <a:avLst>
              <a:gd name="adj1" fmla="val 68848"/>
              <a:gd name="adj2" fmla="val 3000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Are there any disadvantages?</a:t>
            </a:r>
          </a:p>
        </p:txBody>
      </p:sp>
      <p:sp>
        <p:nvSpPr>
          <p:cNvPr id="8" name="Bong bóng Lời nói: Hình bầu dục 7">
            <a:extLst>
              <a:ext uri="{FF2B5EF4-FFF2-40B4-BE49-F238E27FC236}">
                <a16:creationId xmlns:a16="http://schemas.microsoft.com/office/drawing/2014/main" id="{33FC6E4B-9B04-4293-BCE3-D676B20F484F}"/>
              </a:ext>
            </a:extLst>
          </p:cNvPr>
          <p:cNvSpPr/>
          <p:nvPr/>
        </p:nvSpPr>
        <p:spPr>
          <a:xfrm>
            <a:off x="11201400" y="6362700"/>
            <a:ext cx="5029200" cy="2286000"/>
          </a:xfrm>
          <a:prstGeom prst="wedgeEllipseCallout">
            <a:avLst>
              <a:gd name="adj1" fmla="val 70073"/>
              <a:gd name="adj2" fmla="val 10874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Yeah, it’s expensive to run and creates some pollution. 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167043E1-33A3-4F2E-8B2B-D0EA02EA31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562100"/>
            <a:ext cx="169926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794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56EF2BB4-CCAB-4A5F-AA30-04721757C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3086100"/>
            <a:ext cx="6858000" cy="6708913"/>
          </a:xfrm>
          <a:prstGeom prst="rect">
            <a:avLst/>
          </a:prstGeom>
        </p:spPr>
      </p:pic>
      <p:sp>
        <p:nvSpPr>
          <p:cNvPr id="5" name="Bong bóng Lời nói: Hình bầu dục 4">
            <a:extLst>
              <a:ext uri="{FF2B5EF4-FFF2-40B4-BE49-F238E27FC236}">
                <a16:creationId xmlns:a16="http://schemas.microsoft.com/office/drawing/2014/main" id="{4A3B7207-B4E4-40E6-847C-F1846D25E9FE}"/>
              </a:ext>
            </a:extLst>
          </p:cNvPr>
          <p:cNvSpPr/>
          <p:nvPr/>
        </p:nvSpPr>
        <p:spPr>
          <a:xfrm>
            <a:off x="1066800" y="3162300"/>
            <a:ext cx="3733800" cy="1752600"/>
          </a:xfrm>
          <a:prstGeom prst="wedgeEllipseCallout">
            <a:avLst>
              <a:gd name="adj1" fmla="val 61502"/>
              <a:gd name="adj2" fmla="val 3870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Can you tell me about solar power? </a:t>
            </a:r>
          </a:p>
        </p:txBody>
      </p:sp>
      <p:sp>
        <p:nvSpPr>
          <p:cNvPr id="6" name="Bong bóng Lời nói: Hình bầu dục 5">
            <a:extLst>
              <a:ext uri="{FF2B5EF4-FFF2-40B4-BE49-F238E27FC236}">
                <a16:creationId xmlns:a16="http://schemas.microsoft.com/office/drawing/2014/main" id="{F5C217BC-D937-4712-8FF1-765F80DF1134}"/>
              </a:ext>
            </a:extLst>
          </p:cNvPr>
          <p:cNvSpPr/>
          <p:nvPr/>
        </p:nvSpPr>
        <p:spPr>
          <a:xfrm>
            <a:off x="11201400" y="3467100"/>
            <a:ext cx="4800600" cy="2209800"/>
          </a:xfrm>
          <a:prstGeom prst="wedgeEllipseCallout">
            <a:avLst>
              <a:gd name="adj1" fmla="val 70073"/>
              <a:gd name="adj2" fmla="val 10874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It’s clean and cheap to run. It’s also renewable. </a:t>
            </a:r>
          </a:p>
        </p:txBody>
      </p:sp>
      <p:sp>
        <p:nvSpPr>
          <p:cNvPr id="7" name="Bong bóng Lời nói: Hình bầu dục 6">
            <a:extLst>
              <a:ext uri="{FF2B5EF4-FFF2-40B4-BE49-F238E27FC236}">
                <a16:creationId xmlns:a16="http://schemas.microsoft.com/office/drawing/2014/main" id="{6F9A934C-7511-4071-88A1-B7A4879E96D7}"/>
              </a:ext>
            </a:extLst>
          </p:cNvPr>
          <p:cNvSpPr/>
          <p:nvPr/>
        </p:nvSpPr>
        <p:spPr>
          <a:xfrm>
            <a:off x="838200" y="5676900"/>
            <a:ext cx="3733800" cy="1752600"/>
          </a:xfrm>
          <a:prstGeom prst="wedgeEllipseCallout">
            <a:avLst>
              <a:gd name="adj1" fmla="val 68848"/>
              <a:gd name="adj2" fmla="val 3000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Are there any disadvantages?</a:t>
            </a:r>
          </a:p>
        </p:txBody>
      </p:sp>
      <p:sp>
        <p:nvSpPr>
          <p:cNvPr id="8" name="Bong bóng Lời nói: Hình bầu dục 7">
            <a:extLst>
              <a:ext uri="{FF2B5EF4-FFF2-40B4-BE49-F238E27FC236}">
                <a16:creationId xmlns:a16="http://schemas.microsoft.com/office/drawing/2014/main" id="{33FC6E4B-9B04-4293-BCE3-D676B20F484F}"/>
              </a:ext>
            </a:extLst>
          </p:cNvPr>
          <p:cNvSpPr/>
          <p:nvPr/>
        </p:nvSpPr>
        <p:spPr>
          <a:xfrm>
            <a:off x="11201400" y="6362700"/>
            <a:ext cx="5029200" cy="2286000"/>
          </a:xfrm>
          <a:prstGeom prst="wedgeEllipseCallout">
            <a:avLst>
              <a:gd name="adj1" fmla="val 70073"/>
              <a:gd name="adj2" fmla="val 10874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Yeah, it’s expensive to build and doesn’t work at night.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D186B699-1E05-4E22-99A1-C0B32406E5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257300"/>
            <a:ext cx="15517446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673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394</Words>
  <Application>Microsoft Office PowerPoint</Application>
  <PresentationFormat>Tùy chỉnh</PresentationFormat>
  <Paragraphs>84</Paragraphs>
  <Slides>21</Slides>
  <Notes>0</Notes>
  <HiddenSlides>0</HiddenSlides>
  <MMClips>2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21</vt:i4>
      </vt:variant>
    </vt:vector>
  </HeadingPairs>
  <TitlesOfParts>
    <vt:vector size="29" baseType="lpstr">
      <vt:lpstr>Contastia</vt:lpstr>
      <vt:lpstr>DejaVu Serif</vt:lpstr>
      <vt:lpstr>Constantia</vt:lpstr>
      <vt:lpstr>Calibri</vt:lpstr>
      <vt:lpstr>Arial</vt:lpstr>
      <vt:lpstr>HL Brush 1BK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Teal Turquoise 3D School Elements Final Defense Presentation Deck</dc:title>
  <dc:creator>PHUONG</dc:creator>
  <cp:lastModifiedBy>user822</cp:lastModifiedBy>
  <cp:revision>35</cp:revision>
  <dcterms:created xsi:type="dcterms:W3CDTF">2006-08-16T00:00:00Z</dcterms:created>
  <dcterms:modified xsi:type="dcterms:W3CDTF">2023-01-15T10:13:05Z</dcterms:modified>
  <dc:identifier>DAFCzLKM10w</dc:identifier>
</cp:coreProperties>
</file>