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5" r:id="rId2"/>
    <p:sldId id="383" r:id="rId3"/>
    <p:sldId id="349" r:id="rId4"/>
    <p:sldId id="384" r:id="rId5"/>
    <p:sldId id="385" r:id="rId6"/>
    <p:sldId id="386" r:id="rId7"/>
    <p:sldId id="387" r:id="rId8"/>
    <p:sldId id="388" r:id="rId9"/>
    <p:sldId id="389" r:id="rId10"/>
    <p:sldId id="274" r:id="rId11"/>
    <p:sldId id="390" r:id="rId12"/>
    <p:sldId id="382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Kiểu Sáng 1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Kiểu Sáng 1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16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4372214/m1-4-conjunction-andbutortoo-becaus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niimpresionismo.blogspot.com/2021/03/wordwall.html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45980058/smw7-unit-10-lesson-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iniimpresionismo.blogspot.com/2021/03/wordwall.htm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" y="125303"/>
            <a:ext cx="18257520" cy="9982199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 defTabSz="1371600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 defTabSz="1371600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74188" y="1383801"/>
            <a:ext cx="147455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10</a:t>
            </a:r>
            <a:endParaRPr lang="en-US" sz="54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1371600"/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ENERGY SOURCES</a:t>
            </a:r>
          </a:p>
          <a:p>
            <a:pPr defTabSz="1371600"/>
            <a:r>
              <a:rPr lang="en-US" sz="54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Lesson 5</a:t>
            </a:r>
            <a:r>
              <a:rPr lang="en-US" sz="54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54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1371600"/>
            <a:endParaRPr lang="en-US" sz="54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1371600"/>
            <a:r>
              <a:rPr lang="en-US" sz="36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22FAE95C-D41A-44D0-896D-0B3A3685BA4A}"/>
              </a:ext>
            </a:extLst>
          </p:cNvPr>
          <p:cNvSpPr txBox="1"/>
          <p:nvPr/>
        </p:nvSpPr>
        <p:spPr>
          <a:xfrm>
            <a:off x="1905000" y="4000500"/>
            <a:ext cx="15338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0E5C1587-CAF4-4C38-B385-02AC5E8CAFFC}"/>
              </a:ext>
            </a:extLst>
          </p:cNvPr>
          <p:cNvGrpSpPr/>
          <p:nvPr/>
        </p:nvGrpSpPr>
        <p:grpSpPr>
          <a:xfrm>
            <a:off x="2438400" y="4000500"/>
            <a:ext cx="9934322" cy="4267200"/>
            <a:chOff x="2438400" y="4000500"/>
            <a:chExt cx="9934322" cy="4267200"/>
          </a:xfrm>
        </p:grpSpPr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8865F15A-457B-44ED-AC29-426E3477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5E4E4"/>
                </a:clrFrom>
                <a:clrTo>
                  <a:srgbClr val="E5E4E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8400" y="4000500"/>
              <a:ext cx="9934322" cy="2209800"/>
            </a:xfrm>
            <a:prstGeom prst="rect">
              <a:avLst/>
            </a:prstGeom>
          </p:spPr>
        </p:pic>
        <p:pic>
          <p:nvPicPr>
            <p:cNvPr id="40" name="Picture 11">
              <a:extLst>
                <a:ext uri="{FF2B5EF4-FFF2-40B4-BE49-F238E27FC236}">
                  <a16:creationId xmlns:a16="http://schemas.microsoft.com/office/drawing/2014/main" id="{F3046D66-E5BA-404A-81FF-3F2FFFFBF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8400" y="6210300"/>
              <a:ext cx="9725891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7D0A0B-3088-497A-8C8D-918A36646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709" r="2729" b="1"/>
          <a:stretch/>
        </p:blipFill>
        <p:spPr>
          <a:xfrm>
            <a:off x="914400" y="3086100"/>
            <a:ext cx="12577095" cy="58674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488F7C2-15F6-4DB5-8C19-864FD81FED7D}"/>
              </a:ext>
            </a:extLst>
          </p:cNvPr>
          <p:cNvSpPr txBox="1"/>
          <p:nvPr/>
        </p:nvSpPr>
        <p:spPr>
          <a:xfrm>
            <a:off x="2438400" y="11811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ONLINE GAME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04614DB0-587B-4DC1-9DE4-C8DC007849DD}"/>
              </a:ext>
            </a:extLst>
          </p:cNvPr>
          <p:cNvSpPr/>
          <p:nvPr/>
        </p:nvSpPr>
        <p:spPr>
          <a:xfrm>
            <a:off x="7086600" y="1409700"/>
            <a:ext cx="1600200" cy="685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hlinkClick r:id="rId3"/>
            <a:extLst>
              <a:ext uri="{FF2B5EF4-FFF2-40B4-BE49-F238E27FC236}">
                <a16:creationId xmlns:a16="http://schemas.microsoft.com/office/drawing/2014/main" id="{1706DD45-A2E8-44CE-A526-5A247BF49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649200" y="8763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15505F9-B3F3-4B5D-8167-8298C9A40007}"/>
              </a:ext>
            </a:extLst>
          </p:cNvPr>
          <p:cNvSpPr/>
          <p:nvPr/>
        </p:nvSpPr>
        <p:spPr>
          <a:xfrm>
            <a:off x="9626599" y="735805"/>
            <a:ext cx="7937495" cy="2443163"/>
          </a:xfrm>
          <a:prstGeom prst="roundRect">
            <a:avLst>
              <a:gd name="adj" fmla="val 4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9" name="Picture 8" descr="Ảnh có chứa mờ, bầu trời đêm&#10;&#10;Mô tả được tạo tự động">
            <a:extLst>
              <a:ext uri="{FF2B5EF4-FFF2-40B4-BE49-F238E27FC236}">
                <a16:creationId xmlns:a16="http://schemas.microsoft.com/office/drawing/2014/main" id="{4BB9E100-F7D9-469F-BF2B-07714BB16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r="34722"/>
          <a:stretch/>
        </p:blipFill>
        <p:spPr>
          <a:xfrm>
            <a:off x="3" y="2380"/>
            <a:ext cx="9143998" cy="1028462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59CF5D-1BAE-48E8-A0E9-BDCFDF10B8E8}"/>
              </a:ext>
            </a:extLst>
          </p:cNvPr>
          <p:cNvSpPr txBox="1"/>
          <p:nvPr/>
        </p:nvSpPr>
        <p:spPr>
          <a:xfrm>
            <a:off x="9372600" y="4229100"/>
            <a:ext cx="83058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exercises on page 17 WB.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grammar notes in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7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17.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next lesson (page 25 SB).</a:t>
            </a:r>
          </a:p>
        </p:txBody>
      </p:sp>
    </p:spTree>
    <p:extLst>
      <p:ext uri="{BB962C8B-B14F-4D97-AF65-F5344CB8AC3E}">
        <p14:creationId xmlns:p14="http://schemas.microsoft.com/office/powerpoint/2010/main" val="183073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7E37245-BCD9-458B-9CFA-D1F179A5C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67100"/>
            <a:ext cx="15468600" cy="575632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F9D42D1-D8D7-4C70-A87F-842E54CB335D}"/>
              </a:ext>
            </a:extLst>
          </p:cNvPr>
          <p:cNvSpPr txBox="1"/>
          <p:nvPr/>
        </p:nvSpPr>
        <p:spPr>
          <a:xfrm>
            <a:off x="1676400" y="723900"/>
            <a:ext cx="1242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Open the box and say the words. </a:t>
            </a:r>
          </a:p>
        </p:txBody>
      </p:sp>
      <p:pic>
        <p:nvPicPr>
          <p:cNvPr id="6" name="Hình ảnh 5">
            <a:hlinkClick r:id="rId3"/>
            <a:extLst>
              <a:ext uri="{FF2B5EF4-FFF2-40B4-BE49-F238E27FC236}">
                <a16:creationId xmlns:a16="http://schemas.microsoft.com/office/drawing/2014/main" id="{3221CD20-2504-438F-9A4A-3E4A83D6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411200" y="1104900"/>
            <a:ext cx="2143125" cy="2143125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4D3A9D41-741C-4ABC-A6F2-7520C29D6BFD}"/>
              </a:ext>
            </a:extLst>
          </p:cNvPr>
          <p:cNvSpPr/>
          <p:nvPr/>
        </p:nvSpPr>
        <p:spPr>
          <a:xfrm>
            <a:off x="11658600" y="1714500"/>
            <a:ext cx="1752600" cy="9144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4500642" y="4117708"/>
            <a:ext cx="6639090" cy="2026451"/>
            <a:chOff x="10323031" y="4103959"/>
            <a:chExt cx="6639090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0" cy="2026451"/>
              <a:chOff x="10323031" y="4103959"/>
              <a:chExt cx="6639090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59" y="4678601"/>
                <a:ext cx="46329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3743488" y="1794703"/>
            <a:ext cx="8153399" cy="1671113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352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junctions - Learning Is Fun with Elvis - English Grammar - Roving Genius">
            <a:hlinkClick r:id="" action="ppaction://media"/>
            <a:extLst>
              <a:ext uri="{FF2B5EF4-FFF2-40B4-BE49-F238E27FC236}">
                <a16:creationId xmlns:a16="http://schemas.microsoft.com/office/drawing/2014/main" id="{5721E2D3-70FE-4384-BFF5-6F9C0F4AF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76300"/>
            <a:ext cx="16002000" cy="90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4B605E0-4FFD-4C3C-9A76-A80938E89941}"/>
              </a:ext>
            </a:extLst>
          </p:cNvPr>
          <p:cNvSpPr/>
          <p:nvPr/>
        </p:nvSpPr>
        <p:spPr>
          <a:xfrm>
            <a:off x="4114800" y="876300"/>
            <a:ext cx="8458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Read, look and match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A15BA0EF-7693-4005-A823-9B8BC688A395}"/>
              </a:ext>
            </a:extLst>
          </p:cNvPr>
          <p:cNvSpPr/>
          <p:nvPr/>
        </p:nvSpPr>
        <p:spPr>
          <a:xfrm>
            <a:off x="1447800" y="3314700"/>
            <a:ext cx="3276600" cy="11430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We use “but”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E38277C1-2B8A-4DBE-BA1C-DC77823886CC}"/>
              </a:ext>
            </a:extLst>
          </p:cNvPr>
          <p:cNvSpPr/>
          <p:nvPr/>
        </p:nvSpPr>
        <p:spPr>
          <a:xfrm>
            <a:off x="1295400" y="5524500"/>
            <a:ext cx="3276600" cy="9906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We use “and”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9ADB98B-C8CD-410A-B5DB-FEDE373D583F}"/>
              </a:ext>
            </a:extLst>
          </p:cNvPr>
          <p:cNvSpPr/>
          <p:nvPr/>
        </p:nvSpPr>
        <p:spPr>
          <a:xfrm>
            <a:off x="8915400" y="5524500"/>
            <a:ext cx="5105400" cy="1143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to add different information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08FDB0CF-0ED9-4D52-95EE-36601E64D85C}"/>
              </a:ext>
            </a:extLst>
          </p:cNvPr>
          <p:cNvSpPr/>
          <p:nvPr/>
        </p:nvSpPr>
        <p:spPr>
          <a:xfrm>
            <a:off x="8915400" y="3238500"/>
            <a:ext cx="4953000" cy="1066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to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chemeClr val="bg1"/>
                </a:solidFill>
              </a:rPr>
              <a:t>add similar ideas</a:t>
            </a: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C45D7009-7E14-4015-A6CC-E98DC58104A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724400" y="3886200"/>
            <a:ext cx="4114800" cy="2324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682B87CA-939D-478B-BF6C-097EE6F75E05}"/>
              </a:ext>
            </a:extLst>
          </p:cNvPr>
          <p:cNvCxnSpPr>
            <a:cxnSpLocks/>
          </p:cNvCxnSpPr>
          <p:nvPr/>
        </p:nvCxnSpPr>
        <p:spPr>
          <a:xfrm flipV="1">
            <a:off x="4572000" y="3771900"/>
            <a:ext cx="4267200" cy="2324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5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ECD4611-BAB7-4675-848B-05EF92FFBCAC}"/>
              </a:ext>
            </a:extLst>
          </p:cNvPr>
          <p:cNvGrpSpPr/>
          <p:nvPr/>
        </p:nvGrpSpPr>
        <p:grpSpPr>
          <a:xfrm>
            <a:off x="762000" y="419100"/>
            <a:ext cx="16611600" cy="9324975"/>
            <a:chOff x="762000" y="419100"/>
            <a:chExt cx="16611600" cy="9324975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D17F425C-62FC-4B73-B1A9-09D7B564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419100"/>
              <a:ext cx="10911840" cy="1066800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A96560E-F75F-4076-B21E-8AAA5ADD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1790700"/>
              <a:ext cx="6629400" cy="7870521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8EC3696A-B4E1-4EF5-93D2-5185B0E35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4800" y="5905500"/>
              <a:ext cx="9448800" cy="3838575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F82E8FB-0F0D-488A-890B-8673F605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3400" y="1638300"/>
              <a:ext cx="8602989" cy="1913657"/>
            </a:xfrm>
            <a:prstGeom prst="rect">
              <a:avLst/>
            </a:prstGeom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4312821D-C4FA-4760-B1D0-9D6B7EA01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1000" y="3771900"/>
              <a:ext cx="9320646" cy="1971675"/>
            </a:xfrm>
            <a:prstGeom prst="rect">
              <a:avLst/>
            </a:prstGeom>
          </p:spPr>
        </p:pic>
      </p:grpSp>
      <p:pic>
        <p:nvPicPr>
          <p:cNvPr id="2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680D8C0C-D58B-401A-9FA5-F7A65021F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0" y="87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8E714F6-1078-40AD-9B39-044A4AC24EB0}"/>
              </a:ext>
            </a:extLst>
          </p:cNvPr>
          <p:cNvSpPr/>
          <p:nvPr/>
        </p:nvSpPr>
        <p:spPr>
          <a:xfrm>
            <a:off x="2438400" y="342900"/>
            <a:ext cx="128016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b. Write sentences using the prompts. 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5BBF055-7C59-4B3C-B89A-E8956E0A6D1E}"/>
              </a:ext>
            </a:extLst>
          </p:cNvPr>
          <p:cNvSpPr/>
          <p:nvPr/>
        </p:nvSpPr>
        <p:spPr>
          <a:xfrm>
            <a:off x="762000" y="11811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dirty="0">
                <a:solidFill>
                  <a:srgbClr val="242021"/>
                </a:solidFill>
              </a:rPr>
              <a:t>1. Coal/cheap/easy/use</a:t>
            </a:r>
            <a:r>
              <a:rPr lang="en-US" sz="4800" dirty="0"/>
              <a:t> 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D8D7E4CE-F3BE-46DB-BA6E-5B5A7AC15D30}"/>
              </a:ext>
            </a:extLst>
          </p:cNvPr>
          <p:cNvSpPr/>
          <p:nvPr/>
        </p:nvSpPr>
        <p:spPr>
          <a:xfrm>
            <a:off x="685800" y="2705100"/>
            <a:ext cx="9550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242021"/>
                </a:solidFill>
              </a:rPr>
              <a:t>2. Hydropower/clean/cheap</a:t>
            </a:r>
            <a:r>
              <a:rPr lang="en-US" sz="4800" dirty="0"/>
              <a:t> 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26E14005-F66F-4631-AD03-F760372A9F3A}"/>
              </a:ext>
            </a:extLst>
          </p:cNvPr>
          <p:cNvSpPr/>
          <p:nvPr/>
        </p:nvSpPr>
        <p:spPr>
          <a:xfrm>
            <a:off x="685800" y="4229100"/>
            <a:ext cx="1127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</a:rPr>
              <a:t>3. Wind power/clean/renewable/noisy</a:t>
            </a:r>
            <a:r>
              <a:rPr lang="en-US" sz="4400" dirty="0"/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8FE96F4-6F87-42BB-BD4D-17BE71E32E46}"/>
              </a:ext>
            </a:extLst>
          </p:cNvPr>
          <p:cNvSpPr/>
          <p:nvPr/>
        </p:nvSpPr>
        <p:spPr>
          <a:xfrm>
            <a:off x="685800" y="5753100"/>
            <a:ext cx="88973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</a:rPr>
              <a:t>4. Natural gas/cheap/non-renewable</a:t>
            </a:r>
            <a:r>
              <a:rPr lang="en-US" sz="4400" dirty="0"/>
              <a:t>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5F8F513-FD53-4E3A-8A41-FD3824EA0401}"/>
              </a:ext>
            </a:extLst>
          </p:cNvPr>
          <p:cNvSpPr/>
          <p:nvPr/>
        </p:nvSpPr>
        <p:spPr>
          <a:xfrm>
            <a:off x="762000" y="7048500"/>
            <a:ext cx="1120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</a:rPr>
              <a:t>5. Motorbikes/popular/cheap/pollution</a:t>
            </a:r>
            <a:r>
              <a:rPr lang="en-US" sz="4400" dirty="0"/>
              <a:t> 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BE4CA9E-BA56-46AB-B89D-7601FD62166A}"/>
              </a:ext>
            </a:extLst>
          </p:cNvPr>
          <p:cNvSpPr/>
          <p:nvPr/>
        </p:nvSpPr>
        <p:spPr>
          <a:xfrm>
            <a:off x="762000" y="8496300"/>
            <a:ext cx="1196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242021"/>
                </a:solidFill>
              </a:rPr>
              <a:t>6. </a:t>
            </a:r>
            <a:r>
              <a:rPr lang="en-US" sz="4400" dirty="0">
                <a:solidFill>
                  <a:srgbClr val="A3248F"/>
                </a:solidFill>
              </a:rPr>
              <a:t>Microwave ovens</a:t>
            </a:r>
            <a:r>
              <a:rPr lang="en-US" sz="4400" dirty="0">
                <a:solidFill>
                  <a:srgbClr val="242021"/>
                </a:solidFill>
              </a:rPr>
              <a:t>/convenient/save money</a:t>
            </a:r>
            <a:r>
              <a:rPr lang="en-US" sz="4400" dirty="0"/>
              <a:t> 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B928C33-7860-4D62-805D-C0DF442A89F6}"/>
              </a:ext>
            </a:extLst>
          </p:cNvPr>
          <p:cNvSpPr/>
          <p:nvPr/>
        </p:nvSpPr>
        <p:spPr>
          <a:xfrm>
            <a:off x="914400" y="2019300"/>
            <a:ext cx="8589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Coal is cheap and easy to use. 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70296F4B-FFC5-4FC2-80C1-0509786A0917}"/>
              </a:ext>
            </a:extLst>
          </p:cNvPr>
          <p:cNvSpPr txBox="1"/>
          <p:nvPr/>
        </p:nvSpPr>
        <p:spPr>
          <a:xfrm>
            <a:off x="914400" y="3451860"/>
            <a:ext cx="8509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Hydropower is clean and cheap.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C101822-4AFE-4B8E-AE6F-C2571B3501FE}"/>
              </a:ext>
            </a:extLst>
          </p:cNvPr>
          <p:cNvSpPr txBox="1"/>
          <p:nvPr/>
        </p:nvSpPr>
        <p:spPr>
          <a:xfrm>
            <a:off x="914400" y="4884420"/>
            <a:ext cx="1264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Wind power is clean and renewable, but (it's) noisy.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5075D44-47BB-4500-9EAF-464020204230}"/>
              </a:ext>
            </a:extLst>
          </p:cNvPr>
          <p:cNvSpPr txBox="1"/>
          <p:nvPr/>
        </p:nvSpPr>
        <p:spPr>
          <a:xfrm>
            <a:off x="914400" y="6316980"/>
            <a:ext cx="1242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Natural gas is cheap, but (it's) non-renewable.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370A54A-6662-43AD-BBAD-E490DAFE4860}"/>
              </a:ext>
            </a:extLst>
          </p:cNvPr>
          <p:cNvSpPr txBox="1"/>
          <p:nvPr/>
        </p:nvSpPr>
        <p:spPr>
          <a:xfrm>
            <a:off x="914400" y="7749540"/>
            <a:ext cx="1661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Motorbikes are popular and cheap, but (they) cause pollution. 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1A155FC-8278-48D2-89D4-26D3806C9844}"/>
              </a:ext>
            </a:extLst>
          </p:cNvPr>
          <p:cNvSpPr txBox="1"/>
          <p:nvPr/>
        </p:nvSpPr>
        <p:spPr>
          <a:xfrm>
            <a:off x="914400" y="9182100"/>
            <a:ext cx="153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Microwave ovens are convenient and (they) save money.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6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9812CC8-FADB-44A9-8983-18CAECE49062}"/>
              </a:ext>
            </a:extLst>
          </p:cNvPr>
          <p:cNvGrpSpPr/>
          <p:nvPr/>
        </p:nvGrpSpPr>
        <p:grpSpPr>
          <a:xfrm>
            <a:off x="838200" y="1181100"/>
            <a:ext cx="16764000" cy="6746257"/>
            <a:chOff x="762000" y="800100"/>
            <a:chExt cx="16764000" cy="674625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37EB495-70BB-482C-8905-20E0C96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2324100"/>
              <a:ext cx="16764000" cy="52222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2C0D34AD-8208-4BBF-8A39-DD9B7091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800100"/>
              <a:ext cx="9372601" cy="866714"/>
            </a:xfrm>
            <a:prstGeom prst="rect">
              <a:avLst/>
            </a:prstGeom>
          </p:spPr>
        </p:pic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11889D4D-2A29-47EB-89D6-8992FAE29A81}"/>
              </a:ext>
            </a:extLst>
          </p:cNvPr>
          <p:cNvSpPr txBox="1"/>
          <p:nvPr/>
        </p:nvSpPr>
        <p:spPr>
          <a:xfrm>
            <a:off x="10515600" y="36195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, but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EEC4D09-E265-44EB-A9A9-C9CD1AF12FD8}"/>
              </a:ext>
            </a:extLst>
          </p:cNvPr>
          <p:cNvSpPr txBox="1"/>
          <p:nvPr/>
        </p:nvSpPr>
        <p:spPr>
          <a:xfrm>
            <a:off x="7543800" y="4533900"/>
            <a:ext cx="101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5E836901-B784-4D2A-B8F2-B97DBEC8EF09}"/>
              </a:ext>
            </a:extLst>
          </p:cNvPr>
          <p:cNvSpPr txBox="1"/>
          <p:nvPr/>
        </p:nvSpPr>
        <p:spPr>
          <a:xfrm>
            <a:off x="6858000" y="5448300"/>
            <a:ext cx="101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ACAD5EE-1D11-4080-9867-16295550ECD1}"/>
              </a:ext>
            </a:extLst>
          </p:cNvPr>
          <p:cNvSpPr txBox="1"/>
          <p:nvPr/>
        </p:nvSpPr>
        <p:spPr>
          <a:xfrm>
            <a:off x="7848600" y="6286500"/>
            <a:ext cx="101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9132628-37A7-4B74-B121-FD9FE83EE9F2}"/>
              </a:ext>
            </a:extLst>
          </p:cNvPr>
          <p:cNvSpPr txBox="1"/>
          <p:nvPr/>
        </p:nvSpPr>
        <p:spPr>
          <a:xfrm>
            <a:off x="11277600" y="62865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, but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1651160B-F419-4CCA-B2AC-B52B25EE28C2}"/>
              </a:ext>
            </a:extLst>
          </p:cNvPr>
          <p:cNvSpPr txBox="1"/>
          <p:nvPr/>
        </p:nvSpPr>
        <p:spPr>
          <a:xfrm>
            <a:off x="6324600" y="7200900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BEFEAC8-EC9B-4314-A7F9-892E059C4583}"/>
              </a:ext>
            </a:extLst>
          </p:cNvPr>
          <p:cNvSpPr txBox="1"/>
          <p:nvPr/>
        </p:nvSpPr>
        <p:spPr>
          <a:xfrm>
            <a:off x="10058400" y="72009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, but</a:t>
            </a:r>
          </a:p>
        </p:txBody>
      </p:sp>
    </p:spTree>
    <p:extLst>
      <p:ext uri="{BB962C8B-B14F-4D97-AF65-F5344CB8AC3E}">
        <p14:creationId xmlns:p14="http://schemas.microsoft.com/office/powerpoint/2010/main" val="12739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AE66FC88-541D-4235-9883-B4054020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57500"/>
            <a:ext cx="10058400" cy="77051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A7F8D93-909B-4D34-9589-B07BF468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295900"/>
            <a:ext cx="8382000" cy="81982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8724009-C6FA-40F0-8E36-BE99B6C53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429500"/>
            <a:ext cx="11277600" cy="950962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841187C5-CD64-4128-AE3A-A338420430AB}"/>
              </a:ext>
            </a:extLst>
          </p:cNvPr>
          <p:cNvSpPr/>
          <p:nvPr/>
        </p:nvSpPr>
        <p:spPr>
          <a:xfrm>
            <a:off x="2286000" y="723900"/>
            <a:ext cx="12877800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</a:rPr>
              <a:t>d. In pairs. Make sentences about different types of transportation. Use the prompt.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8A3A397-AD8C-41FB-98A3-E3B6DF29BF90}"/>
              </a:ext>
            </a:extLst>
          </p:cNvPr>
          <p:cNvSpPr txBox="1"/>
          <p:nvPr/>
        </p:nvSpPr>
        <p:spPr>
          <a:xfrm>
            <a:off x="1371600" y="4076700"/>
            <a:ext cx="1516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Airplanes are fast and convenient, but they cause pollution.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7D56E45-3478-4027-B1E4-450A60E56310}"/>
              </a:ext>
            </a:extLst>
          </p:cNvPr>
          <p:cNvSpPr txBox="1"/>
          <p:nvPr/>
        </p:nvSpPr>
        <p:spPr>
          <a:xfrm>
            <a:off x="1219200" y="6362700"/>
            <a:ext cx="1333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Cars are convenient, but they are expensive.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D671187-0481-4F68-9757-F3A908603312}"/>
              </a:ext>
            </a:extLst>
          </p:cNvPr>
          <p:cNvSpPr txBox="1"/>
          <p:nvPr/>
        </p:nvSpPr>
        <p:spPr>
          <a:xfrm>
            <a:off x="533400" y="8648700"/>
            <a:ext cx="1424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Bicycles are clean, cheap and good for our health.</a:t>
            </a:r>
          </a:p>
        </p:txBody>
      </p:sp>
    </p:spTree>
    <p:extLst>
      <p:ext uri="{BB962C8B-B14F-4D97-AF65-F5344CB8AC3E}">
        <p14:creationId xmlns:p14="http://schemas.microsoft.com/office/powerpoint/2010/main" val="19176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275</Words>
  <Application>Microsoft Office PowerPoint</Application>
  <PresentationFormat>Tùy chỉnh</PresentationFormat>
  <Paragraphs>48</Paragraphs>
  <Slides>12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9" baseType="lpstr">
      <vt:lpstr>Constantia</vt:lpstr>
      <vt:lpstr>Calibri</vt:lpstr>
      <vt:lpstr>HL Brush 1BK</vt:lpstr>
      <vt:lpstr>Arial</vt:lpstr>
      <vt:lpstr>Contastia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user822</cp:lastModifiedBy>
  <cp:revision>29</cp:revision>
  <dcterms:created xsi:type="dcterms:W3CDTF">2006-08-16T00:00:00Z</dcterms:created>
  <dcterms:modified xsi:type="dcterms:W3CDTF">2023-01-15T10:09:20Z</dcterms:modified>
  <dc:identifier>DAFCzLKM10w</dc:identifier>
</cp:coreProperties>
</file>