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75" r:id="rId2"/>
    <p:sldId id="508" r:id="rId3"/>
    <p:sldId id="257" r:id="rId4"/>
    <p:sldId id="509" r:id="rId5"/>
    <p:sldId id="273" r:id="rId6"/>
    <p:sldId id="510" r:id="rId7"/>
    <p:sldId id="511" r:id="rId8"/>
    <p:sldId id="512" r:id="rId9"/>
    <p:sldId id="513" r:id="rId10"/>
    <p:sldId id="349" r:id="rId11"/>
    <p:sldId id="352" r:id="rId12"/>
    <p:sldId id="514" r:id="rId13"/>
    <p:sldId id="515" r:id="rId14"/>
    <p:sldId id="516" r:id="rId15"/>
    <p:sldId id="519" r:id="rId16"/>
    <p:sldId id="517" r:id="rId17"/>
    <p:sldId id="518" r:id="rId18"/>
    <p:sldId id="520" r:id="rId19"/>
    <p:sldId id="521" r:id="rId20"/>
    <p:sldId id="274" r:id="rId21"/>
    <p:sldId id="506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45" d="100"/>
          <a:sy n="45" d="100"/>
        </p:scale>
        <p:origin x="64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182DA-8A9A-4A7D-A0E0-4357E56F0417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ABD78-7FF5-42A1-964D-AE0F52DB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7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0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63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2CC5540-88DF-4A9E-81EE-669110F32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3031" y="4103959"/>
            <a:ext cx="6487274" cy="2026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871C71-D0E2-4614-8FEF-8B704EC16BBC}"/>
              </a:ext>
            </a:extLst>
          </p:cNvPr>
          <p:cNvSpPr txBox="1"/>
          <p:nvPr/>
        </p:nvSpPr>
        <p:spPr>
          <a:xfrm>
            <a:off x="12329159" y="4678601"/>
            <a:ext cx="46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GRAMMAR</a:t>
            </a: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5A31222E-4D40-4E71-86A5-DA87115E3C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662" t="37395" r="-16918" b="5565"/>
          <a:stretch/>
        </p:blipFill>
        <p:spPr>
          <a:xfrm>
            <a:off x="10688476" y="4470795"/>
            <a:ext cx="1640684" cy="108496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AF563030-8632-44C0-B041-BF009687AEB7}"/>
              </a:ext>
            </a:extLst>
          </p:cNvPr>
          <p:cNvGrpSpPr/>
          <p:nvPr/>
        </p:nvGrpSpPr>
        <p:grpSpPr>
          <a:xfrm>
            <a:off x="1143000" y="2614970"/>
            <a:ext cx="8834421" cy="3711650"/>
            <a:chOff x="1066800" y="2822776"/>
            <a:chExt cx="8834421" cy="37116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9A39091-969E-4373-B714-8F44BDED342F}"/>
                </a:ext>
              </a:extLst>
            </p:cNvPr>
            <p:cNvSpPr/>
            <p:nvPr/>
          </p:nvSpPr>
          <p:spPr>
            <a:xfrm>
              <a:off x="1066800" y="2822776"/>
              <a:ext cx="7746299" cy="371165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137160" tIns="68580" rIns="137160" bIns="68580" rtlCol="0" anchor="t">
              <a:normAutofit fontScale="92500" lnSpcReduction="10000"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</a:pPr>
              <a:endParaRPr lang="en-US" sz="81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endParaRP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</a:pPr>
              <a:r>
                <a:rPr lang="en-US" sz="81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+mj-lt"/>
                  <a:ea typeface="+mj-ea"/>
                  <a:cs typeface="+mj-cs"/>
                </a:rPr>
                <a:t>   </a:t>
              </a:r>
              <a:r>
                <a:rPr lang="en-US" sz="87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+mj-lt"/>
                  <a:ea typeface="+mj-ea"/>
                  <a:cs typeface="+mj-cs"/>
                </a:rPr>
                <a:t>LESSON 2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</a:pPr>
              <a:r>
                <a:rPr lang="en-US" sz="8100" b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+mj-lt"/>
                  <a:ea typeface="+mj-ea"/>
                  <a:cs typeface="+mj-cs"/>
                </a:rPr>
                <a:t> </a:t>
              </a:r>
            </a:p>
          </p:txBody>
        </p:sp>
        <p:pic>
          <p:nvPicPr>
            <p:cNvPr id="11" name="Picture 17">
              <a:extLst>
                <a:ext uri="{FF2B5EF4-FFF2-40B4-BE49-F238E27FC236}">
                  <a16:creationId xmlns:a16="http://schemas.microsoft.com/office/drawing/2014/main" id="{6408DC38-B82B-4542-8AE0-C6966B827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3367685">
              <a:off x="6107725" y="3232758"/>
              <a:ext cx="3793496" cy="1193226"/>
            </a:xfrm>
            <a:prstGeom prst="rect">
              <a:avLst/>
            </a:prstGeom>
          </p:spPr>
        </p:pic>
      </p:grp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1D914D9-FF16-4A26-A948-F977270408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3891167" y="494481"/>
            <a:ext cx="2622687" cy="26004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2594A8-B397-4F88-B47B-053534BD9F8D}"/>
              </a:ext>
            </a:extLst>
          </p:cNvPr>
          <p:cNvSpPr txBox="1"/>
          <p:nvPr/>
        </p:nvSpPr>
        <p:spPr>
          <a:xfrm>
            <a:off x="-4161032" y="3306036"/>
            <a:ext cx="396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ontastia"/>
              </a:rPr>
              <a:t>   Ms Phương </a:t>
            </a:r>
          </a:p>
          <a:p>
            <a:r>
              <a:rPr lang="en-US" sz="3600" b="1">
                <a:latin typeface="Contastia"/>
              </a:rPr>
              <a:t>Zalo: 0966765064</a:t>
            </a:r>
          </a:p>
        </p:txBody>
      </p:sp>
    </p:spTree>
    <p:extLst>
      <p:ext uri="{BB962C8B-B14F-4D97-AF65-F5344CB8AC3E}">
        <p14:creationId xmlns:p14="http://schemas.microsoft.com/office/powerpoint/2010/main" val="64901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194A384C-547D-4F82-B180-5B5364329E19}"/>
              </a:ext>
            </a:extLst>
          </p:cNvPr>
          <p:cNvSpPr/>
          <p:nvPr/>
        </p:nvSpPr>
        <p:spPr>
          <a:xfrm>
            <a:off x="5791200" y="1714500"/>
            <a:ext cx="10591800" cy="2514600"/>
          </a:xfrm>
          <a:prstGeom prst="roundRect">
            <a:avLst>
              <a:gd name="adj" fmla="val 839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n-US" sz="3000" dirty="0"/>
              <a:t>There are </a:t>
            </a:r>
            <a:r>
              <a:rPr lang="en-US" sz="3000" dirty="0">
                <a:solidFill>
                  <a:srgbClr val="FF0000"/>
                </a:solidFill>
              </a:rPr>
              <a:t>more</a:t>
            </a:r>
            <a:r>
              <a:rPr lang="en-US" sz="3000" dirty="0"/>
              <a:t> </a:t>
            </a:r>
            <a:r>
              <a:rPr lang="en-US" sz="3000" b="1" i="1" dirty="0"/>
              <a:t>girls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than</a:t>
            </a:r>
            <a:r>
              <a:rPr lang="en-US" sz="3000" dirty="0"/>
              <a:t> </a:t>
            </a:r>
            <a:r>
              <a:rPr lang="en-US" sz="3000" b="1" i="1" dirty="0"/>
              <a:t>boys</a:t>
            </a:r>
            <a:r>
              <a:rPr lang="en-US" sz="3000" dirty="0"/>
              <a:t> in our class.</a:t>
            </a:r>
          </a:p>
          <a:p>
            <a:pPr algn="ctr">
              <a:lnSpc>
                <a:spcPct val="250000"/>
              </a:lnSpc>
            </a:pPr>
            <a:r>
              <a:rPr lang="en-US" sz="3000" dirty="0"/>
              <a:t>There are </a:t>
            </a:r>
            <a:r>
              <a:rPr lang="en-US" sz="3000" dirty="0">
                <a:solidFill>
                  <a:srgbClr val="FF0000"/>
                </a:solidFill>
              </a:rPr>
              <a:t>less</a:t>
            </a:r>
            <a:r>
              <a:rPr lang="en-US" sz="3000" dirty="0"/>
              <a:t> </a:t>
            </a:r>
            <a:r>
              <a:rPr lang="en-US" sz="3000" b="1" i="1" dirty="0"/>
              <a:t>boys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than</a:t>
            </a:r>
            <a:r>
              <a:rPr lang="en-US" sz="3000" dirty="0"/>
              <a:t> </a:t>
            </a:r>
            <a:r>
              <a:rPr lang="en-US" sz="3000" b="1" i="1" dirty="0"/>
              <a:t>girls</a:t>
            </a:r>
            <a:r>
              <a:rPr lang="en-US" sz="3000" dirty="0"/>
              <a:t> in our class.</a:t>
            </a: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31C19C85-40C0-41F7-ABDB-AE0A034B377A}"/>
              </a:ext>
            </a:extLst>
          </p:cNvPr>
          <p:cNvSpPr/>
          <p:nvPr/>
        </p:nvSpPr>
        <p:spPr>
          <a:xfrm>
            <a:off x="5486400" y="5676900"/>
            <a:ext cx="111252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n-US" sz="3000" dirty="0"/>
              <a:t>There are </a:t>
            </a:r>
            <a:r>
              <a:rPr lang="en-US" sz="3000" dirty="0">
                <a:solidFill>
                  <a:srgbClr val="FF0000"/>
                </a:solidFill>
              </a:rPr>
              <a:t>more</a:t>
            </a:r>
            <a:r>
              <a:rPr lang="en-US" sz="3000" dirty="0"/>
              <a:t> </a:t>
            </a:r>
            <a:r>
              <a:rPr lang="en-US" sz="3000" b="1" i="1" dirty="0"/>
              <a:t>windows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than</a:t>
            </a:r>
            <a:r>
              <a:rPr lang="en-US" sz="3000" dirty="0"/>
              <a:t> </a:t>
            </a:r>
            <a:r>
              <a:rPr lang="en-US" sz="3000" b="1" i="1" dirty="0"/>
              <a:t>doors</a:t>
            </a:r>
            <a:r>
              <a:rPr lang="en-US" sz="3000" dirty="0"/>
              <a:t> in our class.</a:t>
            </a:r>
          </a:p>
          <a:p>
            <a:pPr algn="ctr">
              <a:lnSpc>
                <a:spcPct val="250000"/>
              </a:lnSpc>
            </a:pPr>
            <a:r>
              <a:rPr lang="en-US" sz="3000" dirty="0"/>
              <a:t>There are </a:t>
            </a:r>
            <a:r>
              <a:rPr lang="en-US" sz="3000" dirty="0">
                <a:solidFill>
                  <a:srgbClr val="FF0000"/>
                </a:solidFill>
              </a:rPr>
              <a:t>less</a:t>
            </a:r>
            <a:r>
              <a:rPr lang="en-US" sz="3000" dirty="0"/>
              <a:t> </a:t>
            </a:r>
            <a:r>
              <a:rPr lang="en-US" sz="3000" b="1" i="1" dirty="0"/>
              <a:t>doors </a:t>
            </a:r>
            <a:r>
              <a:rPr lang="en-US" sz="3000" dirty="0">
                <a:solidFill>
                  <a:srgbClr val="FF0000"/>
                </a:solidFill>
              </a:rPr>
              <a:t>than</a:t>
            </a:r>
            <a:r>
              <a:rPr lang="en-US" sz="3000" dirty="0"/>
              <a:t> </a:t>
            </a:r>
            <a:r>
              <a:rPr lang="en-US" sz="3000" b="1" i="1" dirty="0"/>
              <a:t>windows</a:t>
            </a:r>
            <a:r>
              <a:rPr lang="en-US" sz="3000" dirty="0"/>
              <a:t> in our class.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897B265-586C-478F-A9B6-5F7895C20805}"/>
              </a:ext>
            </a:extLst>
          </p:cNvPr>
          <p:cNvSpPr/>
          <p:nvPr/>
        </p:nvSpPr>
        <p:spPr>
          <a:xfrm>
            <a:off x="1905000" y="4610100"/>
            <a:ext cx="21900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Do the same</a:t>
            </a:r>
          </a:p>
        </p:txBody>
      </p:sp>
      <p:graphicFrame>
        <p:nvGraphicFramePr>
          <p:cNvPr id="9" name="Table 1">
            <a:extLst>
              <a:ext uri="{FF2B5EF4-FFF2-40B4-BE49-F238E27FC236}">
                <a16:creationId xmlns:a16="http://schemas.microsoft.com/office/drawing/2014/main" id="{300470DC-484B-4FDC-BB2B-2FF79F38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95163"/>
              </p:ext>
            </p:extLst>
          </p:nvPr>
        </p:nvGraphicFramePr>
        <p:xfrm>
          <a:off x="838200" y="1790700"/>
          <a:ext cx="4191000" cy="259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410518078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733497945"/>
                    </a:ext>
                  </a:extLst>
                </a:gridCol>
              </a:tblGrid>
              <a:tr h="8636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Students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970572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effectLst/>
                        </a:rPr>
                        <a:t>Boys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23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3758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effectLst/>
                        </a:rPr>
                        <a:t>Girls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26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40135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34E6DB41-D7BE-4F75-8B8A-21C1220AB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834270"/>
              </p:ext>
            </p:extLst>
          </p:nvPr>
        </p:nvGraphicFramePr>
        <p:xfrm>
          <a:off x="685800" y="5448300"/>
          <a:ext cx="41910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3352611123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291866930"/>
                    </a:ext>
                  </a:extLst>
                </a:gridCol>
              </a:tblGrid>
              <a:tr h="889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Furniture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921094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effectLst/>
                        </a:rPr>
                        <a:t>Doors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2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522274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>
                          <a:effectLst/>
                        </a:rPr>
                        <a:t>Windows</a:t>
                      </a:r>
                      <a:endParaRPr lang="en-US" sz="3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u="none" strike="noStrike" dirty="0">
                          <a:effectLst/>
                        </a:rPr>
                        <a:t>6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62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0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7748C0B-350C-4A46-9610-89DD0BDC2B6A}"/>
              </a:ext>
            </a:extLst>
          </p:cNvPr>
          <p:cNvSpPr txBox="1"/>
          <p:nvPr/>
        </p:nvSpPr>
        <p:spPr>
          <a:xfrm>
            <a:off x="685800" y="4229100"/>
            <a:ext cx="1082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1 . Which part of speech is used after </a:t>
            </a:r>
            <a:r>
              <a:rPr lang="en-US" sz="4000" b="1" i="1" dirty="0">
                <a:solidFill>
                  <a:srgbClr val="7030A0"/>
                </a:solidFill>
              </a:rPr>
              <a:t>more/less</a:t>
            </a:r>
            <a:r>
              <a:rPr lang="en-US" sz="4000" dirty="0">
                <a:solidFill>
                  <a:srgbClr val="7030A0"/>
                </a:solidFill>
              </a:rPr>
              <a:t>?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549BC35-B971-4327-B52B-44928C76F9AB}"/>
              </a:ext>
            </a:extLst>
          </p:cNvPr>
          <p:cNvSpPr txBox="1"/>
          <p:nvPr/>
        </p:nvSpPr>
        <p:spPr>
          <a:xfrm>
            <a:off x="11430000" y="42291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Noun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E03A206-9CB3-44CE-9996-EFCBDE534168}"/>
              </a:ext>
            </a:extLst>
          </p:cNvPr>
          <p:cNvSpPr txBox="1"/>
          <p:nvPr/>
        </p:nvSpPr>
        <p:spPr>
          <a:xfrm>
            <a:off x="762000" y="5981700"/>
            <a:ext cx="10163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</a:rPr>
              <a:t>2.  What do we use </a:t>
            </a:r>
            <a:r>
              <a:rPr lang="en-US" sz="4400" b="1" i="1" dirty="0">
                <a:solidFill>
                  <a:srgbClr val="7030A0"/>
                </a:solidFill>
              </a:rPr>
              <a:t>more/less …  than </a:t>
            </a:r>
            <a:r>
              <a:rPr lang="en-US" sz="4400" dirty="0">
                <a:solidFill>
                  <a:srgbClr val="7030A0"/>
                </a:solidFill>
              </a:rPr>
              <a:t>for?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177C13D-EFCB-46D3-AA64-000D67D8B8B2}"/>
              </a:ext>
            </a:extLst>
          </p:cNvPr>
          <p:cNvSpPr txBox="1"/>
          <p:nvPr/>
        </p:nvSpPr>
        <p:spPr>
          <a:xfrm>
            <a:off x="10744200" y="5981700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To compare 2 things or 2 people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CEAD6A79-9DD2-41BB-BD42-1DB8F3A6225A}"/>
              </a:ext>
            </a:extLst>
          </p:cNvPr>
          <p:cNvSpPr/>
          <p:nvPr/>
        </p:nvSpPr>
        <p:spPr>
          <a:xfrm>
            <a:off x="2743200" y="342900"/>
            <a:ext cx="11277600" cy="3429000"/>
          </a:xfrm>
          <a:prstGeom prst="roundRect">
            <a:avLst>
              <a:gd name="adj" fmla="val 839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n-US" sz="4400" dirty="0"/>
              <a:t>There are </a:t>
            </a:r>
            <a:r>
              <a:rPr lang="en-US" sz="4400" dirty="0">
                <a:solidFill>
                  <a:srgbClr val="FF0000"/>
                </a:solidFill>
              </a:rPr>
              <a:t>more</a:t>
            </a:r>
            <a:r>
              <a:rPr lang="en-US" sz="4400" dirty="0"/>
              <a:t> </a:t>
            </a:r>
            <a:r>
              <a:rPr lang="en-US" sz="4400" b="1" i="1" dirty="0"/>
              <a:t>girls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0000"/>
                </a:solidFill>
              </a:rPr>
              <a:t>than</a:t>
            </a:r>
            <a:r>
              <a:rPr lang="en-US" sz="4400" dirty="0"/>
              <a:t> </a:t>
            </a:r>
            <a:r>
              <a:rPr lang="en-US" sz="4400" b="1" i="1" dirty="0"/>
              <a:t>boys</a:t>
            </a:r>
            <a:r>
              <a:rPr lang="en-US" sz="4400" dirty="0"/>
              <a:t> in our class.</a:t>
            </a:r>
          </a:p>
          <a:p>
            <a:pPr algn="ctr">
              <a:lnSpc>
                <a:spcPct val="250000"/>
              </a:lnSpc>
            </a:pPr>
            <a:r>
              <a:rPr lang="en-US" sz="4400" dirty="0"/>
              <a:t>There are </a:t>
            </a:r>
            <a:r>
              <a:rPr lang="en-US" sz="4400" dirty="0">
                <a:solidFill>
                  <a:srgbClr val="FF0000"/>
                </a:solidFill>
              </a:rPr>
              <a:t>less</a:t>
            </a:r>
            <a:r>
              <a:rPr lang="en-US" sz="4400" dirty="0"/>
              <a:t> </a:t>
            </a:r>
            <a:r>
              <a:rPr lang="en-US" sz="4400" b="1" i="1" dirty="0"/>
              <a:t>boys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0000"/>
                </a:solidFill>
              </a:rPr>
              <a:t>than</a:t>
            </a:r>
            <a:r>
              <a:rPr lang="en-US" sz="4400" dirty="0"/>
              <a:t> </a:t>
            </a:r>
            <a:r>
              <a:rPr lang="en-US" sz="4400" b="1" i="1" dirty="0"/>
              <a:t>girls</a:t>
            </a:r>
            <a:r>
              <a:rPr lang="en-US" sz="4400" dirty="0"/>
              <a:t> in our class.</a:t>
            </a:r>
          </a:p>
        </p:txBody>
      </p:sp>
    </p:spTree>
    <p:extLst>
      <p:ext uri="{BB962C8B-B14F-4D97-AF65-F5344CB8AC3E}">
        <p14:creationId xmlns:p14="http://schemas.microsoft.com/office/powerpoint/2010/main" val="4405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6">
            <a:extLst>
              <a:ext uri="{FF2B5EF4-FFF2-40B4-BE49-F238E27FC236}">
                <a16:creationId xmlns:a16="http://schemas.microsoft.com/office/drawing/2014/main" id="{BC979E69-DC61-48DE-8E8E-1311D0DC5B77}"/>
              </a:ext>
            </a:extLst>
          </p:cNvPr>
          <p:cNvGrpSpPr/>
          <p:nvPr/>
        </p:nvGrpSpPr>
        <p:grpSpPr>
          <a:xfrm>
            <a:off x="533400" y="800100"/>
            <a:ext cx="17225402" cy="8915400"/>
            <a:chOff x="533400" y="952500"/>
            <a:chExt cx="17225402" cy="89154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F48474B-9493-45A2-8A49-991490BE7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952500"/>
              <a:ext cx="8899535" cy="8915400"/>
            </a:xfrm>
            <a:prstGeom prst="rect">
              <a:avLst/>
            </a:prstGeom>
          </p:spPr>
        </p:pic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id="{FF7EC1A8-99F8-4BFC-BD7A-BFC23AE8537F}"/>
                </a:ext>
              </a:extLst>
            </p:cNvPr>
            <p:cNvGrpSpPr/>
            <p:nvPr/>
          </p:nvGrpSpPr>
          <p:grpSpPr>
            <a:xfrm>
              <a:off x="9448800" y="1866900"/>
              <a:ext cx="8310002" cy="7086601"/>
              <a:chOff x="9448800" y="1790699"/>
              <a:chExt cx="8310002" cy="7086601"/>
            </a:xfrm>
          </p:grpSpPr>
          <p:pic>
            <p:nvPicPr>
              <p:cNvPr id="3" name="Picture 7">
                <a:extLst>
                  <a:ext uri="{FF2B5EF4-FFF2-40B4-BE49-F238E27FC236}">
                    <a16:creationId xmlns:a16="http://schemas.microsoft.com/office/drawing/2014/main" id="{D2973D12-D32F-4132-9882-EF9CC8297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25000" y="4686300"/>
                <a:ext cx="8210698" cy="1905000"/>
              </a:xfrm>
              <a:prstGeom prst="rect">
                <a:avLst/>
              </a:prstGeom>
            </p:spPr>
          </p:pic>
          <p:pic>
            <p:nvPicPr>
              <p:cNvPr id="4" name="Picture 17">
                <a:extLst>
                  <a:ext uri="{FF2B5EF4-FFF2-40B4-BE49-F238E27FC236}">
                    <a16:creationId xmlns:a16="http://schemas.microsoft.com/office/drawing/2014/main" id="{A0AEEEDB-4852-42D7-9D1D-BF16BD44D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8800" y="6972300"/>
                <a:ext cx="8310002" cy="1905000"/>
              </a:xfrm>
              <a:prstGeom prst="rect">
                <a:avLst/>
              </a:prstGeom>
            </p:spPr>
          </p:pic>
          <p:pic>
            <p:nvPicPr>
              <p:cNvPr id="5" name="Picture 3">
                <a:extLst>
                  <a:ext uri="{FF2B5EF4-FFF2-40B4-BE49-F238E27FC236}">
                    <a16:creationId xmlns:a16="http://schemas.microsoft.com/office/drawing/2014/main" id="{CEEDD13C-38C7-41A4-9265-5379A230D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25000" y="1790699"/>
                <a:ext cx="8153400" cy="2938163"/>
              </a:xfrm>
              <a:prstGeom prst="rect">
                <a:avLst/>
              </a:prstGeom>
            </p:spPr>
          </p:pic>
        </p:grpSp>
      </p:grpSp>
      <p:pic>
        <p:nvPicPr>
          <p:cNvPr id="8" name="Sách mềm sách học sinh - EduHome">
            <a:hlinkClick r:id="" action="ppaction://media"/>
            <a:extLst>
              <a:ext uri="{FF2B5EF4-FFF2-40B4-BE49-F238E27FC236}">
                <a16:creationId xmlns:a16="http://schemas.microsoft.com/office/drawing/2014/main" id="{359FD2AF-308E-4D8D-8DBA-B3CCBD337C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96400" y="952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E2CB12-F3CB-4B92-8DCE-766B76035B92}"/>
              </a:ext>
            </a:extLst>
          </p:cNvPr>
          <p:cNvSpPr txBox="1"/>
          <p:nvPr/>
        </p:nvSpPr>
        <p:spPr>
          <a:xfrm>
            <a:off x="838200" y="2019300"/>
            <a:ext cx="168402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electricity/than/20%/more/Towns/use/villages.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Towns use 20% more electricity than villages.</a:t>
            </a:r>
          </a:p>
          <a:p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natural/</a:t>
            </a:r>
            <a:r>
              <a:rPr lang="en-US" sz="3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Highdale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/burn/gas/Does/than/</a:t>
            </a:r>
            <a:r>
              <a:rPr lang="en-US" sz="36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Wintertown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?/more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than/gets/Springfield/from/energy/40%/less/Twin Peaks./solar/power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in/use/Springfield/electricity/in/Twin Peaks./People/than/people/more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of/Maple Falls?/than/from/Greenwood/more/Does/get/coal/its/energy</a:t>
            </a:r>
          </a:p>
          <a:p>
            <a:r>
              <a:rPr lang="en-US" sz="36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277A1D7-7AE5-412D-961E-C08816E9A9C4}"/>
              </a:ext>
            </a:extLst>
          </p:cNvPr>
          <p:cNvSpPr txBox="1"/>
          <p:nvPr/>
        </p:nvSpPr>
        <p:spPr>
          <a:xfrm>
            <a:off x="4724400" y="4953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Unscramble the sentences.</a:t>
            </a:r>
            <a:br>
              <a:rPr lang="en-US" sz="4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C020903-8324-48F2-8265-29BEC1845980}"/>
              </a:ext>
            </a:extLst>
          </p:cNvPr>
          <p:cNvSpPr/>
          <p:nvPr/>
        </p:nvSpPr>
        <p:spPr>
          <a:xfrm>
            <a:off x="1066800" y="4305300"/>
            <a:ext cx="1234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600" i="1" dirty="0">
                <a:solidFill>
                  <a:srgbClr val="FF0000"/>
                </a:solidFill>
              </a:rPr>
              <a:t>Does </a:t>
            </a:r>
            <a:r>
              <a:rPr lang="en-US" sz="3600" i="1" dirty="0" err="1">
                <a:solidFill>
                  <a:srgbClr val="FF0000"/>
                </a:solidFill>
              </a:rPr>
              <a:t>Highdale</a:t>
            </a:r>
            <a:r>
              <a:rPr lang="en-US" sz="3600" i="1" dirty="0">
                <a:solidFill>
                  <a:srgbClr val="FF0000"/>
                </a:solidFill>
              </a:rPr>
              <a:t> burn more natural gas than </a:t>
            </a:r>
            <a:r>
              <a:rPr lang="en-US" sz="3600" i="1" dirty="0" err="1">
                <a:solidFill>
                  <a:srgbClr val="FF0000"/>
                </a:solidFill>
              </a:rPr>
              <a:t>Wintertown</a:t>
            </a:r>
            <a:r>
              <a:rPr lang="en-US" sz="3600" i="1" dirty="0">
                <a:solidFill>
                  <a:srgbClr val="FF0000"/>
                </a:solidFill>
              </a:rPr>
              <a:t>?</a:t>
            </a:r>
            <a:endParaRPr lang="en-US" sz="3000" i="1" dirty="0">
              <a:solidFill>
                <a:srgbClr val="FF00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63FFE2-0C51-4DB8-B26B-98E0C1744983}"/>
              </a:ext>
            </a:extLst>
          </p:cNvPr>
          <p:cNvSpPr/>
          <p:nvPr/>
        </p:nvSpPr>
        <p:spPr>
          <a:xfrm>
            <a:off x="914400" y="5448300"/>
            <a:ext cx="1371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200" i="1" dirty="0">
                <a:solidFill>
                  <a:srgbClr val="FF0000"/>
                </a:solidFill>
              </a:rPr>
              <a:t>Springfield gets 40% less energy from solar power than Twin Peaks.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205144-26E6-4D8E-9B3D-04FB3FB3BCFD}"/>
              </a:ext>
            </a:extLst>
          </p:cNvPr>
          <p:cNvSpPr/>
          <p:nvPr/>
        </p:nvSpPr>
        <p:spPr>
          <a:xfrm>
            <a:off x="685800" y="6515100"/>
            <a:ext cx="1409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200" i="1" dirty="0">
                <a:solidFill>
                  <a:srgbClr val="FF0000"/>
                </a:solidFill>
              </a:rPr>
              <a:t>People in Springfield use more electricity than people in Twin Peaks.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165ABEB-BD4F-42F8-8EB3-0E98B603778A}"/>
              </a:ext>
            </a:extLst>
          </p:cNvPr>
          <p:cNvSpPr/>
          <p:nvPr/>
        </p:nvSpPr>
        <p:spPr>
          <a:xfrm>
            <a:off x="914400" y="7658100"/>
            <a:ext cx="1402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200" i="1" dirty="0">
                <a:solidFill>
                  <a:srgbClr val="FF0000"/>
                </a:solidFill>
              </a:rPr>
              <a:t>Does Greenwood get more of its energy from coal than Maple Falls? </a:t>
            </a:r>
          </a:p>
        </p:txBody>
      </p:sp>
    </p:spTree>
    <p:extLst>
      <p:ext uri="{BB962C8B-B14F-4D97-AF65-F5344CB8AC3E}">
        <p14:creationId xmlns:p14="http://schemas.microsoft.com/office/powerpoint/2010/main" val="94486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A4F2121-F4B2-4CCA-BABF-A2C5D17CA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62099"/>
            <a:ext cx="13335000" cy="810009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8FA5AF3-7738-40B8-9E71-C72D437ECD32}"/>
              </a:ext>
            </a:extLst>
          </p:cNvPr>
          <p:cNvSpPr txBox="1"/>
          <p:nvPr/>
        </p:nvSpPr>
        <p:spPr>
          <a:xfrm>
            <a:off x="3048000" y="723900"/>
            <a:ext cx="1104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Look at the table and write the sentences.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6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A822706-D054-440E-84A4-258A3E3D2E58}"/>
              </a:ext>
            </a:extLst>
          </p:cNvPr>
          <p:cNvSpPr txBox="1"/>
          <p:nvPr/>
        </p:nvSpPr>
        <p:spPr>
          <a:xfrm>
            <a:off x="3276600" y="342900"/>
            <a:ext cx="1104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Look at the table and write the sentences.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D1B92C6-764E-4F4A-BCC1-4577EEBA9608}"/>
              </a:ext>
            </a:extLst>
          </p:cNvPr>
          <p:cNvSpPr txBox="1"/>
          <p:nvPr/>
        </p:nvSpPr>
        <p:spPr>
          <a:xfrm>
            <a:off x="609600" y="952500"/>
            <a:ext cx="14782800" cy="730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4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Hambry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/oil/</a:t>
            </a:r>
            <a:r>
              <a:rPr lang="en-US" sz="4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Highdale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Highdale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/coal/</a:t>
            </a:r>
            <a:r>
              <a:rPr lang="en-US" sz="4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Hambry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Highdale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/solar power/</a:t>
            </a:r>
            <a:r>
              <a:rPr lang="en-US" sz="4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Wintertown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Hambry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/coal/</a:t>
            </a:r>
            <a:r>
              <a:rPr lang="en-US" sz="4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Highdale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Wintertown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/hydropower/</a:t>
            </a:r>
            <a:r>
              <a:rPr lang="en-US" sz="4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Hambry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4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Wintertown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Hambry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/oil/</a:t>
            </a:r>
            <a:r>
              <a:rPr lang="en-US" sz="4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Highdale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0D2F7F-E2F6-4E2C-8FA5-3E9453705228}"/>
              </a:ext>
            </a:extLst>
          </p:cNvPr>
          <p:cNvSpPr txBox="1"/>
          <p:nvPr/>
        </p:nvSpPr>
        <p:spPr>
          <a:xfrm>
            <a:off x="762000" y="3256818"/>
            <a:ext cx="1257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Highdale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gets less energy from coal than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Hambry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1EDB9A-95C7-4363-AF58-5B3F9616B5DD}"/>
              </a:ext>
            </a:extLst>
          </p:cNvPr>
          <p:cNvSpPr txBox="1"/>
          <p:nvPr/>
        </p:nvSpPr>
        <p:spPr>
          <a:xfrm>
            <a:off x="762000" y="4494336"/>
            <a:ext cx="1402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Highdale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gets more energy from solar power than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Wintertown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8AE8725-FD6D-407B-856B-5E9BA7AE849F}"/>
              </a:ext>
            </a:extLst>
          </p:cNvPr>
          <p:cNvSpPr txBox="1"/>
          <p:nvPr/>
        </p:nvSpPr>
        <p:spPr>
          <a:xfrm>
            <a:off x="762000" y="5731854"/>
            <a:ext cx="11252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Hambry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gets more energy from coal than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Highdale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681E1E5E-D482-45C9-97C4-3D1148B772AC}"/>
              </a:ext>
            </a:extLst>
          </p:cNvPr>
          <p:cNvSpPr txBox="1"/>
          <p:nvPr/>
        </p:nvSpPr>
        <p:spPr>
          <a:xfrm>
            <a:off x="762000" y="6969372"/>
            <a:ext cx="154686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Wintertown</a:t>
            </a:r>
            <a:r>
              <a:rPr lang="en-US" sz="35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gets more energy from hydropower than </a:t>
            </a:r>
            <a:r>
              <a:rPr lang="en-US" sz="35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Hambry</a:t>
            </a:r>
            <a:r>
              <a:rPr lang="en-US" sz="35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20726F-1BBE-4DCF-8B11-F2606F5EA9F8}"/>
              </a:ext>
            </a:extLst>
          </p:cNvPr>
          <p:cNvSpPr txBox="1"/>
          <p:nvPr/>
        </p:nvSpPr>
        <p:spPr>
          <a:xfrm>
            <a:off x="762000" y="8191500"/>
            <a:ext cx="1546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Wintertown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Hambry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 less energy from oil than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Highdale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2D027A8D-9B7B-49FE-8F06-9D084F72436A}"/>
              </a:ext>
            </a:extLst>
          </p:cNvPr>
          <p:cNvSpPr txBox="1"/>
          <p:nvPr/>
        </p:nvSpPr>
        <p:spPr>
          <a:xfrm>
            <a:off x="762000" y="2019300"/>
            <a:ext cx="1257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Hambry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gets less energy from oil than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Highdale</a:t>
            </a:r>
            <a:endParaRPr lang="en-US" sz="3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AE2803C5-953B-43EE-86E2-31BB5AC91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0" y="1409700"/>
            <a:ext cx="4724400" cy="28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3B26469-4B4D-4E59-AD17-8E7A072A2942}"/>
              </a:ext>
            </a:extLst>
          </p:cNvPr>
          <p:cNvSpPr txBox="1"/>
          <p:nvPr/>
        </p:nvSpPr>
        <p:spPr>
          <a:xfrm>
            <a:off x="1295400" y="4838700"/>
            <a:ext cx="1007225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i="1" dirty="0" err="1">
                <a:solidFill>
                  <a:srgbClr val="FF0000"/>
                </a:solidFill>
              </a:rPr>
              <a:t>Wintertown</a:t>
            </a:r>
            <a:r>
              <a:rPr lang="en-US" sz="3400" i="1" dirty="0">
                <a:solidFill>
                  <a:srgbClr val="FF0000"/>
                </a:solidFill>
              </a:rPr>
              <a:t> gets less energy from coal than </a:t>
            </a:r>
            <a:r>
              <a:rPr lang="en-US" sz="3400" i="1" dirty="0" err="1">
                <a:solidFill>
                  <a:srgbClr val="FF0000"/>
                </a:solidFill>
              </a:rPr>
              <a:t>Hambry</a:t>
            </a:r>
            <a:r>
              <a:rPr lang="en-US" sz="34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6380D58-F544-4A2E-B0FB-BA0975223A6F}"/>
              </a:ext>
            </a:extLst>
          </p:cNvPr>
          <p:cNvSpPr txBox="1"/>
          <p:nvPr/>
        </p:nvSpPr>
        <p:spPr>
          <a:xfrm>
            <a:off x="1295400" y="5981700"/>
            <a:ext cx="1274142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i="1" dirty="0" err="1">
                <a:solidFill>
                  <a:srgbClr val="FF0000"/>
                </a:solidFill>
              </a:rPr>
              <a:t>Highdale</a:t>
            </a:r>
            <a:r>
              <a:rPr lang="en-US" sz="3400" i="1" dirty="0">
                <a:solidFill>
                  <a:srgbClr val="FF0000"/>
                </a:solidFill>
              </a:rPr>
              <a:t> gets less energy from hydropower than </a:t>
            </a:r>
            <a:r>
              <a:rPr lang="en-US" sz="3400" i="1" dirty="0" err="1">
                <a:solidFill>
                  <a:srgbClr val="FF0000"/>
                </a:solidFill>
              </a:rPr>
              <a:t>Wintertown</a:t>
            </a:r>
            <a:r>
              <a:rPr lang="en-US" sz="3400" i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29D0EF28-A01C-48BE-BA42-DF2F0D285CCA}"/>
              </a:ext>
            </a:extLst>
          </p:cNvPr>
          <p:cNvGrpSpPr/>
          <p:nvPr/>
        </p:nvGrpSpPr>
        <p:grpSpPr>
          <a:xfrm>
            <a:off x="1371600" y="1257300"/>
            <a:ext cx="15316200" cy="2862225"/>
            <a:chOff x="762000" y="952500"/>
            <a:chExt cx="15316200" cy="2862225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B12754C3-EE4F-41E8-8AFE-48ADD9186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952500"/>
              <a:ext cx="12580495" cy="685800"/>
            </a:xfrm>
            <a:prstGeom prst="rect">
              <a:avLst/>
            </a:prstGeom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2C753EC1-2839-486E-81CD-8793C2E91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2400300"/>
              <a:ext cx="15316200" cy="14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68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2248853-AFEC-49AF-9628-E4383E6F4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85900"/>
            <a:ext cx="15167751" cy="990600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936AB075-31A6-42FA-8B97-9C613481A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81300"/>
            <a:ext cx="17040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83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D65B9D4-10A7-4DC0-9410-F22D9543E594}"/>
              </a:ext>
            </a:extLst>
          </p:cNvPr>
          <p:cNvSpPr txBox="1"/>
          <p:nvPr/>
        </p:nvSpPr>
        <p:spPr>
          <a:xfrm>
            <a:off x="1219200" y="3543300"/>
            <a:ext cx="14554200" cy="4613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i="1" dirty="0">
                <a:solidFill>
                  <a:schemeClr val="accent6">
                    <a:lumMod val="50000"/>
                  </a:schemeClr>
                </a:solidFill>
              </a:rPr>
              <a:t>Blue City uses less solar power than Sun City.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i="1" dirty="0">
                <a:solidFill>
                  <a:schemeClr val="accent6">
                    <a:lumMod val="50000"/>
                  </a:schemeClr>
                </a:solidFill>
              </a:rPr>
              <a:t>Sun City gets less energy from coal than Blue City.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i="1" dirty="0">
                <a:solidFill>
                  <a:schemeClr val="accent6">
                    <a:lumMod val="50000"/>
                  </a:schemeClr>
                </a:solidFill>
              </a:rPr>
              <a:t>Blue City uses more oil than Sun City.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i="1" dirty="0">
                <a:solidFill>
                  <a:schemeClr val="accent6">
                    <a:lumMod val="50000"/>
                  </a:schemeClr>
                </a:solidFill>
              </a:rPr>
              <a:t>Sun City gets less energy from natural gas than Blue City.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i="1" dirty="0">
                <a:solidFill>
                  <a:schemeClr val="accent6">
                    <a:lumMod val="50000"/>
                  </a:schemeClr>
                </a:solidFill>
              </a:rPr>
              <a:t>Sun City uses more wind power than Blue City.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904BF-0EFF-4D9D-A888-3515A57F6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57300"/>
            <a:ext cx="15167751" cy="9906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F0C4E0B-4672-4BBB-811B-7DD1F9917F89}"/>
              </a:ext>
            </a:extLst>
          </p:cNvPr>
          <p:cNvSpPr txBox="1"/>
          <p:nvPr/>
        </p:nvSpPr>
        <p:spPr>
          <a:xfrm>
            <a:off x="5334000" y="2552700"/>
            <a:ext cx="41148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Model sentences</a:t>
            </a:r>
          </a:p>
        </p:txBody>
      </p:sp>
    </p:spTree>
    <p:extLst>
      <p:ext uri="{BB962C8B-B14F-4D97-AF65-F5344CB8AC3E}">
        <p14:creationId xmlns:p14="http://schemas.microsoft.com/office/powerpoint/2010/main" val="61958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Impacts of renewable energy projects | Deccan Herald">
            <a:extLst>
              <a:ext uri="{FF2B5EF4-FFF2-40B4-BE49-F238E27FC236}">
                <a16:creationId xmlns:a16="http://schemas.microsoft.com/office/drawing/2014/main" id="{2213F8E7-73DA-4895-AD83-3DE995809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"/>
            <a:ext cx="12420600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314566" y="33339"/>
            <a:ext cx="3386145" cy="2514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Rectangle 33"/>
          <p:cNvSpPr/>
          <p:nvPr/>
        </p:nvSpPr>
        <p:spPr>
          <a:xfrm>
            <a:off x="5729288" y="33338"/>
            <a:ext cx="3386145" cy="25146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Rectangle 34"/>
          <p:cNvSpPr/>
          <p:nvPr/>
        </p:nvSpPr>
        <p:spPr>
          <a:xfrm>
            <a:off x="9163034" y="33339"/>
            <a:ext cx="3386145" cy="25146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Rectangle 35"/>
          <p:cNvSpPr/>
          <p:nvPr/>
        </p:nvSpPr>
        <p:spPr>
          <a:xfrm>
            <a:off x="12573000" y="495300"/>
            <a:ext cx="3386145" cy="25146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Rectangle 36"/>
          <p:cNvSpPr/>
          <p:nvPr/>
        </p:nvSpPr>
        <p:spPr>
          <a:xfrm>
            <a:off x="2305057" y="2547938"/>
            <a:ext cx="3376607" cy="2590799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Rectangle 37"/>
          <p:cNvSpPr/>
          <p:nvPr/>
        </p:nvSpPr>
        <p:spPr>
          <a:xfrm>
            <a:off x="5738822" y="2571750"/>
            <a:ext cx="3386145" cy="2514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Rectangle 38"/>
          <p:cNvSpPr/>
          <p:nvPr/>
        </p:nvSpPr>
        <p:spPr>
          <a:xfrm>
            <a:off x="9172568" y="2571752"/>
            <a:ext cx="3386145" cy="25146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Rectangle 39"/>
          <p:cNvSpPr/>
          <p:nvPr/>
        </p:nvSpPr>
        <p:spPr>
          <a:xfrm>
            <a:off x="12573000" y="3009900"/>
            <a:ext cx="3386145" cy="25146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1" name="Rectangle 40"/>
          <p:cNvSpPr/>
          <p:nvPr/>
        </p:nvSpPr>
        <p:spPr>
          <a:xfrm>
            <a:off x="2314566" y="5138738"/>
            <a:ext cx="3386145" cy="25146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ectangle 41"/>
          <p:cNvSpPr/>
          <p:nvPr/>
        </p:nvSpPr>
        <p:spPr>
          <a:xfrm>
            <a:off x="5729288" y="5138736"/>
            <a:ext cx="3386145" cy="2514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Rectangle 42"/>
          <p:cNvSpPr/>
          <p:nvPr/>
        </p:nvSpPr>
        <p:spPr>
          <a:xfrm>
            <a:off x="9163034" y="5138738"/>
            <a:ext cx="3386145" cy="25146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ectangle 43"/>
          <p:cNvSpPr/>
          <p:nvPr/>
        </p:nvSpPr>
        <p:spPr>
          <a:xfrm>
            <a:off x="12577755" y="5138736"/>
            <a:ext cx="3386145" cy="2514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5" name="Rectangle 44"/>
          <p:cNvSpPr/>
          <p:nvPr/>
        </p:nvSpPr>
        <p:spPr>
          <a:xfrm>
            <a:off x="2305050" y="7677151"/>
            <a:ext cx="3386145" cy="25908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Rectangle 45"/>
          <p:cNvSpPr/>
          <p:nvPr/>
        </p:nvSpPr>
        <p:spPr>
          <a:xfrm>
            <a:off x="5719772" y="7677149"/>
            <a:ext cx="3386145" cy="25908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7" name="Rectangle 46"/>
          <p:cNvSpPr/>
          <p:nvPr/>
        </p:nvSpPr>
        <p:spPr>
          <a:xfrm>
            <a:off x="9153518" y="7677151"/>
            <a:ext cx="3386145" cy="25908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8" name="Rectangle 47"/>
          <p:cNvSpPr/>
          <p:nvPr/>
        </p:nvSpPr>
        <p:spPr>
          <a:xfrm>
            <a:off x="12573000" y="7696198"/>
            <a:ext cx="3386145" cy="25908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Rounded Rectangle 23"/>
          <p:cNvSpPr/>
          <p:nvPr/>
        </p:nvSpPr>
        <p:spPr>
          <a:xfrm>
            <a:off x="11887200" y="8972549"/>
            <a:ext cx="3771900" cy="108585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SHOW</a:t>
            </a:r>
            <a:endParaRPr lang="en-US" sz="27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971800" y="108165"/>
            <a:ext cx="11658600" cy="17145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6000" b="1" dirty="0">
                <a:solidFill>
                  <a:sysClr val="windowText" lastClr="000000"/>
                </a:solidFill>
              </a:rPr>
              <a:t>Renewable energy</a:t>
            </a:r>
            <a:endParaRPr lang="en-US" sz="6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" y="125303"/>
            <a:ext cx="18257520" cy="9982199"/>
            <a:chOff x="91440" y="91439"/>
            <a:chExt cx="12117250" cy="6711697"/>
          </a:xfrm>
        </p:grpSpPr>
        <p:sp>
          <p:nvSpPr>
            <p:cNvPr id="16" name="Google Shape;906;p36"/>
            <p:cNvSpPr/>
            <p:nvPr/>
          </p:nvSpPr>
          <p:spPr>
            <a:xfrm>
              <a:off x="5486400" y="10972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/>
              <a:endParaRPr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Google Shape;906;p36"/>
            <p:cNvSpPr/>
            <p:nvPr/>
          </p:nvSpPr>
          <p:spPr>
            <a:xfrm>
              <a:off x="143020" y="10836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/>
              <a:endParaRPr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Google Shape;907;p36"/>
            <p:cNvSpPr/>
            <p:nvPr/>
          </p:nvSpPr>
          <p:spPr>
            <a:xfrm>
              <a:off x="5533570" y="117512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137138" tIns="137138" rIns="137138" bIns="137138" anchor="t" anchorCtr="0">
              <a:noAutofit/>
            </a:bodyPr>
            <a:lstStyle/>
            <a:p>
              <a:pPr algn="ctr" defTabSz="1371600"/>
              <a:endParaRPr lang="en-US" sz="54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19" name="Google Shape;907;p36"/>
            <p:cNvSpPr/>
            <p:nvPr/>
          </p:nvSpPr>
          <p:spPr>
            <a:xfrm>
              <a:off x="91440" y="91439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137138" tIns="137138" rIns="137138" bIns="137138" anchor="t" anchorCtr="0">
              <a:noAutofit/>
            </a:bodyPr>
            <a:lstStyle/>
            <a:p>
              <a:pPr algn="ctr" defTabSz="1371600"/>
              <a:endParaRPr lang="en-US" sz="54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21" name="Google Shape;910;p36"/>
            <p:cNvSpPr/>
            <p:nvPr/>
          </p:nvSpPr>
          <p:spPr>
            <a:xfrm>
              <a:off x="731520" y="5943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/>
              <a:endParaRPr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Google Shape;912;p36"/>
            <p:cNvSpPr/>
            <p:nvPr/>
          </p:nvSpPr>
          <p:spPr>
            <a:xfrm>
              <a:off x="731520" y="11430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/>
              <a:endParaRPr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Google Shape;914;p36"/>
            <p:cNvSpPr/>
            <p:nvPr/>
          </p:nvSpPr>
          <p:spPr>
            <a:xfrm>
              <a:off x="731520" y="16916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/>
              <a:endParaRPr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Google Shape;918;p36"/>
            <p:cNvSpPr/>
            <p:nvPr/>
          </p:nvSpPr>
          <p:spPr>
            <a:xfrm>
              <a:off x="731520" y="27889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/>
              <a:endParaRPr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Google Shape;921;p36"/>
            <p:cNvSpPr/>
            <p:nvPr/>
          </p:nvSpPr>
          <p:spPr>
            <a:xfrm>
              <a:off x="731520" y="33375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/>
              <a:endParaRPr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Google Shape;923;p36"/>
            <p:cNvSpPr/>
            <p:nvPr/>
          </p:nvSpPr>
          <p:spPr>
            <a:xfrm>
              <a:off x="731520" y="38862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/>
              <a:endParaRPr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Google Shape;925;p36"/>
            <p:cNvSpPr/>
            <p:nvPr/>
          </p:nvSpPr>
          <p:spPr>
            <a:xfrm>
              <a:off x="731520" y="44348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/>
              <a:endParaRPr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Google Shape;914;p36"/>
            <p:cNvSpPr/>
            <p:nvPr/>
          </p:nvSpPr>
          <p:spPr>
            <a:xfrm>
              <a:off x="731520" y="22402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/>
              <a:endParaRPr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914;p36"/>
            <p:cNvSpPr/>
            <p:nvPr/>
          </p:nvSpPr>
          <p:spPr>
            <a:xfrm>
              <a:off x="731520" y="49834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/>
              <a:endParaRPr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914;p36"/>
            <p:cNvSpPr/>
            <p:nvPr/>
          </p:nvSpPr>
          <p:spPr>
            <a:xfrm>
              <a:off x="731520" y="55321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/>
              <a:endParaRPr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914;p36"/>
            <p:cNvSpPr/>
            <p:nvPr/>
          </p:nvSpPr>
          <p:spPr>
            <a:xfrm>
              <a:off x="731520" y="60807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/>
              <a:endParaRPr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Google Shape;914;p36"/>
            <p:cNvSpPr/>
            <p:nvPr/>
          </p:nvSpPr>
          <p:spPr>
            <a:xfrm>
              <a:off x="731520" y="66294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/>
              <a:endParaRPr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Google Shape;910;p36"/>
            <p:cNvSpPr/>
            <p:nvPr/>
          </p:nvSpPr>
          <p:spPr>
            <a:xfrm rot="5400000">
              <a:off x="-1966284" y="3419855"/>
              <a:ext cx="6675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/>
              <a:endParaRPr sz="27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074188" y="1383801"/>
            <a:ext cx="147455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5400" b="1" i="1" u="sng" dirty="0">
                <a:solidFill>
                  <a:prstClr val="black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Unit 10</a:t>
            </a:r>
            <a:endParaRPr lang="en-US" sz="5400" b="1" i="1" dirty="0">
              <a:solidFill>
                <a:prstClr val="black"/>
              </a:solidFill>
              <a:latin typeface="Constantia" panose="02030602050306030303" pitchFamily="18" charset="0"/>
              <a:sym typeface="Wingdings" panose="05000000000000000000" pitchFamily="2" charset="2"/>
            </a:endParaRPr>
          </a:p>
          <a:p>
            <a:pPr algn="ctr" defTabSz="1371600"/>
            <a:r>
              <a:rPr lang="en-US" sz="5400" b="1" i="1" dirty="0">
                <a:solidFill>
                  <a:srgbClr val="C00000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ENERGY SOURCES</a:t>
            </a:r>
          </a:p>
          <a:p>
            <a:pPr defTabSz="1371600"/>
            <a:r>
              <a:rPr lang="en-US" sz="5400" b="1" i="1" dirty="0">
                <a:solidFill>
                  <a:prstClr val="black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Lesson 2</a:t>
            </a:r>
            <a:r>
              <a:rPr lang="en-US" sz="5400" b="1" i="1" u="sng" dirty="0">
                <a:solidFill>
                  <a:prstClr val="black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:</a:t>
            </a:r>
            <a:r>
              <a:rPr lang="en-US" sz="5400" b="1" i="1" dirty="0">
                <a:solidFill>
                  <a:prstClr val="black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 </a:t>
            </a:r>
            <a:r>
              <a:rPr lang="en-US" sz="5400" b="1" i="1" dirty="0">
                <a:solidFill>
                  <a:srgbClr val="C00000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Grammar</a:t>
            </a:r>
          </a:p>
          <a:p>
            <a:pPr defTabSz="1371600"/>
            <a:endParaRPr lang="en-US" sz="5400" i="1" dirty="0">
              <a:solidFill>
                <a:prstClr val="black"/>
              </a:solidFill>
              <a:latin typeface="Constantia" panose="02030602050306030303" pitchFamily="18" charset="0"/>
              <a:sym typeface="Wingdings" panose="05000000000000000000" pitchFamily="2" charset="2"/>
            </a:endParaRP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25BF8287-D7AE-4CE2-8C90-1DF901C4D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3891167" y="494481"/>
            <a:ext cx="2622687" cy="26004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AB606CD-D414-4AED-8110-41B39374CE1C}"/>
              </a:ext>
            </a:extLst>
          </p:cNvPr>
          <p:cNvSpPr txBox="1"/>
          <p:nvPr/>
        </p:nvSpPr>
        <p:spPr>
          <a:xfrm>
            <a:off x="-4161032" y="3306036"/>
            <a:ext cx="396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3600" b="1">
                <a:solidFill>
                  <a:prstClr val="black"/>
                </a:solidFill>
                <a:latin typeface="Contastia"/>
              </a:rPr>
              <a:t>   Ms Phương </a:t>
            </a:r>
          </a:p>
          <a:p>
            <a:pPr defTabSz="1371600"/>
            <a:r>
              <a:rPr lang="en-US" sz="3600" b="1">
                <a:solidFill>
                  <a:prstClr val="black"/>
                </a:solidFill>
                <a:latin typeface="Contastia"/>
              </a:rPr>
              <a:t>Zalo: 0966765064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22FAE95C-D41A-44D0-896D-0B3A3685BA4A}"/>
              </a:ext>
            </a:extLst>
          </p:cNvPr>
          <p:cNvSpPr txBox="1"/>
          <p:nvPr/>
        </p:nvSpPr>
        <p:spPr>
          <a:xfrm>
            <a:off x="1882795" y="3959144"/>
            <a:ext cx="15338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9FB3BB33-1E16-459F-90CC-F0ECA1A9C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152900"/>
            <a:ext cx="1543621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12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lourful adhesive taps and pen on open notebook">
            <a:extLst>
              <a:ext uri="{FF2B5EF4-FFF2-40B4-BE49-F238E27FC236}">
                <a16:creationId xmlns:a16="http://schemas.microsoft.com/office/drawing/2014/main" id="{F4B3D655-B994-D72E-34EA-F631AD47F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4"/>
          <a:stretch/>
        </p:blipFill>
        <p:spPr>
          <a:xfrm>
            <a:off x="1" y="10"/>
            <a:ext cx="14504463" cy="10286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74189C8-DD25-477B-BC16-06FF575C28EC}"/>
              </a:ext>
            </a:extLst>
          </p:cNvPr>
          <p:cNvSpPr/>
          <p:nvPr/>
        </p:nvSpPr>
        <p:spPr>
          <a:xfrm>
            <a:off x="9601200" y="647700"/>
            <a:ext cx="7543799" cy="28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5E60161-151A-4630-AEA7-56EF965483A1}"/>
              </a:ext>
            </a:extLst>
          </p:cNvPr>
          <p:cNvSpPr txBox="1"/>
          <p:nvPr/>
        </p:nvSpPr>
        <p:spPr>
          <a:xfrm>
            <a:off x="8001000" y="3651301"/>
            <a:ext cx="9448799" cy="561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Make 2 sentences using Comparison (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more…than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and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less…than…)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Do the exercises in WB: Grammar (page 57).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Complete the grammar notes in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Anh 7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-Learn Smart World Notebook (page 61).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Play consolation games in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Anh 7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-Learn Smart World DHA App on </a:t>
            </a:r>
            <a:r>
              <a:rPr lang="en-US" sz="3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www.eduhome.com.vn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Prepare: Lesson 1.3 – Pronunciation and Speaking (page 78 – SB).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A2F90528-634F-4DED-8694-1EA16BC46D0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10000" y="190500"/>
            <a:ext cx="12268200" cy="9906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314566" y="33339"/>
            <a:ext cx="3386145" cy="2514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Rectangle 33"/>
          <p:cNvSpPr/>
          <p:nvPr/>
        </p:nvSpPr>
        <p:spPr>
          <a:xfrm>
            <a:off x="5729288" y="33338"/>
            <a:ext cx="3386145" cy="25146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Rectangle 34"/>
          <p:cNvSpPr/>
          <p:nvPr/>
        </p:nvSpPr>
        <p:spPr>
          <a:xfrm>
            <a:off x="9163034" y="33339"/>
            <a:ext cx="3386145" cy="25146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Rectangle 35"/>
          <p:cNvSpPr/>
          <p:nvPr/>
        </p:nvSpPr>
        <p:spPr>
          <a:xfrm>
            <a:off x="12596805" y="33338"/>
            <a:ext cx="3386145" cy="25146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Rectangle 36"/>
          <p:cNvSpPr/>
          <p:nvPr/>
        </p:nvSpPr>
        <p:spPr>
          <a:xfrm>
            <a:off x="2305050" y="2571752"/>
            <a:ext cx="3386145" cy="2514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" name="Rectangle 37"/>
          <p:cNvSpPr/>
          <p:nvPr/>
        </p:nvSpPr>
        <p:spPr>
          <a:xfrm>
            <a:off x="5738822" y="2571750"/>
            <a:ext cx="3386145" cy="2514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Rectangle 38"/>
          <p:cNvSpPr/>
          <p:nvPr/>
        </p:nvSpPr>
        <p:spPr>
          <a:xfrm>
            <a:off x="9172568" y="2571752"/>
            <a:ext cx="3386145" cy="25146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Rectangle 39"/>
          <p:cNvSpPr/>
          <p:nvPr/>
        </p:nvSpPr>
        <p:spPr>
          <a:xfrm>
            <a:off x="12496800" y="2628900"/>
            <a:ext cx="3386145" cy="25146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1" name="Rectangle 40"/>
          <p:cNvSpPr/>
          <p:nvPr/>
        </p:nvSpPr>
        <p:spPr>
          <a:xfrm>
            <a:off x="2314566" y="5138738"/>
            <a:ext cx="3386145" cy="25146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ectangle 41"/>
          <p:cNvSpPr/>
          <p:nvPr/>
        </p:nvSpPr>
        <p:spPr>
          <a:xfrm>
            <a:off x="5729288" y="5138736"/>
            <a:ext cx="3386145" cy="2514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Rectangle 42"/>
          <p:cNvSpPr/>
          <p:nvPr/>
        </p:nvSpPr>
        <p:spPr>
          <a:xfrm>
            <a:off x="9163034" y="5138738"/>
            <a:ext cx="3386145" cy="25146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ectangle 43"/>
          <p:cNvSpPr/>
          <p:nvPr/>
        </p:nvSpPr>
        <p:spPr>
          <a:xfrm>
            <a:off x="12577755" y="5138736"/>
            <a:ext cx="3386145" cy="2514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5" name="Rectangle 44"/>
          <p:cNvSpPr/>
          <p:nvPr/>
        </p:nvSpPr>
        <p:spPr>
          <a:xfrm>
            <a:off x="2305050" y="7677151"/>
            <a:ext cx="3386145" cy="25908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Rectangle 45"/>
          <p:cNvSpPr/>
          <p:nvPr/>
        </p:nvSpPr>
        <p:spPr>
          <a:xfrm>
            <a:off x="5719772" y="7677149"/>
            <a:ext cx="3386145" cy="25908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7" name="Rectangle 46"/>
          <p:cNvSpPr/>
          <p:nvPr/>
        </p:nvSpPr>
        <p:spPr>
          <a:xfrm>
            <a:off x="9153518" y="7677151"/>
            <a:ext cx="3386145" cy="25908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8" name="Rectangle 47"/>
          <p:cNvSpPr/>
          <p:nvPr/>
        </p:nvSpPr>
        <p:spPr>
          <a:xfrm>
            <a:off x="12587289" y="7677149"/>
            <a:ext cx="3386145" cy="25908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Rounded Rectangle 23"/>
          <p:cNvSpPr/>
          <p:nvPr/>
        </p:nvSpPr>
        <p:spPr>
          <a:xfrm>
            <a:off x="11887200" y="8972549"/>
            <a:ext cx="3771900" cy="108585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SHOW</a:t>
            </a:r>
            <a:endParaRPr lang="en-US" sz="27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3314700" y="114300"/>
            <a:ext cx="11658600" cy="17145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6000" b="1" dirty="0">
                <a:solidFill>
                  <a:sysClr val="windowText" lastClr="000000"/>
                </a:solidFill>
              </a:rPr>
              <a:t>coal</a:t>
            </a:r>
            <a:endParaRPr lang="en-US" sz="6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>
            <a:extLst>
              <a:ext uri="{FF2B5EF4-FFF2-40B4-BE49-F238E27FC236}">
                <a16:creationId xmlns:a16="http://schemas.microsoft.com/office/drawing/2014/main" id="{5C3282AC-FFF8-4BF7-9A63-064E1B90515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657600" y="-571500"/>
            <a:ext cx="10668000" cy="105918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314566" y="33339"/>
            <a:ext cx="3386145" cy="2514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Rectangle 33"/>
          <p:cNvSpPr/>
          <p:nvPr/>
        </p:nvSpPr>
        <p:spPr>
          <a:xfrm>
            <a:off x="5729288" y="33338"/>
            <a:ext cx="3386145" cy="25146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Rectangle 34"/>
          <p:cNvSpPr/>
          <p:nvPr/>
        </p:nvSpPr>
        <p:spPr>
          <a:xfrm>
            <a:off x="9163034" y="33339"/>
            <a:ext cx="3386145" cy="25146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Rectangle 35"/>
          <p:cNvSpPr/>
          <p:nvPr/>
        </p:nvSpPr>
        <p:spPr>
          <a:xfrm>
            <a:off x="12596805" y="33338"/>
            <a:ext cx="3386145" cy="25146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Rectangle 36"/>
          <p:cNvSpPr/>
          <p:nvPr/>
        </p:nvSpPr>
        <p:spPr>
          <a:xfrm>
            <a:off x="2305050" y="2571752"/>
            <a:ext cx="3386145" cy="2514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" name="Rectangle 37"/>
          <p:cNvSpPr/>
          <p:nvPr/>
        </p:nvSpPr>
        <p:spPr>
          <a:xfrm>
            <a:off x="5738822" y="2571750"/>
            <a:ext cx="3386145" cy="2514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Rectangle 38"/>
          <p:cNvSpPr/>
          <p:nvPr/>
        </p:nvSpPr>
        <p:spPr>
          <a:xfrm>
            <a:off x="9172568" y="2571752"/>
            <a:ext cx="3386145" cy="25146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Rectangle 39"/>
          <p:cNvSpPr/>
          <p:nvPr/>
        </p:nvSpPr>
        <p:spPr>
          <a:xfrm>
            <a:off x="12573000" y="2552700"/>
            <a:ext cx="3386145" cy="25146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1" name="Rectangle 40"/>
          <p:cNvSpPr/>
          <p:nvPr/>
        </p:nvSpPr>
        <p:spPr>
          <a:xfrm>
            <a:off x="2314566" y="5138738"/>
            <a:ext cx="3386145" cy="25146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ectangle 41"/>
          <p:cNvSpPr/>
          <p:nvPr/>
        </p:nvSpPr>
        <p:spPr>
          <a:xfrm>
            <a:off x="5729288" y="5138736"/>
            <a:ext cx="3386145" cy="2514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Rectangle 42"/>
          <p:cNvSpPr/>
          <p:nvPr/>
        </p:nvSpPr>
        <p:spPr>
          <a:xfrm>
            <a:off x="9163034" y="5138738"/>
            <a:ext cx="3386145" cy="25146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ectangle 43"/>
          <p:cNvSpPr/>
          <p:nvPr/>
        </p:nvSpPr>
        <p:spPr>
          <a:xfrm>
            <a:off x="12577755" y="5138736"/>
            <a:ext cx="3386145" cy="2514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5" name="Rectangle 44"/>
          <p:cNvSpPr/>
          <p:nvPr/>
        </p:nvSpPr>
        <p:spPr>
          <a:xfrm>
            <a:off x="2305050" y="7677151"/>
            <a:ext cx="3386145" cy="25908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Rectangle 45"/>
          <p:cNvSpPr/>
          <p:nvPr/>
        </p:nvSpPr>
        <p:spPr>
          <a:xfrm>
            <a:off x="5719772" y="7677149"/>
            <a:ext cx="3386145" cy="25908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7" name="Rectangle 46"/>
          <p:cNvSpPr/>
          <p:nvPr/>
        </p:nvSpPr>
        <p:spPr>
          <a:xfrm>
            <a:off x="9153518" y="7677151"/>
            <a:ext cx="3386145" cy="25908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8" name="Rectangle 47"/>
          <p:cNvSpPr/>
          <p:nvPr/>
        </p:nvSpPr>
        <p:spPr>
          <a:xfrm>
            <a:off x="12587289" y="7677149"/>
            <a:ext cx="3386145" cy="25908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Rounded Rectangle 23"/>
          <p:cNvSpPr/>
          <p:nvPr/>
        </p:nvSpPr>
        <p:spPr>
          <a:xfrm>
            <a:off x="11887200" y="8972549"/>
            <a:ext cx="3771900" cy="108585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SHOW</a:t>
            </a:r>
            <a:endParaRPr lang="en-US" sz="27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3314700" y="114300"/>
            <a:ext cx="11658600" cy="17145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6000" b="1" dirty="0">
                <a:solidFill>
                  <a:sysClr val="windowText" lastClr="000000"/>
                </a:solidFill>
              </a:rPr>
              <a:t>oil</a:t>
            </a:r>
            <a:endParaRPr lang="en-US" sz="6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Non-renewable resource Renewable energy Fossil fuel, energy, renewable  Energy, sphere png | PNGEgg">
            <a:extLst>
              <a:ext uri="{FF2B5EF4-FFF2-40B4-BE49-F238E27FC236}">
                <a16:creationId xmlns:a16="http://schemas.microsoft.com/office/drawing/2014/main" id="{801D9FAC-F727-4250-9D52-070F364DA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13144" r="28261" b="15266"/>
          <a:stretch/>
        </p:blipFill>
        <p:spPr bwMode="auto">
          <a:xfrm>
            <a:off x="2438400" y="114300"/>
            <a:ext cx="13487400" cy="1020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314566" y="33339"/>
            <a:ext cx="3386145" cy="2514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Rectangle 33"/>
          <p:cNvSpPr/>
          <p:nvPr/>
        </p:nvSpPr>
        <p:spPr>
          <a:xfrm>
            <a:off x="5729288" y="33338"/>
            <a:ext cx="3386145" cy="25146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Rectangle 34"/>
          <p:cNvSpPr/>
          <p:nvPr/>
        </p:nvSpPr>
        <p:spPr>
          <a:xfrm>
            <a:off x="9163034" y="33339"/>
            <a:ext cx="3386145" cy="25146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Rectangle 35"/>
          <p:cNvSpPr/>
          <p:nvPr/>
        </p:nvSpPr>
        <p:spPr>
          <a:xfrm>
            <a:off x="12596805" y="33338"/>
            <a:ext cx="3386145" cy="25146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Rectangle 36"/>
          <p:cNvSpPr/>
          <p:nvPr/>
        </p:nvSpPr>
        <p:spPr>
          <a:xfrm>
            <a:off x="2262239" y="2571750"/>
            <a:ext cx="3386145" cy="2514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" name="Rectangle 37"/>
          <p:cNvSpPr/>
          <p:nvPr/>
        </p:nvSpPr>
        <p:spPr>
          <a:xfrm>
            <a:off x="5738822" y="2571750"/>
            <a:ext cx="3386145" cy="2514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Rectangle 38"/>
          <p:cNvSpPr/>
          <p:nvPr/>
        </p:nvSpPr>
        <p:spPr>
          <a:xfrm>
            <a:off x="9172568" y="2571752"/>
            <a:ext cx="3386145" cy="25146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Rectangle 39"/>
          <p:cNvSpPr/>
          <p:nvPr/>
        </p:nvSpPr>
        <p:spPr>
          <a:xfrm>
            <a:off x="12496800" y="2552700"/>
            <a:ext cx="3386145" cy="25146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1" name="Rectangle 40"/>
          <p:cNvSpPr/>
          <p:nvPr/>
        </p:nvSpPr>
        <p:spPr>
          <a:xfrm>
            <a:off x="2314566" y="5138738"/>
            <a:ext cx="3386145" cy="25146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ectangle 41"/>
          <p:cNvSpPr/>
          <p:nvPr/>
        </p:nvSpPr>
        <p:spPr>
          <a:xfrm>
            <a:off x="5729288" y="5138736"/>
            <a:ext cx="3386145" cy="2514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Rectangle 42"/>
          <p:cNvSpPr/>
          <p:nvPr/>
        </p:nvSpPr>
        <p:spPr>
          <a:xfrm>
            <a:off x="9163034" y="5138738"/>
            <a:ext cx="3386145" cy="25146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ectangle 43"/>
          <p:cNvSpPr/>
          <p:nvPr/>
        </p:nvSpPr>
        <p:spPr>
          <a:xfrm>
            <a:off x="12577755" y="5138736"/>
            <a:ext cx="3386145" cy="2514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5" name="Rectangle 44"/>
          <p:cNvSpPr/>
          <p:nvPr/>
        </p:nvSpPr>
        <p:spPr>
          <a:xfrm>
            <a:off x="2305050" y="7677151"/>
            <a:ext cx="3386145" cy="25908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Rectangle 45"/>
          <p:cNvSpPr/>
          <p:nvPr/>
        </p:nvSpPr>
        <p:spPr>
          <a:xfrm>
            <a:off x="5719772" y="7677149"/>
            <a:ext cx="3386145" cy="25908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7" name="Rectangle 46"/>
          <p:cNvSpPr/>
          <p:nvPr/>
        </p:nvSpPr>
        <p:spPr>
          <a:xfrm>
            <a:off x="9153518" y="7677151"/>
            <a:ext cx="3386145" cy="25908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8" name="Rectangle 47"/>
          <p:cNvSpPr/>
          <p:nvPr/>
        </p:nvSpPr>
        <p:spPr>
          <a:xfrm>
            <a:off x="12441621" y="7653334"/>
            <a:ext cx="3386145" cy="25908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Rounded Rectangle 23"/>
          <p:cNvSpPr/>
          <p:nvPr/>
        </p:nvSpPr>
        <p:spPr>
          <a:xfrm>
            <a:off x="11887200" y="8972549"/>
            <a:ext cx="3771900" cy="108585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SHOW</a:t>
            </a:r>
            <a:endParaRPr lang="en-US" sz="27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3314700" y="114300"/>
            <a:ext cx="11658600" cy="17145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6000" b="1" dirty="0">
                <a:solidFill>
                  <a:sysClr val="windowText" lastClr="000000"/>
                </a:solidFill>
              </a:rPr>
              <a:t>non-renewable energy</a:t>
            </a:r>
            <a:endParaRPr lang="en-US" sz="6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0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>
            <a:extLst>
              <a:ext uri="{FF2B5EF4-FFF2-40B4-BE49-F238E27FC236}">
                <a16:creationId xmlns:a16="http://schemas.microsoft.com/office/drawing/2014/main" id="{252A6BD7-C861-4531-85D3-C44BB886A8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76800" y="266700"/>
            <a:ext cx="9906000" cy="96012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314566" y="33339"/>
            <a:ext cx="3386145" cy="2514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Rectangle 33"/>
          <p:cNvSpPr/>
          <p:nvPr/>
        </p:nvSpPr>
        <p:spPr>
          <a:xfrm>
            <a:off x="5729288" y="33338"/>
            <a:ext cx="3386145" cy="25146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Rectangle 34"/>
          <p:cNvSpPr/>
          <p:nvPr/>
        </p:nvSpPr>
        <p:spPr>
          <a:xfrm>
            <a:off x="9163034" y="33339"/>
            <a:ext cx="3386145" cy="25146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Rectangle 35"/>
          <p:cNvSpPr/>
          <p:nvPr/>
        </p:nvSpPr>
        <p:spPr>
          <a:xfrm>
            <a:off x="12596805" y="33338"/>
            <a:ext cx="3386145" cy="25146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Rectangle 36"/>
          <p:cNvSpPr/>
          <p:nvPr/>
        </p:nvSpPr>
        <p:spPr>
          <a:xfrm>
            <a:off x="2305050" y="2571752"/>
            <a:ext cx="3386145" cy="2514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" name="Rectangle 37"/>
          <p:cNvSpPr/>
          <p:nvPr/>
        </p:nvSpPr>
        <p:spPr>
          <a:xfrm>
            <a:off x="5738822" y="2571750"/>
            <a:ext cx="3386145" cy="2514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Rectangle 38"/>
          <p:cNvSpPr/>
          <p:nvPr/>
        </p:nvSpPr>
        <p:spPr>
          <a:xfrm>
            <a:off x="9172568" y="2571752"/>
            <a:ext cx="3386145" cy="25146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Rectangle 39"/>
          <p:cNvSpPr/>
          <p:nvPr/>
        </p:nvSpPr>
        <p:spPr>
          <a:xfrm>
            <a:off x="12573000" y="2552700"/>
            <a:ext cx="3386145" cy="25146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1" name="Rectangle 40"/>
          <p:cNvSpPr/>
          <p:nvPr/>
        </p:nvSpPr>
        <p:spPr>
          <a:xfrm>
            <a:off x="2314566" y="5138738"/>
            <a:ext cx="3386145" cy="25146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ectangle 41"/>
          <p:cNvSpPr/>
          <p:nvPr/>
        </p:nvSpPr>
        <p:spPr>
          <a:xfrm>
            <a:off x="5729288" y="5138736"/>
            <a:ext cx="3386145" cy="2514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Rectangle 42"/>
          <p:cNvSpPr/>
          <p:nvPr/>
        </p:nvSpPr>
        <p:spPr>
          <a:xfrm>
            <a:off x="9163034" y="5138738"/>
            <a:ext cx="3386145" cy="25146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ectangle 43"/>
          <p:cNvSpPr/>
          <p:nvPr/>
        </p:nvSpPr>
        <p:spPr>
          <a:xfrm>
            <a:off x="12577755" y="5138736"/>
            <a:ext cx="3386145" cy="2514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5" name="Rectangle 44"/>
          <p:cNvSpPr/>
          <p:nvPr/>
        </p:nvSpPr>
        <p:spPr>
          <a:xfrm>
            <a:off x="2305050" y="7677151"/>
            <a:ext cx="3386145" cy="25908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Rectangle 45"/>
          <p:cNvSpPr/>
          <p:nvPr/>
        </p:nvSpPr>
        <p:spPr>
          <a:xfrm>
            <a:off x="5719772" y="7677149"/>
            <a:ext cx="3386145" cy="25908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7" name="Rectangle 46"/>
          <p:cNvSpPr/>
          <p:nvPr/>
        </p:nvSpPr>
        <p:spPr>
          <a:xfrm>
            <a:off x="9153518" y="7677151"/>
            <a:ext cx="3386145" cy="25908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8" name="Rectangle 47"/>
          <p:cNvSpPr/>
          <p:nvPr/>
        </p:nvSpPr>
        <p:spPr>
          <a:xfrm>
            <a:off x="12577755" y="7691708"/>
            <a:ext cx="3386145" cy="25908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Rounded Rectangle 23"/>
          <p:cNvSpPr/>
          <p:nvPr/>
        </p:nvSpPr>
        <p:spPr>
          <a:xfrm>
            <a:off x="11887200" y="8972549"/>
            <a:ext cx="3771900" cy="108585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SHOW</a:t>
            </a:r>
            <a:endParaRPr lang="en-US" sz="27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3314700" y="114300"/>
            <a:ext cx="11658600" cy="17145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ysClr val="windowText" lastClr="000000"/>
                </a:solidFill>
              </a:rPr>
              <a:t>wind energy</a:t>
            </a:r>
          </a:p>
        </p:txBody>
      </p:sp>
    </p:spTree>
    <p:extLst>
      <p:ext uri="{BB962C8B-B14F-4D97-AF65-F5344CB8AC3E}">
        <p14:creationId xmlns:p14="http://schemas.microsoft.com/office/powerpoint/2010/main" val="12386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81FD13BD-23AD-4DA2-BBC7-7571719108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81600" y="190500"/>
            <a:ext cx="9982200" cy="100965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314566" y="33339"/>
            <a:ext cx="3386145" cy="2514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Rectangle 33"/>
          <p:cNvSpPr/>
          <p:nvPr/>
        </p:nvSpPr>
        <p:spPr>
          <a:xfrm>
            <a:off x="5729288" y="33338"/>
            <a:ext cx="3386145" cy="25146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Rectangle 34"/>
          <p:cNvSpPr/>
          <p:nvPr/>
        </p:nvSpPr>
        <p:spPr>
          <a:xfrm>
            <a:off x="9163034" y="33339"/>
            <a:ext cx="3386145" cy="25146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Rectangle 35"/>
          <p:cNvSpPr/>
          <p:nvPr/>
        </p:nvSpPr>
        <p:spPr>
          <a:xfrm>
            <a:off x="12596805" y="33338"/>
            <a:ext cx="3386145" cy="25146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Rectangle 36"/>
          <p:cNvSpPr/>
          <p:nvPr/>
        </p:nvSpPr>
        <p:spPr>
          <a:xfrm>
            <a:off x="2305050" y="2571752"/>
            <a:ext cx="3386145" cy="2514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" name="Rectangle 37"/>
          <p:cNvSpPr/>
          <p:nvPr/>
        </p:nvSpPr>
        <p:spPr>
          <a:xfrm>
            <a:off x="5738822" y="2571750"/>
            <a:ext cx="3386145" cy="2514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Rectangle 38"/>
          <p:cNvSpPr/>
          <p:nvPr/>
        </p:nvSpPr>
        <p:spPr>
          <a:xfrm>
            <a:off x="9172568" y="2571752"/>
            <a:ext cx="3386145" cy="25146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Rectangle 39"/>
          <p:cNvSpPr/>
          <p:nvPr/>
        </p:nvSpPr>
        <p:spPr>
          <a:xfrm>
            <a:off x="12573000" y="2552700"/>
            <a:ext cx="3386145" cy="25146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1" name="Rectangle 40"/>
          <p:cNvSpPr/>
          <p:nvPr/>
        </p:nvSpPr>
        <p:spPr>
          <a:xfrm>
            <a:off x="2314566" y="5138738"/>
            <a:ext cx="3386145" cy="25146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ectangle 41"/>
          <p:cNvSpPr/>
          <p:nvPr/>
        </p:nvSpPr>
        <p:spPr>
          <a:xfrm>
            <a:off x="5729288" y="5138736"/>
            <a:ext cx="3386145" cy="2514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Rectangle 42"/>
          <p:cNvSpPr/>
          <p:nvPr/>
        </p:nvSpPr>
        <p:spPr>
          <a:xfrm>
            <a:off x="9163034" y="5138738"/>
            <a:ext cx="3386145" cy="25146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ectangle 43"/>
          <p:cNvSpPr/>
          <p:nvPr/>
        </p:nvSpPr>
        <p:spPr>
          <a:xfrm>
            <a:off x="12577755" y="5138736"/>
            <a:ext cx="3386145" cy="2514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5" name="Rectangle 44"/>
          <p:cNvSpPr/>
          <p:nvPr/>
        </p:nvSpPr>
        <p:spPr>
          <a:xfrm>
            <a:off x="2305050" y="7677151"/>
            <a:ext cx="3386145" cy="25908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Rectangle 45"/>
          <p:cNvSpPr/>
          <p:nvPr/>
        </p:nvSpPr>
        <p:spPr>
          <a:xfrm>
            <a:off x="5719772" y="7677149"/>
            <a:ext cx="3386145" cy="25908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7" name="Rectangle 46"/>
          <p:cNvSpPr/>
          <p:nvPr/>
        </p:nvSpPr>
        <p:spPr>
          <a:xfrm>
            <a:off x="9153518" y="7677151"/>
            <a:ext cx="3386145" cy="25908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8" name="Rectangle 47"/>
          <p:cNvSpPr/>
          <p:nvPr/>
        </p:nvSpPr>
        <p:spPr>
          <a:xfrm>
            <a:off x="12558713" y="7705724"/>
            <a:ext cx="3386145" cy="25908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Rounded Rectangle 23"/>
          <p:cNvSpPr/>
          <p:nvPr/>
        </p:nvSpPr>
        <p:spPr>
          <a:xfrm>
            <a:off x="11887200" y="8972549"/>
            <a:ext cx="3771900" cy="108585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SHOW</a:t>
            </a:r>
            <a:endParaRPr lang="en-US" sz="27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3314700" y="114300"/>
            <a:ext cx="11658600" cy="17145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6000" b="1" dirty="0">
                <a:solidFill>
                  <a:sysClr val="windowText" lastClr="000000"/>
                </a:solidFill>
              </a:rPr>
              <a:t>solar energy</a:t>
            </a:r>
            <a:endParaRPr lang="en-US" sz="6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>
            <a:extLst>
              <a:ext uri="{FF2B5EF4-FFF2-40B4-BE49-F238E27FC236}">
                <a16:creationId xmlns:a16="http://schemas.microsoft.com/office/drawing/2014/main" id="{3ECE4513-0A31-42C6-A97D-B8C628A4EFC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590800" y="190500"/>
            <a:ext cx="13182600" cy="100965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314566" y="33339"/>
            <a:ext cx="3386145" cy="2514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Rectangle 33"/>
          <p:cNvSpPr/>
          <p:nvPr/>
        </p:nvSpPr>
        <p:spPr>
          <a:xfrm>
            <a:off x="5729288" y="33338"/>
            <a:ext cx="3386145" cy="25146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Rectangle 34"/>
          <p:cNvSpPr/>
          <p:nvPr/>
        </p:nvSpPr>
        <p:spPr>
          <a:xfrm>
            <a:off x="9163034" y="33339"/>
            <a:ext cx="3386145" cy="25146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Rectangle 35"/>
          <p:cNvSpPr/>
          <p:nvPr/>
        </p:nvSpPr>
        <p:spPr>
          <a:xfrm>
            <a:off x="12596805" y="33338"/>
            <a:ext cx="3386145" cy="25146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Rectangle 36"/>
          <p:cNvSpPr/>
          <p:nvPr/>
        </p:nvSpPr>
        <p:spPr>
          <a:xfrm>
            <a:off x="2305050" y="2571752"/>
            <a:ext cx="3386145" cy="2514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" name="Rectangle 37"/>
          <p:cNvSpPr/>
          <p:nvPr/>
        </p:nvSpPr>
        <p:spPr>
          <a:xfrm>
            <a:off x="5738822" y="2571750"/>
            <a:ext cx="3386145" cy="2514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Rectangle 38"/>
          <p:cNvSpPr/>
          <p:nvPr/>
        </p:nvSpPr>
        <p:spPr>
          <a:xfrm>
            <a:off x="9172568" y="2571752"/>
            <a:ext cx="3386145" cy="25146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Rectangle 39"/>
          <p:cNvSpPr/>
          <p:nvPr/>
        </p:nvSpPr>
        <p:spPr>
          <a:xfrm>
            <a:off x="12573000" y="2552700"/>
            <a:ext cx="3386145" cy="25146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1" name="Rectangle 40"/>
          <p:cNvSpPr/>
          <p:nvPr/>
        </p:nvSpPr>
        <p:spPr>
          <a:xfrm>
            <a:off x="2314566" y="5138738"/>
            <a:ext cx="3386145" cy="25146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ectangle 41"/>
          <p:cNvSpPr/>
          <p:nvPr/>
        </p:nvSpPr>
        <p:spPr>
          <a:xfrm>
            <a:off x="5729288" y="5138736"/>
            <a:ext cx="3386145" cy="2514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Rectangle 42"/>
          <p:cNvSpPr/>
          <p:nvPr/>
        </p:nvSpPr>
        <p:spPr>
          <a:xfrm>
            <a:off x="9163034" y="5138738"/>
            <a:ext cx="3386145" cy="25146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ectangle 43"/>
          <p:cNvSpPr/>
          <p:nvPr/>
        </p:nvSpPr>
        <p:spPr>
          <a:xfrm>
            <a:off x="12577755" y="5138736"/>
            <a:ext cx="3386145" cy="2514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5" name="Rectangle 44"/>
          <p:cNvSpPr/>
          <p:nvPr/>
        </p:nvSpPr>
        <p:spPr>
          <a:xfrm>
            <a:off x="2305050" y="7677151"/>
            <a:ext cx="3386145" cy="25908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Rectangle 45"/>
          <p:cNvSpPr/>
          <p:nvPr/>
        </p:nvSpPr>
        <p:spPr>
          <a:xfrm>
            <a:off x="5719772" y="7677149"/>
            <a:ext cx="3386145" cy="25908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7" name="Rectangle 46"/>
          <p:cNvSpPr/>
          <p:nvPr/>
        </p:nvSpPr>
        <p:spPr>
          <a:xfrm>
            <a:off x="9153518" y="7677151"/>
            <a:ext cx="3386145" cy="25908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8" name="Rectangle 47"/>
          <p:cNvSpPr/>
          <p:nvPr/>
        </p:nvSpPr>
        <p:spPr>
          <a:xfrm>
            <a:off x="12558713" y="7705724"/>
            <a:ext cx="3386145" cy="25908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Rounded Rectangle 23"/>
          <p:cNvSpPr/>
          <p:nvPr/>
        </p:nvSpPr>
        <p:spPr>
          <a:xfrm>
            <a:off x="11887200" y="8972549"/>
            <a:ext cx="3771900" cy="1085852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SHOW</a:t>
            </a:r>
            <a:endParaRPr lang="en-US" sz="27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3314700" y="114300"/>
            <a:ext cx="11658600" cy="17145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6000" b="1" dirty="0">
                <a:solidFill>
                  <a:sysClr val="windowText" lastClr="000000"/>
                </a:solidFill>
              </a:rPr>
              <a:t>hydropower</a:t>
            </a:r>
            <a:endParaRPr lang="en-US" sz="6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55603F5-A919-41C9-9A2E-7C59B8729468}"/>
              </a:ext>
            </a:extLst>
          </p:cNvPr>
          <p:cNvSpPr txBox="1"/>
          <p:nvPr/>
        </p:nvSpPr>
        <p:spPr>
          <a:xfrm>
            <a:off x="10515600" y="1562100"/>
            <a:ext cx="6096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Look at the pie chart about sources of global energy.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FB36E28-CEED-41C6-B169-400B9F1BAD8F}"/>
              </a:ext>
            </a:extLst>
          </p:cNvPr>
          <p:cNvSpPr txBox="1"/>
          <p:nvPr/>
        </p:nvSpPr>
        <p:spPr>
          <a:xfrm>
            <a:off x="7620000" y="3390900"/>
            <a:ext cx="9829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215900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How many sources of energy are there?</a:t>
            </a:r>
          </a:p>
          <a:p>
            <a:pPr marL="0" marR="0" indent="215900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Which source of energy do people use most / least?</a:t>
            </a:r>
          </a:p>
          <a:p>
            <a:pPr marL="0" marR="0" indent="215900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Which is consumed more: fossil fuels (non-renewable energy) or non - fossil fuels (renewable energy)? How many percent?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8E0981A-5AE0-41EC-990E-7681D114E9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104900"/>
            <a:ext cx="8885418" cy="65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0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669</Words>
  <Application>Microsoft Office PowerPoint</Application>
  <PresentationFormat>Tùy chỉnh</PresentationFormat>
  <Paragraphs>86</Paragraphs>
  <Slides>21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8" baseType="lpstr">
      <vt:lpstr>Constantia</vt:lpstr>
      <vt:lpstr>Calibri</vt:lpstr>
      <vt:lpstr>HL Brush 1BK</vt:lpstr>
      <vt:lpstr>Arial</vt:lpstr>
      <vt:lpstr>Contastia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 Turquoise 3D School Elements Final Defense Presentation Deck</dc:title>
  <dc:creator>PHUONG</dc:creator>
  <cp:lastModifiedBy>user822</cp:lastModifiedBy>
  <cp:revision>27</cp:revision>
  <dcterms:created xsi:type="dcterms:W3CDTF">2006-08-16T00:00:00Z</dcterms:created>
  <dcterms:modified xsi:type="dcterms:W3CDTF">2023-01-15T09:48:16Z</dcterms:modified>
  <dc:identifier>DAFCzLKM10w</dc:identifier>
</cp:coreProperties>
</file>