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4" r:id="rId7"/>
    <p:sldId id="278" r:id="rId8"/>
    <p:sldId id="263" r:id="rId9"/>
    <p:sldId id="267" r:id="rId10"/>
    <p:sldId id="268" r:id="rId11"/>
    <p:sldId id="262" r:id="rId12"/>
    <p:sldId id="279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296" r:id="rId21"/>
    <p:sldId id="289" r:id="rId22"/>
    <p:sldId id="295" r:id="rId23"/>
    <p:sldId id="290" r:id="rId24"/>
    <p:sldId id="269" r:id="rId25"/>
    <p:sldId id="265" r:id="rId26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648"/>
    <a:srgbClr val="724E39"/>
    <a:srgbClr val="75924B"/>
    <a:srgbClr val="DFAD0B"/>
    <a:srgbClr val="F4C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22" autoAdjust="0"/>
  </p:normalViewPr>
  <p:slideViewPr>
    <p:cSldViewPr>
      <p:cViewPr varScale="1">
        <p:scale>
          <a:sx n="47" d="100"/>
          <a:sy n="47" d="100"/>
        </p:scale>
        <p:origin x="6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svg"/><Relationship Id="rId10" Type="http://schemas.openxmlformats.org/officeDocument/2006/relationships/image" Target="../media/image20.png"/><Relationship Id="rId9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7" Type="http://schemas.openxmlformats.org/officeDocument/2006/relationships/image" Target="../media/image41.svg"/><Relationship Id="rId12" Type="http://schemas.openxmlformats.org/officeDocument/2006/relationships/image" Target="../media/image12.png"/><Relationship Id="rId2" Type="http://schemas.openxmlformats.org/officeDocument/2006/relationships/image" Target="../media/image22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5.svg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9" Type="http://schemas.openxmlformats.org/officeDocument/2006/relationships/image" Target="../media/image43.sv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51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svg"/><Relationship Id="rId10" Type="http://schemas.openxmlformats.org/officeDocument/2006/relationships/image" Target="../media/image4.png"/><Relationship Id="rId9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59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11" Type="http://schemas.openxmlformats.org/officeDocument/2006/relationships/image" Target="../media/image33.png"/><Relationship Id="rId10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18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8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3.svg"/><Relationship Id="rId10" Type="http://schemas.openxmlformats.org/officeDocument/2006/relationships/image" Target="../media/image36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2.svg"/><Relationship Id="rId10" Type="http://schemas.openxmlformats.org/officeDocument/2006/relationships/image" Target="../media/image6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0.svg"/><Relationship Id="rId7" Type="http://schemas.openxmlformats.org/officeDocument/2006/relationships/image" Target="../media/image16.sv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svg"/><Relationship Id="rId10" Type="http://schemas.openxmlformats.org/officeDocument/2006/relationships/image" Target="../media/image12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6.sv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">
            <a:extLst>
              <a:ext uri="{FF2B5EF4-FFF2-40B4-BE49-F238E27FC236}">
                <a16:creationId xmlns="" xmlns:a16="http://schemas.microsoft.com/office/drawing/2014/main" id="{515432E1-2C78-0DD2-3EC2-9AC8DC7C4BEF}"/>
              </a:ext>
            </a:extLst>
          </p:cNvPr>
          <p:cNvSpPr txBox="1"/>
          <p:nvPr/>
        </p:nvSpPr>
        <p:spPr>
          <a:xfrm>
            <a:off x="6246850" y="952500"/>
            <a:ext cx="579429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72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rgbClr val="72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BACB8CA9-A55C-E415-8AA1-0234FD75466C}"/>
              </a:ext>
            </a:extLst>
          </p:cNvPr>
          <p:cNvSpPr txBox="1"/>
          <p:nvPr/>
        </p:nvSpPr>
        <p:spPr>
          <a:xfrm>
            <a:off x="3165765" y="1875830"/>
            <a:ext cx="1195646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00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Các em hãy quan sát, nêu sự giống và khác nhau của 2 nét giai điệu sau:</a:t>
            </a:r>
            <a:endParaRPr lang="en-US" sz="4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23C4B11-2514-BB5D-CE70-210FDCA1250E}"/>
              </a:ext>
            </a:extLst>
          </p:cNvPr>
          <p:cNvGrpSpPr/>
          <p:nvPr/>
        </p:nvGrpSpPr>
        <p:grpSpPr>
          <a:xfrm>
            <a:off x="529439" y="3923287"/>
            <a:ext cx="17120546" cy="1660609"/>
            <a:chOff x="529439" y="3923287"/>
            <a:chExt cx="17120546" cy="166060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75F5B1D-907D-917E-6A06-5D5953900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275" y="3923287"/>
              <a:ext cx="15597710" cy="1660609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6B5901C3-013B-29AB-C1A0-CD67701E4DB4}"/>
                </a:ext>
              </a:extLst>
            </p:cNvPr>
            <p:cNvSpPr/>
            <p:nvPr/>
          </p:nvSpPr>
          <p:spPr>
            <a:xfrm>
              <a:off x="529439" y="4170487"/>
              <a:ext cx="1295400" cy="1166208"/>
            </a:xfrm>
            <a:prstGeom prst="roundRect">
              <a:avLst>
                <a:gd name="adj" fmla="val 9958"/>
              </a:avLst>
            </a:prstGeom>
            <a:solidFill>
              <a:schemeClr val="bg1"/>
            </a:solidFill>
            <a:ln>
              <a:solidFill>
                <a:srgbClr val="F4C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solidFill>
                    <a:srgbClr val="F4C0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413A549-B6B8-50FA-5CE6-56A765016094}"/>
              </a:ext>
            </a:extLst>
          </p:cNvPr>
          <p:cNvGrpSpPr/>
          <p:nvPr/>
        </p:nvGrpSpPr>
        <p:grpSpPr>
          <a:xfrm>
            <a:off x="529439" y="5933832"/>
            <a:ext cx="17127842" cy="1660608"/>
            <a:chOff x="529439" y="5933832"/>
            <a:chExt cx="17127842" cy="1660608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D810CC9F-FF2A-C145-8B91-56C02B2EA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57400" y="5933832"/>
              <a:ext cx="15599881" cy="1660608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6866A501-5199-160A-6058-323FB24AF078}"/>
                </a:ext>
              </a:extLst>
            </p:cNvPr>
            <p:cNvSpPr/>
            <p:nvPr/>
          </p:nvSpPr>
          <p:spPr>
            <a:xfrm>
              <a:off x="529439" y="6181032"/>
              <a:ext cx="1295400" cy="1166208"/>
            </a:xfrm>
            <a:prstGeom prst="roundRect">
              <a:avLst>
                <a:gd name="adj" fmla="val 9958"/>
              </a:avLst>
            </a:prstGeom>
            <a:solidFill>
              <a:schemeClr val="bg1"/>
            </a:solidFill>
            <a:ln>
              <a:solidFill>
                <a:srgbClr val="EA6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solidFill>
                    <a:srgbClr val="EA66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#2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79788" y="526770"/>
            <a:ext cx="1225623" cy="1212253"/>
          </a:xfrm>
          <a:prstGeom prst="rect">
            <a:avLst/>
          </a:prstGeom>
        </p:spPr>
      </p:pic>
      <p:sp>
        <p:nvSpPr>
          <p:cNvPr id="102" name="TextBox 10">
            <a:extLst>
              <a:ext uri="{FF2B5EF4-FFF2-40B4-BE49-F238E27FC236}">
                <a16:creationId xmlns="" xmlns:a16="http://schemas.microsoft.com/office/drawing/2014/main" id="{37327561-7943-BC67-F929-C80F82AB43D1}"/>
              </a:ext>
            </a:extLst>
          </p:cNvPr>
          <p:cNvSpPr txBox="1"/>
          <p:nvPr/>
        </p:nvSpPr>
        <p:spPr>
          <a:xfrm>
            <a:off x="3489656" y="897635"/>
            <a:ext cx="1130868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>
                <a:solidFill>
                  <a:srgbClr val="759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5400" b="1" dirty="0">
              <a:solidFill>
                <a:srgbClr val="759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3197DC1-FF4C-4331-0560-33E95E97F414}"/>
              </a:ext>
            </a:extLst>
          </p:cNvPr>
          <p:cNvSpPr/>
          <p:nvPr/>
        </p:nvSpPr>
        <p:spPr>
          <a:xfrm>
            <a:off x="1529388" y="2660604"/>
            <a:ext cx="6014413" cy="5729559"/>
          </a:xfrm>
          <a:prstGeom prst="roundRect">
            <a:avLst>
              <a:gd name="adj" fmla="val 9958"/>
            </a:avLst>
          </a:prstGeom>
          <a:solidFill>
            <a:schemeClr val="bg1"/>
          </a:solidFill>
          <a:ln>
            <a:solidFill>
              <a:srgbClr val="F4C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i="1">
                <a:solidFill>
                  <a:srgbClr val="F4C0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1:</a:t>
            </a:r>
          </a:p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và phát hiện các kí hiệu trong bài hát </a:t>
            </a:r>
            <a:r>
              <a:rPr lang="vi-VN" sz="4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 xuân ơi 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C87F9773-AFB1-12D9-4E2F-734938A8DAD3}"/>
              </a:ext>
            </a:extLst>
          </p:cNvPr>
          <p:cNvSpPr/>
          <p:nvPr/>
        </p:nvSpPr>
        <p:spPr>
          <a:xfrm>
            <a:off x="8305800" y="2660604"/>
            <a:ext cx="8686800" cy="5729559"/>
          </a:xfrm>
          <a:prstGeom prst="roundRect">
            <a:avLst>
              <a:gd name="adj" fmla="val 9958"/>
            </a:avLst>
          </a:prstGeom>
          <a:solidFill>
            <a:schemeClr val="bg1"/>
          </a:solidFill>
          <a:ln>
            <a:solidFill>
              <a:srgbClr val="EA6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i="1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2: 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</a:t>
            </a:r>
            <a:r>
              <a:rPr lang="en-US" sz="4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nhạc số 4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kể tên các nốt nhạc sử dụng dấu chấm dôi, nêu độ ngân dài các nốt đó. So sánh sự khác nhau của các nốt nhạc khi có dấu chấm dôi.</a:t>
            </a:r>
          </a:p>
        </p:txBody>
      </p:sp>
    </p:spTree>
    <p:extLst>
      <p:ext uri="{BB962C8B-B14F-4D97-AF65-F5344CB8AC3E}">
        <p14:creationId xmlns:p14="http://schemas.microsoft.com/office/powerpoint/2010/main" val="2674741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="" xmlns:a16="http://schemas.microsoft.com/office/drawing/2014/main" id="{08A34C8E-00CC-0067-3EF5-B44371572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74850"/>
            <a:ext cx="8557676" cy="95701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36BD9087-0086-7BD9-36FF-D4F61C452231}"/>
              </a:ext>
            </a:extLst>
          </p:cNvPr>
          <p:cNvSpPr/>
          <p:nvPr/>
        </p:nvSpPr>
        <p:spPr>
          <a:xfrm>
            <a:off x="12420600" y="1333500"/>
            <a:ext cx="609600" cy="838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376A9DC-0971-74E7-196E-3D35A76D0428}"/>
              </a:ext>
            </a:extLst>
          </p:cNvPr>
          <p:cNvSpPr/>
          <p:nvPr/>
        </p:nvSpPr>
        <p:spPr>
          <a:xfrm>
            <a:off x="12268200" y="2544960"/>
            <a:ext cx="609600" cy="838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64A1EA6-3F62-714E-B8F4-407B032A04EB}"/>
              </a:ext>
            </a:extLst>
          </p:cNvPr>
          <p:cNvSpPr/>
          <p:nvPr/>
        </p:nvSpPr>
        <p:spPr>
          <a:xfrm>
            <a:off x="13624452" y="3771900"/>
            <a:ext cx="891648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CA52365-6271-32D7-A3C4-E3846B5BD0C3}"/>
              </a:ext>
            </a:extLst>
          </p:cNvPr>
          <p:cNvSpPr/>
          <p:nvPr/>
        </p:nvSpPr>
        <p:spPr>
          <a:xfrm>
            <a:off x="16104965" y="5830442"/>
            <a:ext cx="891648" cy="838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8F085B3-2EFB-F1E4-5B6F-063E1F1BF749}"/>
              </a:ext>
            </a:extLst>
          </p:cNvPr>
          <p:cNvSpPr/>
          <p:nvPr/>
        </p:nvSpPr>
        <p:spPr>
          <a:xfrm>
            <a:off x="9838440" y="7754646"/>
            <a:ext cx="891648" cy="838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375B653-5CAE-3D71-0741-E0406AAC69F5}"/>
              </a:ext>
            </a:extLst>
          </p:cNvPr>
          <p:cNvSpPr/>
          <p:nvPr/>
        </p:nvSpPr>
        <p:spPr>
          <a:xfrm>
            <a:off x="15392400" y="7754647"/>
            <a:ext cx="1295400" cy="7363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C295194-B370-6D65-F3D4-FCA20A81AFB8}"/>
              </a:ext>
            </a:extLst>
          </p:cNvPr>
          <p:cNvSpPr/>
          <p:nvPr/>
        </p:nvSpPr>
        <p:spPr>
          <a:xfrm>
            <a:off x="12592123" y="8734533"/>
            <a:ext cx="899052" cy="948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042A405-350A-13D0-9820-2C203CC17083}"/>
              </a:ext>
            </a:extLst>
          </p:cNvPr>
          <p:cNvSpPr/>
          <p:nvPr/>
        </p:nvSpPr>
        <p:spPr>
          <a:xfrm>
            <a:off x="16349912" y="8789649"/>
            <a:ext cx="92727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0ED2E89-DFC8-E5F5-D98F-335DC9BBE217}"/>
              </a:ext>
            </a:extLst>
          </p:cNvPr>
          <p:cNvGrpSpPr/>
          <p:nvPr/>
        </p:nvGrpSpPr>
        <p:grpSpPr>
          <a:xfrm>
            <a:off x="1219200" y="2857500"/>
            <a:ext cx="3285344" cy="914400"/>
            <a:chOff x="1219200" y="2857500"/>
            <a:chExt cx="3285344" cy="914400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B9DE44F0-787D-4E23-3A8B-0D781A047C1F}"/>
                </a:ext>
              </a:extLst>
            </p:cNvPr>
            <p:cNvSpPr/>
            <p:nvPr/>
          </p:nvSpPr>
          <p:spPr>
            <a:xfrm>
              <a:off x="1219200" y="28575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6D15F88-42D9-9739-B63A-A394974A6669}"/>
                </a:ext>
              </a:extLst>
            </p:cNvPr>
            <p:cNvSpPr txBox="1"/>
            <p:nvPr/>
          </p:nvSpPr>
          <p:spPr>
            <a:xfrm>
              <a:off x="2438400" y="2964060"/>
              <a:ext cx="20661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>
                  <a:effectLst/>
                  <a:ea typeface="Arial" panose="020B0604020202020204" pitchFamily="34" charset="0"/>
                </a:rPr>
                <a:t>Dấu nối</a:t>
              </a:r>
              <a:endParaRPr lang="en-US" sz="36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249C426-5360-C822-96C0-607CC0537A2D}"/>
              </a:ext>
            </a:extLst>
          </p:cNvPr>
          <p:cNvGrpSpPr/>
          <p:nvPr/>
        </p:nvGrpSpPr>
        <p:grpSpPr>
          <a:xfrm>
            <a:off x="1219200" y="4128696"/>
            <a:ext cx="4419600" cy="914400"/>
            <a:chOff x="1219200" y="2857500"/>
            <a:chExt cx="4419600" cy="914400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046793E5-5287-3F2F-F291-7AE370AD446D}"/>
                </a:ext>
              </a:extLst>
            </p:cNvPr>
            <p:cNvSpPr/>
            <p:nvPr/>
          </p:nvSpPr>
          <p:spPr>
            <a:xfrm>
              <a:off x="1219200" y="2857500"/>
              <a:ext cx="914400" cy="914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05AE203-BD9F-41DA-5A70-7E176E2588E1}"/>
                </a:ext>
              </a:extLst>
            </p:cNvPr>
            <p:cNvSpPr txBox="1"/>
            <p:nvPr/>
          </p:nvSpPr>
          <p:spPr>
            <a:xfrm>
              <a:off x="2438400" y="2964060"/>
              <a:ext cx="3200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Dấu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luyến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0BDAAE15-840C-F04A-D744-0A370E244536}"/>
              </a:ext>
            </a:extLst>
          </p:cNvPr>
          <p:cNvSpPr/>
          <p:nvPr/>
        </p:nvSpPr>
        <p:spPr>
          <a:xfrm>
            <a:off x="11822376" y="8845282"/>
            <a:ext cx="891648" cy="838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6DD56EFF-CF8A-3BBA-F7AF-92FC696E6E60}"/>
              </a:ext>
            </a:extLst>
          </p:cNvPr>
          <p:cNvSpPr/>
          <p:nvPr/>
        </p:nvSpPr>
        <p:spPr>
          <a:xfrm>
            <a:off x="15659141" y="8845282"/>
            <a:ext cx="891648" cy="838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42AB5CC-9FFD-979F-DD19-D57A534F784B}"/>
              </a:ext>
            </a:extLst>
          </p:cNvPr>
          <p:cNvGrpSpPr/>
          <p:nvPr/>
        </p:nvGrpSpPr>
        <p:grpSpPr>
          <a:xfrm>
            <a:off x="1219200" y="5600701"/>
            <a:ext cx="4419600" cy="914400"/>
            <a:chOff x="1219200" y="2857500"/>
            <a:chExt cx="4419600" cy="914400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F0119F20-0A49-B7C0-8DD1-FFE61A41E559}"/>
                </a:ext>
              </a:extLst>
            </p:cNvPr>
            <p:cNvSpPr/>
            <p:nvPr/>
          </p:nvSpPr>
          <p:spPr>
            <a:xfrm>
              <a:off x="1219200" y="2857500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1C33F5E3-6B2F-8CC1-6C78-155913B5CC61}"/>
                </a:ext>
              </a:extLst>
            </p:cNvPr>
            <p:cNvSpPr txBox="1"/>
            <p:nvPr/>
          </p:nvSpPr>
          <p:spPr>
            <a:xfrm>
              <a:off x="2438400" y="2964060"/>
              <a:ext cx="3200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Dấu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36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dôi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B1F92DD7-4F36-DA29-EFCF-F5948BAB73B9}"/>
              </a:ext>
            </a:extLst>
          </p:cNvPr>
          <p:cNvSpPr/>
          <p:nvPr/>
        </p:nvSpPr>
        <p:spPr>
          <a:xfrm>
            <a:off x="16040100" y="7646713"/>
            <a:ext cx="891648" cy="8382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5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8A34C8E-00CC-0067-3EF5-B44371572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/>
          <a:stretch/>
        </p:blipFill>
        <p:spPr>
          <a:xfrm>
            <a:off x="6192008" y="1138430"/>
            <a:ext cx="11612330" cy="798364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42AB5CC-9FFD-979F-DD19-D57A534F784B}"/>
              </a:ext>
            </a:extLst>
          </p:cNvPr>
          <p:cNvGrpSpPr/>
          <p:nvPr/>
        </p:nvGrpSpPr>
        <p:grpSpPr>
          <a:xfrm>
            <a:off x="869667" y="4658337"/>
            <a:ext cx="4419600" cy="914400"/>
            <a:chOff x="1219200" y="2857500"/>
            <a:chExt cx="4419600" cy="914400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F0119F20-0A49-B7C0-8DD1-FFE61A41E559}"/>
                </a:ext>
              </a:extLst>
            </p:cNvPr>
            <p:cNvSpPr/>
            <p:nvPr/>
          </p:nvSpPr>
          <p:spPr>
            <a:xfrm>
              <a:off x="1219200" y="2857500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1C33F5E3-6B2F-8CC1-6C78-155913B5CC61}"/>
                </a:ext>
              </a:extLst>
            </p:cNvPr>
            <p:cNvSpPr txBox="1"/>
            <p:nvPr/>
          </p:nvSpPr>
          <p:spPr>
            <a:xfrm>
              <a:off x="2438400" y="2964060"/>
              <a:ext cx="3200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Dấu </a:t>
              </a:r>
              <a:r>
                <a: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chấm dôi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B1F92DD7-4F36-DA29-EFCF-F5948BAB73B9}"/>
              </a:ext>
            </a:extLst>
          </p:cNvPr>
          <p:cNvSpPr/>
          <p:nvPr/>
        </p:nvSpPr>
        <p:spPr>
          <a:xfrm>
            <a:off x="11125200" y="3551554"/>
            <a:ext cx="891648" cy="8382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A5C8E82-5715-A55B-F01A-36D38F27B456}"/>
              </a:ext>
            </a:extLst>
          </p:cNvPr>
          <p:cNvSpPr/>
          <p:nvPr/>
        </p:nvSpPr>
        <p:spPr>
          <a:xfrm>
            <a:off x="12100776" y="3695700"/>
            <a:ext cx="891648" cy="8382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012F8794-322F-1A3B-91AC-54F04425ECD8}"/>
              </a:ext>
            </a:extLst>
          </p:cNvPr>
          <p:cNvSpPr/>
          <p:nvPr/>
        </p:nvSpPr>
        <p:spPr>
          <a:xfrm>
            <a:off x="16559462" y="3549608"/>
            <a:ext cx="891648" cy="8382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0B061AAF-BA79-93C6-6AC8-9209E5320621}"/>
              </a:ext>
            </a:extLst>
          </p:cNvPr>
          <p:cNvSpPr/>
          <p:nvPr/>
        </p:nvSpPr>
        <p:spPr>
          <a:xfrm>
            <a:off x="11636110" y="7266156"/>
            <a:ext cx="891648" cy="8382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1FD75CF1-0556-25F9-F250-4793007D0834}"/>
              </a:ext>
            </a:extLst>
          </p:cNvPr>
          <p:cNvSpPr/>
          <p:nvPr/>
        </p:nvSpPr>
        <p:spPr>
          <a:xfrm>
            <a:off x="12666244" y="7219141"/>
            <a:ext cx="891648" cy="8382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753C26A7-A4FC-BFAC-EA3E-B5988E455403}"/>
              </a:ext>
            </a:extLst>
          </p:cNvPr>
          <p:cNvSpPr/>
          <p:nvPr/>
        </p:nvSpPr>
        <p:spPr>
          <a:xfrm>
            <a:off x="16392424" y="7339509"/>
            <a:ext cx="891648" cy="8382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17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" grpId="0" animBg="1"/>
      <p:bldP spid="18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516703"/>
            <a:ext cx="17297400" cy="8233070"/>
            <a:chOff x="0" y="0"/>
            <a:chExt cx="10569246" cy="6381221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10576905" cy="6381221"/>
            </a:xfrm>
            <a:custGeom>
              <a:avLst/>
              <a:gdLst/>
              <a:ahLst/>
              <a:cxnLst/>
              <a:rect l="l" t="t" r="r" b="b"/>
              <a:pathLst>
                <a:path w="10576905" h="6381221">
                  <a:moveTo>
                    <a:pt x="10070465" y="6364302"/>
                  </a:moveTo>
                  <a:cubicBezTo>
                    <a:pt x="10070465" y="6364302"/>
                    <a:pt x="9833470" y="6354332"/>
                    <a:pt x="9471331" y="6367776"/>
                  </a:cubicBezTo>
                  <a:cubicBezTo>
                    <a:pt x="9109192" y="6381221"/>
                    <a:pt x="490924" y="6381221"/>
                    <a:pt x="490924" y="6381221"/>
                  </a:cubicBezTo>
                  <a:cubicBezTo>
                    <a:pt x="245502" y="6381221"/>
                    <a:pt x="32509" y="6283953"/>
                    <a:pt x="31032" y="6123839"/>
                  </a:cubicBezTo>
                  <a:cubicBezTo>
                    <a:pt x="31032" y="6123839"/>
                    <a:pt x="0" y="417420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0023917" y="0"/>
                    <a:pt x="10023917" y="0"/>
                  </a:cubicBezTo>
                  <a:cubicBezTo>
                    <a:pt x="10335818" y="0"/>
                    <a:pt x="10569247" y="101069"/>
                    <a:pt x="10561389" y="303616"/>
                  </a:cubicBezTo>
                  <a:cubicBezTo>
                    <a:pt x="10561389" y="303616"/>
                    <a:pt x="10559394" y="3856834"/>
                    <a:pt x="10568149" y="5424251"/>
                  </a:cubicBezTo>
                  <a:cubicBezTo>
                    <a:pt x="10576905" y="5717553"/>
                    <a:pt x="10530357" y="6050624"/>
                    <a:pt x="10530357" y="6050624"/>
                  </a:cubicBezTo>
                  <a:cubicBezTo>
                    <a:pt x="10527391" y="6230650"/>
                    <a:pt x="10315888" y="6364302"/>
                    <a:pt x="10070465" y="636430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7" name="Picture 1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13188" y="8801123"/>
            <a:ext cx="1225623" cy="12122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18CC78F-7F00-2428-66AD-34AEB2B7C200}"/>
              </a:ext>
            </a:extLst>
          </p:cNvPr>
          <p:cNvSpPr txBox="1"/>
          <p:nvPr/>
        </p:nvSpPr>
        <p:spPr>
          <a:xfrm>
            <a:off x="1143000" y="1152802"/>
            <a:ext cx="16383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4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Kể tên: </a:t>
            </a:r>
            <a:r>
              <a:rPr lang="vi-VN" sz="4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Đô trắng chấm d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i, Rê trắng chấm dôi, Mi trắng chấm dôi, Son trắng chấm dôi, Son trắng chấm dôi dòng kẻ phụ phía dưới</a:t>
            </a:r>
            <a:r>
              <a:rPr lang="en-US" sz="4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635201A-1A3C-FB10-5DA8-E2995768C406}"/>
              </a:ext>
            </a:extLst>
          </p:cNvPr>
          <p:cNvSpPr txBox="1"/>
          <p:nvPr/>
        </p:nvSpPr>
        <p:spPr>
          <a:xfrm>
            <a:off x="1143000" y="3014130"/>
            <a:ext cx="163830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4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 sánh: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AACCA104-79EF-0A06-1198-DC7CD622806F}"/>
              </a:ext>
            </a:extLst>
          </p:cNvPr>
          <p:cNvCxnSpPr/>
          <p:nvPr/>
        </p:nvCxnSpPr>
        <p:spPr>
          <a:xfrm>
            <a:off x="9334500" y="4152900"/>
            <a:ext cx="0" cy="4516796"/>
          </a:xfrm>
          <a:prstGeom prst="line">
            <a:avLst/>
          </a:prstGeom>
          <a:ln w="57150">
            <a:solidFill>
              <a:srgbClr val="EA664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3916C2F-6E59-6785-BAE6-0355759B247A}"/>
              </a:ext>
            </a:extLst>
          </p:cNvPr>
          <p:cNvSpPr txBox="1"/>
          <p:nvPr/>
        </p:nvSpPr>
        <p:spPr>
          <a:xfrm>
            <a:off x="3576225" y="4152900"/>
            <a:ext cx="2404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>
                <a:solidFill>
                  <a:srgbClr val="724E39"/>
                </a:solidFill>
                <a:effectLst/>
                <a:ea typeface="Arial" panose="020B0604020202020204" pitchFamily="34" charset="0"/>
              </a:rPr>
              <a:t>Nốt trắng </a:t>
            </a:r>
            <a:endParaRPr lang="en-US" sz="4000">
              <a:solidFill>
                <a:srgbClr val="724E39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F2778EE-C29A-0DD7-DA14-EE5A0CC1642A}"/>
              </a:ext>
            </a:extLst>
          </p:cNvPr>
          <p:cNvSpPr txBox="1"/>
          <p:nvPr/>
        </p:nvSpPr>
        <p:spPr>
          <a:xfrm>
            <a:off x="11049000" y="4152900"/>
            <a:ext cx="5486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>
                <a:solidFill>
                  <a:srgbClr val="75924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Nốt trắng</a:t>
            </a:r>
            <a:r>
              <a:rPr lang="en-US" sz="4000">
                <a:solidFill>
                  <a:srgbClr val="75924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chấm dôi</a:t>
            </a:r>
            <a:r>
              <a:rPr lang="vi-VN" sz="4000">
                <a:solidFill>
                  <a:srgbClr val="75924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>
              <a:solidFill>
                <a:srgbClr val="759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CEECCFC-2C9C-94C5-82D7-BDE9E44275C8}"/>
              </a:ext>
            </a:extLst>
          </p:cNvPr>
          <p:cNvSpPr txBox="1"/>
          <p:nvPr/>
        </p:nvSpPr>
        <p:spPr>
          <a:xfrm>
            <a:off x="2336235" y="5156307"/>
            <a:ext cx="517749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 ngân dài 2 phách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C91E558-7315-12F7-3BF0-6227A012E334}"/>
              </a:ext>
            </a:extLst>
          </p:cNvPr>
          <p:cNvSpPr txBox="1"/>
          <p:nvPr/>
        </p:nvSpPr>
        <p:spPr>
          <a:xfrm>
            <a:off x="11203453" y="5123362"/>
            <a:ext cx="517749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 ngân dài 3 phách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1967A7E0-3C21-579A-1D68-821C9431B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35" y="6379568"/>
            <a:ext cx="2728196" cy="18823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E29BDE5-BD61-FAFE-0DAC-970FC00FA7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68" y="6442931"/>
            <a:ext cx="2728196" cy="1882303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B15D4990-F4E5-5C97-0718-BD6591F72D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866" y="6379568"/>
            <a:ext cx="2728196" cy="188230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1976702-370D-A4C1-B182-352940D14C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099" y="6442931"/>
            <a:ext cx="2728196" cy="188230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80285D28-F710-56E9-85D2-6866A21089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804" y="6442931"/>
            <a:ext cx="2728196" cy="18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0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2221">
            <a:off x="16490132" y="1527047"/>
            <a:ext cx="1538335" cy="108802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0F5BF00-1A1A-E6E2-12BD-B8852B702DAA}"/>
              </a:ext>
            </a:extLst>
          </p:cNvPr>
          <p:cNvSpPr/>
          <p:nvPr/>
        </p:nvSpPr>
        <p:spPr>
          <a:xfrm>
            <a:off x="1676400" y="2692879"/>
            <a:ext cx="9344679" cy="4901242"/>
          </a:xfrm>
          <a:prstGeom prst="roundRect">
            <a:avLst>
              <a:gd name="adj" fmla="val 9958"/>
            </a:avLst>
          </a:prstGeom>
          <a:solidFill>
            <a:schemeClr val="bg1"/>
          </a:solidFill>
          <a:ln w="76200">
            <a:solidFill>
              <a:srgbClr val="EA6648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600" b="1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2:</a:t>
            </a:r>
          </a:p>
          <a:p>
            <a:pPr algn="ctr">
              <a:lnSpc>
                <a:spcPct val="150000"/>
              </a:lnSpc>
            </a:pPr>
            <a:r>
              <a:rPr lang="en-US" sz="6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NHẠC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CAE7CA9F-7A5C-EA09-C87C-7DE24814E1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039600" y="1257300"/>
            <a:ext cx="3941274" cy="703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48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E85627F-E351-A873-4713-623691165932}"/>
              </a:ext>
            </a:extLst>
          </p:cNvPr>
          <p:cNvSpPr txBox="1"/>
          <p:nvPr/>
        </p:nvSpPr>
        <p:spPr>
          <a:xfrm>
            <a:off x="0" y="298786"/>
            <a:ext cx="773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4000" b="1" dirty="0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4000" b="1" dirty="0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D52F6BD-D671-1F57-9924-CCC430E53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4810" y="38100"/>
            <a:ext cx="10553190" cy="102489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C46E6A2-CD59-58DD-3A25-39A25892D349}"/>
              </a:ext>
            </a:extLst>
          </p:cNvPr>
          <p:cNvSpPr txBox="1"/>
          <p:nvPr/>
        </p:nvSpPr>
        <p:spPr>
          <a:xfrm>
            <a:off x="455094" y="1638300"/>
            <a:ext cx="6824622" cy="6295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32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đọc nhạc viết ở nhịp gì? 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32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tên các nốt nhạc và hình nốt có trong bài đọc nhạc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32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tên kí hiệu âm nhạc đã học xuất hiện trong bài và trình bày cách đọc nhạc khi sử dụng kí hiệu âm nhạc đó.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32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đọc nhạc có mấy ô nhịp? </a:t>
            </a:r>
          </a:p>
        </p:txBody>
      </p:sp>
    </p:spTree>
    <p:extLst>
      <p:ext uri="{BB962C8B-B14F-4D97-AF65-F5344CB8AC3E}">
        <p14:creationId xmlns:p14="http://schemas.microsoft.com/office/powerpoint/2010/main" val="2127164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5801593-30B4-2E0A-3D17-34A2C8BBF861}"/>
              </a:ext>
            </a:extLst>
          </p:cNvPr>
          <p:cNvSpPr txBox="1"/>
          <p:nvPr/>
        </p:nvSpPr>
        <p:spPr>
          <a:xfrm>
            <a:off x="3962400" y="723900"/>
            <a:ext cx="106554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gam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gam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43DB85E-BC9F-4D1E-B87E-5BFD64A7C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47900"/>
            <a:ext cx="14070496" cy="277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1242" y="923988"/>
            <a:ext cx="17297400" cy="8233070"/>
            <a:chOff x="0" y="0"/>
            <a:chExt cx="10569246" cy="6381221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10576905" cy="6381221"/>
            </a:xfrm>
            <a:custGeom>
              <a:avLst/>
              <a:gdLst/>
              <a:ahLst/>
              <a:cxnLst/>
              <a:rect l="l" t="t" r="r" b="b"/>
              <a:pathLst>
                <a:path w="10576905" h="6381221">
                  <a:moveTo>
                    <a:pt x="10070465" y="6364302"/>
                  </a:moveTo>
                  <a:cubicBezTo>
                    <a:pt x="10070465" y="6364302"/>
                    <a:pt x="9833470" y="6354332"/>
                    <a:pt x="9471331" y="6367776"/>
                  </a:cubicBezTo>
                  <a:cubicBezTo>
                    <a:pt x="9109192" y="6381221"/>
                    <a:pt x="490924" y="6381221"/>
                    <a:pt x="490924" y="6381221"/>
                  </a:cubicBezTo>
                  <a:cubicBezTo>
                    <a:pt x="245502" y="6381221"/>
                    <a:pt x="32509" y="6283953"/>
                    <a:pt x="31032" y="6123839"/>
                  </a:cubicBezTo>
                  <a:cubicBezTo>
                    <a:pt x="31032" y="6123839"/>
                    <a:pt x="0" y="417420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0023917" y="0"/>
                    <a:pt x="10023917" y="0"/>
                  </a:cubicBezTo>
                  <a:cubicBezTo>
                    <a:pt x="10335818" y="0"/>
                    <a:pt x="10569247" y="101069"/>
                    <a:pt x="10561389" y="303616"/>
                  </a:cubicBezTo>
                  <a:cubicBezTo>
                    <a:pt x="10561389" y="303616"/>
                    <a:pt x="10559394" y="3856834"/>
                    <a:pt x="10568149" y="5424251"/>
                  </a:cubicBezTo>
                  <a:cubicBezTo>
                    <a:pt x="10576905" y="5717553"/>
                    <a:pt x="10530357" y="6050624"/>
                    <a:pt x="10530357" y="6050624"/>
                  </a:cubicBezTo>
                  <a:cubicBezTo>
                    <a:pt x="10527391" y="6230650"/>
                    <a:pt x="10315888" y="6364302"/>
                    <a:pt x="10070465" y="636430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D1899D7-3CDB-6B18-1F4B-AC4235A084CA}"/>
              </a:ext>
            </a:extLst>
          </p:cNvPr>
          <p:cNvSpPr txBox="1"/>
          <p:nvPr/>
        </p:nvSpPr>
        <p:spPr>
          <a:xfrm>
            <a:off x="3980015" y="1870649"/>
            <a:ext cx="10315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b) Luyện tập tiết tấu và gõ theo phách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A684A2BA-8C0E-7A51-3EEF-3F88DBB0D848}"/>
              </a:ext>
            </a:extLst>
          </p:cNvPr>
          <p:cNvGrpSpPr/>
          <p:nvPr/>
        </p:nvGrpSpPr>
        <p:grpSpPr>
          <a:xfrm>
            <a:off x="1028628" y="3429148"/>
            <a:ext cx="16268772" cy="2323952"/>
            <a:chOff x="1181028" y="3143696"/>
            <a:chExt cx="16268772" cy="2323952"/>
          </a:xfrm>
        </p:grpSpPr>
        <p:pic>
          <p:nvPicPr>
            <p:cNvPr id="19" name="Picture 17">
              <a:extLst>
                <a:ext uri="{FF2B5EF4-FFF2-40B4-BE49-F238E27FC236}">
                  <a16:creationId xmlns="" xmlns:a16="http://schemas.microsoft.com/office/drawing/2014/main" id="{40D47604-7736-7CEC-BC40-3FE799297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464601" y="3143697"/>
              <a:ext cx="583399" cy="2251098"/>
            </a:xfrm>
            <a:prstGeom prst="rect">
              <a:avLst/>
            </a:prstGeom>
          </p:spPr>
        </p:pic>
        <p:pic>
          <p:nvPicPr>
            <p:cNvPr id="26" name="Picture 17">
              <a:extLst>
                <a:ext uri="{FF2B5EF4-FFF2-40B4-BE49-F238E27FC236}">
                  <a16:creationId xmlns="" xmlns:a16="http://schemas.microsoft.com/office/drawing/2014/main" id="{D07B34FB-D27F-9E34-008E-F078EF74D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314624" y="3143697"/>
              <a:ext cx="583399" cy="2251098"/>
            </a:xfrm>
            <a:prstGeom prst="rect">
              <a:avLst/>
            </a:prstGeom>
          </p:spPr>
        </p:pic>
        <p:pic>
          <p:nvPicPr>
            <p:cNvPr id="27" name="Picture 17">
              <a:extLst>
                <a:ext uri="{FF2B5EF4-FFF2-40B4-BE49-F238E27FC236}">
                  <a16:creationId xmlns="" xmlns:a16="http://schemas.microsoft.com/office/drawing/2014/main" id="{0ABADC7A-8E60-2B74-3132-6E3BFA17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198401" y="3143697"/>
              <a:ext cx="583399" cy="2251098"/>
            </a:xfrm>
            <a:prstGeom prst="rect">
              <a:avLst/>
            </a:prstGeom>
          </p:spPr>
        </p:pic>
        <p:pic>
          <p:nvPicPr>
            <p:cNvPr id="28" name="Picture 17">
              <a:extLst>
                <a:ext uri="{FF2B5EF4-FFF2-40B4-BE49-F238E27FC236}">
                  <a16:creationId xmlns="" xmlns:a16="http://schemas.microsoft.com/office/drawing/2014/main" id="{5A3CC33C-191A-98C1-2F6F-53D0F5C72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618001" y="3180123"/>
              <a:ext cx="583399" cy="2251098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46367B5-BB68-5045-A780-B86B40D5BDFA}"/>
                </a:ext>
              </a:extLst>
            </p:cNvPr>
            <p:cNvCxnSpPr>
              <a:cxnSpLocks/>
            </p:cNvCxnSpPr>
            <p:nvPr/>
          </p:nvCxnSpPr>
          <p:spPr>
            <a:xfrm>
              <a:off x="7772400" y="3373822"/>
              <a:ext cx="0" cy="18339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F9282B89-7E49-A63B-492E-31DD39F21627}"/>
                </a:ext>
              </a:extLst>
            </p:cNvPr>
            <p:cNvGrpSpPr/>
            <p:nvPr/>
          </p:nvGrpSpPr>
          <p:grpSpPr>
            <a:xfrm>
              <a:off x="1181028" y="3590364"/>
              <a:ext cx="723972" cy="1450174"/>
              <a:chOff x="835498" y="3590364"/>
              <a:chExt cx="723972" cy="1450174"/>
            </a:xfrm>
          </p:grpSpPr>
          <p:pic>
            <p:nvPicPr>
              <p:cNvPr id="30" name="Picture 11">
                <a:extLst>
                  <a:ext uri="{FF2B5EF4-FFF2-40B4-BE49-F238E27FC236}">
                    <a16:creationId xmlns="" xmlns:a16="http://schemas.microsoft.com/office/drawing/2014/main" id="{E9D2D483-9CFC-8777-6AC7-9090252E65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35498" y="4290788"/>
                <a:ext cx="685016" cy="749750"/>
              </a:xfrm>
              <a:prstGeom prst="rect">
                <a:avLst/>
              </a:prstGeom>
            </p:spPr>
          </p:pic>
          <p:pic>
            <p:nvPicPr>
              <p:cNvPr id="41" name="Picture 2">
                <a:extLst>
                  <a:ext uri="{FF2B5EF4-FFF2-40B4-BE49-F238E27FC236}">
                    <a16:creationId xmlns="" xmlns:a16="http://schemas.microsoft.com/office/drawing/2014/main" id="{AAE65CA2-10BC-09DB-B07E-E8CD35E91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74453" y="3590364"/>
                <a:ext cx="685017" cy="808496"/>
              </a:xfrm>
              <a:prstGeom prst="rect">
                <a:avLst/>
              </a:prstGeom>
            </p:spPr>
          </p:pic>
        </p:grpSp>
        <p:pic>
          <p:nvPicPr>
            <p:cNvPr id="44" name="Picture 20">
              <a:extLst>
                <a:ext uri="{FF2B5EF4-FFF2-40B4-BE49-F238E27FC236}">
                  <a16:creationId xmlns="" xmlns:a16="http://schemas.microsoft.com/office/drawing/2014/main" id="{764282F5-B408-697A-2DC9-7008D870C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605428" y="3143696"/>
              <a:ext cx="614772" cy="2287525"/>
            </a:xfrm>
            <a:prstGeom prst="rect">
              <a:avLst/>
            </a:prstGeom>
          </p:spPr>
        </p:pic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F93A7C04-2E3F-7FEB-884D-CA585E08D5E1}"/>
                </a:ext>
              </a:extLst>
            </p:cNvPr>
            <p:cNvCxnSpPr>
              <a:cxnSpLocks/>
            </p:cNvCxnSpPr>
            <p:nvPr/>
          </p:nvCxnSpPr>
          <p:spPr>
            <a:xfrm>
              <a:off x="12344400" y="3373822"/>
              <a:ext cx="0" cy="18339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4B01F125-1945-F56D-4BEE-CA0F9FF68CF0}"/>
                </a:ext>
              </a:extLst>
            </p:cNvPr>
            <p:cNvGrpSpPr/>
            <p:nvPr/>
          </p:nvGrpSpPr>
          <p:grpSpPr>
            <a:xfrm>
              <a:off x="13274964" y="3143696"/>
              <a:ext cx="976576" cy="2287525"/>
              <a:chOff x="13274964" y="3143696"/>
              <a:chExt cx="976576" cy="2287525"/>
            </a:xfrm>
          </p:grpSpPr>
          <p:pic>
            <p:nvPicPr>
              <p:cNvPr id="46" name="Picture 20">
                <a:extLst>
                  <a:ext uri="{FF2B5EF4-FFF2-40B4-BE49-F238E27FC236}">
                    <a16:creationId xmlns="" xmlns:a16="http://schemas.microsoft.com/office/drawing/2014/main" id="{E2ADFEC8-331D-AFBD-6762-8DFB65D75A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274964" y="3143696"/>
                <a:ext cx="614772" cy="2287525"/>
              </a:xfrm>
              <a:prstGeom prst="rect">
                <a:avLst/>
              </a:prstGeom>
            </p:spPr>
          </p:pic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BFE48B6C-D78F-CEF3-09F6-7B10DC581B06}"/>
                  </a:ext>
                </a:extLst>
              </p:cNvPr>
              <p:cNvSpPr/>
              <p:nvPr/>
            </p:nvSpPr>
            <p:spPr>
              <a:xfrm>
                <a:off x="14114380" y="4903363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7CD0941C-873B-8B00-42B9-CFD35F0A3B58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600" y="3352280"/>
              <a:ext cx="0" cy="18339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543C4DF0-BD63-9122-6E9E-51FCD728B86A}"/>
                </a:ext>
              </a:extLst>
            </p:cNvPr>
            <p:cNvGrpSpPr/>
            <p:nvPr/>
          </p:nvGrpSpPr>
          <p:grpSpPr>
            <a:xfrm>
              <a:off x="15856494" y="3180123"/>
              <a:ext cx="976576" cy="2287525"/>
              <a:chOff x="13274964" y="3143696"/>
              <a:chExt cx="976576" cy="2287525"/>
            </a:xfrm>
          </p:grpSpPr>
          <p:pic>
            <p:nvPicPr>
              <p:cNvPr id="51" name="Picture 20">
                <a:extLst>
                  <a:ext uri="{FF2B5EF4-FFF2-40B4-BE49-F238E27FC236}">
                    <a16:creationId xmlns="" xmlns:a16="http://schemas.microsoft.com/office/drawing/2014/main" id="{83E8AC66-B7BA-087B-E631-8EA4086D69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274964" y="3143696"/>
                <a:ext cx="614772" cy="2287525"/>
              </a:xfrm>
              <a:prstGeom prst="rect">
                <a:avLst/>
              </a:prstGeom>
            </p:spPr>
          </p:pic>
          <p:sp>
            <p:nvSpPr>
              <p:cNvPr id="52" name="Oval 51">
                <a:extLst>
                  <a:ext uri="{FF2B5EF4-FFF2-40B4-BE49-F238E27FC236}">
                    <a16:creationId xmlns="" xmlns:a16="http://schemas.microsoft.com/office/drawing/2014/main" id="{BC1FEC92-5C48-4370-BC4B-2CE685D4FFE5}"/>
                  </a:ext>
                </a:extLst>
              </p:cNvPr>
              <p:cNvSpPr/>
              <p:nvPr/>
            </p:nvSpPr>
            <p:spPr>
              <a:xfrm>
                <a:off x="14114380" y="4903363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AE523F85-896B-E03A-2FC7-CB80BC318BD8}"/>
                </a:ext>
              </a:extLst>
            </p:cNvPr>
            <p:cNvCxnSpPr>
              <a:cxnSpLocks/>
            </p:cNvCxnSpPr>
            <p:nvPr/>
          </p:nvCxnSpPr>
          <p:spPr>
            <a:xfrm>
              <a:off x="17449800" y="3352280"/>
              <a:ext cx="0" cy="18339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5" name="Picture 39">
            <a:extLst>
              <a:ext uri="{FF2B5EF4-FFF2-40B4-BE49-F238E27FC236}">
                <a16:creationId xmlns="" xmlns:a16="http://schemas.microsoft.com/office/drawing/2014/main" id="{465A6738-823A-F11B-0AF2-8FAC3C928DF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011401" y="6109638"/>
            <a:ext cx="2662874" cy="3024560"/>
          </a:xfrm>
          <a:prstGeom prst="rect">
            <a:avLst/>
          </a:prstGeom>
        </p:spPr>
      </p:pic>
      <p:pic>
        <p:nvPicPr>
          <p:cNvPr id="56" name="Picture 40">
            <a:extLst>
              <a:ext uri="{FF2B5EF4-FFF2-40B4-BE49-F238E27FC236}">
                <a16:creationId xmlns="" xmlns:a16="http://schemas.microsoft.com/office/drawing/2014/main" id="{3D47CEC4-B85A-790C-FAD5-91F1C1C8371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3725" y="6073879"/>
            <a:ext cx="1698476" cy="3060319"/>
          </a:xfrm>
          <a:prstGeom prst="rect">
            <a:avLst/>
          </a:prstGeom>
        </p:spPr>
      </p:pic>
      <p:pic>
        <p:nvPicPr>
          <p:cNvPr id="57" name="Picture 29">
            <a:extLst>
              <a:ext uri="{FF2B5EF4-FFF2-40B4-BE49-F238E27FC236}">
                <a16:creationId xmlns="" xmlns:a16="http://schemas.microsoft.com/office/drawing/2014/main" id="{5BBE4F40-8455-8FBB-FDFF-6CDE89B6427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8153400" y="6069933"/>
            <a:ext cx="1967224" cy="302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9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38098"/>
            <a:ext cx="14782799" cy="1024890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10363200" y="2552700"/>
            <a:ext cx="1524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0972800" y="7581900"/>
            <a:ext cx="1524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6157965" y="4629149"/>
            <a:ext cx="1524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6002000" y="2247900"/>
            <a:ext cx="1524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5849600" y="7712034"/>
            <a:ext cx="1524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ED8E6CA-A78D-5794-105B-3F2805F70F73}"/>
              </a:ext>
            </a:extLst>
          </p:cNvPr>
          <p:cNvSpPr txBox="1"/>
          <p:nvPr/>
        </p:nvSpPr>
        <p:spPr>
          <a:xfrm>
            <a:off x="2286000" y="227504"/>
            <a:ext cx="3007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400" b="1" dirty="0" err="1" smtClean="0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400" b="1" dirty="0">
              <a:solidFill>
                <a:srgbClr val="EA66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92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90E6D03-00AA-17E2-FA25-5B2B9F20DF35}"/>
              </a:ext>
            </a:extLst>
          </p:cNvPr>
          <p:cNvGrpSpPr/>
          <p:nvPr/>
        </p:nvGrpSpPr>
        <p:grpSpPr>
          <a:xfrm>
            <a:off x="254174" y="5670579"/>
            <a:ext cx="4297680" cy="4206240"/>
            <a:chOff x="381000" y="723900"/>
            <a:chExt cx="4544577" cy="4419600"/>
          </a:xfrm>
        </p:grpSpPr>
        <p:pic>
          <p:nvPicPr>
            <p:cNvPr id="7" name="Picture 3">
              <a:extLst>
                <a:ext uri="{FF2B5EF4-FFF2-40B4-BE49-F238E27FC236}">
                  <a16:creationId xmlns="" xmlns:a16="http://schemas.microsoft.com/office/drawing/2014/main" id="{32A87CE2-410F-48CA-6CCE-4A6004FEB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81000" y="723900"/>
              <a:ext cx="4544577" cy="44196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897692C-9E4C-7608-D149-14800C11C074}"/>
                </a:ext>
              </a:extLst>
            </p:cNvPr>
            <p:cNvSpPr txBox="1"/>
            <p:nvPr/>
          </p:nvSpPr>
          <p:spPr>
            <a:xfrm>
              <a:off x="899640" y="1652820"/>
              <a:ext cx="3530995" cy="26085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3600" b="1" i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Nét nhạc 1: </a:t>
              </a:r>
              <a:r>
                <a:rPr lang="fr-FR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Từ đầu đến hết ô nhịp thứ 4. </a:t>
              </a:r>
              <a:endParaRPr lang="en-US" sz="36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C2085A9-A665-EAA2-9DC1-21053A12B150}"/>
              </a:ext>
            </a:extLst>
          </p:cNvPr>
          <p:cNvGrpSpPr/>
          <p:nvPr/>
        </p:nvGrpSpPr>
        <p:grpSpPr>
          <a:xfrm>
            <a:off x="9280190" y="5737860"/>
            <a:ext cx="4297680" cy="4206240"/>
            <a:chOff x="381000" y="723900"/>
            <a:chExt cx="4544577" cy="4419600"/>
          </a:xfrm>
        </p:grpSpPr>
        <p:pic>
          <p:nvPicPr>
            <p:cNvPr id="12" name="Picture 3">
              <a:extLst>
                <a:ext uri="{FF2B5EF4-FFF2-40B4-BE49-F238E27FC236}">
                  <a16:creationId xmlns="" xmlns:a16="http://schemas.microsoft.com/office/drawing/2014/main" id="{D5E1B7BD-8B98-73CD-F567-929AF0045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81000" y="723900"/>
              <a:ext cx="4544577" cy="44196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2764CCA-DCE9-6806-0B7C-91DD3762AF56}"/>
                </a:ext>
              </a:extLst>
            </p:cNvPr>
            <p:cNvSpPr txBox="1"/>
            <p:nvPr/>
          </p:nvSpPr>
          <p:spPr>
            <a:xfrm>
              <a:off x="1033660" y="1629400"/>
              <a:ext cx="3239258" cy="26085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3600" b="1" i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Nét nhạc 3: </a:t>
              </a:r>
              <a:r>
                <a:rPr lang="fr-FR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Ô nhịp 8, 9, 10, 11</a:t>
              </a:r>
              <a:endParaRPr lang="en-US" sz="36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06DBBEE-0A26-6670-EE71-B066008E1D9F}"/>
              </a:ext>
            </a:extLst>
          </p:cNvPr>
          <p:cNvGrpSpPr/>
          <p:nvPr/>
        </p:nvGrpSpPr>
        <p:grpSpPr>
          <a:xfrm>
            <a:off x="4708190" y="5737860"/>
            <a:ext cx="4297680" cy="4206240"/>
            <a:chOff x="381000" y="723900"/>
            <a:chExt cx="4544577" cy="4419600"/>
          </a:xfrm>
        </p:grpSpPr>
        <p:pic>
          <p:nvPicPr>
            <p:cNvPr id="15" name="Picture 3">
              <a:extLst>
                <a:ext uri="{FF2B5EF4-FFF2-40B4-BE49-F238E27FC236}">
                  <a16:creationId xmlns="" xmlns:a16="http://schemas.microsoft.com/office/drawing/2014/main" id="{059703E4-EADB-82BD-FFD0-9E1480092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81000" y="723900"/>
              <a:ext cx="4544577" cy="44196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6362587-195E-742E-19EB-2C4C1A6DDD33}"/>
                </a:ext>
              </a:extLst>
            </p:cNvPr>
            <p:cNvSpPr txBox="1"/>
            <p:nvPr/>
          </p:nvSpPr>
          <p:spPr>
            <a:xfrm>
              <a:off x="1032158" y="2018702"/>
              <a:ext cx="3242260" cy="1735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3600" b="1" i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Nét nhạc 2: </a:t>
              </a:r>
              <a:r>
                <a:rPr lang="fr-FR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Ô nhịp 5, 6, 7</a:t>
              </a:r>
              <a:endParaRPr lang="en-US" sz="36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C480A87-12A2-4AEB-F4C5-D32D417D74B1}"/>
              </a:ext>
            </a:extLst>
          </p:cNvPr>
          <p:cNvGrpSpPr/>
          <p:nvPr/>
        </p:nvGrpSpPr>
        <p:grpSpPr>
          <a:xfrm>
            <a:off x="13716000" y="5670579"/>
            <a:ext cx="4297680" cy="4206240"/>
            <a:chOff x="381000" y="723900"/>
            <a:chExt cx="4544577" cy="4419600"/>
          </a:xfrm>
        </p:grpSpPr>
        <p:pic>
          <p:nvPicPr>
            <p:cNvPr id="18" name="Picture 3">
              <a:extLst>
                <a:ext uri="{FF2B5EF4-FFF2-40B4-BE49-F238E27FC236}">
                  <a16:creationId xmlns="" xmlns:a16="http://schemas.microsoft.com/office/drawing/2014/main" id="{ACAC4845-EE81-D4D4-D254-A5DA3A82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81000" y="723900"/>
              <a:ext cx="4544577" cy="44196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89684B5-B946-589F-248F-045E9DFB0E3B}"/>
                </a:ext>
              </a:extLst>
            </p:cNvPr>
            <p:cNvSpPr txBox="1"/>
            <p:nvPr/>
          </p:nvSpPr>
          <p:spPr>
            <a:xfrm>
              <a:off x="782862" y="1796379"/>
              <a:ext cx="3882659" cy="26086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3600" b="1" i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Nét nhạc 4: </a:t>
              </a:r>
              <a:r>
                <a:rPr lang="fr-FR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Tiếp đến hết khung thay đổi số 2</a:t>
              </a:r>
              <a:endParaRPr lang="en-US" sz="36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7E6C522-4278-1248-AE06-D3B3E0633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0648" y="0"/>
            <a:ext cx="8515352" cy="56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24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2221">
            <a:off x="15616005" y="2531750"/>
            <a:ext cx="1267404" cy="8964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4EB2812-680F-698E-ADBA-7A94B86B5673}"/>
              </a:ext>
            </a:extLst>
          </p:cNvPr>
          <p:cNvGrpSpPr/>
          <p:nvPr/>
        </p:nvGrpSpPr>
        <p:grpSpPr>
          <a:xfrm>
            <a:off x="762000" y="1381270"/>
            <a:ext cx="16535400" cy="7524459"/>
            <a:chOff x="762000" y="800100"/>
            <a:chExt cx="16535400" cy="752445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90600" y="800100"/>
              <a:ext cx="16306800" cy="752445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C1AADD0-935B-1C8F-F064-63C33432167D}"/>
                </a:ext>
              </a:extLst>
            </p:cNvPr>
            <p:cNvSpPr txBox="1"/>
            <p:nvPr/>
          </p:nvSpPr>
          <p:spPr>
            <a:xfrm>
              <a:off x="762000" y="800100"/>
              <a:ext cx="15899468" cy="6740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</a:pPr>
              <a:r>
                <a:rPr lang="vi-VN" sz="7200" b="1" kern="0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TIẾT </a:t>
              </a:r>
              <a:r>
                <a:rPr lang="en-US" sz="7200" b="1" kern="0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21</a:t>
              </a:r>
              <a:endParaRPr lang="vi-VN" sz="7200" b="1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7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LÍ </a:t>
              </a:r>
              <a:r>
                <a:rPr lang="en-US" sz="7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THUYẾT ÂM NHẠC:</a:t>
              </a:r>
              <a:r>
                <a:rPr lang="en-US" sz="7200" b="1" dirty="0">
                  <a:solidFill>
                    <a:srgbClr val="724E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7200" b="1" dirty="0">
                  <a:solidFill>
                    <a:srgbClr val="724E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KÍ HIỆU TĂNG TRƯỜNG ĐỘ</a:t>
              </a:r>
            </a:p>
            <a:p>
              <a:pPr algn="ctr">
                <a:lnSpc>
                  <a:spcPct val="150000"/>
                </a:lnSpc>
              </a:pPr>
              <a:r>
                <a:rPr lang="en-US" sz="7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ĐỌC </a:t>
              </a:r>
              <a:r>
                <a:rPr lang="en-US" sz="7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NHẠC: </a:t>
              </a:r>
              <a:r>
                <a:rPr lang="en-US" sz="7200" b="1" dirty="0">
                  <a:solidFill>
                    <a:srgbClr val="724E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ĐỌC NHẠC SỐ 4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38098"/>
            <a:ext cx="14782799" cy="1024890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10363200" y="2552700"/>
            <a:ext cx="1524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0972800" y="7581900"/>
            <a:ext cx="1524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6157965" y="4629149"/>
            <a:ext cx="1524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6002000" y="2247900"/>
            <a:ext cx="1524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5849600" y="7712034"/>
            <a:ext cx="1524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ED8E6CA-A78D-5794-105B-3F2805F70F73}"/>
              </a:ext>
            </a:extLst>
          </p:cNvPr>
          <p:cNvSpPr txBox="1"/>
          <p:nvPr/>
        </p:nvSpPr>
        <p:spPr>
          <a:xfrm>
            <a:off x="2286000" y="227504"/>
            <a:ext cx="3007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400" b="1" dirty="0" err="1" smtClean="0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400" b="1" dirty="0">
              <a:solidFill>
                <a:srgbClr val="EA66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97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329ED0C1-9DA0-DBE2-0979-3DFD6834383A}"/>
              </a:ext>
            </a:extLst>
          </p:cNvPr>
          <p:cNvSpPr txBox="1"/>
          <p:nvPr/>
        </p:nvSpPr>
        <p:spPr>
          <a:xfrm>
            <a:off x="4692230" y="800538"/>
            <a:ext cx="890353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EA66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18ECC60-560A-C201-E2F5-EBC81C768554}"/>
              </a:ext>
            </a:extLst>
          </p:cNvPr>
          <p:cNvSpPr txBox="1"/>
          <p:nvPr/>
        </p:nvSpPr>
        <p:spPr>
          <a:xfrm>
            <a:off x="3670829" y="2081207"/>
            <a:ext cx="10936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72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Đọc nhạc kết hợp gõ đệm theo phách</a:t>
            </a:r>
            <a:endParaRPr lang="en-US" sz="4400" b="1" dirty="0">
              <a:solidFill>
                <a:srgbClr val="72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F9793FA-ED29-4C4E-F51C-6D77A650776E}"/>
              </a:ext>
            </a:extLst>
          </p:cNvPr>
          <p:cNvSpPr txBox="1"/>
          <p:nvPr/>
        </p:nvSpPr>
        <p:spPr>
          <a:xfrm>
            <a:off x="2330242" y="3086100"/>
            <a:ext cx="1361718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hãy đọc </a:t>
            </a:r>
            <a:r>
              <a:rPr lang="fr-FR" sz="36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đọc nhạc số </a:t>
            </a:r>
            <a:r>
              <a:rPr lang="fr-FR" sz="36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fr-FR" sz="36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hợp gõ đệm theo phách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="" xmlns:a16="http://schemas.microsoft.com/office/drawing/2014/main" id="{CAB79126-6FD8-0191-066F-0C66F14E4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7407" r="6659" b="85556"/>
          <a:stretch/>
        </p:blipFill>
        <p:spPr>
          <a:xfrm>
            <a:off x="106229" y="4231899"/>
            <a:ext cx="18075541" cy="250990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4574C12-6BD2-D7C0-2EC9-00C6320F8503}"/>
              </a:ext>
            </a:extLst>
          </p:cNvPr>
          <p:cNvSpPr txBox="1"/>
          <p:nvPr/>
        </p:nvSpPr>
        <p:spPr>
          <a:xfrm>
            <a:off x="2667000" y="6146907"/>
            <a:ext cx="153162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1        2         3               1   2    3               1 2 3                1 2 3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20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">
            <a:extLst>
              <a:ext uri="{FF2B5EF4-FFF2-40B4-BE49-F238E27FC236}">
                <a16:creationId xmlns="" xmlns:a16="http://schemas.microsoft.com/office/drawing/2014/main" id="{37327561-7943-BC67-F929-C80F82AB43D1}"/>
              </a:ext>
            </a:extLst>
          </p:cNvPr>
          <p:cNvSpPr txBox="1"/>
          <p:nvPr/>
        </p:nvSpPr>
        <p:spPr>
          <a:xfrm>
            <a:off x="3489660" y="1042980"/>
            <a:ext cx="1130868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>
                <a:solidFill>
                  <a:srgbClr val="759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theo nhóm</a:t>
            </a:r>
            <a:endParaRPr lang="en-US" sz="5400" b="1" dirty="0">
              <a:solidFill>
                <a:srgbClr val="759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F848F27-E3B6-8FA0-566A-0D078A9A2A8C}"/>
              </a:ext>
            </a:extLst>
          </p:cNvPr>
          <p:cNvGrpSpPr/>
          <p:nvPr/>
        </p:nvGrpSpPr>
        <p:grpSpPr>
          <a:xfrm>
            <a:off x="859218" y="2542132"/>
            <a:ext cx="7772401" cy="4014516"/>
            <a:chOff x="-228600" y="2660605"/>
            <a:chExt cx="7772401" cy="401451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83197DC1-FF4C-4331-0560-33E95E97F414}"/>
                </a:ext>
              </a:extLst>
            </p:cNvPr>
            <p:cNvSpPr/>
            <p:nvPr/>
          </p:nvSpPr>
          <p:spPr>
            <a:xfrm>
              <a:off x="1529388" y="2660605"/>
              <a:ext cx="6014413" cy="4006896"/>
            </a:xfrm>
            <a:prstGeom prst="roundRect">
              <a:avLst>
                <a:gd name="adj" fmla="val 9958"/>
              </a:avLst>
            </a:prstGeom>
            <a:solidFill>
              <a:schemeClr val="bg1"/>
            </a:solidFill>
            <a:ln>
              <a:solidFill>
                <a:srgbClr val="F4C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400" b="1" i="1">
                  <a:solidFill>
                    <a:srgbClr val="F4C0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1:</a:t>
              </a:r>
            </a:p>
            <a:p>
              <a:pPr algn="ctr">
                <a:lnSpc>
                  <a:spcPct val="150000"/>
                </a:lnSpc>
              </a:pPr>
              <a:r>
                <a:rPr lang="vi-VN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nhạc </a:t>
              </a:r>
              <a:endPara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đọc nhạc số 4</a:t>
              </a:r>
              <a:endParaRPr lang="vi-VN" sz="4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2">
              <a:extLst>
                <a:ext uri="{FF2B5EF4-FFF2-40B4-BE49-F238E27FC236}">
                  <a16:creationId xmlns="" xmlns:a16="http://schemas.microsoft.com/office/drawing/2014/main" id="{78506BDE-10A4-E12F-009B-45EA15AF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228600" y="3001939"/>
              <a:ext cx="2514600" cy="367318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A50F118-4664-D6A5-B0BA-EEB3AB0509E9}"/>
              </a:ext>
            </a:extLst>
          </p:cNvPr>
          <p:cNvGrpSpPr/>
          <p:nvPr/>
        </p:nvGrpSpPr>
        <p:grpSpPr>
          <a:xfrm>
            <a:off x="9669491" y="2973424"/>
            <a:ext cx="7203348" cy="5741908"/>
            <a:chOff x="10767931" y="3406500"/>
            <a:chExt cx="7203348" cy="574190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D2F555-ABF9-4AE6-AAA9-4569FBA5E31E}"/>
                </a:ext>
              </a:extLst>
            </p:cNvPr>
            <p:cNvSpPr/>
            <p:nvPr/>
          </p:nvSpPr>
          <p:spPr>
            <a:xfrm>
              <a:off x="10767931" y="5141512"/>
              <a:ext cx="6014413" cy="4006896"/>
            </a:xfrm>
            <a:prstGeom prst="roundRect">
              <a:avLst>
                <a:gd name="adj" fmla="val 9958"/>
              </a:avLst>
            </a:prstGeom>
            <a:solidFill>
              <a:schemeClr val="bg1"/>
            </a:solidFill>
            <a:ln>
              <a:solidFill>
                <a:srgbClr val="EA6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400" b="1" i="1">
                  <a:solidFill>
                    <a:srgbClr val="EA66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2: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 </a:t>
              </a:r>
              <a:r>
                <a:rPr lang="vi-VN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 ca</a:t>
              </a: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cho 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đọc nhạc số 4</a:t>
              </a:r>
              <a:r>
                <a:rPr lang="vi-VN" sz="44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1" name="Picture 9">
              <a:extLst>
                <a:ext uri="{FF2B5EF4-FFF2-40B4-BE49-F238E27FC236}">
                  <a16:creationId xmlns="" xmlns:a16="http://schemas.microsoft.com/office/drawing/2014/main" id="{071800BB-7008-FF68-E33B-B9EE6CABC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392400" y="3406500"/>
              <a:ext cx="2578879" cy="3673182"/>
            </a:xfrm>
            <a:prstGeom prst="rect">
              <a:avLst/>
            </a:prstGeom>
          </p:spPr>
        </p:pic>
      </p:grpSp>
      <p:pic>
        <p:nvPicPr>
          <p:cNvPr id="13" name="Bài đọc nhạc số 4 LỚP 7 KẾT NỐI TRI THỨC_1080p (online-audio-converter.com)">
            <a:hlinkClick r:id="" action="ppaction://media"/>
            <a:extLst>
              <a:ext uri="{FF2B5EF4-FFF2-40B4-BE49-F238E27FC236}">
                <a16:creationId xmlns="" xmlns:a16="http://schemas.microsoft.com/office/drawing/2014/main" id="{85A56B65-26E8-7C69-CC10-3CFDD01B16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75180" y="501642"/>
            <a:ext cx="1082675" cy="10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66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72CF09A-EDF5-C87C-8D8B-2B846FE211A4}"/>
              </a:ext>
            </a:extLst>
          </p:cNvPr>
          <p:cNvSpPr txBox="1"/>
          <p:nvPr/>
        </p:nvSpPr>
        <p:spPr>
          <a:xfrm>
            <a:off x="4636020" y="572852"/>
            <a:ext cx="9015959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6600" b="1">
                <a:solidFill>
                  <a:srgbClr val="5E30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en-US" sz="6600" b="1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A4A3258-616C-E721-869B-949AD242C695}"/>
              </a:ext>
            </a:extLst>
          </p:cNvPr>
          <p:cNvGrpSpPr/>
          <p:nvPr/>
        </p:nvGrpSpPr>
        <p:grpSpPr>
          <a:xfrm>
            <a:off x="457200" y="3250016"/>
            <a:ext cx="7442617" cy="4038600"/>
            <a:chOff x="5322034" y="3892768"/>
            <a:chExt cx="7442617" cy="4038600"/>
          </a:xfrm>
        </p:grpSpPr>
        <p:pic>
          <p:nvPicPr>
            <p:cNvPr id="16" name="Picture 2">
              <a:extLst>
                <a:ext uri="{FF2B5EF4-FFF2-40B4-BE49-F238E27FC236}">
                  <a16:creationId xmlns="" xmlns:a16="http://schemas.microsoft.com/office/drawing/2014/main" id="{D2DC40BD-B737-7634-7016-C56975693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322034" y="3892768"/>
              <a:ext cx="7442617" cy="40386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B611D84-FB74-0C9D-D206-17C86A14D260}"/>
                </a:ext>
              </a:extLst>
            </p:cNvPr>
            <p:cNvSpPr txBox="1"/>
            <p:nvPr/>
          </p:nvSpPr>
          <p:spPr>
            <a:xfrm>
              <a:off x="7220567" y="5404236"/>
              <a:ext cx="364555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>
                  <a:solidFill>
                    <a:srgbClr val="EA66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 diễn</a:t>
              </a:r>
              <a:endParaRPr lang="en-US" sz="6000" b="1" dirty="0">
                <a:solidFill>
                  <a:srgbClr val="EA66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31">
            <a:extLst>
              <a:ext uri="{FF2B5EF4-FFF2-40B4-BE49-F238E27FC236}">
                <a16:creationId xmlns="" xmlns:a16="http://schemas.microsoft.com/office/drawing/2014/main" id="{4F724C83-FAEF-C871-9150-6F23880B8FF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001000" y="2664829"/>
            <a:ext cx="9467302" cy="5810557"/>
          </a:xfrm>
          <a:prstGeom prst="rect">
            <a:avLst/>
          </a:prstGeom>
        </p:spPr>
      </p:pic>
      <p:pic>
        <p:nvPicPr>
          <p:cNvPr id="20" name="Bài đọc nhạc số 4 LỚP 7 KẾT NỐI TRI THỨC_1080p (online-audio-converter.com)">
            <a:hlinkClick r:id="" action="ppaction://media"/>
            <a:extLst>
              <a:ext uri="{FF2B5EF4-FFF2-40B4-BE49-F238E27FC236}">
                <a16:creationId xmlns="" xmlns:a16="http://schemas.microsoft.com/office/drawing/2014/main" id="{66396197-7F52-BA0D-BE88-BD15645149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442" y="-65381"/>
            <a:ext cx="1082675" cy="10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87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D5FB12-C753-35F2-718E-F51FE9328D5C}"/>
              </a:ext>
            </a:extLst>
          </p:cNvPr>
          <p:cNvSpPr txBox="1"/>
          <p:nvPr/>
        </p:nvSpPr>
        <p:spPr>
          <a:xfrm>
            <a:off x="4692230" y="1473118"/>
            <a:ext cx="890353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72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rgbClr val="72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EBD4DF5-CB57-D8A3-763C-24BA26B549F1}"/>
              </a:ext>
            </a:extLst>
          </p:cNvPr>
          <p:cNvGrpSpPr/>
          <p:nvPr/>
        </p:nvGrpSpPr>
        <p:grpSpPr>
          <a:xfrm>
            <a:off x="1519943" y="3543300"/>
            <a:ext cx="7442617" cy="4038600"/>
            <a:chOff x="1028700" y="3543300"/>
            <a:chExt cx="7442617" cy="40386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28700" y="3543300"/>
              <a:ext cx="7442617" cy="40386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2CF61E2-26D2-B9C0-FD7E-56142561AF87}"/>
                </a:ext>
              </a:extLst>
            </p:cNvPr>
            <p:cNvSpPr txBox="1"/>
            <p:nvPr/>
          </p:nvSpPr>
          <p:spPr>
            <a:xfrm>
              <a:off x="1662600" y="4536455"/>
              <a:ext cx="6258606" cy="2126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4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Ôn tập các nội dung </a:t>
              </a:r>
            </a:p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4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 học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3A04C5C-E991-450A-7FFF-5C5CD1BAC92A}"/>
              </a:ext>
            </a:extLst>
          </p:cNvPr>
          <p:cNvGrpSpPr/>
          <p:nvPr/>
        </p:nvGrpSpPr>
        <p:grpSpPr>
          <a:xfrm>
            <a:off x="9198023" y="3543300"/>
            <a:ext cx="7442617" cy="4038600"/>
            <a:chOff x="9198023" y="3543300"/>
            <a:chExt cx="7442617" cy="4038600"/>
          </a:xfrm>
        </p:grpSpPr>
        <p:pic>
          <p:nvPicPr>
            <p:cNvPr id="13" name="Picture 2">
              <a:extLst>
                <a:ext uri="{FF2B5EF4-FFF2-40B4-BE49-F238E27FC236}">
                  <a16:creationId xmlns="" xmlns:a16="http://schemas.microsoft.com/office/drawing/2014/main" id="{CEE84AD9-4338-E98B-4282-F7110FAC0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98023" y="3543300"/>
              <a:ext cx="7442617" cy="40386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920FA0D-D96C-D533-0FDE-7C82A6ED86D6}"/>
                </a:ext>
              </a:extLst>
            </p:cNvPr>
            <p:cNvSpPr txBox="1"/>
            <p:nvPr/>
          </p:nvSpPr>
          <p:spPr>
            <a:xfrm>
              <a:off x="9672297" y="3964503"/>
              <a:ext cx="6258606" cy="31420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44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Chuẩn bị bài mới:</a:t>
              </a:r>
            </a:p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4400" b="1" i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Tiết 22: Vận dụng – Sáng tạo</a:t>
              </a:r>
              <a:endParaRPr lang="en-US" sz="4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645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027475" y="5650778"/>
            <a:ext cx="3083830" cy="4250893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="" xmlns:a16="http://schemas.microsoft.com/office/drawing/2014/main" id="{3AC5A7F3-52C1-50FE-1AF9-2D1165A688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38200" y="4453371"/>
            <a:ext cx="4170427" cy="5448300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2F36B7F8-0CD1-9061-7A45-0840F6A6F15F}"/>
              </a:ext>
            </a:extLst>
          </p:cNvPr>
          <p:cNvSpPr txBox="1"/>
          <p:nvPr/>
        </p:nvSpPr>
        <p:spPr>
          <a:xfrm>
            <a:off x="1898324" y="27940"/>
            <a:ext cx="14028264" cy="2782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7200" b="1" dirty="0">
                <a:solidFill>
                  <a:srgbClr val="72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ts val="11200"/>
              </a:lnSpc>
            </a:pPr>
            <a:r>
              <a:rPr lang="en-US" sz="7200" b="1" dirty="0">
                <a:solidFill>
                  <a:srgbClr val="72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7E98701-8D78-4181-8324-94A22C860590}"/>
              </a:ext>
            </a:extLst>
          </p:cNvPr>
          <p:cNvGrpSpPr/>
          <p:nvPr/>
        </p:nvGrpSpPr>
        <p:grpSpPr>
          <a:xfrm>
            <a:off x="6130670" y="4236932"/>
            <a:ext cx="5563571" cy="1169135"/>
            <a:chOff x="3351829" y="5347722"/>
            <a:chExt cx="11584341" cy="1169135"/>
          </a:xfrm>
        </p:grpSpPr>
        <p:grpSp>
          <p:nvGrpSpPr>
            <p:cNvPr id="14" name="Group 3">
              <a:extLst>
                <a:ext uri="{FF2B5EF4-FFF2-40B4-BE49-F238E27FC236}">
                  <a16:creationId xmlns="" xmlns:a16="http://schemas.microsoft.com/office/drawing/2014/main" id="{8140EBE9-43C6-F8B7-9E2C-D91570C0BCC7}"/>
                </a:ext>
              </a:extLst>
            </p:cNvPr>
            <p:cNvGrpSpPr/>
            <p:nvPr/>
          </p:nvGrpSpPr>
          <p:grpSpPr>
            <a:xfrm>
              <a:off x="3351829" y="5347722"/>
              <a:ext cx="11584341" cy="1169135"/>
              <a:chOff x="0" y="0"/>
              <a:chExt cx="6578376" cy="663914"/>
            </a:xfrm>
          </p:grpSpPr>
          <p:sp>
            <p:nvSpPr>
              <p:cNvPr id="16" name="Freeform 4">
                <a:extLst>
                  <a:ext uri="{FF2B5EF4-FFF2-40B4-BE49-F238E27FC236}">
                    <a16:creationId xmlns="" xmlns:a16="http://schemas.microsoft.com/office/drawing/2014/main" id="{3010C8A2-7E5E-4241-E4FE-D1DFE5077894}"/>
                  </a:ext>
                </a:extLst>
              </p:cNvPr>
              <p:cNvSpPr/>
              <p:nvPr/>
            </p:nvSpPr>
            <p:spPr>
              <a:xfrm>
                <a:off x="0" y="0"/>
                <a:ext cx="6578376" cy="663914"/>
              </a:xfrm>
              <a:custGeom>
                <a:avLst/>
                <a:gdLst/>
                <a:ahLst/>
                <a:cxnLst/>
                <a:rect l="l" t="t" r="r" b="b"/>
                <a:pathLst>
                  <a:path w="6578376" h="663914">
                    <a:moveTo>
                      <a:pt x="6453916" y="663914"/>
                    </a:moveTo>
                    <a:lnTo>
                      <a:pt x="124460" y="663914"/>
                    </a:lnTo>
                    <a:cubicBezTo>
                      <a:pt x="55880" y="663914"/>
                      <a:pt x="0" y="608034"/>
                      <a:pt x="0" y="53945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453916" y="0"/>
                    </a:lnTo>
                    <a:cubicBezTo>
                      <a:pt x="6522496" y="0"/>
                      <a:pt x="6578376" y="55880"/>
                      <a:pt x="6578376" y="124460"/>
                    </a:cubicBezTo>
                    <a:lnTo>
                      <a:pt x="6578376" y="539454"/>
                    </a:lnTo>
                    <a:cubicBezTo>
                      <a:pt x="6578376" y="608034"/>
                      <a:pt x="6522496" y="663914"/>
                      <a:pt x="6453916" y="663914"/>
                    </a:cubicBezTo>
                    <a:close/>
                  </a:path>
                </a:pathLst>
              </a:custGeom>
              <a:solidFill>
                <a:srgbClr val="EA6648"/>
              </a:solidFill>
            </p:spPr>
          </p:sp>
        </p:grpSp>
        <p:sp>
          <p:nvSpPr>
            <p:cNvPr id="15" name="TextBox 8">
              <a:extLst>
                <a:ext uri="{FF2B5EF4-FFF2-40B4-BE49-F238E27FC236}">
                  <a16:creationId xmlns="" xmlns:a16="http://schemas.microsoft.com/office/drawing/2014/main" id="{A3D6A979-5095-C49A-2BEA-15C8A2D911EA}"/>
                </a:ext>
              </a:extLst>
            </p:cNvPr>
            <p:cNvSpPr txBox="1"/>
            <p:nvPr/>
          </p:nvSpPr>
          <p:spPr>
            <a:xfrm>
              <a:off x="3692396" y="5608212"/>
              <a:ext cx="11019777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5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HẸN GẶP LẠI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2221">
            <a:off x="16490132" y="1527047"/>
            <a:ext cx="1538335" cy="108802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0F5BF00-1A1A-E6E2-12BD-B8852B702DAA}"/>
              </a:ext>
            </a:extLst>
          </p:cNvPr>
          <p:cNvSpPr/>
          <p:nvPr/>
        </p:nvSpPr>
        <p:spPr>
          <a:xfrm>
            <a:off x="5562600" y="2756858"/>
            <a:ext cx="11325879" cy="4901242"/>
          </a:xfrm>
          <a:prstGeom prst="roundRect">
            <a:avLst>
              <a:gd name="adj" fmla="val 9958"/>
            </a:avLst>
          </a:prstGeom>
          <a:solidFill>
            <a:schemeClr val="bg1"/>
          </a:solidFill>
          <a:ln w="76200">
            <a:solidFill>
              <a:srgbClr val="F4C01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1:</a:t>
            </a:r>
          </a:p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 THUYẾT ÂM NHẠC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="" xmlns:a16="http://schemas.microsoft.com/office/drawing/2014/main" id="{9A3E4E8E-3319-B043-E9B2-796343BA6B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5800" y="2628901"/>
            <a:ext cx="4290154" cy="59137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63FAFB-B7E7-FEB3-4F62-8EFBC552DB11}"/>
              </a:ext>
            </a:extLst>
          </p:cNvPr>
          <p:cNvSpPr txBox="1"/>
          <p:nvPr/>
        </p:nvSpPr>
        <p:spPr>
          <a:xfrm>
            <a:off x="1598499" y="1120009"/>
            <a:ext cx="15091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4800" b="1">
                <a:solidFill>
                  <a:srgbClr val="75924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vi-VN" sz="4800" b="1">
                <a:solidFill>
                  <a:srgbClr val="75924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hiểu </a:t>
            </a:r>
            <a:r>
              <a:rPr lang="en-US" sz="4800" b="1">
                <a:solidFill>
                  <a:srgbClr val="75924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 nối, dấu chấm dôi, dấu miễn nhịp</a:t>
            </a:r>
            <a:endParaRPr lang="en-US" sz="4800">
              <a:solidFill>
                <a:srgbClr val="75924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C0FA4B0-9564-E572-7A62-E573022E70A4}"/>
              </a:ext>
            </a:extLst>
          </p:cNvPr>
          <p:cNvGrpSpPr/>
          <p:nvPr/>
        </p:nvGrpSpPr>
        <p:grpSpPr>
          <a:xfrm>
            <a:off x="1143000" y="3451753"/>
            <a:ext cx="13106400" cy="6438644"/>
            <a:chOff x="1074473" y="3173436"/>
            <a:chExt cx="11727126" cy="5300782"/>
          </a:xfrm>
        </p:grpSpPr>
        <p:grpSp>
          <p:nvGrpSpPr>
            <p:cNvPr id="8" name="Group 3">
              <a:extLst>
                <a:ext uri="{FF2B5EF4-FFF2-40B4-BE49-F238E27FC236}">
                  <a16:creationId xmlns="" xmlns:a16="http://schemas.microsoft.com/office/drawing/2014/main" id="{FA14DA22-FCBE-4EA6-C02D-BAD2F242ADCB}"/>
                </a:ext>
              </a:extLst>
            </p:cNvPr>
            <p:cNvGrpSpPr/>
            <p:nvPr/>
          </p:nvGrpSpPr>
          <p:grpSpPr>
            <a:xfrm>
              <a:off x="1074473" y="3173436"/>
              <a:ext cx="11727126" cy="5300782"/>
              <a:chOff x="0" y="-4262"/>
              <a:chExt cx="3885945" cy="2294710"/>
            </a:xfrm>
          </p:grpSpPr>
          <p:sp>
            <p:nvSpPr>
              <p:cNvPr id="10" name="Freeform 4">
                <a:extLst>
                  <a:ext uri="{FF2B5EF4-FFF2-40B4-BE49-F238E27FC236}">
                    <a16:creationId xmlns="" xmlns:a16="http://schemas.microsoft.com/office/drawing/2014/main" id="{3683749B-D890-6E3B-54B4-2127B6F91B73}"/>
                  </a:ext>
                </a:extLst>
              </p:cNvPr>
              <p:cNvSpPr/>
              <p:nvPr/>
            </p:nvSpPr>
            <p:spPr>
              <a:xfrm>
                <a:off x="0" y="-4262"/>
                <a:ext cx="3885945" cy="2294710"/>
              </a:xfrm>
              <a:custGeom>
                <a:avLst/>
                <a:gdLst/>
                <a:ahLst/>
                <a:cxnLst/>
                <a:rect l="l" t="t" r="r" b="b"/>
                <a:pathLst>
                  <a:path w="3641192" h="2294710">
                    <a:moveTo>
                      <a:pt x="2702293" y="2283522"/>
                    </a:moveTo>
                    <a:cubicBezTo>
                      <a:pt x="2702293" y="2283522"/>
                      <a:pt x="2282540" y="2294709"/>
                      <a:pt x="1819955" y="2292088"/>
                    </a:cubicBezTo>
                    <a:cubicBezTo>
                      <a:pt x="1638175" y="2289925"/>
                      <a:pt x="1057073" y="2282101"/>
                      <a:pt x="1057073" y="2282101"/>
                    </a:cubicBezTo>
                    <a:cubicBezTo>
                      <a:pt x="812931" y="2273267"/>
                      <a:pt x="565145" y="2256285"/>
                      <a:pt x="398404" y="2198108"/>
                    </a:cubicBezTo>
                    <a:cubicBezTo>
                      <a:pt x="120505" y="2101146"/>
                      <a:pt x="0" y="1923618"/>
                      <a:pt x="0" y="905351"/>
                    </a:cubicBezTo>
                    <a:lnTo>
                      <a:pt x="0" y="90534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739362" y="7673"/>
                    </a:cubicBezTo>
                    <a:cubicBezTo>
                      <a:pt x="2063613" y="0"/>
                      <a:pt x="2527541" y="7673"/>
                      <a:pt x="2527541" y="7673"/>
                    </a:cubicBezTo>
                    <a:cubicBezTo>
                      <a:pt x="2895848" y="15152"/>
                      <a:pt x="3259161" y="84484"/>
                      <a:pt x="3456901" y="207066"/>
                    </a:cubicBezTo>
                    <a:cubicBezTo>
                      <a:pt x="3607918" y="300683"/>
                      <a:pt x="3641192" y="425358"/>
                      <a:pt x="3632052" y="905351"/>
                    </a:cubicBezTo>
                    <a:lnTo>
                      <a:pt x="3632052" y="905362"/>
                    </a:lnTo>
                    <a:cubicBezTo>
                      <a:pt x="3632052" y="2041583"/>
                      <a:pt x="3349056" y="2255681"/>
                      <a:pt x="2702293" y="2283522"/>
                    </a:cubicBezTo>
                    <a:close/>
                  </a:path>
                </a:pathLst>
              </a:custGeom>
              <a:solidFill>
                <a:srgbClr val="D1D899"/>
              </a:solidFill>
            </p:spPr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D63C9DD-2CDF-8F27-DE77-4B787DA9E021}"/>
                </a:ext>
              </a:extLst>
            </p:cNvPr>
            <p:cNvSpPr txBox="1"/>
            <p:nvPr/>
          </p:nvSpPr>
          <p:spPr>
            <a:xfrm>
              <a:off x="1432922" y="3526371"/>
              <a:ext cx="11214939" cy="3782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40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fr-FR" sz="4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lang="fr-FR" sz="4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đọc</a:t>
              </a:r>
              <a:r>
                <a:rPr lang="fr-FR" sz="4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thông</a:t>
              </a:r>
              <a:r>
                <a:rPr lang="fr-FR" sz="4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tin </a:t>
              </a:r>
              <a:r>
                <a:rPr lang="fr-FR" sz="40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fr-FR" sz="4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SGK tr.42 </a:t>
              </a:r>
              <a:r>
                <a:rPr lang="fr-FR" sz="40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fr-FR" sz="4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 bày về 3 loại kí hiệu để tăng trường độ nốt nhạc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4000" b="1" i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Dấu</a:t>
              </a:r>
              <a:r>
                <a:rPr lang="fr-FR" sz="4000" b="1" i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i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nối</a:t>
              </a:r>
              <a:endParaRPr lang="fr-FR" sz="40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40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Dấu</a:t>
              </a:r>
              <a:r>
                <a:rPr lang="fr-FR" sz="40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chấm</a:t>
              </a:r>
              <a:r>
                <a:rPr lang="fr-FR" sz="40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i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đôi</a:t>
              </a:r>
              <a:endParaRPr lang="fr-FR" sz="40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40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Dấu</a:t>
              </a:r>
              <a:r>
                <a:rPr lang="fr-FR" sz="40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miễn</a:t>
              </a:r>
              <a:r>
                <a:rPr lang="fr-FR" sz="40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nhịp</a:t>
              </a:r>
              <a:endPara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A4BA31F2-EB4B-861C-B76D-0EC09E6A9B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78000" y="4090016"/>
            <a:ext cx="3429000" cy="42073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35DDBA0-E4D5-41D0-CD48-6184C38C79A0}"/>
              </a:ext>
            </a:extLst>
          </p:cNvPr>
          <p:cNvSpPr txBox="1"/>
          <p:nvPr/>
        </p:nvSpPr>
        <p:spPr>
          <a:xfrm>
            <a:off x="2282600" y="2316659"/>
            <a:ext cx="137227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4400" b="1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NHÓM</a:t>
            </a:r>
            <a:endParaRPr lang="en-US" sz="4400">
              <a:solidFill>
                <a:srgbClr val="724E3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28152F2-FB3D-2212-C1D2-ECD20977FE1E}"/>
              </a:ext>
            </a:extLst>
          </p:cNvPr>
          <p:cNvGrpSpPr/>
          <p:nvPr/>
        </p:nvGrpSpPr>
        <p:grpSpPr>
          <a:xfrm>
            <a:off x="1383955" y="1811471"/>
            <a:ext cx="13722799" cy="4786360"/>
            <a:chOff x="1524000" y="2060966"/>
            <a:chExt cx="13722799" cy="4786360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B843651-D57A-E7E4-DD31-CEAF70CDEBFB}"/>
                </a:ext>
              </a:extLst>
            </p:cNvPr>
            <p:cNvSpPr txBox="1"/>
            <p:nvPr/>
          </p:nvSpPr>
          <p:spPr>
            <a:xfrm>
              <a:off x="1524000" y="2060966"/>
              <a:ext cx="13722799" cy="2636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vi-VN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à dấu có hình vòng cung nối </a:t>
              </a:r>
              <a:endPara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57150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Tác dụng: liên kết hai hay nhiều nốt nhạc có cùng cao độ</a:t>
              </a:r>
              <a:endPara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57150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</a:t>
              </a:r>
              <a:r>
                <a:rPr lang="fr-FR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í hiệu: </a:t>
              </a:r>
              <a:endParaRPr lang="en-US" sz="3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rc 10">
              <a:extLst>
                <a:ext uri="{FF2B5EF4-FFF2-40B4-BE49-F238E27FC236}">
                  <a16:creationId xmlns="" xmlns:a16="http://schemas.microsoft.com/office/drawing/2014/main" id="{370DB9E4-DF71-494D-CD9B-A51DC87866BB}"/>
                </a:ext>
              </a:extLst>
            </p:cNvPr>
            <p:cNvSpPr/>
            <p:nvPr/>
          </p:nvSpPr>
          <p:spPr>
            <a:xfrm rot="7408177">
              <a:off x="3908953" y="2373435"/>
              <a:ext cx="2624706" cy="2011618"/>
            </a:xfrm>
            <a:prstGeom prst="arc">
              <a:avLst>
                <a:gd name="adj1" fmla="val 17496759"/>
                <a:gd name="adj2" fmla="val 887646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="" xmlns:a16="http://schemas.microsoft.com/office/drawing/2014/main" id="{8B215683-D882-0D4E-71A0-C4F5A1634439}"/>
                </a:ext>
              </a:extLst>
            </p:cNvPr>
            <p:cNvSpPr/>
            <p:nvPr/>
          </p:nvSpPr>
          <p:spPr>
            <a:xfrm rot="18226652">
              <a:off x="5311534" y="4529164"/>
              <a:ext cx="2624706" cy="2011618"/>
            </a:xfrm>
            <a:prstGeom prst="arc">
              <a:avLst>
                <a:gd name="adj1" fmla="val 17496759"/>
                <a:gd name="adj2" fmla="val 887646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7" name="Picture 1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674935" y="8724900"/>
            <a:ext cx="1225623" cy="1212253"/>
          </a:xfrm>
          <a:prstGeom prst="rect">
            <a:avLst/>
          </a:prstGeom>
        </p:spPr>
      </p:pic>
      <p:pic>
        <p:nvPicPr>
          <p:cNvPr id="108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59553" flipH="1">
            <a:off x="107357" y="46874"/>
            <a:ext cx="1277010" cy="9031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CCB039E-B481-BEEF-533D-E022B33DCCB5}"/>
              </a:ext>
            </a:extLst>
          </p:cNvPr>
          <p:cNvSpPr txBox="1"/>
          <p:nvPr/>
        </p:nvSpPr>
        <p:spPr>
          <a:xfrm>
            <a:off x="2282600" y="898509"/>
            <a:ext cx="137227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4400" b="1">
                <a:solidFill>
                  <a:srgbClr val="EA66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Dấu nối</a:t>
            </a:r>
            <a:endParaRPr lang="en-US" sz="4400">
              <a:solidFill>
                <a:srgbClr val="EA664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B3A16B4-2342-4CB5-4241-2B6C4F5520EC}"/>
              </a:ext>
            </a:extLst>
          </p:cNvPr>
          <p:cNvSpPr txBox="1"/>
          <p:nvPr/>
        </p:nvSpPr>
        <p:spPr>
          <a:xfrm>
            <a:off x="1485630" y="4983882"/>
            <a:ext cx="18218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dụ:</a:t>
            </a:r>
            <a:endParaRPr lang="en-US" sz="4000" b="1">
              <a:solidFill>
                <a:srgbClr val="FF000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4EE022D2-22BB-61A0-CADF-56051F6CD701}"/>
              </a:ext>
            </a:extLst>
          </p:cNvPr>
          <p:cNvGrpSpPr/>
          <p:nvPr/>
        </p:nvGrpSpPr>
        <p:grpSpPr>
          <a:xfrm>
            <a:off x="422078" y="5501138"/>
            <a:ext cx="17443844" cy="2391630"/>
            <a:chOff x="422078" y="5501138"/>
            <a:chExt cx="17443844" cy="239163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B0B878A6-14CA-45D2-7ADE-6B8927712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2078" y="5501138"/>
              <a:ext cx="17443844" cy="184182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7C02B03-9E2E-370C-5629-60235A0FC115}"/>
                </a:ext>
              </a:extLst>
            </p:cNvPr>
            <p:cNvSpPr txBox="1"/>
            <p:nvPr/>
          </p:nvSpPr>
          <p:spPr>
            <a:xfrm>
              <a:off x="2111830" y="7369548"/>
              <a:ext cx="15566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i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    đóa         mai        vàng      chào                 mừng     xuân      sang.</a:t>
              </a:r>
              <a:endParaRPr lang="en-US" sz="28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59553" flipH="1">
            <a:off x="4113845" y="769096"/>
            <a:ext cx="1538335" cy="10880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F4FFCD1-03A0-7FAC-3B20-4E477C4FD76D}"/>
              </a:ext>
            </a:extLst>
          </p:cNvPr>
          <p:cNvSpPr txBox="1"/>
          <p:nvPr/>
        </p:nvSpPr>
        <p:spPr>
          <a:xfrm>
            <a:off x="5725954" y="860236"/>
            <a:ext cx="61923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4400" b="1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Dấu châm dôi</a:t>
            </a:r>
            <a:endParaRPr lang="en-US" sz="4400">
              <a:solidFill>
                <a:srgbClr val="724E3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7C2A68F-7AAE-28F9-092A-7C87BA1B8185}"/>
              </a:ext>
            </a:extLst>
          </p:cNvPr>
          <p:cNvGrpSpPr/>
          <p:nvPr/>
        </p:nvGrpSpPr>
        <p:grpSpPr>
          <a:xfrm>
            <a:off x="971285" y="2630543"/>
            <a:ext cx="7073038" cy="5324535"/>
            <a:chOff x="973348" y="2547486"/>
            <a:chExt cx="7073038" cy="5324535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30C4D98-2485-77F3-B351-52C542094410}"/>
                </a:ext>
              </a:extLst>
            </p:cNvPr>
            <p:cNvSpPr txBox="1"/>
            <p:nvPr/>
          </p:nvSpPr>
          <p:spPr>
            <a:xfrm>
              <a:off x="973348" y="2547486"/>
              <a:ext cx="7073038" cy="5324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vi-VN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à một dấu chấm đặt cạnh bên phải nốt nhạc</a:t>
              </a:r>
              <a:r>
                <a:rPr lang="en-US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lang="vi-VN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ác dụng</a:t>
              </a:r>
              <a:r>
                <a:rPr lang="en-US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r>
                <a:rPr lang="vi-VN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tăng thêm một nửa giá trị trường độ của nốt nhạc đó.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fr-FR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</a:t>
              </a:r>
              <a:r>
                <a:rPr lang="fr-FR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í hiệu: (   )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AF6E69AF-585C-A41A-D32D-7DA5ACBAC04A}"/>
                </a:ext>
              </a:extLst>
            </p:cNvPr>
            <p:cNvSpPr/>
            <p:nvPr/>
          </p:nvSpPr>
          <p:spPr>
            <a:xfrm>
              <a:off x="3810000" y="7553511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4C807C-8455-8FAB-C247-E5CA3157642B}"/>
              </a:ext>
            </a:extLst>
          </p:cNvPr>
          <p:cNvSpPr txBox="1"/>
          <p:nvPr/>
        </p:nvSpPr>
        <p:spPr>
          <a:xfrm>
            <a:off x="12039599" y="1913586"/>
            <a:ext cx="18218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dụ:</a:t>
            </a:r>
            <a:endParaRPr lang="en-US" sz="4000" b="1">
              <a:solidFill>
                <a:srgbClr val="FF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8649353-B97C-EB79-00B2-D11317CE2E4E}"/>
              </a:ext>
            </a:extLst>
          </p:cNvPr>
          <p:cNvGrpSpPr/>
          <p:nvPr/>
        </p:nvGrpSpPr>
        <p:grpSpPr>
          <a:xfrm>
            <a:off x="8592697" y="2881611"/>
            <a:ext cx="8323703" cy="2414289"/>
            <a:chOff x="8577012" y="3383806"/>
            <a:chExt cx="8323703" cy="2414289"/>
          </a:xfrm>
        </p:grpSpPr>
        <p:pic>
          <p:nvPicPr>
            <p:cNvPr id="13" name="Picture 17">
              <a:extLst>
                <a:ext uri="{FF2B5EF4-FFF2-40B4-BE49-F238E27FC236}">
                  <a16:creationId xmlns="" xmlns:a16="http://schemas.microsoft.com/office/drawing/2014/main" id="{68C67B91-3469-414D-7A8B-6B2E82C240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t="12021"/>
            <a:stretch/>
          </p:blipFill>
          <p:spPr>
            <a:xfrm>
              <a:off x="16199285" y="3383806"/>
              <a:ext cx="701430" cy="2412663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11F800E8-B35E-0F71-E477-498F1B4A1913}"/>
                </a:ext>
              </a:extLst>
            </p:cNvPr>
            <p:cNvSpPr/>
            <p:nvPr/>
          </p:nvSpPr>
          <p:spPr>
            <a:xfrm>
              <a:off x="10500477" y="5515254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0">
              <a:extLst>
                <a:ext uri="{FF2B5EF4-FFF2-40B4-BE49-F238E27FC236}">
                  <a16:creationId xmlns="" xmlns:a16="http://schemas.microsoft.com/office/drawing/2014/main" id="{C1563F00-8C16-7566-5AA3-61FAC35EA2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 t="3412" b="1"/>
            <a:stretch/>
          </p:blipFill>
          <p:spPr>
            <a:xfrm>
              <a:off x="9646676" y="3385432"/>
              <a:ext cx="671310" cy="241266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2F7DD63-6FB5-9E5E-A2FE-F677171AC341}"/>
                </a:ext>
              </a:extLst>
            </p:cNvPr>
            <p:cNvSpPr txBox="1"/>
            <p:nvPr/>
          </p:nvSpPr>
          <p:spPr>
            <a:xfrm>
              <a:off x="8577012" y="4203732"/>
              <a:ext cx="79573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</a:t>
              </a:r>
              <a:endParaRPr lang="en-US" sz="5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896A1B8-803F-D748-0E77-2680B384BD17}"/>
                </a:ext>
              </a:extLst>
            </p:cNvPr>
            <p:cNvSpPr txBox="1"/>
            <p:nvPr/>
          </p:nvSpPr>
          <p:spPr>
            <a:xfrm>
              <a:off x="11122543" y="3482143"/>
              <a:ext cx="795733" cy="2215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13800"/>
            </a:p>
          </p:txBody>
        </p:sp>
        <p:pic>
          <p:nvPicPr>
            <p:cNvPr id="19" name="Picture 20">
              <a:extLst>
                <a:ext uri="{FF2B5EF4-FFF2-40B4-BE49-F238E27FC236}">
                  <a16:creationId xmlns="" xmlns:a16="http://schemas.microsoft.com/office/drawing/2014/main" id="{D0E4001F-B488-2210-901C-F2C2EBF89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 t="3412" b="1"/>
            <a:stretch/>
          </p:blipFill>
          <p:spPr>
            <a:xfrm>
              <a:off x="12922980" y="3383806"/>
              <a:ext cx="671310" cy="241266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EF762D9-BE2F-6550-EE7D-A6164BC474ED}"/>
                </a:ext>
              </a:extLst>
            </p:cNvPr>
            <p:cNvSpPr txBox="1"/>
            <p:nvPr/>
          </p:nvSpPr>
          <p:spPr>
            <a:xfrm>
              <a:off x="14415775" y="3482143"/>
              <a:ext cx="795733" cy="2215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138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CF457B3-C5B0-59B2-1E4C-C00994522658}"/>
              </a:ext>
            </a:extLst>
          </p:cNvPr>
          <p:cNvGrpSpPr/>
          <p:nvPr/>
        </p:nvGrpSpPr>
        <p:grpSpPr>
          <a:xfrm>
            <a:off x="8577012" y="5829300"/>
            <a:ext cx="9050894" cy="2475206"/>
            <a:chOff x="8577012" y="6603146"/>
            <a:chExt cx="9050894" cy="2475206"/>
          </a:xfrm>
        </p:grpSpPr>
        <p:pic>
          <p:nvPicPr>
            <p:cNvPr id="22" name="Picture 7">
              <a:extLst>
                <a:ext uri="{FF2B5EF4-FFF2-40B4-BE49-F238E27FC236}">
                  <a16:creationId xmlns="" xmlns:a16="http://schemas.microsoft.com/office/drawing/2014/main" id="{76C8C359-16B2-9D10-692C-38B0A2F01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6005399" y="6659982"/>
              <a:ext cx="1622507" cy="2418370"/>
            </a:xfrm>
            <a:prstGeom prst="rect">
              <a:avLst/>
            </a:prstGeom>
          </p:spPr>
        </p:pic>
        <p:pic>
          <p:nvPicPr>
            <p:cNvPr id="27" name="Picture 17">
              <a:extLst>
                <a:ext uri="{FF2B5EF4-FFF2-40B4-BE49-F238E27FC236}">
                  <a16:creationId xmlns="" xmlns:a16="http://schemas.microsoft.com/office/drawing/2014/main" id="{D3AD2E7A-DABE-F11F-84AB-CE8FBF0B2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t="12021"/>
            <a:stretch/>
          </p:blipFill>
          <p:spPr>
            <a:xfrm>
              <a:off x="12950500" y="6665689"/>
              <a:ext cx="701430" cy="2412663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29F56106-298F-93ED-468B-08CE72530063}"/>
                </a:ext>
              </a:extLst>
            </p:cNvPr>
            <p:cNvSpPr/>
            <p:nvPr/>
          </p:nvSpPr>
          <p:spPr>
            <a:xfrm>
              <a:off x="10500477" y="8636257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0C7EBE09-D43B-DEB2-7829-BEC10F3AC2F5}"/>
                </a:ext>
              </a:extLst>
            </p:cNvPr>
            <p:cNvSpPr txBox="1"/>
            <p:nvPr/>
          </p:nvSpPr>
          <p:spPr>
            <a:xfrm>
              <a:off x="8577012" y="7324735"/>
              <a:ext cx="79573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  <a:endParaRPr lang="en-US" sz="54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F7CD1AC0-79B2-39C0-F169-C97BD48867C6}"/>
                </a:ext>
              </a:extLst>
            </p:cNvPr>
            <p:cNvSpPr txBox="1"/>
            <p:nvPr/>
          </p:nvSpPr>
          <p:spPr>
            <a:xfrm>
              <a:off x="11122543" y="6603146"/>
              <a:ext cx="795733" cy="2215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138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6225105D-C486-77A9-3FC8-AE47EAAF405F}"/>
                </a:ext>
              </a:extLst>
            </p:cNvPr>
            <p:cNvSpPr txBox="1"/>
            <p:nvPr/>
          </p:nvSpPr>
          <p:spPr>
            <a:xfrm>
              <a:off x="14415775" y="6603146"/>
              <a:ext cx="795733" cy="2215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13800"/>
            </a:p>
          </p:txBody>
        </p:sp>
        <p:pic>
          <p:nvPicPr>
            <p:cNvPr id="35" name="Picture 17">
              <a:extLst>
                <a:ext uri="{FF2B5EF4-FFF2-40B4-BE49-F238E27FC236}">
                  <a16:creationId xmlns="" xmlns:a16="http://schemas.microsoft.com/office/drawing/2014/main" id="{0277D7EE-2477-6517-D9D3-0D1FC2A5CC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t="12021"/>
            <a:stretch/>
          </p:blipFill>
          <p:spPr>
            <a:xfrm>
              <a:off x="9600173" y="6665689"/>
              <a:ext cx="701430" cy="241266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1242" y="923988"/>
            <a:ext cx="17297400" cy="8233070"/>
            <a:chOff x="0" y="0"/>
            <a:chExt cx="10569246" cy="6381221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10576905" cy="6381221"/>
            </a:xfrm>
            <a:custGeom>
              <a:avLst/>
              <a:gdLst/>
              <a:ahLst/>
              <a:cxnLst/>
              <a:rect l="l" t="t" r="r" b="b"/>
              <a:pathLst>
                <a:path w="10576905" h="6381221">
                  <a:moveTo>
                    <a:pt x="10070465" y="6364302"/>
                  </a:moveTo>
                  <a:cubicBezTo>
                    <a:pt x="10070465" y="6364302"/>
                    <a:pt x="9833470" y="6354332"/>
                    <a:pt x="9471331" y="6367776"/>
                  </a:cubicBezTo>
                  <a:cubicBezTo>
                    <a:pt x="9109192" y="6381221"/>
                    <a:pt x="490924" y="6381221"/>
                    <a:pt x="490924" y="6381221"/>
                  </a:cubicBezTo>
                  <a:cubicBezTo>
                    <a:pt x="245502" y="6381221"/>
                    <a:pt x="32509" y="6283953"/>
                    <a:pt x="31032" y="6123839"/>
                  </a:cubicBezTo>
                  <a:cubicBezTo>
                    <a:pt x="31032" y="6123839"/>
                    <a:pt x="0" y="417420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0023917" y="0"/>
                    <a:pt x="10023917" y="0"/>
                  </a:cubicBezTo>
                  <a:cubicBezTo>
                    <a:pt x="10335818" y="0"/>
                    <a:pt x="10569247" y="101069"/>
                    <a:pt x="10561389" y="303616"/>
                  </a:cubicBezTo>
                  <a:cubicBezTo>
                    <a:pt x="10561389" y="303616"/>
                    <a:pt x="10559394" y="3856834"/>
                    <a:pt x="10568149" y="5424251"/>
                  </a:cubicBezTo>
                  <a:cubicBezTo>
                    <a:pt x="10576905" y="5717553"/>
                    <a:pt x="10530357" y="6050624"/>
                    <a:pt x="10530357" y="6050624"/>
                  </a:cubicBezTo>
                  <a:cubicBezTo>
                    <a:pt x="10527391" y="6230650"/>
                    <a:pt x="10315888" y="6364302"/>
                    <a:pt x="10070465" y="636430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47FF92-D7A9-FE72-86E0-ED8EF487A35E}"/>
              </a:ext>
            </a:extLst>
          </p:cNvPr>
          <p:cNvSpPr txBox="1"/>
          <p:nvPr/>
        </p:nvSpPr>
        <p:spPr>
          <a:xfrm>
            <a:off x="2282600" y="1249859"/>
            <a:ext cx="137227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4400" b="1">
                <a:solidFill>
                  <a:srgbClr val="75924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Dấu miễn nhịp</a:t>
            </a:r>
            <a:endParaRPr lang="en-US" sz="4400">
              <a:solidFill>
                <a:srgbClr val="75924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179C69-72AD-DB30-61A1-79B5760F2AA4}"/>
              </a:ext>
            </a:extLst>
          </p:cNvPr>
          <p:cNvSpPr txBox="1"/>
          <p:nvPr/>
        </p:nvSpPr>
        <p:spPr>
          <a:xfrm>
            <a:off x="1092990" y="6416814"/>
            <a:ext cx="2630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dụ:</a:t>
            </a:r>
            <a:endParaRPr lang="en-US" sz="400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4A9A51D-4EE3-BED2-DFF0-E9E51DD18409}"/>
              </a:ext>
            </a:extLst>
          </p:cNvPr>
          <p:cNvGrpSpPr/>
          <p:nvPr/>
        </p:nvGrpSpPr>
        <p:grpSpPr>
          <a:xfrm>
            <a:off x="1058173" y="2065639"/>
            <a:ext cx="16171652" cy="4144661"/>
            <a:chOff x="1058173" y="2026159"/>
            <a:chExt cx="16171652" cy="4144661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A4BF070-AAEA-526B-C893-9557C51E3630}"/>
                </a:ext>
              </a:extLst>
            </p:cNvPr>
            <p:cNvSpPr txBox="1"/>
            <p:nvPr/>
          </p:nvSpPr>
          <p:spPr>
            <a:xfrm>
              <a:off x="1058173" y="2026159"/>
              <a:ext cx="16171652" cy="4144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 dáng: C</a:t>
              </a:r>
              <a:r>
                <a:rPr lang="vi-VN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ó </a:t>
              </a:r>
              <a:r>
                <a:rPr lang="en-US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dạng</a:t>
              </a:r>
              <a:r>
                <a:rPr lang="vi-VN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nửa vòng tròn nhỏ </a:t>
              </a:r>
              <a:r>
                <a:rPr lang="en-US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bao quanh </a:t>
              </a:r>
              <a:r>
                <a:rPr lang="vi-VN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 dấu chấm</a:t>
              </a:r>
              <a:r>
                <a:rPr lang="en-US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Vị trí: đ</a:t>
              </a:r>
              <a:r>
                <a:rPr lang="vi-VN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ược đặt ở trên hoặc dưới nốt nhạc</a:t>
              </a:r>
              <a:r>
                <a:rPr lang="en-US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Tác dụng: giá trị trường độ của một nốt nhạc hoặc dấu lặng được ngân, nghỉ tự do.</a:t>
              </a: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</a:t>
              </a:r>
              <a:r>
                <a:rPr lang="fr-FR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í hiệu: </a:t>
              </a:r>
              <a:endParaRPr lang="en-US" sz="3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85E19C81-1334-B661-14F0-864C20CA76F2}"/>
                </a:ext>
              </a:extLst>
            </p:cNvPr>
            <p:cNvGrpSpPr/>
            <p:nvPr/>
          </p:nvGrpSpPr>
          <p:grpSpPr>
            <a:xfrm>
              <a:off x="3505200" y="5436754"/>
              <a:ext cx="1402202" cy="682810"/>
              <a:chOff x="8610600" y="6904970"/>
              <a:chExt cx="1402202" cy="682810"/>
            </a:xfrm>
          </p:grpSpPr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B132D090-C475-22EC-E8AB-D01724B38BD8}"/>
                  </a:ext>
                </a:extLst>
              </p:cNvPr>
              <p:cNvSpPr/>
              <p:nvPr/>
            </p:nvSpPr>
            <p:spPr>
              <a:xfrm>
                <a:off x="9169719" y="6965555"/>
                <a:ext cx="274320" cy="2743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45B78477-3832-2ED9-568D-F23A159F0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10600" y="6904970"/>
                <a:ext cx="1402202" cy="68281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8F57A406-10EA-F876-D63E-184A59F31AB9}"/>
                </a:ext>
              </a:extLst>
            </p:cNvPr>
            <p:cNvGrpSpPr/>
            <p:nvPr/>
          </p:nvGrpSpPr>
          <p:grpSpPr>
            <a:xfrm rot="10967757">
              <a:off x="5083060" y="5470546"/>
              <a:ext cx="1402202" cy="682810"/>
              <a:chOff x="8610600" y="6904970"/>
              <a:chExt cx="1402202" cy="682810"/>
            </a:xfrm>
          </p:grpSpPr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27EA2C76-7B47-B457-41B8-979549C13851}"/>
                  </a:ext>
                </a:extLst>
              </p:cNvPr>
              <p:cNvSpPr/>
              <p:nvPr/>
            </p:nvSpPr>
            <p:spPr>
              <a:xfrm>
                <a:off x="9169719" y="6965555"/>
                <a:ext cx="274320" cy="2743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31DE3B28-E630-8353-DB80-E2C0143F9D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10600" y="6904970"/>
                <a:ext cx="1402202" cy="682810"/>
              </a:xfrm>
              <a:prstGeom prst="rect">
                <a:avLst/>
              </a:prstGeom>
            </p:spPr>
          </p:pic>
        </p:grp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3AC838D-B28D-DADA-A8D5-32FE8E447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497" y="7048500"/>
            <a:ext cx="17159004" cy="19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65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D383634-EFB7-BABC-FDA6-566CE8E6C2D8}"/>
              </a:ext>
            </a:extLst>
          </p:cNvPr>
          <p:cNvSpPr txBox="1"/>
          <p:nvPr/>
        </p:nvSpPr>
        <p:spPr>
          <a:xfrm>
            <a:off x="5867400" y="1029438"/>
            <a:ext cx="6556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 rộng: Dấu luyến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0B4E146-05F5-7A70-8492-458F1C10B5F5}"/>
              </a:ext>
            </a:extLst>
          </p:cNvPr>
          <p:cNvGrpSpPr/>
          <p:nvPr/>
        </p:nvGrpSpPr>
        <p:grpSpPr>
          <a:xfrm>
            <a:off x="1295400" y="2171700"/>
            <a:ext cx="11811000" cy="4846356"/>
            <a:chOff x="1524001" y="2000970"/>
            <a:chExt cx="11811000" cy="4846356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6E0877B-4B00-BF2B-9C6D-CE2021982D1D}"/>
                </a:ext>
              </a:extLst>
            </p:cNvPr>
            <p:cNvSpPr txBox="1"/>
            <p:nvPr/>
          </p:nvSpPr>
          <p:spPr>
            <a:xfrm>
              <a:off x="1524001" y="2000970"/>
              <a:ext cx="11811000" cy="2636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vi-VN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à dấu có hình vòng cung nối </a:t>
              </a:r>
              <a:endPara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57150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Tác dụng: liên kết hai hay nhiều nốt nhạc khác cao độ</a:t>
              </a:r>
              <a:endPara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57150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</a:t>
              </a:r>
              <a:r>
                <a:rPr lang="fr-FR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í hiệu: </a:t>
              </a:r>
              <a:endParaRPr lang="en-US" sz="3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Arc 32">
              <a:extLst>
                <a:ext uri="{FF2B5EF4-FFF2-40B4-BE49-F238E27FC236}">
                  <a16:creationId xmlns="" xmlns:a16="http://schemas.microsoft.com/office/drawing/2014/main" id="{5F6536F3-7DED-4A11-2A55-E633A8DE65DB}"/>
                </a:ext>
              </a:extLst>
            </p:cNvPr>
            <p:cNvSpPr/>
            <p:nvPr/>
          </p:nvSpPr>
          <p:spPr>
            <a:xfrm rot="7408177">
              <a:off x="3908953" y="2373435"/>
              <a:ext cx="2624706" cy="2011618"/>
            </a:xfrm>
            <a:prstGeom prst="arc">
              <a:avLst>
                <a:gd name="adj1" fmla="val 17496759"/>
                <a:gd name="adj2" fmla="val 887646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>
              <a:extLst>
                <a:ext uri="{FF2B5EF4-FFF2-40B4-BE49-F238E27FC236}">
                  <a16:creationId xmlns="" xmlns:a16="http://schemas.microsoft.com/office/drawing/2014/main" id="{584C0B3C-BA28-830C-86DA-6A5C084BA06D}"/>
                </a:ext>
              </a:extLst>
            </p:cNvPr>
            <p:cNvSpPr/>
            <p:nvPr/>
          </p:nvSpPr>
          <p:spPr>
            <a:xfrm rot="18226652">
              <a:off x="5311534" y="4529164"/>
              <a:ext cx="2624706" cy="2011618"/>
            </a:xfrm>
            <a:prstGeom prst="arc">
              <a:avLst>
                <a:gd name="adj1" fmla="val 17496759"/>
                <a:gd name="adj2" fmla="val 887646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560F593-4B85-342F-8DE1-F64CD8A77EF4}"/>
              </a:ext>
            </a:extLst>
          </p:cNvPr>
          <p:cNvSpPr txBox="1"/>
          <p:nvPr/>
        </p:nvSpPr>
        <p:spPr>
          <a:xfrm>
            <a:off x="1485630" y="5071728"/>
            <a:ext cx="18218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dụ:</a:t>
            </a:r>
            <a:endParaRPr lang="en-US" sz="4000" b="1">
              <a:solidFill>
                <a:srgbClr val="FF00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88680779-CC17-E46E-5222-465868AE3449}"/>
              </a:ext>
            </a:extLst>
          </p:cNvPr>
          <p:cNvGrpSpPr/>
          <p:nvPr/>
        </p:nvGrpSpPr>
        <p:grpSpPr>
          <a:xfrm>
            <a:off x="381001" y="5704853"/>
            <a:ext cx="17904052" cy="2275761"/>
            <a:chOff x="381001" y="5617007"/>
            <a:chExt cx="17904052" cy="2275761"/>
          </a:xfrm>
        </p:grpSpPr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38FD98D1-C0A5-F6A8-1C4F-3813CA053C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55" t="7987" r="5816" b="86797"/>
            <a:stretch/>
          </p:blipFill>
          <p:spPr>
            <a:xfrm>
              <a:off x="381001" y="5617007"/>
              <a:ext cx="17904052" cy="1982641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1FBBD9FD-4C18-9B03-3870-E46297353E19}"/>
                </a:ext>
              </a:extLst>
            </p:cNvPr>
            <p:cNvSpPr txBox="1"/>
            <p:nvPr/>
          </p:nvSpPr>
          <p:spPr>
            <a:xfrm>
              <a:off x="2667000" y="7369548"/>
              <a:ext cx="150114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i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Ai                          đem         a          tình        tính             tang                      tình          rằng.</a:t>
              </a:r>
              <a:endParaRPr lang="en-US" sz="28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Picture 107">
            <a:extLst>
              <a:ext uri="{FF2B5EF4-FFF2-40B4-BE49-F238E27FC236}">
                <a16:creationId xmlns="" xmlns:a16="http://schemas.microsoft.com/office/drawing/2014/main" id="{26DF0FEC-1B8C-54DC-AF85-2DAD63B19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7059430" y="8833908"/>
            <a:ext cx="1225623" cy="1212253"/>
          </a:xfrm>
          <a:prstGeom prst="rect">
            <a:avLst/>
          </a:prstGeom>
        </p:spPr>
      </p:pic>
      <p:pic>
        <p:nvPicPr>
          <p:cNvPr id="57" name="Picture 108">
            <a:extLst>
              <a:ext uri="{FF2B5EF4-FFF2-40B4-BE49-F238E27FC236}">
                <a16:creationId xmlns="" xmlns:a16="http://schemas.microsoft.com/office/drawing/2014/main" id="{4E18B219-297E-D6EB-1C81-511D3CB39B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59553" flipH="1">
            <a:off x="413245" y="401450"/>
            <a:ext cx="1277010" cy="9031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8A44BB1-81AE-A358-C978-CA24D1826011}"/>
              </a:ext>
            </a:extLst>
          </p:cNvPr>
          <p:cNvSpPr txBox="1"/>
          <p:nvPr/>
        </p:nvSpPr>
        <p:spPr>
          <a:xfrm>
            <a:off x="530734" y="350594"/>
            <a:ext cx="16614265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0" b="1" dirty="0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8000" b="1" dirty="0" err="1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8000" b="1" dirty="0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8000" b="1" dirty="0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8000" b="1" dirty="0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8000" b="1" dirty="0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8000" b="1" dirty="0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nhạc</a:t>
            </a:r>
            <a:r>
              <a:rPr lang="en-US" sz="8000" b="1" dirty="0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8000" b="1" dirty="0" smtClean="0">
              <a:solidFill>
                <a:srgbClr val="724E3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0" b="1" dirty="0" err="1" smtClean="0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8000" b="1" dirty="0" smtClean="0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8000" b="1" dirty="0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8000" b="1" dirty="0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8000" b="1" dirty="0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r>
              <a:rPr lang="en-US" sz="8000" b="1" dirty="0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8000" b="1" dirty="0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724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8000" dirty="0">
              <a:solidFill>
                <a:srgbClr val="724E3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4BA31F2-EB4B-861C-B76D-0EC09E6A9B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23366" y="3924300"/>
            <a:ext cx="3429000" cy="420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25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CĐ6 - Tiết 26 - Tổ chức hoạt động Vận dụng - Sáng tạo</Template>
  <TotalTime>435</TotalTime>
  <Words>694</Words>
  <Application>Microsoft Office PowerPoint</Application>
  <PresentationFormat>Custom</PresentationFormat>
  <Paragraphs>98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Times New Roman</vt:lpstr>
      <vt:lpstr>Arial</vt:lpstr>
      <vt:lpstr>DengXian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Windows User</cp:lastModifiedBy>
  <cp:revision>17</cp:revision>
  <dcterms:created xsi:type="dcterms:W3CDTF">2022-11-24T15:22:50Z</dcterms:created>
  <dcterms:modified xsi:type="dcterms:W3CDTF">2023-02-16T00:10:24Z</dcterms:modified>
  <dc:identifier>DAFQkmWfYGs</dc:identifier>
</cp:coreProperties>
</file>