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8" r:id="rId4"/>
    <p:sldId id="259" r:id="rId5"/>
    <p:sldId id="264" r:id="rId6"/>
    <p:sldId id="258" r:id="rId7"/>
    <p:sldId id="263" r:id="rId8"/>
    <p:sldId id="260" r:id="rId9"/>
    <p:sldId id="265" r:id="rId10"/>
    <p:sldId id="26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9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4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4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3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725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75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8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3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97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81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07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28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58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51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8063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06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2496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05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39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1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5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1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6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1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72BEC51-A8C2-4D6B-B680-A7B1DED4B80B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54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69" y="-11547"/>
            <a:ext cx="12144292" cy="6873595"/>
            <a:chOff x="6869" y="-11547"/>
            <a:chExt cx="12144292" cy="6873595"/>
          </a:xfrm>
        </p:grpSpPr>
        <p:sp>
          <p:nvSpPr>
            <p:cNvPr id="188419" name="Text Box 3"/>
            <p:cNvSpPr txBox="1">
              <a:spLocks noChangeArrowheads="1"/>
            </p:cNvSpPr>
            <p:nvPr/>
          </p:nvSpPr>
          <p:spPr bwMode="auto">
            <a:xfrm>
              <a:off x="3032126" y="950913"/>
              <a:ext cx="397827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US" altLang="en-US">
                <a:latin typeface="vntime"/>
              </a:endParaRPr>
            </a:p>
          </p:txBody>
        </p:sp>
        <p:grpSp>
          <p:nvGrpSpPr>
            <p:cNvPr id="188421" name="Group 5"/>
            <p:cNvGrpSpPr>
              <a:grpSpLocks/>
            </p:cNvGrpSpPr>
            <p:nvPr/>
          </p:nvGrpSpPr>
          <p:grpSpPr bwMode="auto">
            <a:xfrm>
              <a:off x="170383" y="5867400"/>
              <a:ext cx="11980778" cy="990600"/>
              <a:chOff x="0" y="3804"/>
              <a:chExt cx="5856" cy="516"/>
            </a:xfrm>
          </p:grpSpPr>
          <p:sp>
            <p:nvSpPr>
              <p:cNvPr id="18842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64" y="4176"/>
                <a:ext cx="96" cy="14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latin typeface="Impact" panose="020B0806030902050204" pitchFamily="34" charset="0"/>
                  </a:rPr>
                  <a:t>2</a:t>
                </a:r>
              </a:p>
            </p:txBody>
          </p:sp>
          <p:pic>
            <p:nvPicPr>
              <p:cNvPr id="188423" name="Picture 7" descr="2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04"/>
                <a:ext cx="1200" cy="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424" name="Picture 8" descr="2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3804"/>
                <a:ext cx="1200" cy="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425" name="Picture 9" descr="2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3804"/>
                <a:ext cx="1200" cy="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426" name="Picture 10" descr="2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3804"/>
                <a:ext cx="1200" cy="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427" name="Picture 11" descr="2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3804"/>
                <a:ext cx="1200" cy="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8431" name="Picture 15" descr="DSTARS-P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382000" y="1447800"/>
              <a:ext cx="609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32" name="Picture 16" descr="DSTARS-P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9372600" y="1371600"/>
              <a:ext cx="609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56" name="Picture 40" descr="Misc-02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302274" y="3324568"/>
              <a:ext cx="6781800" cy="163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57" name="Picture 41" descr="Misc-02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678505" y="3298908"/>
              <a:ext cx="6781800" cy="16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59" name="Picture 43" descr="Misc-02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04" y="-11547"/>
              <a:ext cx="11926449" cy="19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60" name="Picture 44" descr="XMASCA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10" y="4578820"/>
              <a:ext cx="11430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62" name="Picture 46" descr="Awreath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10" y="4264496"/>
              <a:ext cx="1905000" cy="2066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464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3488216" y="254871"/>
              <a:ext cx="5181600" cy="8128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Picture 43" descr="Misc-02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25" y="6670677"/>
              <a:ext cx="11926449" cy="19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9" descr="MUSIC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625" y="5503109"/>
              <a:ext cx="3733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5" descr="solclef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86994">
              <a:off x="4481921" y="5406870"/>
              <a:ext cx="468313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AN.g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467" y="2597849"/>
              <a:ext cx="1219200" cy="132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184907" y="3845656"/>
              <a:ext cx="7996321" cy="65687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CHÚC CÁC EM CHĂM NGOAN HỌC GIỎI!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235251" y="1711795"/>
            <a:ext cx="10084313" cy="57340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Chúc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các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thầy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,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cô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giáo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mạnh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khỏe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68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1292"/>
            <a:ext cx="6505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học kết thúc</a:t>
            </a:r>
          </a:p>
          <a:p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 các em chăm ngoan học giỏi! </a:t>
            </a:r>
            <a:endParaRPr lang="en-US" sz="320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68" y="0"/>
            <a:ext cx="6026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5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828" y="0"/>
            <a:ext cx="12218125" cy="6858001"/>
            <a:chOff x="-11828" y="0"/>
            <a:chExt cx="12218125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1867989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</a:t>
              </a:r>
            </a:p>
            <a:p>
              <a:endParaRPr lang="en-US" sz="32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</a:t>
              </a:r>
              <a:r>
                <a:rPr lang="en-US" sz="2800" b="1" u="sng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12:</a:t>
              </a:r>
            </a:p>
            <a:p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Âm nhạc </a:t>
              </a:r>
              <a:r>
                <a:rPr lang="en-US" sz="28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Âm nhạc thường thức: Giới thiệu hình thức hát bè</a:t>
              </a:r>
            </a:p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- Ôn tập: Bài đọc nhạc số 2</a:t>
              </a: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ình thức hát bè</a:t>
              </a:r>
              <a:endParaRPr 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 Ôn tập: Bài đọc nhạc số 2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</a:t>
              </a:r>
              <a:endParaRPr lang="en-US" sz="3200"/>
            </a:p>
          </p:txBody>
        </p:sp>
        <p:pic>
          <p:nvPicPr>
            <p:cNvPr id="6" name="Picture 5" descr="AN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01" y="271213"/>
              <a:ext cx="1219200" cy="132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AN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0252" y="287385"/>
              <a:ext cx="1219200" cy="132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8975" y="1881050"/>
              <a:ext cx="1343025" cy="2514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63272" y="4343401"/>
              <a:ext cx="1343025" cy="2514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1881050"/>
              <a:ext cx="1343025" cy="2514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-11828" y="4343398"/>
              <a:ext cx="1343025" cy="25146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656" y="1923545"/>
            <a:ext cx="9862457" cy="49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4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380" y="318253"/>
            <a:ext cx="6373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về hình thức hát bè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61" y="1588295"/>
            <a:ext cx="11481077" cy="4204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264" y="1065075"/>
            <a:ext cx="642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* Ví dụ hát bè hòa âm:</a:t>
            </a:r>
          </a:p>
        </p:txBody>
      </p:sp>
    </p:spTree>
    <p:extLst>
      <p:ext uri="{BB962C8B-B14F-4D97-AF65-F5344CB8AC3E}">
        <p14:creationId xmlns:p14="http://schemas.microsoft.com/office/powerpoint/2010/main" val="115900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770" y="333555"/>
            <a:ext cx="642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* Ví dụ hát bè đuổi: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70" y="886429"/>
            <a:ext cx="11495179" cy="59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0263" y="1540639"/>
            <a:ext cx="111295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VNI-Times" pitchFamily="2" charset="0"/>
              <a:buChar char="-"/>
            </a:pPr>
            <a:r>
              <a:rPr lang="vi-VN" sz="3200" dirty="0">
                <a:latin typeface="+mj-lt"/>
                <a:ea typeface="Calibri" panose="020F0502020204030204" pitchFamily="34" charset="0"/>
              </a:rPr>
              <a:t>Có 2 hình thức hát bè: hát bè hòa âm ( giai điệu/ giọng hát vang lên cùng tiết tấu nhưng ở các quãng khác nhau) và hát bè phức điệu ( giai điệu/ giọng hát vang lên không cùng tiết tấu, hát bè đuổi là một hình thức đơn giản của bè phức điệu)</a:t>
            </a:r>
            <a:endParaRPr lang="en-US" sz="3200" dirty="0">
              <a:effectLst/>
              <a:latin typeface="+mj-lt"/>
            </a:endParaRPr>
          </a:p>
          <a:p>
            <a:pPr marL="342900" lvl="0" indent="-342900">
              <a:buFont typeface="VNI-Times" pitchFamily="2" charset="0"/>
              <a:buChar char="-"/>
            </a:pPr>
            <a:r>
              <a:rPr lang="vi-VN" sz="3200" dirty="0">
                <a:latin typeface="+mj-lt"/>
                <a:ea typeface="Calibri" panose="020F0502020204030204" pitchFamily="34" charset="0"/>
              </a:rPr>
              <a:t>Khi hát bè: Thường có các loại giọng hát khác nhau tạo thành các bè khác nhau như:</a:t>
            </a:r>
            <a:endParaRPr lang="en-US" sz="3200" dirty="0">
              <a:effectLst/>
              <a:latin typeface="+mj-lt"/>
            </a:endParaRPr>
          </a:p>
          <a:p>
            <a:pPr marL="213995" indent="-213995">
              <a:spcAft>
                <a:spcPts val="0"/>
              </a:spcAft>
            </a:pPr>
            <a:r>
              <a:rPr lang="vi-VN" sz="3200" dirty="0">
                <a:latin typeface="+mj-lt"/>
                <a:ea typeface="Calibri" panose="020F0502020204030204" pitchFamily="34" charset="0"/>
              </a:rPr>
              <a:t>    + Giọng nữ có: nữ </a:t>
            </a:r>
            <a:r>
              <a:rPr lang="en-US" sz="3200" dirty="0">
                <a:latin typeface="+mj-lt"/>
                <a:ea typeface="Calibri" panose="020F0502020204030204" pitchFamily="34" charset="0"/>
              </a:rPr>
              <a:t>c</a:t>
            </a:r>
            <a:r>
              <a:rPr lang="vi-VN" sz="3200" dirty="0">
                <a:latin typeface="+mj-lt"/>
                <a:ea typeface="Calibri" panose="020F0502020204030204" pitchFamily="34" charset="0"/>
              </a:rPr>
              <a:t>ao, nữ trung, nữ trầm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13995" indent="-213995">
              <a:spcAft>
                <a:spcPts val="0"/>
              </a:spcAft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263" y="592573"/>
            <a:ext cx="6373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về hình thức hát bè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784" y="562006"/>
            <a:ext cx="511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Ôn luyện Bài đọc nhạc số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56" y="1226064"/>
            <a:ext cx="11616418" cy="48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96" y="1058090"/>
            <a:ext cx="11078423" cy="4610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4116" y="3421575"/>
            <a:ext cx="979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1          2          3      4                1 234   1            2           3      4                1 234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0493" y="4921209"/>
            <a:ext cx="1098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1          2          3           4            1      2    3  4     1         2          3      4             1 2 3 4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847" y="705186"/>
            <a:ext cx="797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 kết hợp gõ đệm theo phách và nhịp:</a:t>
            </a:r>
          </a:p>
        </p:txBody>
      </p:sp>
    </p:spTree>
    <p:extLst>
      <p:ext uri="{BB962C8B-B14F-4D97-AF65-F5344CB8AC3E}">
        <p14:creationId xmlns:p14="http://schemas.microsoft.com/office/powerpoint/2010/main" val="288285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916" y="1964509"/>
            <a:ext cx="11354587" cy="4610827"/>
            <a:chOff x="362796" y="488543"/>
            <a:chExt cx="11354587" cy="46108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796" y="488543"/>
              <a:ext cx="11078423" cy="46108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20240" y="2850618"/>
              <a:ext cx="9797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1          2          3      4                1 234   1            2           3      4                1 234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14550" y="5855223"/>
            <a:ext cx="1098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1          2          3           4            1      2    3  4     1         2          3      4             1 2 3 4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796" y="143483"/>
            <a:ext cx="797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 kết hợp đánh nhịp 4/4: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955280" y="-27561"/>
            <a:ext cx="3137422" cy="2834370"/>
            <a:chOff x="1304726" y="1283930"/>
            <a:chExt cx="4028815" cy="411382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555845" y="3425588"/>
              <a:ext cx="3657600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357349" y="1583140"/>
              <a:ext cx="0" cy="365760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1473957" y="3411940"/>
              <a:ext cx="1828800" cy="18151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3427862" y="1583141"/>
              <a:ext cx="1828800" cy="18151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56061" y="128393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04726" y="361775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40485" y="339829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accent4"/>
                  </a:solidFill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40813" y="481297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accent4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20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3834" y="790502"/>
            <a:ext cx="87268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bài mới:</a:t>
            </a:r>
          </a:p>
          <a:p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Các nhóm HS ôn luyện các nội dung đã học, rình bày bài viết Vận dụng – Sáng tạo.</a:t>
            </a:r>
          </a:p>
          <a:p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Luyện tập và chọn các cách thể hiện Bài đọc nhạc số 2 cùng cặp đôi/nhóm.</a:t>
            </a:r>
          </a:p>
          <a:p>
            <a:r>
              <a:rPr lang="en-US" sz="2800"/>
              <a:t>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6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362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Impact</vt:lpstr>
      <vt:lpstr>Times New Roman</vt:lpstr>
      <vt:lpstr>VNI-Times</vt:lpstr>
      <vt:lpstr>vntime</vt:lpstr>
      <vt:lpstr>Wingdings 3</vt:lpstr>
      <vt:lpstr>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21</cp:revision>
  <dcterms:created xsi:type="dcterms:W3CDTF">2021-11-21T12:52:52Z</dcterms:created>
  <dcterms:modified xsi:type="dcterms:W3CDTF">2024-11-24T14:16:27Z</dcterms:modified>
</cp:coreProperties>
</file>