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8"/>
  </p:notesMasterIdLst>
  <p:sldIdLst>
    <p:sldId id="256" r:id="rId3"/>
    <p:sldId id="393" r:id="rId4"/>
    <p:sldId id="392" r:id="rId5"/>
    <p:sldId id="287" r:id="rId6"/>
    <p:sldId id="288" r:id="rId7"/>
    <p:sldId id="289" r:id="rId8"/>
    <p:sldId id="290" r:id="rId9"/>
    <p:sldId id="291" r:id="rId10"/>
    <p:sldId id="292" r:id="rId11"/>
    <p:sldId id="293" r:id="rId12"/>
    <p:sldId id="294" r:id="rId13"/>
    <p:sldId id="295" r:id="rId14"/>
    <p:sldId id="303" r:id="rId15"/>
    <p:sldId id="302" r:id="rId16"/>
    <p:sldId id="301" r:id="rId17"/>
    <p:sldId id="300" r:id="rId18"/>
    <p:sldId id="298" r:id="rId19"/>
    <p:sldId id="306" r:id="rId20"/>
    <p:sldId id="307" r:id="rId21"/>
    <p:sldId id="308" r:id="rId22"/>
    <p:sldId id="309" r:id="rId23"/>
    <p:sldId id="281" r:id="rId24"/>
    <p:sldId id="275" r:id="rId25"/>
    <p:sldId id="310" r:id="rId26"/>
    <p:sldId id="3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12" autoAdjust="0"/>
    <p:restoredTop sz="94660"/>
  </p:normalViewPr>
  <p:slideViewPr>
    <p:cSldViewPr snapToGrid="0">
      <p:cViewPr varScale="1">
        <p:scale>
          <a:sx n="69" d="100"/>
          <a:sy n="69" d="100"/>
        </p:scale>
        <p:origin x="-72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CB8B5-F267-49B1-BE43-DD9CE5116E64}"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83EEF-8E9A-4422-8EE6-7DFC0DC60EE2}" type="slidenum">
              <a:rPr lang="en-US" smtClean="0"/>
              <a:t>‹#›</a:t>
            </a:fld>
            <a:endParaRPr lang="en-US"/>
          </a:p>
        </p:txBody>
      </p:sp>
    </p:spTree>
    <p:extLst>
      <p:ext uri="{BB962C8B-B14F-4D97-AF65-F5344CB8AC3E}">
        <p14:creationId xmlns:p14="http://schemas.microsoft.com/office/powerpoint/2010/main" val="19244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34CE3-529F-408D-B9EC-9843E5E2BA3C}"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4441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33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8655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7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76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11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526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021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1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44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44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82773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73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40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2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434CE3-529F-408D-B9EC-9843E5E2BA3C}"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1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34CE3-529F-408D-B9EC-9843E5E2BA3C}"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377782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34CE3-529F-408D-B9EC-9843E5E2BA3C}"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64734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34CE3-529F-408D-B9EC-9843E5E2BA3C}"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7781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4CE3-529F-408D-B9EC-9843E5E2BA3C}"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7746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5166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9695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4CE3-529F-408D-B9EC-9843E5E2BA3C}"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9EFB-4471-4C1A-A481-C241FBC5C97C}" type="slidenum">
              <a:rPr lang="en-US" smtClean="0"/>
              <a:t>‹#›</a:t>
            </a:fld>
            <a:endParaRPr lang="en-US"/>
          </a:p>
        </p:txBody>
      </p:sp>
    </p:spTree>
    <p:extLst>
      <p:ext uri="{BB962C8B-B14F-4D97-AF65-F5344CB8AC3E}">
        <p14:creationId xmlns:p14="http://schemas.microsoft.com/office/powerpoint/2010/main" val="301881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58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2"/>
          <a:srcRect t="1978" b="1978"/>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772403" y="289449"/>
            <a:ext cx="2236511"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p>
        </p:txBody>
      </p:sp>
    </p:spTree>
    <p:extLst>
      <p:ext uri="{BB962C8B-B14F-4D97-AF65-F5344CB8AC3E}">
        <p14:creationId xmlns:p14="http://schemas.microsoft.com/office/powerpoint/2010/main" val="1254379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33227" y="1093873"/>
            <a:ext cx="337819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d. Đề tài và chủ đề</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1961912" y="2472802"/>
            <a:ext cx="3879668" cy="4084752"/>
          </a:xfrm>
          <a:prstGeom prst="rightArrow">
            <a:avLst>
              <a:gd name="adj1" fmla="val 50000"/>
              <a:gd name="adj2" fmla="val 43371"/>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141414" y="2631265"/>
            <a:ext cx="4088674" cy="3767826"/>
            <a:chOff x="5937340" y="2607168"/>
            <a:chExt cx="4088674" cy="3767826"/>
          </a:xfrm>
        </p:grpSpPr>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6119446" y="2827605"/>
              <a:ext cx="3685736" cy="3334043"/>
            </a:xfrm>
            <a:prstGeom prst="rect">
              <a:avLst/>
            </a:prstGeom>
          </p:spPr>
        </p:pic>
      </p:grpSp>
    </p:spTree>
    <p:extLst>
      <p:ext uri="{BB962C8B-B14F-4D97-AF65-F5344CB8AC3E}">
        <p14:creationId xmlns:p14="http://schemas.microsoft.com/office/powerpoint/2010/main" val="2182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986" y="2088270"/>
            <a:ext cx="304934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THẢO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NHÓM</a:t>
            </a:r>
          </a:p>
        </p:txBody>
      </p:sp>
      <p:grpSp>
        <p:nvGrpSpPr>
          <p:cNvPr id="3" name="Group 2"/>
          <p:cNvGrpSpPr/>
          <p:nvPr/>
        </p:nvGrpSpPr>
        <p:grpSpPr>
          <a:xfrm>
            <a:off x="3601329" y="1765620"/>
            <a:ext cx="8056747" cy="4651026"/>
            <a:chOff x="3567633" y="1756383"/>
            <a:chExt cx="8056747" cy="4651026"/>
          </a:xfrm>
          <a:scene3d>
            <a:camera prst="orthographicFront">
              <a:rot lat="0" lon="0" rev="0"/>
            </a:camera>
            <a:lightRig rig="soft" dir="t">
              <a:rot lat="0" lon="0" rev="0"/>
            </a:lightRig>
          </a:scene3d>
        </p:grpSpPr>
        <p:sp>
          <p:nvSpPr>
            <p:cNvPr id="4" name="Freeform 3"/>
            <p:cNvSpPr/>
            <p:nvPr/>
          </p:nvSpPr>
          <p:spPr>
            <a:xfrm>
              <a:off x="3567633" y="308808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Nhiệm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vụ</a:t>
              </a:r>
              <a:endParaRPr lang="en-US" sz="3200" b="1" kern="1200" dirty="0">
                <a:latin typeface="Times New Roman" panose="02020603050405020304" pitchFamily="18" charset="0"/>
                <a:cs typeface="Times New Roman" panose="02020603050405020304" pitchFamily="18" charset="0"/>
              </a:endParaRPr>
            </a:p>
          </p:txBody>
        </p:sp>
        <p:sp>
          <p:nvSpPr>
            <p:cNvPr id="6" name="Freeform 5"/>
            <p:cNvSpPr/>
            <p:nvPr/>
          </p:nvSpPr>
          <p:spPr>
            <a:xfrm rot="17891687">
              <a:off x="5035442" y="283721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6213378" y="1756383"/>
              <a:ext cx="3102072"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Đọc lại cả bài thơ.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5455423" y="350306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6213378" y="268621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Thảo luận theo nhóm thời gian 3 phút:  </a:t>
              </a:r>
              <a:r>
                <a:rPr lang="pt-BR" sz="2400" kern="1200" dirty="0">
                  <a:solidFill>
                    <a:srgbClr val="FF0000"/>
                  </a:solidFill>
                  <a:latin typeface="Times New Roman" panose="02020603050405020304" pitchFamily="18" charset="0"/>
                  <a:cs typeface="Times New Roman" panose="02020603050405020304" pitchFamily="18" charset="0"/>
                </a:rPr>
                <a:t>Hoàn thành phiếu HT 02:</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5050312" y="423040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213378" y="446435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8026495" y="435293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9084730" y="337705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000" i="1" kern="1200" dirty="0"/>
                <a:t>Tìm hiểu vẻ đẹp của hinh ảnh người mẹ</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8326222" y="487429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9084730" y="437585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Tìm hiểu tình cảm của con dành cho mẹ.</a:t>
              </a:r>
              <a:endParaRPr lang="en-US" sz="19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8080721" y="541761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reeform 19"/>
            <p:cNvSpPr/>
            <p:nvPr/>
          </p:nvSpPr>
          <p:spPr>
            <a:xfrm>
              <a:off x="9084730" y="546250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Các biện pháp tu từ chính được sử dụng trong bài thơ.</a:t>
              </a:r>
              <a:endParaRPr lang="en-US" sz="19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stretch>
            <a:fillRect/>
          </a:stretch>
        </p:blipFill>
        <p:spPr>
          <a:xfrm>
            <a:off x="390389" y="3829690"/>
            <a:ext cx="2946292" cy="2387644"/>
          </a:xfrm>
          <a:prstGeom prst="ellipse">
            <a:avLst/>
          </a:prstGeom>
          <a:ln>
            <a:noFill/>
          </a:ln>
          <a:effectLst>
            <a:softEdge rad="112500"/>
          </a:effectLst>
        </p:spPr>
      </p:pic>
      <p:sp>
        <p:nvSpPr>
          <p:cNvPr id="22" name="Plaque 21"/>
          <p:cNvSpPr/>
          <p:nvPr/>
        </p:nvSpPr>
        <p:spPr>
          <a:xfrm>
            <a:off x="218939" y="993928"/>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
        <p:nvSpPr>
          <p:cNvPr id="23" name="Plaque 22"/>
          <p:cNvSpPr/>
          <p:nvPr/>
        </p:nvSpPr>
        <p:spPr>
          <a:xfrm>
            <a:off x="2140029" y="230260"/>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56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39933750"/>
              </p:ext>
            </p:extLst>
          </p:nvPr>
        </p:nvGraphicFramePr>
        <p:xfrm>
          <a:off x="242667" y="1254237"/>
          <a:ext cx="5910776" cy="4889388"/>
        </p:xfrm>
        <a:graphic>
          <a:graphicData uri="http://schemas.openxmlformats.org/drawingml/2006/table">
            <a:tbl>
              <a:tblPr firstRow="1" bandRow="1">
                <a:tableStyleId>{5C22544A-7EE6-4342-B048-85BDC9FD1C3A}</a:tableStyleId>
              </a:tblPr>
              <a:tblGrid>
                <a:gridCol w="3050461">
                  <a:extLst>
                    <a:ext uri="{9D8B030D-6E8A-4147-A177-3AD203B41FA5}">
                      <a16:colId xmlns:a16="http://schemas.microsoft.com/office/drawing/2014/main" xmlns="" val="3255424733"/>
                    </a:ext>
                  </a:extLst>
                </a:gridCol>
                <a:gridCol w="2860315">
                  <a:extLst>
                    <a:ext uri="{9D8B030D-6E8A-4147-A177-3AD203B41FA5}">
                      <a16:colId xmlns:a16="http://schemas.microsoft.com/office/drawing/2014/main" xmlns="" val="3547848784"/>
                    </a:ext>
                  </a:extLst>
                </a:gridCol>
              </a:tblGrid>
              <a:tr h="1094695">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1 + 2:</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Vẻ</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đẹp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ảnh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74271310"/>
                  </a:ext>
                </a:extLst>
              </a:tr>
              <a:tr h="3536076">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a. </a:t>
                      </a:r>
                      <a:r>
                        <a:rPr lang="en-US" sz="2000" b="0" dirty="0" err="1">
                          <a:solidFill>
                            <a:srgbClr val="0D0D0D"/>
                          </a:solidFill>
                          <a:effectLst/>
                          <a:latin typeface="Times New Roman" panose="02020603050405020304" pitchFamily="18" charset="0"/>
                          <a:ea typeface="Times New Roman" panose="02020603050405020304" pitchFamily="18" charset="0"/>
                        </a:rPr>
                        <a:t>Cảnh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vật</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quanh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ngôi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nhà</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của</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người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mẹ</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hiện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lên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với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những</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hình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nào</a:t>
                      </a:r>
                      <a:r>
                        <a:rPr lang="en-US" sz="2000" b="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b. </a:t>
                      </a: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sự</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vật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đặc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điểm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chung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Gợi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lên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cuộc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sống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vẻ</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đẹp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tâm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hồn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sz="2000" dirty="0">
                          <a:solidFill>
                            <a:srgbClr val="0D0D0D"/>
                          </a:solidFill>
                          <a:effectLst/>
                          <a:latin typeface="Times New Roman" panose="02020603050405020304" pitchFamily="18" charset="0"/>
                          <a:ea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hoạ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5476614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9889541"/>
              </p:ext>
            </p:extLst>
          </p:nvPr>
        </p:nvGraphicFramePr>
        <p:xfrm>
          <a:off x="6363286" y="1254238"/>
          <a:ext cx="5586047" cy="4858512"/>
        </p:xfrm>
        <a:graphic>
          <a:graphicData uri="http://schemas.openxmlformats.org/drawingml/2006/table">
            <a:tbl>
              <a:tblPr firstRow="1" bandRow="1">
                <a:tableStyleId>{5C22544A-7EE6-4342-B048-85BDC9FD1C3A}</a:tableStyleId>
              </a:tblPr>
              <a:tblGrid>
                <a:gridCol w="3108347">
                  <a:extLst>
                    <a:ext uri="{9D8B030D-6E8A-4147-A177-3AD203B41FA5}">
                      <a16:colId xmlns:a16="http://schemas.microsoft.com/office/drawing/2014/main" xmlns="" val="3255424733"/>
                    </a:ext>
                  </a:extLst>
                </a:gridCol>
                <a:gridCol w="2477700">
                  <a:extLst>
                    <a:ext uri="{9D8B030D-6E8A-4147-A177-3AD203B41FA5}">
                      <a16:colId xmlns:a16="http://schemas.microsoft.com/office/drawing/2014/main" xmlns="" val="3547848784"/>
                    </a:ext>
                  </a:extLst>
                </a:gridCol>
              </a:tblGrid>
              <a:tr h="1024728">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3 + 4</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Tình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cảm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con </a:t>
                      </a:r>
                      <a:r>
                        <a:rPr lang="en-US" sz="2400" b="1" dirty="0" err="1">
                          <a:solidFill>
                            <a:srgbClr val="0070C0"/>
                          </a:solidFill>
                          <a:effectLst/>
                          <a:latin typeface="Times New Roman" panose="02020603050405020304" pitchFamily="18" charset="0"/>
                          <a:ea typeface="Times New Roman" panose="02020603050405020304" pitchFamily="18" charset="0"/>
                        </a:rPr>
                        <a:t>đối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với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74271310"/>
                  </a:ext>
                </a:extLst>
              </a:tr>
              <a:tr h="3461123">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Qua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54766147"/>
                  </a:ext>
                </a:extLst>
              </a:tr>
            </a:tbl>
          </a:graphicData>
        </a:graphic>
      </p:graphicFrame>
      <p:sp>
        <p:nvSpPr>
          <p:cNvPr id="10" name="Rectangle 9"/>
          <p:cNvSpPr/>
          <p:nvPr/>
        </p:nvSpPr>
        <p:spPr>
          <a:xfrm>
            <a:off x="3088736" y="276176"/>
            <a:ext cx="601452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PHIẾU HỌC TẬP 02</a:t>
            </a:r>
          </a:p>
        </p:txBody>
      </p:sp>
      <p:pic>
        <p:nvPicPr>
          <p:cNvPr id="11" name="Picture 10"/>
          <p:cNvPicPr>
            <a:picLocks noChangeAspect="1"/>
          </p:cNvPicPr>
          <p:nvPr/>
        </p:nvPicPr>
        <p:blipFill>
          <a:blip r:embed="rId2"/>
          <a:stretch>
            <a:fillRect/>
          </a:stretch>
        </p:blipFill>
        <p:spPr>
          <a:xfrm>
            <a:off x="264941" y="0"/>
            <a:ext cx="1366531" cy="1102041"/>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3384157" y="2564028"/>
            <a:ext cx="2670813"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9521921" y="2564028"/>
            <a:ext cx="2371139"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300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808746" y="2234782"/>
            <a:ext cx="3395810" cy="2616592"/>
          </a:xfrm>
          <a:prstGeom prst="rightArrowCallout">
            <a:avLst>
              <a:gd name="adj1" fmla="val 39197"/>
              <a:gd name="adj2" fmla="val 34829"/>
              <a:gd name="adj3" fmla="val 25000"/>
              <a:gd name="adj4" fmla="val 64977"/>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377543" y="1863967"/>
            <a:ext cx="7005711" cy="3615399"/>
          </a:xfrm>
          <a:prstGeom prst="rect">
            <a:avLst/>
          </a:prstGeom>
          <a:blipFill>
            <a:blip r:embed="rId3"/>
            <a:tile tx="0" ty="0" sx="100000" sy="100000" flip="none" algn="tl"/>
          </a:blipFill>
          <a:ln w="28575">
            <a:solidFill>
              <a:schemeClr val="accent4">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Plaque 5"/>
          <p:cNvSpPr/>
          <p:nvPr/>
        </p:nvSpPr>
        <p:spPr>
          <a:xfrm>
            <a:off x="176736" y="900117"/>
            <a:ext cx="67812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1</a:t>
            </a:r>
            <a:r>
              <a:rPr lang="pt-BR" sz="3200" b="1" i="1" dirty="0">
                <a:solidFill>
                  <a:srgbClr val="0D0D0D"/>
                </a:solidFill>
                <a:latin typeface="Times New Roman" panose="02020603050405020304" pitchFamily="18" charset="0"/>
                <a:ea typeface="Times New Roman" panose="02020603050405020304" pitchFamily="18" charset="0"/>
              </a:rPr>
              <a:t>.</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19039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57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633046" y="2250831"/>
            <a:ext cx="3671667" cy="3502855"/>
          </a:xfrm>
          <a:prstGeom prst="rightArrowCallou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chemeClr val="bg1"/>
                </a:solidFill>
                <a:latin typeface="Times New Roman" panose="02020603050405020304" pitchFamily="18" charset="0"/>
                <a:ea typeface="Times New Roman" panose="02020603050405020304" pitchFamily="18" charset="0"/>
              </a:rPr>
              <a:t>Tình yêu thương của mẹ gắn với những sự vật gần gũi đời thường</a:t>
            </a:r>
            <a:r>
              <a:rPr lang="vi-VN"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3526" y="1885071"/>
            <a:ext cx="7005711" cy="4375052"/>
          </a:xfrm>
          <a:prstGeom prst="rect">
            <a:avLst/>
          </a:prstGeom>
          <a:solidFill>
            <a:schemeClr val="accent2"/>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chum tương đã đậy.</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áo tơi lủn củn.</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nón mê ngồi dầm mưa.</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đàn gà, cái nơm hỏng vành.</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Tất cả các sự vật đều gần gũi, có vẻ cũ kĩ, xấu xí, không trọn vẹn. → Sự vất vả, tích cóp, tiết kiệm của người mẹ để nuôi con khôn lớn. → Tình yêu của mẹ đối với con trọn vẹn.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6819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1</a:t>
            </a:r>
            <a:r>
              <a:rPr lang="pt-BR" sz="3200" b="1" i="1" dirty="0">
                <a:solidFill>
                  <a:srgbClr val="0D0D0D"/>
                </a:solidFill>
                <a:latin typeface="Times New Roman" panose="02020603050405020304" pitchFamily="18" charset="0"/>
                <a:ea typeface="Times New Roman" panose="02020603050405020304" pitchFamily="18" charset="0"/>
              </a:rPr>
              <a:t>.</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125744"/>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97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675249" y="2574387"/>
            <a:ext cx="3671667" cy="2996419"/>
          </a:xfrm>
          <a:prstGeom prst="rightArrowCallou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473526" y="1885071"/>
            <a:ext cx="7005711" cy="4375052"/>
          </a:xfrm>
          <a:prstGeom prst="rect">
            <a:avLst/>
          </a:prstGeom>
          <a:solidFill>
            <a:schemeClr val="accent2"/>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chemeClr val="bg1"/>
                </a:solidFill>
                <a:latin typeface="Times New Roman" panose="02020603050405020304" pitchFamily="18" charset="0"/>
                <a:ea typeface="Times New Roman" panose="02020603050405020304" pitchFamily="18" charset="0"/>
              </a:rPr>
              <a:t>"</a:t>
            </a:r>
            <a:r>
              <a:rPr lang="vi-VN" sz="2800" i="1" dirty="0">
                <a:solidFill>
                  <a:schemeClr val="bg1"/>
                </a:solidFill>
                <a:latin typeface="Times New Roman" panose="02020603050405020304" pitchFamily="18" charset="0"/>
                <a:ea typeface="Times New Roman" panose="02020603050405020304" pitchFamily="18" charset="0"/>
              </a:rPr>
              <a:t>Trái na cuối vụ mẹ dành phần con." </a:t>
            </a:r>
            <a:r>
              <a:rPr lang="vi-VN" sz="2800" dirty="0">
                <a:solidFill>
                  <a:schemeClr val="bg1"/>
                </a:solidFill>
                <a:latin typeface="Times New Roman" panose="02020603050405020304" pitchFamily="18" charset="0"/>
                <a:ea typeface="Times New Roman" panose="02020603050405020304" pitchFamily="18" charset="0"/>
              </a:rPr>
              <a:t>→ Chỉ là một trái na nhưng thể hiện rõ nét nhất sự yêu thương của mẹ: trái na đã đến cuối vụ mà mẹ không nỡ hái, vẫn chờ con về để cho con. </a:t>
            </a:r>
            <a:endParaRPr lang="en-US" sz="28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bg1"/>
                </a:solidFill>
                <a:latin typeface="MS Gothic" panose="020B0609070205080204" pitchFamily="49" charset="-128"/>
                <a:ea typeface="Times New Roman" panose="02020603050405020304" pitchFamily="18" charset="0"/>
                <a:cs typeface="MS Gothic" panose="020B0609070205080204" pitchFamily="49" charset="-128"/>
              </a:rPr>
              <a:t>➩</a:t>
            </a:r>
            <a:r>
              <a:rPr lang="vi-VN" sz="2800" dirty="0">
                <a:solidFill>
                  <a:schemeClr val="bg1"/>
                </a:solidFill>
                <a:latin typeface="Times New Roman" panose="02020603050405020304" pitchFamily="18" charset="0"/>
                <a:ea typeface="Times New Roman" panose="02020603050405020304" pitchFamily="18" charset="0"/>
              </a:rPr>
              <a:t> Người mẹ tần tảo, vất vả, tiết kiệm, hi sinh để lo cho con ăn học trưởng thành mà quên bản thân mình.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1</a:t>
            </a:r>
            <a:r>
              <a:rPr lang="pt-BR" sz="3200" b="1" i="1" dirty="0" smtClean="0">
                <a:solidFill>
                  <a:srgbClr val="0D0D0D"/>
                </a:solidFill>
                <a:latin typeface="Times New Roman" panose="02020603050405020304" pitchFamily="18" charset="0"/>
                <a:ea typeface="Times New Roman" panose="02020603050405020304" pitchFamily="18" charset="0"/>
              </a:rPr>
              <a:t>.</a:t>
            </a:r>
            <a:r>
              <a:rPr lang="pt-BR" sz="3200" i="1" dirty="0" smtClean="0">
                <a:solidFill>
                  <a:srgbClr val="0D0D0D"/>
                </a:solidFill>
                <a:latin typeface="Times New Roman" panose="02020603050405020304" pitchFamily="18" charset="0"/>
                <a:ea typeface="Times New Roman" panose="02020603050405020304" pitchFamily="18" charset="0"/>
              </a:rPr>
              <a:t> </a:t>
            </a:r>
            <a:r>
              <a:rPr lang="vi-VN" sz="3200" b="1" i="1" dirty="0" smtClean="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Hình ảnh người mẹ thương con</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16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708074" y="2722098"/>
            <a:ext cx="3671667" cy="2700997"/>
          </a:xfrm>
          <a:prstGeom prst="rightArrowCallout">
            <a:avLst>
              <a:gd name="adj1" fmla="val 39811"/>
              <a:gd name="adj2" fmla="val 40340"/>
              <a:gd name="adj3" fmla="val 25000"/>
              <a:gd name="adj4" fmla="val 64977"/>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Nghệ</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thuật</a:t>
            </a:r>
            <a:r>
              <a:rPr lang="en-US" b="1" dirty="0">
                <a:solidFill>
                  <a:schemeClr val="bg1"/>
                </a:solidFill>
                <a:latin typeface="Times New Roman" panose="02020603050405020304" pitchFamily="18" charset="0"/>
                <a:ea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215" y="2124220"/>
            <a:ext cx="7005711" cy="3896751"/>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Ẩn dụ </a:t>
            </a:r>
            <a:r>
              <a:rPr lang="vi-VN" sz="3200" i="1" dirty="0">
                <a:solidFill>
                  <a:schemeClr val="bg1"/>
                </a:solidFill>
                <a:latin typeface="Times New Roman" panose="02020603050405020304" pitchFamily="18" charset="0"/>
                <a:ea typeface="Times New Roman" panose="02020603050405020304" pitchFamily="18" charset="0"/>
              </a:rPr>
              <a:t>"nón mê", "áo tơi"</a:t>
            </a:r>
            <a:r>
              <a:rPr lang="vi-VN" sz="3200" dirty="0">
                <a:solidFill>
                  <a:schemeClr val="bg1"/>
                </a:solidFill>
                <a:latin typeface="Times New Roman" panose="02020603050405020304" pitchFamily="18" charset="0"/>
                <a:ea typeface="Times New Roman" panose="02020603050405020304" pitchFamily="18" charset="0"/>
              </a:rPr>
              <a:t> → Hình ảnh người mẹ.</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Liệt kê: </a:t>
            </a:r>
            <a:r>
              <a:rPr lang="vi-VN" sz="3200" i="1" dirty="0">
                <a:solidFill>
                  <a:schemeClr val="bg1"/>
                </a:solidFill>
                <a:latin typeface="Times New Roman" panose="02020603050405020304" pitchFamily="18" charset="0"/>
                <a:ea typeface="Times New Roman" panose="02020603050405020304" pitchFamily="18" charset="0"/>
              </a:rPr>
              <a:t>chum tương, nón mê, áo tơi,</a:t>
            </a:r>
            <a:r>
              <a:rPr lang="vi-VN"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ngữ</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giản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dị</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gần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gũi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quen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thuộc</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7" name="Plaque 6"/>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1</a:t>
            </a:r>
            <a:r>
              <a:rPr lang="pt-BR" sz="3200" b="1" i="1" dirty="0" smtClean="0">
                <a:solidFill>
                  <a:srgbClr val="0D0D0D"/>
                </a:solidFill>
                <a:latin typeface="Times New Roman" panose="02020603050405020304" pitchFamily="18" charset="0"/>
                <a:ea typeface="Times New Roman" panose="02020603050405020304" pitchFamily="18" charset="0"/>
              </a:rPr>
              <a:t>.</a:t>
            </a:r>
            <a:r>
              <a:rPr lang="pt-BR" sz="3200" i="1" dirty="0" smtClean="0">
                <a:solidFill>
                  <a:srgbClr val="0D0D0D"/>
                </a:solidFill>
                <a:latin typeface="Times New Roman" panose="02020603050405020304" pitchFamily="18" charset="0"/>
                <a:ea typeface="Times New Roman" panose="02020603050405020304" pitchFamily="18" charset="0"/>
              </a:rPr>
              <a:t> </a:t>
            </a:r>
            <a:r>
              <a:rPr lang="vi-VN" sz="3200" b="1" i="1" dirty="0" smtClean="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Hình ảnh người mẹ thương con</a:t>
            </a:r>
            <a:endParaRPr lang="en-US" sz="28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41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que 7"/>
          <p:cNvSpPr/>
          <p:nvPr/>
        </p:nvSpPr>
        <p:spPr>
          <a:xfrm>
            <a:off x="247075" y="1010949"/>
            <a:ext cx="70034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2</a:t>
            </a:r>
            <a:r>
              <a:rPr lang="pt-BR"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3200" i="1"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3031495" y="2046204"/>
            <a:ext cx="6252836" cy="4230391"/>
            <a:chOff x="2969581" y="1760454"/>
            <a:chExt cx="6252836" cy="4230391"/>
          </a:xfrm>
          <a:scene3d>
            <a:camera prst="orthographicFront">
              <a:rot lat="0" lon="0" rev="0"/>
            </a:camera>
            <a:lightRig rig="soft" dir="t">
              <a:rot lat="0" lon="0" rev="0"/>
            </a:lightRig>
          </a:scene3d>
        </p:grpSpPr>
        <p:sp>
          <p:nvSpPr>
            <p:cNvPr id="4" name="Freeform 3"/>
            <p:cNvSpPr/>
            <p:nvPr/>
          </p:nvSpPr>
          <p:spPr>
            <a:xfrm>
              <a:off x="2969581" y="1760454"/>
              <a:ext cx="3832181" cy="1420360"/>
            </a:xfrm>
            <a:custGeom>
              <a:avLst/>
              <a:gdLst>
                <a:gd name="connsiteX0" fmla="*/ 0 w 3832181"/>
                <a:gd name="connsiteY0" fmla="*/ 142036 h 1420360"/>
                <a:gd name="connsiteX1" fmla="*/ 142036 w 3832181"/>
                <a:gd name="connsiteY1" fmla="*/ 0 h 1420360"/>
                <a:gd name="connsiteX2" fmla="*/ 3690145 w 3832181"/>
                <a:gd name="connsiteY2" fmla="*/ 0 h 1420360"/>
                <a:gd name="connsiteX3" fmla="*/ 3832181 w 3832181"/>
                <a:gd name="connsiteY3" fmla="*/ 142036 h 1420360"/>
                <a:gd name="connsiteX4" fmla="*/ 3832181 w 3832181"/>
                <a:gd name="connsiteY4" fmla="*/ 1278324 h 1420360"/>
                <a:gd name="connsiteX5" fmla="*/ 3690145 w 3832181"/>
                <a:gd name="connsiteY5" fmla="*/ 1420360 h 1420360"/>
                <a:gd name="connsiteX6" fmla="*/ 142036 w 3832181"/>
                <a:gd name="connsiteY6" fmla="*/ 1420360 h 1420360"/>
                <a:gd name="connsiteX7" fmla="*/ 0 w 3832181"/>
                <a:gd name="connsiteY7" fmla="*/ 1278324 h 1420360"/>
                <a:gd name="connsiteX8" fmla="*/ 0 w 3832181"/>
                <a:gd name="connsiteY8" fmla="*/ 142036 h 142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2181" h="1420360">
                  <a:moveTo>
                    <a:pt x="0" y="142036"/>
                  </a:moveTo>
                  <a:cubicBezTo>
                    <a:pt x="0" y="63592"/>
                    <a:pt x="63592" y="0"/>
                    <a:pt x="142036" y="0"/>
                  </a:cubicBezTo>
                  <a:lnTo>
                    <a:pt x="3690145" y="0"/>
                  </a:lnTo>
                  <a:cubicBezTo>
                    <a:pt x="3768589" y="0"/>
                    <a:pt x="3832181" y="63592"/>
                    <a:pt x="3832181" y="142036"/>
                  </a:cubicBezTo>
                  <a:lnTo>
                    <a:pt x="3832181" y="1278324"/>
                  </a:lnTo>
                  <a:cubicBezTo>
                    <a:pt x="3832181" y="1356768"/>
                    <a:pt x="3768589" y="1420360"/>
                    <a:pt x="3690145" y="1420360"/>
                  </a:cubicBezTo>
                  <a:lnTo>
                    <a:pt x="142036" y="1420360"/>
                  </a:lnTo>
                  <a:cubicBezTo>
                    <a:pt x="63592" y="1420360"/>
                    <a:pt x="0" y="1356768"/>
                    <a:pt x="0" y="1278324"/>
                  </a:cubicBezTo>
                  <a:lnTo>
                    <a:pt x="0" y="142036"/>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66" tIns="108911" rIns="142566" bIns="108911" numCol="1" spcCol="1270" anchor="ctr" anchorCtr="0">
              <a:noAutofit/>
            </a:bodyPr>
            <a:lstStyle/>
            <a:p>
              <a:pPr lvl="0" algn="ctr" defTabSz="2355850">
                <a:lnSpc>
                  <a:spcPct val="90000"/>
                </a:lnSpc>
                <a:spcBef>
                  <a:spcPct val="0"/>
                </a:spcBef>
                <a:spcAft>
                  <a:spcPct val="35000"/>
                </a:spcAft>
              </a:pPr>
              <a:r>
                <a:rPr lang="en-US" sz="5300" b="1" kern="1200" dirty="0" err="1">
                  <a:latin typeface="Times New Roman" panose="02020603050405020304" pitchFamily="18" charset="0"/>
                  <a:cs typeface="Times New Roman" panose="02020603050405020304" pitchFamily="18" charset="0"/>
                </a:rPr>
                <a:t>Hoàn</a:t>
              </a:r>
              <a:r>
                <a:rPr lang="en-US" sz="5300" b="1" kern="1200" dirty="0">
                  <a:latin typeface="Times New Roman" panose="02020603050405020304" pitchFamily="18" charset="0"/>
                  <a:cs typeface="Times New Roman" panose="02020603050405020304" pitchFamily="18" charset="0"/>
                </a:rPr>
                <a:t> </a:t>
              </a:r>
              <a:r>
                <a:rPr lang="en-US" sz="5300" b="1" kern="1200" dirty="0" err="1">
                  <a:latin typeface="Times New Roman" panose="02020603050405020304" pitchFamily="18" charset="0"/>
                  <a:cs typeface="Times New Roman" panose="02020603050405020304" pitchFamily="18" charset="0"/>
                </a:rPr>
                <a:t>cảnh</a:t>
              </a:r>
              <a:r>
                <a:rPr lang="en-US" sz="5300" b="1" kern="1200" dirty="0">
                  <a:latin typeface="Times New Roman" panose="02020603050405020304" pitchFamily="18" charset="0"/>
                  <a:cs typeface="Times New Roman" panose="02020603050405020304" pitchFamily="18" charset="0"/>
                </a:rPr>
                <a:t>:</a:t>
              </a:r>
              <a:r>
                <a:rPr lang="en-US" sz="5300" kern="1200" dirty="0">
                  <a:latin typeface="Times New Roman" panose="02020603050405020304" pitchFamily="18" charset="0"/>
                  <a:cs typeface="Times New Roman" panose="02020603050405020304" pitchFamily="18" charset="0"/>
                </a:rPr>
                <a:t> </a:t>
              </a:r>
            </a:p>
          </p:txBody>
        </p:sp>
        <p:sp>
          <p:nvSpPr>
            <p:cNvPr id="6" name="Freeform 5"/>
            <p:cNvSpPr/>
            <p:nvPr/>
          </p:nvSpPr>
          <p:spPr>
            <a:xfrm>
              <a:off x="3352800" y="3180814"/>
              <a:ext cx="383218" cy="1833640"/>
            </a:xfrm>
            <a:custGeom>
              <a:avLst/>
              <a:gdLst/>
              <a:ahLst/>
              <a:cxnLst/>
              <a:rect l="0" t="0" r="0" b="0"/>
              <a:pathLst>
                <a:path>
                  <a:moveTo>
                    <a:pt x="0" y="0"/>
                  </a:moveTo>
                  <a:lnTo>
                    <a:pt x="0" y="1833640"/>
                  </a:lnTo>
                  <a:lnTo>
                    <a:pt x="383218" y="183364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736018" y="4038064"/>
              <a:ext cx="5486399" cy="1952781"/>
            </a:xfrm>
            <a:custGeom>
              <a:avLst/>
              <a:gdLst>
                <a:gd name="connsiteX0" fmla="*/ 0 w 5486399"/>
                <a:gd name="connsiteY0" fmla="*/ 195278 h 1952781"/>
                <a:gd name="connsiteX1" fmla="*/ 195278 w 5486399"/>
                <a:gd name="connsiteY1" fmla="*/ 0 h 1952781"/>
                <a:gd name="connsiteX2" fmla="*/ 5291121 w 5486399"/>
                <a:gd name="connsiteY2" fmla="*/ 0 h 1952781"/>
                <a:gd name="connsiteX3" fmla="*/ 5486399 w 5486399"/>
                <a:gd name="connsiteY3" fmla="*/ 195278 h 1952781"/>
                <a:gd name="connsiteX4" fmla="*/ 5486399 w 5486399"/>
                <a:gd name="connsiteY4" fmla="*/ 1757503 h 1952781"/>
                <a:gd name="connsiteX5" fmla="*/ 5291121 w 5486399"/>
                <a:gd name="connsiteY5" fmla="*/ 1952781 h 1952781"/>
                <a:gd name="connsiteX6" fmla="*/ 195278 w 5486399"/>
                <a:gd name="connsiteY6" fmla="*/ 1952781 h 1952781"/>
                <a:gd name="connsiteX7" fmla="*/ 0 w 5486399"/>
                <a:gd name="connsiteY7" fmla="*/ 1757503 h 1952781"/>
                <a:gd name="connsiteX8" fmla="*/ 0 w 5486399"/>
                <a:gd name="connsiteY8" fmla="*/ 195278 h 19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399" h="1952781">
                  <a:moveTo>
                    <a:pt x="0" y="195278"/>
                  </a:moveTo>
                  <a:cubicBezTo>
                    <a:pt x="0" y="87429"/>
                    <a:pt x="87429" y="0"/>
                    <a:pt x="195278" y="0"/>
                  </a:cubicBezTo>
                  <a:lnTo>
                    <a:pt x="5291121" y="0"/>
                  </a:lnTo>
                  <a:cubicBezTo>
                    <a:pt x="5398970" y="0"/>
                    <a:pt x="5486399" y="87429"/>
                    <a:pt x="5486399" y="195278"/>
                  </a:cubicBezTo>
                  <a:lnTo>
                    <a:pt x="5486399" y="1757503"/>
                  </a:lnTo>
                  <a:cubicBezTo>
                    <a:pt x="5486399" y="1865352"/>
                    <a:pt x="5398970" y="1952781"/>
                    <a:pt x="5291121" y="1952781"/>
                  </a:cubicBezTo>
                  <a:lnTo>
                    <a:pt x="195278" y="1952781"/>
                  </a:lnTo>
                  <a:cubicBezTo>
                    <a:pt x="87429" y="1952781"/>
                    <a:pt x="0" y="1865352"/>
                    <a:pt x="0" y="1757503"/>
                  </a:cubicBezTo>
                  <a:lnTo>
                    <a:pt x="0" y="195278"/>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305" tIns="135935" rIns="175305" bIns="135935" numCol="1" spcCol="1270" anchor="ctr" anchorCtr="0">
              <a:noAutofit/>
            </a:bodyPr>
            <a:lstStyle/>
            <a:p>
              <a:pPr lvl="0" algn="ctr" defTabSz="2755900">
                <a:lnSpc>
                  <a:spcPct val="90000"/>
                </a:lnSpc>
                <a:spcBef>
                  <a:spcPct val="0"/>
                </a:spcBef>
                <a:spcAft>
                  <a:spcPct val="35000"/>
                </a:spcAft>
              </a:pPr>
              <a:r>
                <a:rPr lang="en-US" sz="6200" kern="1200" dirty="0">
                  <a:latin typeface="Times New Roman" panose="02020603050405020304" pitchFamily="18" charset="0"/>
                  <a:cs typeface="Times New Roman" panose="02020603050405020304" pitchFamily="18" charset="0"/>
                </a:rPr>
                <a:t>"C</a:t>
              </a:r>
              <a:r>
                <a:rPr lang="en-US" sz="6200" i="1" kern="1200" dirty="0">
                  <a:latin typeface="Times New Roman" panose="02020603050405020304" pitchFamily="18" charset="0"/>
                  <a:cs typeface="Times New Roman" panose="02020603050405020304" pitchFamily="18" charset="0"/>
                </a:rPr>
                <a:t>on </a:t>
              </a:r>
              <a:r>
                <a:rPr lang="en-US" sz="6200" i="1" kern="1200" dirty="0" err="1">
                  <a:latin typeface="Times New Roman" panose="02020603050405020304" pitchFamily="18" charset="0"/>
                  <a:cs typeface="Times New Roman" panose="02020603050405020304" pitchFamily="18" charset="0"/>
                </a:rPr>
                <a:t>về</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thăm</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mẹ</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chiều</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đông</a:t>
              </a:r>
              <a:r>
                <a:rPr lang="en-US" sz="6200" i="1" kern="1200" dirty="0">
                  <a:latin typeface="Times New Roman" panose="02020603050405020304" pitchFamily="18" charset="0"/>
                  <a:cs typeface="Times New Roman" panose="02020603050405020304" pitchFamily="18" charset="0"/>
                </a:rPr>
                <a:t>".</a:t>
              </a:r>
              <a:endParaRPr lang="en-US" sz="6200" kern="12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stretch>
            <a:fillRect/>
          </a:stretch>
        </p:blipFill>
        <p:spPr>
          <a:xfrm>
            <a:off x="7051628" y="1931904"/>
            <a:ext cx="3348609" cy="2182177"/>
          </a:xfrm>
          <a:prstGeom prst="ellipse">
            <a:avLst/>
          </a:prstGeom>
          <a:ln>
            <a:noFill/>
          </a:ln>
          <a:effectLst>
            <a:softEdge rad="112500"/>
          </a:effectLst>
        </p:spPr>
      </p:pic>
      <p:sp>
        <p:nvSpPr>
          <p:cNvPr id="11" name="Plaque 10"/>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26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707304" y="2919045"/>
            <a:ext cx="3671667" cy="2475914"/>
          </a:xfrm>
          <a:prstGeom prst="rightArrowCallout">
            <a:avLst>
              <a:gd name="adj1" fmla="val 35387"/>
              <a:gd name="adj2" fmla="val 38272"/>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Biểu hiện</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984"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b="1" dirty="0">
                <a:solidFill>
                  <a:srgbClr val="0D0D0D"/>
                </a:solidFill>
                <a:latin typeface="Times New Roman" panose="02020603050405020304" pitchFamily="18" charset="0"/>
                <a:ea typeface="Times New Roman" panose="02020603050405020304" pitchFamily="18" charset="0"/>
              </a:rPr>
              <a:t>Dáng hình</a:t>
            </a:r>
            <a:r>
              <a:rPr lang="vi-VN" sz="3600" dirty="0">
                <a:solidFill>
                  <a:srgbClr val="0D0D0D"/>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thơ thẩn vào ra" </a:t>
            </a:r>
            <a:r>
              <a:rPr lang="vi-VN" sz="3600" dirty="0">
                <a:solidFill>
                  <a:srgbClr val="0D0D0D"/>
                </a:solidFill>
                <a:latin typeface="Times New Roman" panose="02020603050405020304" pitchFamily="18" charset="0"/>
                <a:ea typeface="Times New Roman" panose="02020603050405020304" pitchFamily="18" charset="0"/>
              </a:rPr>
              <a:t>→ Khi ở nhà một mình, ngắm nhìn những cảnh vật xung quanh, con ngờ ngợ một cảm giác bâng khuâng, tha thẩn, mang nét buồn, nét thương.</a:t>
            </a:r>
            <a:endParaRPr lang="en-US" sz="36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47075" y="1010949"/>
            <a:ext cx="70034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2</a:t>
            </a:r>
            <a:r>
              <a:rPr lang="pt-BR"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3200" i="1"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39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1173335" y="2919045"/>
            <a:ext cx="3112916" cy="2475914"/>
          </a:xfrm>
          <a:prstGeom prst="rightArrowCallout">
            <a:avLst>
              <a:gd name="adj1" fmla="val 48082"/>
              <a:gd name="adj2" fmla="val 42312"/>
              <a:gd name="adj3" fmla="val 33079"/>
              <a:gd name="adj4" fmla="val 64977"/>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73526" y="2110153"/>
            <a:ext cx="7005711" cy="4093699"/>
          </a:xfrm>
          <a:prstGeom prst="rect">
            <a:avLst/>
          </a:pr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Cảm xúc</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Từ láy: "</a:t>
            </a:r>
            <a:r>
              <a:rPr lang="vi-VN" sz="2800" i="1" dirty="0">
                <a:solidFill>
                  <a:srgbClr val="0D0D0D"/>
                </a:solidFill>
                <a:latin typeface="Times New Roman" panose="02020603050405020304" pitchFamily="18" charset="0"/>
                <a:ea typeface="Times New Roman" panose="02020603050405020304" pitchFamily="18" charset="0"/>
              </a:rPr>
              <a:t>nghẹn ngào", "rưng rưng"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nghẹn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Wingdings" panose="05000000000000000000" pitchFamily="2" charset="2"/>
              <a:buChar char=""/>
            </a:pP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Người con nghẹn ngào</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vì:</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6" name="Plaque 5"/>
          <p:cNvSpPr/>
          <p:nvPr/>
        </p:nvSpPr>
        <p:spPr>
          <a:xfrm>
            <a:off x="247075" y="1010949"/>
            <a:ext cx="70034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2</a:t>
            </a:r>
            <a:r>
              <a:rPr lang="pt-BR"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3200" i="1"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47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a:stretch>
            <a:fillRect/>
          </a:stretch>
        </p:blipFill>
        <p:spPr>
          <a:xfrm>
            <a:off x="-1" y="-1"/>
            <a:ext cx="12192000" cy="6858000"/>
          </a:xfrm>
          <a:prstGeom prst="rect">
            <a:avLst/>
          </a:prstGeom>
        </p:spPr>
      </p:pic>
      <p:pic>
        <p:nvPicPr>
          <p:cNvPr id="9" name="Picture 8"/>
          <p:cNvPicPr>
            <a:picLocks noChangeAspect="1"/>
          </p:cNvPicPr>
          <p:nvPr/>
        </p:nvPicPr>
        <p:blipFill>
          <a:blip r:embed="rId3"/>
          <a:stretch>
            <a:fillRect/>
          </a:stretch>
        </p:blipFill>
        <p:spPr>
          <a:xfrm>
            <a:off x="1652007" y="1357247"/>
            <a:ext cx="8532495" cy="4333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263042" y="614093"/>
            <a:ext cx="3955250"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NGỮ VĂN 6</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07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936674" y="2919045"/>
            <a:ext cx="3155779" cy="2475914"/>
          </a:xfrm>
          <a:prstGeom prst="rightArrowCallout">
            <a:avLst>
              <a:gd name="adj1" fmla="val 48082"/>
              <a:gd name="adj2" fmla="val 34810"/>
              <a:gd name="adj3" fmla="val 3077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249615"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Cảm nhận được tình yêu thương của mẹ và thấy thương mẹ nhiều hơn.</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Thấy được sự tảo tần, vất vả của mẹ khi mọi thứ trong nhà đều do mẹ vun vén, khi nhìn thấy chiếc nón mê tàn, cái áo tơi lủn củn...</a:t>
            </a:r>
            <a:endParaRPr lang="en-US" sz="32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47075" y="1010949"/>
            <a:ext cx="70034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2</a:t>
            </a:r>
            <a:r>
              <a:rPr lang="pt-BR"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3200" i="1"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119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Callout 2"/>
          <p:cNvSpPr/>
          <p:nvPr/>
        </p:nvSpPr>
        <p:spPr>
          <a:xfrm>
            <a:off x="725769" y="2848709"/>
            <a:ext cx="3065878" cy="2475914"/>
          </a:xfrm>
          <a:prstGeom prst="rightArrowCallout">
            <a:avLst>
              <a:gd name="adj1" fmla="val 43466"/>
              <a:gd name="adj2" fmla="val 41158"/>
              <a:gd name="adj3" fmla="val 22692"/>
              <a:gd name="adj4" fmla="val 64977"/>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36963" y="1871005"/>
            <a:ext cx="7329268" cy="4431323"/>
          </a:xfrm>
          <a:prstGeom prst="rect">
            <a:avLst/>
          </a:prstGeom>
          <a:blipFill>
            <a:blip r:embed="rId2"/>
            <a:tile tx="0" ty="0" sx="100000" sy="100000" flip="none" algn="tl"/>
          </a:blipFill>
          <a:ln w="28575">
            <a:solidFill>
              <a:schemeClr val="accent4">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Chi </a:t>
            </a:r>
            <a:r>
              <a:rPr lang="en-US" sz="2400" dirty="0" err="1">
                <a:solidFill>
                  <a:srgbClr val="0D0D0D"/>
                </a:solidFill>
                <a:latin typeface="Times New Roman" panose="02020603050405020304" pitchFamily="18" charset="0"/>
                <a:ea typeface="Times New Roman" panose="02020603050405020304" pitchFamily="18" charset="0"/>
              </a:rPr>
              <a:t>tiết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đang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yên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vậy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bỗng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òa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mưa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còn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òa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hoặc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trường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nghẹn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trầm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nghẹn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khoảng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lặng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47075" y="1010949"/>
            <a:ext cx="700347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smtClean="0">
                <a:solidFill>
                  <a:srgbClr val="0D0D0D"/>
                </a:solidFill>
                <a:latin typeface="Times New Roman" panose="02020603050405020304" pitchFamily="18" charset="0"/>
                <a:ea typeface="Times New Roman" panose="02020603050405020304" pitchFamily="18" charset="0"/>
              </a:rPr>
              <a:t>2</a:t>
            </a:r>
            <a:r>
              <a:rPr lang="pt-BR" sz="3200" b="1"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3200" i="1"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218939" y="98036"/>
            <a:ext cx="57200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pPr>
            <a:r>
              <a:rPr lang="en-US" sz="3200" b="1" dirty="0" smtClean="0">
                <a:solidFill>
                  <a:srgbClr val="0000FF"/>
                </a:solidFill>
                <a:effectLst/>
                <a:latin typeface="Times New Roman" panose="02020603050405020304" pitchFamily="18" charset="0"/>
                <a:ea typeface="Times New Roman" panose="02020603050405020304" pitchFamily="18" charset="0"/>
              </a:rPr>
              <a:t>II. ĐỌC HIỂU VĂN BẢN: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42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508777" y="294914"/>
            <a:ext cx="770117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TỔNG</a:t>
            </a:r>
            <a:r>
              <a:rPr kumimoji="0" lang="en-US" sz="2800" b="1" i="0" u="none" strike="noStrike" kern="1200" cap="none" spc="0" normalizeH="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 KẾT:</a:t>
            </a:r>
            <a:endPar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443059" y="1189929"/>
            <a:ext cx="11305883" cy="5125456"/>
            <a:chOff x="724192" y="1267099"/>
            <a:chExt cx="10534991" cy="5125456"/>
          </a:xfrm>
        </p:grpSpPr>
        <p:sp>
          <p:nvSpPr>
            <p:cNvPr id="4" name="Freeform 3"/>
            <p:cNvSpPr/>
            <p:nvPr/>
          </p:nvSpPr>
          <p:spPr>
            <a:xfrm>
              <a:off x="724192" y="3373923"/>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4Tổng </a:t>
              </a:r>
              <a:r>
                <a:rPr lang="en-US" sz="2800" b="1" kern="1200" dirty="0" err="1">
                  <a:latin typeface="Times New Roman" panose="02020603050405020304" pitchFamily="18" charset="0"/>
                  <a:cs typeface="Times New Roman" panose="02020603050405020304" pitchFamily="18" charset="0"/>
                </a:rPr>
                <a:t>kết</a:t>
              </a:r>
              <a:endParaRPr lang="en-US" sz="2800" kern="1200" dirty="0">
                <a:latin typeface="Times New Roman" panose="02020603050405020304" pitchFamily="18" charset="0"/>
                <a:cs typeface="Times New Roman" panose="02020603050405020304" pitchFamily="18" charset="0"/>
              </a:endParaRPr>
            </a:p>
          </p:txBody>
        </p:sp>
        <p:sp>
          <p:nvSpPr>
            <p:cNvPr id="5" name="Freeform 4"/>
            <p:cNvSpPr/>
            <p:nvPr/>
          </p:nvSpPr>
          <p:spPr>
            <a:xfrm rot="18204194">
              <a:off x="2347127" y="3416112"/>
              <a:ext cx="1615981" cy="47238"/>
            </a:xfrm>
            <a:custGeom>
              <a:avLst/>
              <a:gdLst>
                <a:gd name="connsiteX0" fmla="*/ 0 w 1615981"/>
                <a:gd name="connsiteY0" fmla="*/ 23619 h 47238"/>
                <a:gd name="connsiteX1" fmla="*/ 1615981 w 1615981"/>
                <a:gd name="connsiteY1" fmla="*/ 23619 h 47238"/>
              </a:gdLst>
              <a:ahLst/>
              <a:cxnLst>
                <a:cxn ang="0">
                  <a:pos x="connsiteX0" y="connsiteY0"/>
                </a:cxn>
                <a:cxn ang="0">
                  <a:pos x="connsiteX1" y="connsiteY1"/>
                </a:cxn>
              </a:cxnLst>
              <a:rect l="l" t="t" r="r" b="b"/>
              <a:pathLst>
                <a:path w="1615981" h="47238">
                  <a:moveTo>
                    <a:pt x="0" y="23619"/>
                  </a:moveTo>
                  <a:lnTo>
                    <a:pt x="1615981"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291" tIns="-16781" rIns="780290"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3599939" y="2024874"/>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 </a:t>
              </a:r>
              <a:r>
                <a:rPr lang="vi-VN" sz="2800" b="1" kern="1200" dirty="0">
                  <a:latin typeface="Times New Roman" panose="02020603050405020304" pitchFamily="18" charset="0"/>
                  <a:cs typeface="Times New Roman" panose="02020603050405020304" pitchFamily="18" charset="0"/>
                </a:rPr>
                <a:t>Nội dung</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586044" y="2741587"/>
              <a:ext cx="711311" cy="47238"/>
            </a:xfrm>
            <a:custGeom>
              <a:avLst/>
              <a:gdLst>
                <a:gd name="connsiteX0" fmla="*/ 0 w 711311"/>
                <a:gd name="connsiteY0" fmla="*/ 23619 h 47238"/>
                <a:gd name="connsiteX1" fmla="*/ 711311 w 711311"/>
                <a:gd name="connsiteY1" fmla="*/ 23619 h 47238"/>
              </a:gdLst>
              <a:ahLst/>
              <a:cxnLst>
                <a:cxn ang="0">
                  <a:pos x="connsiteX0" y="connsiteY0"/>
                </a:cxn>
                <a:cxn ang="0">
                  <a:pos x="connsiteX1" y="connsiteY1"/>
                </a:cxn>
              </a:cxnLst>
              <a:rect l="l" t="t" r="r" b="b"/>
              <a:pathLst>
                <a:path w="711311" h="47238">
                  <a:moveTo>
                    <a:pt x="0" y="23619"/>
                  </a:moveTo>
                  <a:lnTo>
                    <a:pt x="711311"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0573" tIns="5837" rIns="350573" bIns="5836"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a:off x="6297356" y="1267099"/>
              <a:ext cx="4855189" cy="2996214"/>
            </a:xfrm>
            <a:custGeom>
              <a:avLst/>
              <a:gdLst>
                <a:gd name="connsiteX0" fmla="*/ 0 w 4855189"/>
                <a:gd name="connsiteY0" fmla="*/ 299621 h 2996214"/>
                <a:gd name="connsiteX1" fmla="*/ 299621 w 4855189"/>
                <a:gd name="connsiteY1" fmla="*/ 0 h 2996214"/>
                <a:gd name="connsiteX2" fmla="*/ 4555568 w 4855189"/>
                <a:gd name="connsiteY2" fmla="*/ 0 h 2996214"/>
                <a:gd name="connsiteX3" fmla="*/ 4855189 w 4855189"/>
                <a:gd name="connsiteY3" fmla="*/ 299621 h 2996214"/>
                <a:gd name="connsiteX4" fmla="*/ 4855189 w 4855189"/>
                <a:gd name="connsiteY4" fmla="*/ 2696593 h 2996214"/>
                <a:gd name="connsiteX5" fmla="*/ 4555568 w 4855189"/>
                <a:gd name="connsiteY5" fmla="*/ 2996214 h 2996214"/>
                <a:gd name="connsiteX6" fmla="*/ 299621 w 4855189"/>
                <a:gd name="connsiteY6" fmla="*/ 2996214 h 2996214"/>
                <a:gd name="connsiteX7" fmla="*/ 0 w 4855189"/>
                <a:gd name="connsiteY7" fmla="*/ 2696593 h 2996214"/>
                <a:gd name="connsiteX8" fmla="*/ 0 w 4855189"/>
                <a:gd name="connsiteY8" fmla="*/ 299621 h 29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5189" h="2996214">
                  <a:moveTo>
                    <a:pt x="0" y="299621"/>
                  </a:moveTo>
                  <a:cubicBezTo>
                    <a:pt x="0" y="134145"/>
                    <a:pt x="134145" y="0"/>
                    <a:pt x="299621" y="0"/>
                  </a:cubicBezTo>
                  <a:lnTo>
                    <a:pt x="4555568" y="0"/>
                  </a:lnTo>
                  <a:cubicBezTo>
                    <a:pt x="4721044" y="0"/>
                    <a:pt x="4855189" y="134145"/>
                    <a:pt x="4855189" y="299621"/>
                  </a:cubicBezTo>
                  <a:lnTo>
                    <a:pt x="4855189" y="2696593"/>
                  </a:lnTo>
                  <a:cubicBezTo>
                    <a:pt x="4855189" y="2862069"/>
                    <a:pt x="4721044" y="2996214"/>
                    <a:pt x="4555568" y="2996214"/>
                  </a:cubicBezTo>
                  <a:lnTo>
                    <a:pt x="299621" y="2996214"/>
                  </a:lnTo>
                  <a:cubicBezTo>
                    <a:pt x="134145" y="2996214"/>
                    <a:pt x="0" y="2862069"/>
                    <a:pt x="0" y="2696593"/>
                  </a:cubicBezTo>
                  <a:lnTo>
                    <a:pt x="0" y="299621"/>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96" tIns="102996" rIns="102996" bIns="102996" numCol="1" spcCol="1270" anchor="ctr" anchorCtr="0">
              <a:noAutofit/>
            </a:bodyPr>
            <a:lstStyle/>
            <a:p>
              <a:pPr lvl="0" algn="ctr" defTabSz="1066800">
                <a:lnSpc>
                  <a:spcPct val="90000"/>
                </a:lnSpc>
                <a:spcBef>
                  <a:spcPct val="0"/>
                </a:spcBef>
                <a:spcAft>
                  <a:spcPct val="35000"/>
                </a:spcAft>
              </a:pPr>
              <a:r>
                <a:rPr lang="vi-VN" sz="2400" i="1" kern="1200" dirty="0">
                  <a:latin typeface="Times New Roman" panose="02020603050405020304" pitchFamily="18" charset="0"/>
                  <a:cs typeface="Times New Roman" panose="02020603050405020304" pitchFamily="18" charset="0"/>
                </a:rPr>
                <a:t>Về thăm mẹ</a:t>
              </a:r>
              <a:r>
                <a:rPr lang="vi-VN" sz="2400" kern="1200" dirty="0">
                  <a:latin typeface="Times New Roman" panose="02020603050405020304" pitchFamily="18" charset="0"/>
                  <a:cs typeface="Times New Roman" panose="02020603050405020304" pitchFamily="18" charset="0"/>
                </a:rPr>
                <a:t> là bài thơ thể hiện tình cảm của người con xa nhà trong một lần về thăm mẹ mình. Mặc dù mẹ không ở nhà nhưng hình ảnh mẹ hi</a:t>
              </a:r>
              <a:r>
                <a:rPr lang="en-US" sz="2400" kern="1200" dirty="0">
                  <a:latin typeface="Times New Roman" panose="02020603050405020304" pitchFamily="18" charset="0"/>
                  <a:cs typeface="Times New Roman" panose="02020603050405020304" pitchFamily="18" charset="0"/>
                </a:rPr>
                <a:t>ệ</a:t>
              </a:r>
              <a:r>
                <a:rPr lang="vi-VN" sz="2400" kern="1200" dirty="0">
                  <a:latin typeface="Times New Roman" panose="02020603050405020304" pitchFamily="18" charset="0"/>
                  <a:cs typeface="Times New Roman" panose="02020603050405020304" pitchFamily="18" charset="0"/>
                </a:rPr>
                <a:t>n hữu trong từng sự vật thân thuộc xung quanh. Mỗi cảnh, mỗi vật đều biểu hiện sự vất vả, sự tần tảo, hi sinh và đặc biệt là tình thương yêu của mẹ dành cho con. </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3395701">
              <a:off x="2347140" y="4765160"/>
              <a:ext cx="1616014" cy="47238"/>
            </a:xfrm>
            <a:custGeom>
              <a:avLst/>
              <a:gdLst>
                <a:gd name="connsiteX0" fmla="*/ 0 w 1616014"/>
                <a:gd name="connsiteY0" fmla="*/ 23619 h 47238"/>
                <a:gd name="connsiteX1" fmla="*/ 1616014 w 1616014"/>
                <a:gd name="connsiteY1" fmla="*/ 23619 h 47238"/>
              </a:gdLst>
              <a:ahLst/>
              <a:cxnLst>
                <a:cxn ang="0">
                  <a:pos x="connsiteX0" y="connsiteY0"/>
                </a:cxn>
                <a:cxn ang="0">
                  <a:pos x="connsiteX1" y="connsiteY1"/>
                </a:cxn>
              </a:cxnLst>
              <a:rect l="l" t="t" r="r" b="b"/>
              <a:pathLst>
                <a:path w="1616014" h="47238">
                  <a:moveTo>
                    <a:pt x="0" y="23619"/>
                  </a:moveTo>
                  <a:lnTo>
                    <a:pt x="1616014"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306" tIns="-16782" rIns="780306"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3599999" y="4722972"/>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vi-VN" sz="2800" b="1" kern="1200" smtClean="0">
                  <a:latin typeface="Times New Roman" panose="02020603050405020304" pitchFamily="18" charset="0"/>
                  <a:cs typeface="Times New Roman" panose="02020603050405020304" pitchFamily="18" charset="0"/>
                </a:rPr>
                <a:t>Nghệ </a:t>
              </a:r>
              <a:r>
                <a:rPr lang="vi-VN" sz="2800" b="1" kern="1200" dirty="0">
                  <a:latin typeface="Times New Roman" panose="02020603050405020304" pitchFamily="18" charset="0"/>
                  <a:cs typeface="Times New Roman" panose="02020603050405020304" pitchFamily="18" charset="0"/>
                </a:rPr>
                <a:t>thuật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9580995">
              <a:off x="5504517" y="5169882"/>
              <a:ext cx="973808" cy="47238"/>
            </a:xfrm>
            <a:custGeom>
              <a:avLst/>
              <a:gdLst>
                <a:gd name="connsiteX0" fmla="*/ 0 w 973808"/>
                <a:gd name="connsiteY0" fmla="*/ 23619 h 47238"/>
                <a:gd name="connsiteX1" fmla="*/ 973808 w 973808"/>
                <a:gd name="connsiteY1" fmla="*/ 23619 h 47238"/>
              </a:gdLst>
              <a:ahLst/>
              <a:cxnLst>
                <a:cxn ang="0">
                  <a:pos x="connsiteX0" y="connsiteY0"/>
                </a:cxn>
                <a:cxn ang="0">
                  <a:pos x="connsiteX1" y="connsiteY1"/>
                </a:cxn>
              </a:cxnLst>
              <a:rect l="l" t="t" r="r" b="b"/>
              <a:pathLst>
                <a:path w="973808" h="47238">
                  <a:moveTo>
                    <a:pt x="0" y="23619"/>
                  </a:moveTo>
                  <a:lnTo>
                    <a:pt x="973808"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5259" tIns="-727" rIns="475259" bIns="-726"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396738" y="4473258"/>
              <a:ext cx="4796111" cy="900881"/>
            </a:xfrm>
            <a:custGeom>
              <a:avLst/>
              <a:gdLst>
                <a:gd name="connsiteX0" fmla="*/ 0 w 4796111"/>
                <a:gd name="connsiteY0" fmla="*/ 90088 h 900881"/>
                <a:gd name="connsiteX1" fmla="*/ 90088 w 4796111"/>
                <a:gd name="connsiteY1" fmla="*/ 0 h 900881"/>
                <a:gd name="connsiteX2" fmla="*/ 4706023 w 4796111"/>
                <a:gd name="connsiteY2" fmla="*/ 0 h 900881"/>
                <a:gd name="connsiteX3" fmla="*/ 4796111 w 4796111"/>
                <a:gd name="connsiteY3" fmla="*/ 90088 h 900881"/>
                <a:gd name="connsiteX4" fmla="*/ 4796111 w 4796111"/>
                <a:gd name="connsiteY4" fmla="*/ 810793 h 900881"/>
                <a:gd name="connsiteX5" fmla="*/ 4706023 w 4796111"/>
                <a:gd name="connsiteY5" fmla="*/ 900881 h 900881"/>
                <a:gd name="connsiteX6" fmla="*/ 90088 w 4796111"/>
                <a:gd name="connsiteY6" fmla="*/ 900881 h 900881"/>
                <a:gd name="connsiteX7" fmla="*/ 0 w 4796111"/>
                <a:gd name="connsiteY7" fmla="*/ 810793 h 900881"/>
                <a:gd name="connsiteX8" fmla="*/ 0 w 4796111"/>
                <a:gd name="connsiteY8" fmla="*/ 90088 h 90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6111" h="900881">
                  <a:moveTo>
                    <a:pt x="0" y="90088"/>
                  </a:moveTo>
                  <a:cubicBezTo>
                    <a:pt x="0" y="40334"/>
                    <a:pt x="40334" y="0"/>
                    <a:pt x="90088" y="0"/>
                  </a:cubicBezTo>
                  <a:lnTo>
                    <a:pt x="4706023" y="0"/>
                  </a:lnTo>
                  <a:cubicBezTo>
                    <a:pt x="4755777" y="0"/>
                    <a:pt x="4796111" y="40334"/>
                    <a:pt x="4796111" y="90088"/>
                  </a:cubicBezTo>
                  <a:lnTo>
                    <a:pt x="4796111" y="810793"/>
                  </a:lnTo>
                  <a:cubicBezTo>
                    <a:pt x="4796111" y="860547"/>
                    <a:pt x="4755777" y="900881"/>
                    <a:pt x="4706023" y="900881"/>
                  </a:cubicBezTo>
                  <a:lnTo>
                    <a:pt x="90088" y="900881"/>
                  </a:lnTo>
                  <a:cubicBezTo>
                    <a:pt x="40334" y="900881"/>
                    <a:pt x="0" y="860547"/>
                    <a:pt x="0" y="810793"/>
                  </a:cubicBezTo>
                  <a:lnTo>
                    <a:pt x="0" y="90088"/>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166" tIns="44166" rIns="44166" bIns="44166"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Thể thơ lục bát nhịp nhàng, biểu cảm.</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916160">
              <a:off x="5512730" y="5696110"/>
              <a:ext cx="969523" cy="47238"/>
            </a:xfrm>
            <a:custGeom>
              <a:avLst/>
              <a:gdLst>
                <a:gd name="connsiteX0" fmla="*/ 0 w 969523"/>
                <a:gd name="connsiteY0" fmla="*/ 23619 h 47238"/>
                <a:gd name="connsiteX1" fmla="*/ 969523 w 969523"/>
                <a:gd name="connsiteY1" fmla="*/ 23619 h 47238"/>
              </a:gdLst>
              <a:ahLst/>
              <a:cxnLst>
                <a:cxn ang="0">
                  <a:pos x="connsiteX0" y="connsiteY0"/>
                </a:cxn>
                <a:cxn ang="0">
                  <a:pos x="connsiteX1" y="connsiteY1"/>
                </a:cxn>
              </a:cxnLst>
              <a:rect l="l" t="t" r="r" b="b"/>
              <a:pathLst>
                <a:path w="969523" h="47238">
                  <a:moveTo>
                    <a:pt x="0" y="23619"/>
                  </a:moveTo>
                  <a:lnTo>
                    <a:pt x="969523"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3223" tIns="-619" rIns="473223"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6408880" y="5559755"/>
              <a:ext cx="4850303" cy="832800"/>
            </a:xfrm>
            <a:custGeom>
              <a:avLst/>
              <a:gdLst>
                <a:gd name="connsiteX0" fmla="*/ 0 w 4850303"/>
                <a:gd name="connsiteY0" fmla="*/ 83280 h 832800"/>
                <a:gd name="connsiteX1" fmla="*/ 83280 w 4850303"/>
                <a:gd name="connsiteY1" fmla="*/ 0 h 832800"/>
                <a:gd name="connsiteX2" fmla="*/ 4767023 w 4850303"/>
                <a:gd name="connsiteY2" fmla="*/ 0 h 832800"/>
                <a:gd name="connsiteX3" fmla="*/ 4850303 w 4850303"/>
                <a:gd name="connsiteY3" fmla="*/ 83280 h 832800"/>
                <a:gd name="connsiteX4" fmla="*/ 4850303 w 4850303"/>
                <a:gd name="connsiteY4" fmla="*/ 749520 h 832800"/>
                <a:gd name="connsiteX5" fmla="*/ 4767023 w 4850303"/>
                <a:gd name="connsiteY5" fmla="*/ 832800 h 832800"/>
                <a:gd name="connsiteX6" fmla="*/ 83280 w 4850303"/>
                <a:gd name="connsiteY6" fmla="*/ 832800 h 832800"/>
                <a:gd name="connsiteX7" fmla="*/ 0 w 4850303"/>
                <a:gd name="connsiteY7" fmla="*/ 749520 h 832800"/>
                <a:gd name="connsiteX8" fmla="*/ 0 w 4850303"/>
                <a:gd name="connsiteY8" fmla="*/ 83280 h 8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0303" h="832800">
                  <a:moveTo>
                    <a:pt x="0" y="83280"/>
                  </a:moveTo>
                  <a:cubicBezTo>
                    <a:pt x="0" y="37286"/>
                    <a:pt x="37286" y="0"/>
                    <a:pt x="83280" y="0"/>
                  </a:cubicBezTo>
                  <a:lnTo>
                    <a:pt x="4767023" y="0"/>
                  </a:lnTo>
                  <a:cubicBezTo>
                    <a:pt x="4813017" y="0"/>
                    <a:pt x="4850303" y="37286"/>
                    <a:pt x="4850303" y="83280"/>
                  </a:cubicBezTo>
                  <a:lnTo>
                    <a:pt x="4850303" y="749520"/>
                  </a:lnTo>
                  <a:cubicBezTo>
                    <a:pt x="4850303" y="795514"/>
                    <a:pt x="4813017" y="832800"/>
                    <a:pt x="4767023" y="832800"/>
                  </a:cubicBezTo>
                  <a:lnTo>
                    <a:pt x="83280" y="832800"/>
                  </a:lnTo>
                  <a:cubicBezTo>
                    <a:pt x="37286" y="832800"/>
                    <a:pt x="0" y="795514"/>
                    <a:pt x="0" y="749520"/>
                  </a:cubicBezTo>
                  <a:lnTo>
                    <a:pt x="0" y="83280"/>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172" tIns="42172" rIns="42172" bIns="42172" numCol="1" spcCol="1270" anchor="ctr" anchorCtr="0">
              <a:noAutofit/>
            </a:bodyPr>
            <a:lstStyle/>
            <a:p>
              <a:pPr lvl="0" algn="ctr" defTabSz="1244600">
                <a:lnSpc>
                  <a:spcPct val="90000"/>
                </a:lnSpc>
                <a:spcBef>
                  <a:spcPct val="0"/>
                </a:spcBef>
                <a:spcAft>
                  <a:spcPct val="35000"/>
                </a:spcAft>
              </a:pPr>
              <a:r>
                <a:rPr lang="vi-VN" sz="2400" kern="1200" dirty="0">
                  <a:latin typeface="+mj-lt"/>
                  <a:cs typeface="Times New Roman" panose="02020603050405020304" pitchFamily="18" charset="0"/>
                </a:rPr>
                <a:t>Kết hợp thành công các biện pháp tu từ: ẩn dụ, liệt </a:t>
              </a:r>
              <a:r>
                <a:rPr lang="vi-VN" sz="2400" kern="1200" dirty="0">
                  <a:latin typeface="+mj-lt"/>
                </a:rPr>
                <a:t>kê.</a:t>
              </a:r>
              <a:endParaRPr lang="en-US" sz="2400" kern="1200" dirty="0">
                <a:latin typeface="+mj-lt"/>
              </a:endParaRPr>
            </a:p>
          </p:txBody>
        </p:sp>
      </p:grpSp>
      <p:pic>
        <p:nvPicPr>
          <p:cNvPr id="7" name="Picture 6"/>
          <p:cNvPicPr>
            <a:picLocks noChangeAspect="1"/>
          </p:cNvPicPr>
          <p:nvPr/>
        </p:nvPicPr>
        <p:blipFill>
          <a:blip r:embed="rId2"/>
          <a:stretch>
            <a:fillRect/>
          </a:stretch>
        </p:blipFill>
        <p:spPr>
          <a:xfrm>
            <a:off x="718459" y="1189929"/>
            <a:ext cx="2552700" cy="1790700"/>
          </a:xfrm>
          <a:prstGeom prst="ellipse">
            <a:avLst/>
          </a:prstGeom>
          <a:ln>
            <a:noFill/>
          </a:ln>
          <a:effectLst>
            <a:softEdge rad="112500"/>
          </a:effectLst>
        </p:spPr>
      </p:pic>
    </p:spTree>
    <p:extLst>
      <p:ext uri="{BB962C8B-B14F-4D97-AF65-F5344CB8AC3E}">
        <p14:creationId xmlns:p14="http://schemas.microsoft.com/office/powerpoint/2010/main" val="116600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6 câu hỏi của ứng viên ghi điểm với người phỏng vấn - TopCV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166" y="3906152"/>
            <a:ext cx="2938997" cy="17633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89154" y="1124078"/>
            <a:ext cx="7727873" cy="5562472"/>
            <a:chOff x="1389154" y="1124078"/>
            <a:chExt cx="7727873" cy="6061882"/>
          </a:xfrm>
        </p:grpSpPr>
        <p:pic>
          <p:nvPicPr>
            <p:cNvPr id="5" name="Picture 4"/>
            <p:cNvPicPr>
              <a:picLocks noChangeAspect="1"/>
            </p:cNvPicPr>
            <p:nvPr/>
          </p:nvPicPr>
          <p:blipFill>
            <a:blip r:embed="rId3"/>
            <a:stretch>
              <a:fillRect/>
            </a:stretch>
          </p:blipFill>
          <p:spPr>
            <a:xfrm>
              <a:off x="1389154" y="1124078"/>
              <a:ext cx="7727873" cy="6061882"/>
            </a:xfrm>
            <a:prstGeom prst="rect">
              <a:avLst/>
            </a:prstGeom>
          </p:spPr>
        </p:pic>
        <p:sp>
          <p:nvSpPr>
            <p:cNvPr id="7" name="Rectangle 6"/>
            <p:cNvSpPr/>
            <p:nvPr/>
          </p:nvSpPr>
          <p:spPr>
            <a:xfrm>
              <a:off x="2884358" y="1785139"/>
              <a:ext cx="4737463" cy="2369880"/>
            </a:xfrm>
            <a:prstGeom prst="rect">
              <a:avLst/>
            </a:prstGeom>
          </p:spPr>
          <p:txBody>
            <a:bodyPr wrap="square">
              <a:spAutoFit/>
            </a:bodyPr>
            <a:lstStyle/>
            <a:p>
              <a:pPr marL="342900" marR="30480" indent="-342900" algn="just">
                <a:lnSpc>
                  <a:spcPct val="115000"/>
                </a:lnSpc>
                <a:spcAft>
                  <a:spcPts val="1200"/>
                </a:spcAft>
                <a:buAutoNum type="arabicPeriod"/>
              </a:pP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xong</a:t>
              </a:r>
              <a:r>
                <a:rPr lang="en-US" sz="2400" dirty="0">
                  <a:solidFill>
                    <a:srgbClr val="0D0D0D"/>
                  </a:solidFill>
                  <a:latin typeface="Times New Roman" panose="02020603050405020304" pitchFamily="18" charset="0"/>
                  <a:ea typeface="Times New Roman" panose="02020603050405020304" pitchFamily="18" charset="0"/>
                </a:rPr>
                <a:t> 02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cái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giúp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đỡ</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6" name="Rectangle 5"/>
          <p:cNvSpPr/>
          <p:nvPr/>
        </p:nvSpPr>
        <p:spPr>
          <a:xfrm>
            <a:off x="4445166" y="0"/>
            <a:ext cx="3301673"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LUYỆN TẬP</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5937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483326" y="320040"/>
            <a:ext cx="7315200" cy="5891347"/>
          </a:xfrm>
          <a:prstGeom prst="horizontalScroll">
            <a:avLst/>
          </a:prstGeom>
          <a:blipFill>
            <a:blip r:embed="rId2"/>
            <a:tile tx="0" ty="0" sx="100000" sy="100000" flip="none" algn="tl"/>
          </a:blipFill>
          <a:ln w="285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pt-BR" sz="2800" b="1" dirty="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Con cái cần hiểu được công lao to lớn, sự hi sinh vất vả của cha mẹ.</a:t>
            </a:r>
            <a:endParaRPr lang="en-US" sz="2800" dirty="0">
              <a:latin typeface="Times New Roman" panose="02020603050405020304" pitchFamily="18" charset="0"/>
              <a:ea typeface="Times New Roman" panose="02020603050405020304" pitchFamily="18" charset="0"/>
            </a:endParaRPr>
          </a:p>
          <a:p>
            <a:pPr>
              <a:lnSpc>
                <a:spcPct val="115000"/>
              </a:lnSpc>
            </a:pPr>
            <a:r>
              <a:rPr lang="pt-BR" sz="2800" dirty="0">
                <a:solidFill>
                  <a:srgbClr val="0D0D0D"/>
                </a:solidFill>
                <a:latin typeface="Times New Roman" panose="02020603050405020304" pitchFamily="18" charset="0"/>
                <a:ea typeface="Times New Roman" panose="02020603050405020304" pitchFamily="18" charset="0"/>
              </a:rPr>
              <a:t>- Con cái cần phải biết ngoan ngoãn, nghe lời, tích cực giúp đỡ cha mẹ từ những công việc nhỏ tuỳ theo khả năng của mình; cố gắng học tập chăm ngoan để cha mẹ vui lòng.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903028" y="1327377"/>
            <a:ext cx="4159431" cy="38766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842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1912" y="158821"/>
            <a:ext cx="2659703" cy="646331"/>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2582092" y="805152"/>
            <a:ext cx="7027817" cy="57476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Lựa</a:t>
            </a:r>
            <a:r>
              <a:rPr lang="en-US" sz="2800" b="1" dirty="0">
                <a:solidFill>
                  <a:schemeClr val="bg1"/>
                </a:solidFill>
                <a:latin typeface="Times New Roman" panose="02020603050405020304" pitchFamily="18" charset="0"/>
                <a:cs typeface="Times New Roman" panose="02020603050405020304" pitchFamily="18" charset="0"/>
              </a:rPr>
              <a:t> chon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nhiệm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vụ</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29856710"/>
              </p:ext>
            </p:extLst>
          </p:nvPr>
        </p:nvGraphicFramePr>
        <p:xfrm>
          <a:off x="992777" y="1594000"/>
          <a:ext cx="10045337" cy="4884420"/>
        </p:xfrm>
        <a:graphic>
          <a:graphicData uri="http://schemas.openxmlformats.org/drawingml/2006/table">
            <a:tbl>
              <a:tblPr firstRow="1" bandRow="1">
                <a:tableStyleId>{5940675A-B579-460E-94D1-54222C63F5DA}</a:tableStyleId>
              </a:tblPr>
              <a:tblGrid>
                <a:gridCol w="3644537">
                  <a:extLst>
                    <a:ext uri="{9D8B030D-6E8A-4147-A177-3AD203B41FA5}">
                      <a16:colId xmlns:a16="http://schemas.microsoft.com/office/drawing/2014/main" xmlns="" val="3331941452"/>
                    </a:ext>
                  </a:extLst>
                </a:gridCol>
                <a:gridCol w="6400800">
                  <a:extLst>
                    <a:ext uri="{9D8B030D-6E8A-4147-A177-3AD203B41FA5}">
                      <a16:colId xmlns:a16="http://schemas.microsoft.com/office/drawing/2014/main" xmlns="" val="2175044491"/>
                    </a:ext>
                  </a:extLst>
                </a:gridCol>
              </a:tblGrid>
              <a:tr h="370840">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1</a:t>
                      </a:r>
                      <a:endParaRPr lang="en-US" sz="2200" b="1" dirty="0">
                        <a:latin typeface="Times New Roman" panose="02020603050405020304" pitchFamily="18" charset="0"/>
                        <a:cs typeface="Times New Roman" panose="02020603050405020304" pitchFamily="18" charset="0"/>
                      </a:endParaRPr>
                    </a:p>
                  </a:txBody>
                  <a:tcPr/>
                </a:tc>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2</a:t>
                      </a:r>
                      <a:endParaRPr lang="en-US" sz="2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88037301"/>
                  </a:ext>
                </a:extLst>
              </a:tr>
              <a:tr h="370840">
                <a:tc>
                  <a:txBody>
                    <a:bodyPr/>
                    <a:lstStyle/>
                    <a:p>
                      <a:pPr marL="228600" marR="30480" algn="just">
                        <a:lnSpc>
                          <a:spcPct val="115000"/>
                        </a:lnSpc>
                        <a:spcAft>
                          <a:spcPts val="1200"/>
                        </a:spcAft>
                      </a:pP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b="1" dirty="0">
                          <a:solidFill>
                            <a:srgbClr val="0D0D0D"/>
                          </a:solidFill>
                          <a:effectLst/>
                          <a:latin typeface="Times New Roman" panose="02020603050405020304" pitchFamily="18" charset="0"/>
                          <a:ea typeface="Times New Roman" panose="02020603050405020304" pitchFamily="18" charset="0"/>
                        </a:rPr>
                        <a:t>V</a:t>
                      </a:r>
                      <a:r>
                        <a:rPr lang="vi-VN" sz="2200" b="1" dirty="0">
                          <a:solidFill>
                            <a:srgbClr val="0D0D0D"/>
                          </a:solidFill>
                          <a:effectLst/>
                          <a:latin typeface="Times New Roman" panose="02020603050405020304" pitchFamily="18" charset="0"/>
                          <a:ea typeface="Times New Roman" panose="02020603050405020304" pitchFamily="18" charset="0"/>
                        </a:rPr>
                        <a:t>ẽ tranh theo chủ đề</a:t>
                      </a:r>
                      <a:r>
                        <a:rPr lang="en-US" sz="2200" dirty="0">
                          <a:solidFill>
                            <a:srgbClr val="0D0D0D"/>
                          </a:solidFill>
                          <a:effectLst/>
                          <a:latin typeface="Times New Roman" panose="02020603050405020304" pitchFamily="18" charset="0"/>
                          <a:ea typeface="Times New Roman" panose="02020603050405020304" pitchFamily="18" charset="0"/>
                        </a:rPr>
                        <a:t>:</a:t>
                      </a:r>
                      <a:r>
                        <a:rPr lang="vi-VN" sz="2200" dirty="0">
                          <a:solidFill>
                            <a:srgbClr val="0D0D0D"/>
                          </a:solidFill>
                          <a:effectLst/>
                          <a:latin typeface="Times New Roman" panose="02020603050405020304" pitchFamily="18" charset="0"/>
                          <a:ea typeface="Times New Roman" panose="02020603050405020304" pitchFamily="18" charset="0"/>
                        </a:rPr>
                        <a:t/>
                      </a:r>
                      <a:br>
                        <a:rPr lang="vi-VN" sz="2200" dirty="0">
                          <a:solidFill>
                            <a:srgbClr val="0D0D0D"/>
                          </a:solidFill>
                          <a:effectLst/>
                          <a:latin typeface="Times New Roman" panose="02020603050405020304" pitchFamily="18" charset="0"/>
                          <a:ea typeface="Times New Roman" panose="02020603050405020304" pitchFamily="18" charset="0"/>
                        </a:rPr>
                      </a:br>
                      <a:r>
                        <a:rPr lang="en-US" sz="2200" b="0" dirty="0" err="1">
                          <a:solidFill>
                            <a:srgbClr val="0D0D0D"/>
                          </a:solidFill>
                          <a:effectLst/>
                          <a:latin typeface="Times New Roman" panose="02020603050405020304" pitchFamily="18" charset="0"/>
                          <a:ea typeface="Times New Roman" panose="02020603050405020304" pitchFamily="18" charset="0"/>
                        </a:rPr>
                        <a:t>Cảm</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nhận</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vẻ</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đẹp</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của</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1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2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và</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vẽ</a:t>
                      </a:r>
                      <a:r>
                        <a:rPr lang="en-US" sz="2200" b="0" dirty="0">
                          <a:solidFill>
                            <a:srgbClr val="0D0D0D"/>
                          </a:solidFill>
                          <a:effectLst/>
                          <a:latin typeface="Times New Roman" panose="02020603050405020304" pitchFamily="18" charset="0"/>
                          <a:ea typeface="Times New Roman" panose="02020603050405020304" pitchFamily="18" charset="0"/>
                        </a:rPr>
                        <a:t> minh </a:t>
                      </a:r>
                      <a:r>
                        <a:rPr lang="en-US" sz="2200" b="0" dirty="0" err="1">
                          <a:solidFill>
                            <a:srgbClr val="0D0D0D"/>
                          </a:solidFill>
                          <a:effectLst/>
                          <a:latin typeface="Times New Roman" panose="02020603050405020304" pitchFamily="18" charset="0"/>
                          <a:ea typeface="Times New Roman" panose="02020603050405020304" pitchFamily="18" charset="0"/>
                        </a:rPr>
                        <a:t>hoạ</a:t>
                      </a:r>
                      <a:r>
                        <a:rPr lang="en-US" sz="2200" b="0" i="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tc>
                  <a:txBody>
                    <a:bodyPr/>
                    <a:lstStyle/>
                    <a:p>
                      <a:pPr marL="228600" marR="30480">
                        <a:lnSpc>
                          <a:spcPct val="115000"/>
                        </a:lnSpc>
                        <a:spcAft>
                          <a:spcPts val="1200"/>
                        </a:spcAft>
                      </a:pP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Diễn</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tả</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nội</a:t>
                      </a:r>
                      <a:r>
                        <a:rPr lang="en-US" sz="2200" b="1" dirty="0">
                          <a:solidFill>
                            <a:srgbClr val="0D0D0D"/>
                          </a:solidFill>
                          <a:effectLst/>
                          <a:latin typeface="Times New Roman" panose="02020603050405020304" pitchFamily="18" charset="0"/>
                          <a:ea typeface="Times New Roman" panose="02020603050405020304" pitchFamily="18" charset="0"/>
                        </a:rPr>
                        <a:t> dung </a:t>
                      </a:r>
                      <a:r>
                        <a:rPr lang="en-US" sz="2200" b="1" dirty="0" err="1">
                          <a:solidFill>
                            <a:srgbClr val="0D0D0D"/>
                          </a:solidFill>
                          <a:effectLst/>
                          <a:latin typeface="Times New Roman" panose="02020603050405020304" pitchFamily="18" charset="0"/>
                          <a:ea typeface="Times New Roman" panose="02020603050405020304" pitchFamily="18" charset="0"/>
                        </a:rPr>
                        <a:t>bài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thơ</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bằng</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lời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văn</a:t>
                      </a:r>
                      <a:r>
                        <a:rPr lang="en-US" sz="2200" b="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228600" marR="30480">
                        <a:lnSpc>
                          <a:spcPct val="115000"/>
                        </a:lnSpc>
                        <a:spcAft>
                          <a:spcPts val="1200"/>
                        </a:spcAft>
                      </a:pPr>
                      <a:r>
                        <a:rPr lang="en-US" sz="2200" b="0" dirty="0" err="1">
                          <a:solidFill>
                            <a:srgbClr val="0D0D0D"/>
                          </a:solidFill>
                          <a:effectLst/>
                          <a:latin typeface="Times New Roman" panose="02020603050405020304" pitchFamily="18" charset="0"/>
                          <a:ea typeface="Times New Roman" panose="02020603050405020304" pitchFamily="18" charset="0"/>
                        </a:rPr>
                        <a:t>Miêu</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tả</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cảnh</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ru</a:t>
                      </a:r>
                      <a:r>
                        <a:rPr lang="en-US" sz="2200" b="0" dirty="0">
                          <a:solidFill>
                            <a:srgbClr val="0D0D0D"/>
                          </a:solidFill>
                          <a:effectLst/>
                          <a:latin typeface="Times New Roman" panose="02020603050405020304" pitchFamily="18" charset="0"/>
                          <a:ea typeface="Times New Roman" panose="02020603050405020304" pitchFamily="18" charset="0"/>
                        </a:rPr>
                        <a:t> con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cảnh người con về thăm ngôi nhà của mẹ (bài thơ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bằng lời văn</a:t>
                      </a:r>
                      <a:r>
                        <a:rPr lang="vi-VN" sz="2200" b="1" dirty="0">
                          <a:solidFill>
                            <a:srgbClr val="0D0D0D"/>
                          </a:solidFill>
                          <a:effectLst/>
                          <a:latin typeface="Times New Roman" panose="02020603050405020304" pitchFamily="18" charset="0"/>
                          <a:ea typeface="Times New Roman" panose="02020603050405020304" pitchFamily="18" charset="0"/>
                        </a:rPr>
                        <a:t>.</a:t>
                      </a:r>
                      <a:r>
                        <a:rPr lang="vi-VN" sz="2200"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xmlns="" val="2730883904"/>
                  </a:ext>
                </a:extLst>
              </a:tr>
              <a:tr h="370840">
                <a:tc>
                  <a:txBody>
                    <a:bodyPr/>
                    <a:lstStyle/>
                    <a:p>
                      <a:endParaRPr lang="en-US" sz="2200" dirty="0"/>
                    </a:p>
                  </a:txBody>
                  <a:tcPr/>
                </a:tc>
                <a:tc>
                  <a:txBody>
                    <a:bodyPr/>
                    <a:lstStyle/>
                    <a:p>
                      <a:r>
                        <a:rPr lang="pt-BR" sz="2200" b="1" dirty="0">
                          <a:solidFill>
                            <a:srgbClr val="0D0D0D"/>
                          </a:solidFill>
                          <a:effectLst/>
                          <a:latin typeface="Times New Roman" panose="02020603050405020304" pitchFamily="18" charset="0"/>
                          <a:ea typeface="Times New Roman" panose="02020603050405020304" pitchFamily="18" charset="0"/>
                        </a:rPr>
                        <a:t>Ví dụ: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một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chiều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mùa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trở</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thăm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mình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sau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ngày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học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tập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xa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đến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thấy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khói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từ</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bếp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có</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lẽ</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bèn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ngồi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thơ</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thẩn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hiên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ngóng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Chợt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đổ</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lớn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Cạnh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hiện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chum </a:t>
                      </a:r>
                      <a:r>
                        <a:rPr lang="en-US" sz="2200" dirty="0" err="1">
                          <a:solidFill>
                            <a:srgbClr val="0D0D0D"/>
                          </a:solidFill>
                          <a:effectLst/>
                          <a:latin typeface="Times New Roman" panose="02020603050405020304" pitchFamily="18" charset="0"/>
                          <a:ea typeface="Times New Roman" panose="02020603050405020304" pitchFamily="18" charset="0"/>
                        </a:rPr>
                        <a:t>nước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đậy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làm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nón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mê</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áo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ngắn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khoác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hờ</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người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rơm</a:t>
                      </a:r>
                      <a:r>
                        <a:rPr lang="en-US" sz="2200" dirty="0">
                          <a:solidFill>
                            <a:srgbClr val="0D0D0D"/>
                          </a:solidFill>
                          <a:effectLst/>
                          <a:latin typeface="Times New Roman" panose="02020603050405020304" pitchFamily="18" charset="0"/>
                          <a:ea typeface="Times New Roman" panose="02020603050405020304" pitchFamily="18" charset="0"/>
                        </a:rPr>
                        <a:t>. </a:t>
                      </a:r>
                      <a:endParaRPr lang="en-US" sz="2200" dirty="0"/>
                    </a:p>
                  </a:txBody>
                  <a:tcPr/>
                </a:tc>
                <a:extLst>
                  <a:ext uri="{0D108BD9-81ED-4DB2-BD59-A6C34878D82A}">
                    <a16:rowId xmlns:a16="http://schemas.microsoft.com/office/drawing/2014/main" xmlns="" val="680881674"/>
                  </a:ext>
                </a:extLst>
              </a:tr>
            </a:tbl>
          </a:graphicData>
        </a:graphic>
      </p:graphicFrame>
      <p:pic>
        <p:nvPicPr>
          <p:cNvPr id="7" name="Picture 6"/>
          <p:cNvPicPr>
            <a:picLocks noChangeAspect="1"/>
          </p:cNvPicPr>
          <p:nvPr/>
        </p:nvPicPr>
        <p:blipFill>
          <a:blip r:embed="rId2"/>
          <a:stretch>
            <a:fillRect/>
          </a:stretch>
        </p:blipFill>
        <p:spPr>
          <a:xfrm>
            <a:off x="1214846" y="4193502"/>
            <a:ext cx="3265714" cy="2219136"/>
          </a:xfrm>
          <a:prstGeom prst="rect">
            <a:avLst/>
          </a:prstGeom>
        </p:spPr>
      </p:pic>
    </p:spTree>
    <p:extLst>
      <p:ext uri="{BB962C8B-B14F-4D97-AF65-F5344CB8AC3E}">
        <p14:creationId xmlns:p14="http://schemas.microsoft.com/office/powerpoint/2010/main" val="39851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22198"/>
            <a:ext cx="8587499" cy="5474148"/>
          </a:xfrm>
          <a:prstGeom prst="rect">
            <a:avLst/>
          </a:prstGeom>
        </p:spPr>
      </p:pic>
      <p:sp>
        <p:nvSpPr>
          <p:cNvPr id="2" name="Rectangle 1"/>
          <p:cNvSpPr/>
          <p:nvPr/>
        </p:nvSpPr>
        <p:spPr>
          <a:xfrm>
            <a:off x="1857395" y="1670299"/>
            <a:ext cx="5458530" cy="2569934"/>
          </a:xfrm>
          <a:prstGeom prst="rect">
            <a:avLst/>
          </a:prstGeom>
        </p:spPr>
        <p:txBody>
          <a:bodyPr wrap="square">
            <a:spAutoFit/>
          </a:bodyPr>
          <a:lstStyle/>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Hãy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tưởng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tượng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đang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trên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đường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trở</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để</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gặp</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lại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người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thân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sau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một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chuyến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Cảm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suy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nghĩ</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trong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đó</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thế</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a:t>
            </a:r>
            <a:r>
              <a:rPr lang="pt-BR" sz="2800" i="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315925" y="3829050"/>
            <a:ext cx="3857137" cy="2169640"/>
          </a:xfrm>
          <a:prstGeom prst="ellipse">
            <a:avLst/>
          </a:prstGeom>
          <a:ln>
            <a:noFill/>
          </a:ln>
          <a:effectLst>
            <a:softEdge rad="112500"/>
          </a:effectLst>
        </p:spPr>
      </p:pic>
      <p:sp>
        <p:nvSpPr>
          <p:cNvPr id="6" name="Rectangle 5"/>
          <p:cNvSpPr/>
          <p:nvPr/>
        </p:nvSpPr>
        <p:spPr>
          <a:xfrm>
            <a:off x="692727" y="124208"/>
            <a:ext cx="10372445" cy="646331"/>
          </a:xfrm>
          <a:prstGeom prst="rect">
            <a:avLst/>
          </a:prstGeom>
          <a:noFill/>
        </p:spPr>
        <p:txBody>
          <a:bodyPr wrap="square" lIns="91440" tIns="45720" rIns="91440" bIns="45720">
            <a:spAutoFit/>
          </a:bodyPr>
          <a:lstStyle/>
          <a:p>
            <a:pPr lvl="0" algn="ctr">
              <a:defRPr/>
            </a:pPr>
            <a:r>
              <a:rPr lang="en-US" sz="3600" b="1" dirty="0" err="1"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Tiết</a:t>
            </a:r>
            <a:r>
              <a:rPr lang="en-US" sz="3600" b="1"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17,18: ĐỌC </a:t>
            </a:r>
            <a:r>
              <a:rPr lang="en-US" sz="36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HIỂU VĂN BẢN: </a:t>
            </a:r>
            <a:r>
              <a:rPr lang="en-US" sz="3600" b="1"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VỀ THĂM MẸ</a:t>
            </a:r>
            <a:endParaRPr lang="en-US" sz="36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22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846987" y="1788224"/>
            <a:ext cx="243192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4830400" y="2618876"/>
            <a:ext cx="5969726" cy="3593647"/>
            <a:chOff x="5368834" y="1984193"/>
            <a:chExt cx="5969726" cy="3593647"/>
          </a:xfrm>
        </p:grpSpPr>
        <p:pic>
          <p:nvPicPr>
            <p:cNvPr id="9" name="Picture 8"/>
            <p:cNvPicPr>
              <a:picLocks noChangeAspect="1"/>
            </p:cNvPicPr>
            <p:nvPr/>
          </p:nvPicPr>
          <p:blipFill>
            <a:blip r:embed="rId2"/>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Qua tìm hiểu ở nhà,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nêu những hiểu biết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của em về tác giả</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Khương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11" name="Plaque 10"/>
          <p:cNvSpPr/>
          <p:nvPr/>
        </p:nvSpPr>
        <p:spPr>
          <a:xfrm>
            <a:off x="2140029" y="230260"/>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06334" y="2637775"/>
            <a:ext cx="4148546" cy="3952875"/>
            <a:chOff x="606334" y="2009727"/>
            <a:chExt cx="4148546" cy="3952875"/>
          </a:xfrm>
        </p:grpSpPr>
        <p:pic>
          <p:nvPicPr>
            <p:cNvPr id="2" name="Picture 1"/>
            <p:cNvPicPr>
              <a:picLocks noChangeAspect="1"/>
            </p:cNvPicPr>
            <p:nvPr/>
          </p:nvPicPr>
          <p:blipFill>
            <a:blip r:embed="rId3"/>
            <a:stretch>
              <a:fillRect/>
            </a:stretch>
          </p:blipFill>
          <p:spPr>
            <a:xfrm>
              <a:off x="606334" y="2009727"/>
              <a:ext cx="4148546" cy="3952875"/>
            </a:xfrm>
            <a:prstGeom prst="rect">
              <a:avLst/>
            </a:prstGeom>
          </p:spPr>
        </p:pic>
        <p:pic>
          <p:nvPicPr>
            <p:cNvPr id="4" name="Picture 3"/>
            <p:cNvPicPr>
              <a:picLocks noChangeAspect="1"/>
            </p:cNvPicPr>
            <p:nvPr/>
          </p:nvPicPr>
          <p:blipFill>
            <a:blip r:embed="rId4"/>
            <a:stretch>
              <a:fillRect/>
            </a:stretch>
          </p:blipFill>
          <p:spPr>
            <a:xfrm rot="21141391">
              <a:off x="1403766" y="2886068"/>
              <a:ext cx="2625085" cy="1950370"/>
            </a:xfrm>
            <a:prstGeom prst="rect">
              <a:avLst/>
            </a:prstGeom>
          </p:spPr>
        </p:pic>
      </p:grpSp>
      <p:sp>
        <p:nvSpPr>
          <p:cNvPr id="12" name="Plaque 11"/>
          <p:cNvSpPr/>
          <p:nvPr/>
        </p:nvSpPr>
        <p:spPr>
          <a:xfrm>
            <a:off x="840509" y="1115711"/>
            <a:ext cx="6109591"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latin typeface="Times New Roman" panose="02020603050405020304" pitchFamily="18" charset="0"/>
                <a:cs typeface="Times New Roman" panose="02020603050405020304" pitchFamily="18" charset="0"/>
              </a:rPr>
              <a:t>I. ĐỌC,TÌM HIỂU CHUNG:</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3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4670" y="2582359"/>
            <a:ext cx="4148546" cy="3952875"/>
            <a:chOff x="606334" y="2009727"/>
            <a:chExt cx="4148546" cy="3952875"/>
          </a:xfrm>
        </p:grpSpPr>
        <p:pic>
          <p:nvPicPr>
            <p:cNvPr id="2" name="Picture 1"/>
            <p:cNvPicPr>
              <a:picLocks noChangeAspect="1"/>
            </p:cNvPicPr>
            <p:nvPr/>
          </p:nvPicPr>
          <p:blipFill>
            <a:blip r:embed="rId2"/>
            <a:stretch>
              <a:fillRect/>
            </a:stretch>
          </p:blipFill>
          <p:spPr>
            <a:xfrm>
              <a:off x="606334" y="2009727"/>
              <a:ext cx="4148546" cy="3952875"/>
            </a:xfrm>
            <a:prstGeom prst="rect">
              <a:avLst/>
            </a:prstGeom>
          </p:spPr>
        </p:pic>
        <p:pic>
          <p:nvPicPr>
            <p:cNvPr id="4" name="Picture 3"/>
            <p:cNvPicPr>
              <a:picLocks noChangeAspect="1"/>
            </p:cNvPicPr>
            <p:nvPr/>
          </p:nvPicPr>
          <p:blipFill>
            <a:blip r:embed="rId3"/>
            <a:stretch>
              <a:fillRect/>
            </a:stretch>
          </p:blipFill>
          <p:spPr>
            <a:xfrm rot="21141391">
              <a:off x="1564534" y="3104344"/>
              <a:ext cx="2343464" cy="1741133"/>
            </a:xfrm>
            <a:prstGeom prst="rect">
              <a:avLst/>
            </a:prstGeom>
          </p:spPr>
        </p:pic>
      </p:grpSp>
      <p:sp>
        <p:nvSpPr>
          <p:cNvPr id="3" name="TextBox 2"/>
          <p:cNvSpPr txBox="1"/>
          <p:nvPr/>
        </p:nvSpPr>
        <p:spPr>
          <a:xfrm>
            <a:off x="4479637" y="2545415"/>
            <a:ext cx="7389090" cy="4154984"/>
          </a:xfrm>
          <a:prstGeom prst="rect">
            <a:avLst/>
          </a:prstGeom>
          <a:noFill/>
          <a:ln w="38100" cmpd="thinThick">
            <a:solidFill>
              <a:schemeClr val="accent2">
                <a:lumMod val="50000"/>
              </a:schemeClr>
            </a:solidFill>
          </a:ln>
        </p:spPr>
        <p:txBody>
          <a:bodyPr wrap="square" rtlCol="0">
            <a:spAutoFit/>
          </a:bodyPr>
          <a:lstStyle/>
          <a:p>
            <a:pPr marR="30480" algn="just"/>
            <a:r>
              <a:rPr lang="en-US" sz="2400" b="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Đinh Nam Khương (1949 - 2018)</a:t>
            </a:r>
            <a:endParaRPr lang="en-US" sz="2400" dirty="0">
              <a:latin typeface="Times New Roman" panose="02020603050405020304" pitchFamily="18" charset="0"/>
              <a:ea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Quê quán</a:t>
            </a:r>
            <a:r>
              <a:rPr lang="vi-VN" sz="2400" dirty="0">
                <a:latin typeface="Times New Roman" panose="02020603050405020304" pitchFamily="18" charset="0"/>
                <a:ea typeface="Times New Roman" panose="02020603050405020304" pitchFamily="18" charset="0"/>
              </a:rPr>
              <a:t>: Thôn Đục Khuê, xã Hương Sơn, huyện Mỹ Đức, Hà Nội.</a:t>
            </a:r>
            <a:endParaRPr lang="en-US" sz="2400" dirty="0">
              <a:latin typeface="Times New Roman" panose="02020603050405020304" pitchFamily="18" charset="0"/>
              <a:ea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Chức danh</a:t>
            </a:r>
            <a:r>
              <a:rPr lang="vi-VN" sz="2400" dirty="0">
                <a:latin typeface="Times New Roman" panose="02020603050405020304" pitchFamily="18" charset="0"/>
                <a:ea typeface="Times New Roman" panose="02020603050405020304" pitchFamily="18" charset="0"/>
              </a:rPr>
              <a:t>: Từng là phó chủ tịch Hội Đông y Mỹ Đức, Hà Nội; Hội viên Hội Nhà văn Việt Nam.</a:t>
            </a:r>
            <a:endParaRPr lang="en-US" sz="2400" dirty="0">
              <a:latin typeface="Times New Roman" panose="02020603050405020304" pitchFamily="18" charset="0"/>
              <a:ea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Giải thưởng</a:t>
            </a:r>
            <a:r>
              <a:rPr lang="vi-VN" sz="2400" dirty="0" smtClean="0">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algn="just"/>
            <a:r>
              <a:rPr lang="vi-VN" sz="2400" dirty="0" smtClean="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Giải A cuộc thi thơ 1981 - 1982 - Báo Văn nghệ.</a:t>
            </a:r>
            <a:br>
              <a:rPr lang="vi-VN" sz="2400" dirty="0">
                <a:latin typeface="Times New Roman" panose="02020603050405020304" pitchFamily="18" charset="0"/>
                <a:ea typeface="Times New Roman" panose="02020603050405020304" pitchFamily="18" charset="0"/>
              </a:rPr>
            </a:br>
            <a:r>
              <a:rPr lang="vi-VN" sz="2400" dirty="0">
                <a:latin typeface="Times New Roman" panose="02020603050405020304" pitchFamily="18" charset="0"/>
                <a:ea typeface="Times New Roman" panose="02020603050405020304" pitchFamily="18" charset="0"/>
              </a:rPr>
              <a:t>+ Tặng thưởng bài thơ hay nhất 1992 - Báo Văn nghệ Quân đội</a:t>
            </a:r>
            <a:r>
              <a:rPr lang="vi-VN" sz="2400" dirty="0" smtClean="0">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algn="just"/>
            <a:r>
              <a:rPr lang="vi-VN" sz="2400" dirty="0" smtClean="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Tặng thưởng chùm thơ hay nhất 2001 - Báo Văn nghệ.</a:t>
            </a:r>
            <a:br>
              <a:rPr lang="vi-VN" sz="2400" dirty="0">
                <a:latin typeface="Times New Roman" panose="02020603050405020304" pitchFamily="18" charset="0"/>
                <a:ea typeface="Times New Roman" panose="02020603050405020304" pitchFamily="18" charset="0"/>
              </a:rPr>
            </a:br>
            <a:r>
              <a:rPr lang="vi-VN" sz="2400" dirty="0">
                <a:latin typeface="Times New Roman" panose="02020603050405020304" pitchFamily="18" charset="0"/>
                <a:ea typeface="Times New Roman" panose="02020603050405020304" pitchFamily="18" charset="0"/>
              </a:rPr>
              <a:t>+ Giải B cuộc thi thơ Lục bát 2002 - 2003.</a:t>
            </a:r>
            <a:endParaRPr lang="en-US" sz="24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846987" y="1788224"/>
            <a:ext cx="240421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lang="en-US" sz="3200" b="1" dirty="0">
                <a:solidFill>
                  <a:srgbClr val="0D0D0D"/>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2140029" y="230260"/>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sp>
        <p:nvSpPr>
          <p:cNvPr id="11" name="Plaque 10"/>
          <p:cNvSpPr/>
          <p:nvPr/>
        </p:nvSpPr>
        <p:spPr>
          <a:xfrm>
            <a:off x="840509" y="1115711"/>
            <a:ext cx="6109591"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latin typeface="Times New Roman" panose="02020603050405020304" pitchFamily="18" charset="0"/>
                <a:cs typeface="Times New Roman" panose="02020603050405020304" pitchFamily="18" charset="0"/>
              </a:rPr>
              <a:t>I. ĐỌC,TÌM HIỂU CHUNG:</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939347" y="2555836"/>
            <a:ext cx="2729751" cy="8197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669098" y="3503459"/>
            <a:ext cx="2429692" cy="2612572"/>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Xuất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xứ</a:t>
            </a:r>
            <a:r>
              <a:rPr lang="en-US" sz="2800" b="1" dirty="0">
                <a:solidFill>
                  <a:srgbClr val="0D0D0D"/>
                </a:solidFill>
                <a:latin typeface="Times New Roman" panose="02020603050405020304" pitchFamily="18" charset="0"/>
                <a:ea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Calibri" panose="020F0502020204030204"/>
            </a:endParaRPr>
          </a:p>
        </p:txBody>
      </p:sp>
      <p:sp>
        <p:nvSpPr>
          <p:cNvPr id="5" name="Rounded Rectangle 4"/>
          <p:cNvSpPr/>
          <p:nvPr/>
        </p:nvSpPr>
        <p:spPr>
          <a:xfrm>
            <a:off x="6518365" y="4153989"/>
            <a:ext cx="5017853" cy="2063932"/>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15000"/>
              </a:lnSpc>
              <a:spcAft>
                <a:spcPts val="1200"/>
              </a:spcAft>
            </a:pPr>
            <a:r>
              <a:rPr lang="en-US" sz="3600" dirty="0" err="1">
                <a:solidFill>
                  <a:srgbClr val="0D0D0D"/>
                </a:solidFill>
                <a:latin typeface="Times New Roman" panose="02020603050405020304" pitchFamily="18" charset="0"/>
                <a:ea typeface="Times New Roman" panose="02020603050405020304" pitchFamily="18" charset="0"/>
              </a:rPr>
              <a:t>Trích</a:t>
            </a:r>
            <a:r>
              <a:rPr lang="en-US" sz="3600"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Tuyển</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thơ</a:t>
            </a:r>
            <a:r>
              <a:rPr lang="en-US" sz="3600" i="1" dirty="0">
                <a:solidFill>
                  <a:srgbClr val="0D0D0D"/>
                </a:solidFill>
                <a:latin typeface="Times New Roman" panose="02020603050405020304" pitchFamily="18" charset="0"/>
                <a:ea typeface="Times New Roman" panose="02020603050405020304" pitchFamily="18" charset="0"/>
              </a:rPr>
              <a:t>)</a:t>
            </a:r>
            <a:r>
              <a:rPr lang="en-US" sz="3600" dirty="0">
                <a:solidFill>
                  <a:srgbClr val="0D0D0D"/>
                </a:solidFill>
                <a:latin typeface="Times New Roman" panose="02020603050405020304" pitchFamily="18" charset="0"/>
                <a:ea typeface="Times New Roman" panose="02020603050405020304" pitchFamily="18" charset="0"/>
              </a:rPr>
              <a:t> - 2002.</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92022" y="3459717"/>
            <a:ext cx="2857500" cy="2182252"/>
          </a:xfrm>
          <a:prstGeom prst="ellipse">
            <a:avLst/>
          </a:prstGeom>
          <a:ln>
            <a:noFill/>
          </a:ln>
          <a:effectLst>
            <a:softEdge rad="112500"/>
          </a:effectLst>
        </p:spPr>
      </p:pic>
      <p:sp>
        <p:nvSpPr>
          <p:cNvPr id="10" name="Plaque 9"/>
          <p:cNvSpPr/>
          <p:nvPr/>
        </p:nvSpPr>
        <p:spPr>
          <a:xfrm>
            <a:off x="846987" y="1788224"/>
            <a:ext cx="26997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40029" y="230260"/>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840509" y="1115711"/>
            <a:ext cx="6109591"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latin typeface="Times New Roman" panose="02020603050405020304" pitchFamily="18" charset="0"/>
                <a:cs typeface="Times New Roman" panose="02020603050405020304" pitchFamily="18" charset="0"/>
              </a:rPr>
              <a:t>I. ĐỌC,TÌM HIỂU CHUNG:</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7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Callout 14"/>
          <p:cNvSpPr/>
          <p:nvPr/>
        </p:nvSpPr>
        <p:spPr>
          <a:xfrm>
            <a:off x="2930907" y="3052540"/>
            <a:ext cx="3032285" cy="3018666"/>
          </a:xfrm>
          <a:prstGeom prst="rightArrowCallou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giọng nhẹ nhàng, gợi cảm.</a:t>
            </a: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hiểu chú thích</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iải thích từ khó </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(SGK-T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 </a:t>
            </a:r>
            <a:r>
              <a:rPr lang="en-US" sz="1600" b="1" dirty="0">
                <a:solidFill>
                  <a:srgbClr val="000000"/>
                </a:solidFill>
                <a:latin typeface="Times New Roman" panose="02020603050405020304" pitchFamily="18" charset="0"/>
                <a:ea typeface="Times New Roman" panose="02020603050405020304" pitchFamily="18" charset="0"/>
              </a:rPr>
              <a:t>40</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Right Arrow 15"/>
          <p:cNvSpPr/>
          <p:nvPr/>
        </p:nvSpPr>
        <p:spPr>
          <a:xfrm>
            <a:off x="524212" y="2809019"/>
            <a:ext cx="2406695" cy="3416510"/>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b</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đọc</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tìm</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hiểu</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chú</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thích</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thơ</a:t>
            </a: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5906921" y="1724837"/>
            <a:ext cx="5257799" cy="4866683"/>
            <a:chOff x="5906921" y="1724837"/>
            <a:chExt cx="5257799" cy="4866683"/>
          </a:xfrm>
        </p:grpSpPr>
        <p:pic>
          <p:nvPicPr>
            <p:cNvPr id="8" name="Picture 7"/>
            <p:cNvPicPr>
              <a:picLocks noChangeAspect="1"/>
            </p:cNvPicPr>
            <p:nvPr/>
          </p:nvPicPr>
          <p:blipFill>
            <a:blip r:embed="rId3"/>
            <a:stretch>
              <a:fillRect/>
            </a:stretch>
          </p:blipFill>
          <p:spPr>
            <a:xfrm>
              <a:off x="5906921" y="1724837"/>
              <a:ext cx="5257799" cy="4866683"/>
            </a:xfrm>
            <a:prstGeom prst="rect">
              <a:avLst/>
            </a:prstGeom>
          </p:spPr>
        </p:pic>
        <p:sp>
          <p:nvSpPr>
            <p:cNvPr id="4" name="Rectangle 3"/>
            <p:cNvSpPr/>
            <p:nvPr/>
          </p:nvSpPr>
          <p:spPr>
            <a:xfrm>
              <a:off x="6629648" y="2198513"/>
              <a:ext cx="3868615" cy="4031873"/>
            </a:xfrm>
            <a:prstGeom prst="rect">
              <a:avLst/>
            </a:prstGeom>
            <a:solidFill>
              <a:schemeClr val="bg1">
                <a:lumMod val="95000"/>
              </a:schemeClr>
            </a:solidFill>
          </p:spPr>
          <p:txBody>
            <a:bodyPr wrap="square">
              <a:spAutoFit/>
            </a:bodyPr>
            <a:lstStyle/>
            <a:p>
              <a:endParaRPr lang="en-US" sz="1600" dirty="0">
                <a:solidFill>
                  <a:srgbClr val="00264D"/>
                </a:solidFill>
                <a:latin typeface="+mj-lt"/>
              </a:endParaRPr>
            </a:p>
            <a:p>
              <a:r>
                <a:rPr lang="vi-VN" sz="1600" dirty="0">
                  <a:solidFill>
                    <a:srgbClr val="00264D"/>
                  </a:solidFill>
                  <a:latin typeface="+mj-lt"/>
                </a:rPr>
                <a:t>Con về thăm mẹ chiều đông</a:t>
              </a:r>
              <a:r>
                <a:rPr lang="vi-VN" sz="1600" dirty="0">
                  <a:latin typeface="+mj-lt"/>
                </a:rPr>
                <a:t/>
              </a:r>
              <a:br>
                <a:rPr lang="vi-VN" sz="1600" dirty="0">
                  <a:latin typeface="+mj-lt"/>
                </a:rPr>
              </a:br>
              <a:r>
                <a:rPr lang="vi-VN" sz="1600" dirty="0">
                  <a:solidFill>
                    <a:srgbClr val="00264D"/>
                  </a:solidFill>
                  <a:latin typeface="+mj-lt"/>
                </a:rPr>
                <a:t>Bếp chưa lên khói mẹ không có nhà</a:t>
              </a:r>
              <a:r>
                <a:rPr lang="vi-VN" sz="1600" dirty="0">
                  <a:latin typeface="+mj-lt"/>
                </a:rPr>
                <a:t/>
              </a:r>
              <a:br>
                <a:rPr lang="vi-VN" sz="1600" dirty="0">
                  <a:latin typeface="+mj-lt"/>
                </a:rPr>
              </a:br>
              <a:r>
                <a:rPr lang="vi-VN" sz="1600" dirty="0">
                  <a:solidFill>
                    <a:srgbClr val="00264D"/>
                  </a:solidFill>
                  <a:latin typeface="+mj-lt"/>
                </a:rPr>
                <a:t>Mình con thơ thẩn vào ra</a:t>
              </a:r>
              <a:r>
                <a:rPr lang="vi-VN" sz="1600" dirty="0">
                  <a:latin typeface="+mj-lt"/>
                </a:rPr>
                <a:t/>
              </a:r>
              <a:br>
                <a:rPr lang="vi-VN" sz="1600" dirty="0">
                  <a:latin typeface="+mj-lt"/>
                </a:rPr>
              </a:br>
              <a:r>
                <a:rPr lang="vi-VN" sz="1600" dirty="0">
                  <a:solidFill>
                    <a:srgbClr val="00264D"/>
                  </a:solidFill>
                  <a:latin typeface="+mj-lt"/>
                </a:rPr>
                <a:t>Trời đang yên vậy bỗng oà mưa rơi</a:t>
              </a:r>
              <a:r>
                <a:rPr lang="vi-VN" sz="1600" dirty="0">
                  <a:latin typeface="+mj-lt"/>
                </a:rPr>
                <a:t/>
              </a:r>
              <a:br>
                <a:rPr lang="vi-VN" sz="1600" dirty="0">
                  <a:latin typeface="+mj-lt"/>
                </a:rPr>
              </a:br>
              <a:r>
                <a:rPr lang="vi-VN" sz="1600" dirty="0">
                  <a:solidFill>
                    <a:srgbClr val="00264D"/>
                  </a:solidFill>
                  <a:latin typeface="+mj-lt"/>
                </a:rPr>
                <a:t>Chum tương mẹ đã đậy rồi</a:t>
              </a:r>
              <a:r>
                <a:rPr lang="vi-VN" sz="1600" dirty="0">
                  <a:latin typeface="+mj-lt"/>
                </a:rPr>
                <a:t/>
              </a:r>
              <a:br>
                <a:rPr lang="vi-VN" sz="1600" dirty="0">
                  <a:latin typeface="+mj-lt"/>
                </a:rPr>
              </a:br>
              <a:r>
                <a:rPr lang="vi-VN" sz="1600" dirty="0">
                  <a:solidFill>
                    <a:srgbClr val="00264D"/>
                  </a:solidFill>
                  <a:latin typeface="+mj-lt"/>
                </a:rPr>
                <a:t>Nón mê xưa đứng nay ngồi dầm mưa</a:t>
              </a:r>
              <a:r>
                <a:rPr lang="vi-VN" sz="1600" dirty="0">
                  <a:latin typeface="+mj-lt"/>
                </a:rPr>
                <a:t/>
              </a:r>
              <a:br>
                <a:rPr lang="vi-VN" sz="1600" dirty="0">
                  <a:latin typeface="+mj-lt"/>
                </a:rPr>
              </a:br>
              <a:r>
                <a:rPr lang="vi-VN" sz="1600" dirty="0">
                  <a:solidFill>
                    <a:srgbClr val="00264D"/>
                  </a:solidFill>
                  <a:latin typeface="+mj-lt"/>
                </a:rPr>
                <a:t>Áo tơi qua buổi cày bừa</a:t>
              </a:r>
              <a:r>
                <a:rPr lang="vi-VN" sz="1600" dirty="0">
                  <a:latin typeface="+mj-lt"/>
                </a:rPr>
                <a:t/>
              </a:r>
              <a:br>
                <a:rPr lang="vi-VN" sz="1600" dirty="0">
                  <a:latin typeface="+mj-lt"/>
                </a:rPr>
              </a:br>
              <a:r>
                <a:rPr lang="vi-VN" sz="1600" dirty="0">
                  <a:solidFill>
                    <a:srgbClr val="00264D"/>
                  </a:solidFill>
                  <a:latin typeface="+mj-lt"/>
                </a:rPr>
                <a:t>Giờ còn lủn củn khoác hờ người rơm</a:t>
              </a:r>
              <a:r>
                <a:rPr lang="vi-VN" sz="1600" dirty="0">
                  <a:latin typeface="+mj-lt"/>
                </a:rPr>
                <a:t/>
              </a:r>
              <a:br>
                <a:rPr lang="vi-VN" sz="1600" dirty="0">
                  <a:latin typeface="+mj-lt"/>
                </a:rPr>
              </a:br>
              <a:r>
                <a:rPr lang="vi-VN" sz="1600" dirty="0">
                  <a:solidFill>
                    <a:srgbClr val="00264D"/>
                  </a:solidFill>
                  <a:latin typeface="+mj-lt"/>
                </a:rPr>
                <a:t>Đàn gà mới nở vàng ươm</a:t>
              </a:r>
              <a:r>
                <a:rPr lang="vi-VN" sz="1600" dirty="0">
                  <a:latin typeface="+mj-lt"/>
                </a:rPr>
                <a:t/>
              </a:r>
              <a:br>
                <a:rPr lang="vi-VN" sz="1600" dirty="0">
                  <a:latin typeface="+mj-lt"/>
                </a:rPr>
              </a:br>
              <a:r>
                <a:rPr lang="vi-VN" sz="1600" dirty="0">
                  <a:solidFill>
                    <a:srgbClr val="00264D"/>
                  </a:solidFill>
                  <a:latin typeface="+mj-lt"/>
                </a:rPr>
                <a:t>Vào ra quanh một cái nơm hỏng vành</a:t>
              </a:r>
              <a:r>
                <a:rPr lang="vi-VN" sz="1600" dirty="0">
                  <a:latin typeface="+mj-lt"/>
                </a:rPr>
                <a:t/>
              </a:r>
              <a:br>
                <a:rPr lang="vi-VN" sz="1600" dirty="0">
                  <a:latin typeface="+mj-lt"/>
                </a:rPr>
              </a:br>
              <a:r>
                <a:rPr lang="vi-VN" sz="1600" dirty="0">
                  <a:solidFill>
                    <a:srgbClr val="00264D"/>
                  </a:solidFill>
                  <a:latin typeface="+mj-lt"/>
                </a:rPr>
                <a:t>Bất ngờ rụng ở trên cành</a:t>
              </a:r>
              <a:r>
                <a:rPr lang="vi-VN" sz="1600" dirty="0">
                  <a:latin typeface="+mj-lt"/>
                </a:rPr>
                <a:t/>
              </a:r>
              <a:br>
                <a:rPr lang="vi-VN" sz="1600" dirty="0">
                  <a:latin typeface="+mj-lt"/>
                </a:rPr>
              </a:br>
              <a:r>
                <a:rPr lang="vi-VN" sz="1600" dirty="0">
                  <a:solidFill>
                    <a:srgbClr val="00264D"/>
                  </a:solidFill>
                  <a:latin typeface="+mj-lt"/>
                </a:rPr>
                <a:t>Trái na cuối vụ mẹ dành phần con</a:t>
              </a:r>
              <a:r>
                <a:rPr lang="vi-VN" sz="1600" dirty="0">
                  <a:latin typeface="+mj-lt"/>
                </a:rPr>
                <a:t/>
              </a:r>
              <a:br>
                <a:rPr lang="vi-VN" sz="1600" dirty="0">
                  <a:latin typeface="+mj-lt"/>
                </a:rPr>
              </a:br>
              <a:r>
                <a:rPr lang="vi-VN" sz="1600" dirty="0">
                  <a:solidFill>
                    <a:srgbClr val="00264D"/>
                  </a:solidFill>
                  <a:latin typeface="+mj-lt"/>
                </a:rPr>
                <a:t>Nghẹn ngào thương mẹ nhiều hơn</a:t>
              </a:r>
              <a:r>
                <a:rPr lang="vi-VN" sz="1600" dirty="0">
                  <a:latin typeface="+mj-lt"/>
                </a:rPr>
                <a:t/>
              </a:r>
              <a:br>
                <a:rPr lang="vi-VN" sz="1600" dirty="0">
                  <a:latin typeface="+mj-lt"/>
                </a:rPr>
              </a:br>
              <a:r>
                <a:rPr lang="vi-VN" sz="1600" dirty="0">
                  <a:solidFill>
                    <a:srgbClr val="00264D"/>
                  </a:solidFill>
                  <a:latin typeface="+mj-lt"/>
                </a:rPr>
                <a:t>Rưng rưng từ chuyện giản đơn thường ngày.</a:t>
              </a:r>
              <a:endParaRPr lang="en-US" sz="1600" dirty="0">
                <a:solidFill>
                  <a:srgbClr val="00264D"/>
                </a:solidFill>
                <a:latin typeface="+mj-lt"/>
              </a:endParaRPr>
            </a:p>
            <a:p>
              <a:endParaRPr lang="en-US" sz="1600" dirty="0">
                <a:latin typeface="+mj-lt"/>
              </a:endParaRPr>
            </a:p>
          </p:txBody>
        </p:sp>
      </p:grpSp>
      <p:sp>
        <p:nvSpPr>
          <p:cNvPr id="9" name="Plaque 8"/>
          <p:cNvSpPr/>
          <p:nvPr/>
        </p:nvSpPr>
        <p:spPr>
          <a:xfrm>
            <a:off x="911639" y="2324936"/>
            <a:ext cx="2729751" cy="56605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846987" y="1566560"/>
            <a:ext cx="26997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Plaque 11"/>
          <p:cNvSpPr/>
          <p:nvPr/>
        </p:nvSpPr>
        <p:spPr>
          <a:xfrm>
            <a:off x="840509" y="894047"/>
            <a:ext cx="6109591"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latin typeface="Times New Roman" panose="02020603050405020304" pitchFamily="18" charset="0"/>
                <a:cs typeface="Times New Roman" panose="02020603050405020304" pitchFamily="18" charset="0"/>
              </a:rPr>
              <a:t>I. ĐỌC,TÌM HIỂU CHUNG:</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3" name="Plaque 12"/>
          <p:cNvSpPr/>
          <p:nvPr/>
        </p:nvSpPr>
        <p:spPr>
          <a:xfrm>
            <a:off x="2140029" y="128664"/>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18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960995" y="3480990"/>
            <a:ext cx="2168434" cy="1902801"/>
          </a:xfrm>
          <a:prstGeom prst="rect">
            <a:avLst/>
          </a:prstGeom>
        </p:spPr>
      </p:pic>
      <p:sp>
        <p:nvSpPr>
          <p:cNvPr id="9" name="Cloud Callout 8"/>
          <p:cNvSpPr/>
          <p:nvPr/>
        </p:nvSpPr>
        <p:spPr>
          <a:xfrm>
            <a:off x="535710" y="3604039"/>
            <a:ext cx="7425286" cy="2690949"/>
          </a:xfrm>
          <a:prstGeom prst="cloudCallout">
            <a:avLst>
              <a:gd name="adj1" fmla="val 50739"/>
              <a:gd name="adj2" fmla="val 31705"/>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a:t>
            </a:r>
            <a:r>
              <a:rPr lang="pt-BR" sz="2400" dirty="0">
                <a:solidFill>
                  <a:srgbClr val="C00000"/>
                </a:solidFill>
                <a:latin typeface="Times New Roman" panose="02020603050405020304" pitchFamily="18" charset="0"/>
                <a:ea typeface="Times New Roman" panose="02020603050405020304" pitchFamily="18" charset="0"/>
              </a:rPr>
              <a:t> </a:t>
            </a:r>
            <a:r>
              <a:rPr lang="pt-BR" sz="2400" b="1" dirty="0">
                <a:solidFill>
                  <a:srgbClr val="C00000"/>
                </a:solidFill>
                <a:latin typeface="Times New Roman" panose="02020603050405020304" pitchFamily="18" charset="0"/>
                <a:ea typeface="Times New Roman" panose="02020603050405020304" pitchFamily="18" charset="0"/>
              </a:rPr>
              <a:t>Nêu bố cục của bài thơ: bài thơ chia làm mấy khổ?</a:t>
            </a:r>
            <a:endParaRPr lang="en-US" sz="2000" dirty="0">
              <a:solidFill>
                <a:srgbClr val="C0000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*Bài thơ là lời của ai và viết về điều gì?</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939347" y="2555836"/>
            <a:ext cx="2729751" cy="566055"/>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846987" y="1788225"/>
            <a:ext cx="2699777" cy="49315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40029" y="230260"/>
            <a:ext cx="900826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u="sng" dirty="0" smtClean="0">
                <a:solidFill>
                  <a:srgbClr val="FF0000"/>
                </a:solidFill>
                <a:latin typeface="Times New Roman" panose="02020603050405020304" pitchFamily="18" charset="0"/>
                <a:ea typeface="Times New Roman" panose="02020603050405020304" pitchFamily="18" charset="0"/>
              </a:rPr>
              <a:t>ĐHVB</a:t>
            </a:r>
            <a:r>
              <a:rPr lang="en-US"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VỀ THĂM MẸ </a:t>
            </a:r>
            <a:r>
              <a:rPr lang="pt-BR" sz="2800" b="1" dirty="0" smtClean="0">
                <a:solidFill>
                  <a:srgbClr val="0D0D0D"/>
                </a:solidFill>
                <a:latin typeface="Times New Roman" panose="02020603050405020304" pitchFamily="18" charset="0"/>
                <a:ea typeface="Times New Roman" panose="02020603050405020304" pitchFamily="18" charset="0"/>
              </a:rPr>
              <a:t>(Đinh </a:t>
            </a:r>
            <a:r>
              <a:rPr lang="pt-BR" sz="2800" b="1" dirty="0">
                <a:solidFill>
                  <a:srgbClr val="0D0D0D"/>
                </a:solidFill>
                <a:latin typeface="Times New Roman" panose="02020603050405020304" pitchFamily="18" charset="0"/>
                <a:ea typeface="Times New Roman" panose="02020603050405020304" pitchFamily="18" charset="0"/>
              </a:rPr>
              <a:t>Nam Khương)</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840509" y="1115711"/>
            <a:ext cx="6109591"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00FF"/>
                </a:solidFill>
                <a:latin typeface="Times New Roman" panose="02020603050405020304" pitchFamily="18" charset="0"/>
                <a:cs typeface="Times New Roman" panose="02020603050405020304" pitchFamily="18" charset="0"/>
              </a:rPr>
              <a:t>I. ĐỌC,TÌM HIỂU CHUNG:</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3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99014" y="807089"/>
            <a:ext cx="8993971" cy="5243823"/>
            <a:chOff x="1417104" y="1375446"/>
            <a:chExt cx="8993971" cy="5243823"/>
          </a:xfrm>
          <a:scene3d>
            <a:camera prst="orthographicFront">
              <a:rot lat="0" lon="0" rev="0"/>
            </a:camera>
            <a:lightRig rig="soft" dir="t">
              <a:rot lat="0" lon="0" rev="0"/>
            </a:lightRig>
          </a:scene3d>
        </p:grpSpPr>
        <p:sp>
          <p:nvSpPr>
            <p:cNvPr id="4" name="Freeform 3"/>
            <p:cNvSpPr/>
            <p:nvPr/>
          </p:nvSpPr>
          <p:spPr>
            <a:xfrm>
              <a:off x="1417104" y="2789746"/>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solidFill>
              <a:schemeClr val="accent6">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773879" y="3977162"/>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349521" y="2663146"/>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solidFill>
              <a:schemeClr val="accent4">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a:t>
              </a:r>
              <a:r>
                <a:rPr lang="en-US" sz="3200" kern="1200" dirty="0">
                  <a:latin typeface="Times New Roman" panose="02020603050405020304" pitchFamily="18" charset="0"/>
                  <a:cs typeface="Times New Roman" panose="02020603050405020304" pitchFamily="18" charset="0"/>
                </a:rPr>
                <a:t>4</a:t>
              </a:r>
              <a:r>
                <a:rPr lang="vi-VN" sz="3200" kern="1200" dirty="0">
                  <a:latin typeface="Times New Roman" panose="02020603050405020304" pitchFamily="18" charset="0"/>
                  <a:cs typeface="Times New Roman" panose="02020603050405020304" pitchFamily="18" charset="0"/>
                </a:rPr>
                <a:t>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6160764" y="2960803"/>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8054301" y="1375446"/>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đầu</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623855" y="3638376"/>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1" rIns="713163" bIns="-16673"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8016074" y="2730591"/>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623855" y="4315949"/>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3" rIns="713163" bIns="-16671"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8016074" y="4085737"/>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3: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6152109" y="4993522"/>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1321" tIns="-40259" rIns="1161323" bIns="-40259"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8016074" y="5440882"/>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4: 2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cuối</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338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1558</TotalTime>
  <Words>1187</Words>
  <Application>Microsoft Office PowerPoint</Application>
  <PresentationFormat>Custom</PresentationFormat>
  <Paragraphs>142</Paragraphs>
  <Slides>25</Slides>
  <Notes>0</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139</cp:revision>
  <dcterms:created xsi:type="dcterms:W3CDTF">2021-06-02T07:30:46Z</dcterms:created>
  <dcterms:modified xsi:type="dcterms:W3CDTF">2025-10-24T09:04:09Z</dcterms:modified>
</cp:coreProperties>
</file>