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0" r:id="rId2"/>
    <p:sldId id="348" r:id="rId3"/>
    <p:sldId id="350" r:id="rId4"/>
    <p:sldId id="383" r:id="rId5"/>
    <p:sldId id="379" r:id="rId6"/>
    <p:sldId id="384" r:id="rId7"/>
    <p:sldId id="385" r:id="rId8"/>
    <p:sldId id="353" r:id="rId9"/>
    <p:sldId id="386" r:id="rId10"/>
    <p:sldId id="375" r:id="rId11"/>
    <p:sldId id="377" r:id="rId12"/>
    <p:sldId id="378" r:id="rId13"/>
    <p:sldId id="376" r:id="rId14"/>
    <p:sldId id="355" r:id="rId15"/>
    <p:sldId id="380" r:id="rId16"/>
    <p:sldId id="381" r:id="rId17"/>
    <p:sldId id="368" r:id="rId18"/>
    <p:sldId id="369" r:id="rId19"/>
    <p:sldId id="382" r:id="rId20"/>
    <p:sldId id="3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e Ba Trung" initials="NLBT" lastIdx="1" clrIdx="0">
    <p:extLst>
      <p:ext uri="{19B8F6BF-5375-455C-9EA6-DF929625EA0E}">
        <p15:presenceInfo xmlns:p15="http://schemas.microsoft.com/office/powerpoint/2012/main" userId="Nguyen Le Ba Tr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B2EF"/>
    <a:srgbClr val="00AEEF"/>
    <a:srgbClr val="17B6F1"/>
    <a:srgbClr val="06AFEE"/>
    <a:srgbClr val="0CB2EF"/>
    <a:srgbClr val="079EE9"/>
    <a:srgbClr val="F9F8BC"/>
    <a:srgbClr val="F5F4BE"/>
    <a:srgbClr val="EAE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72" autoAdjust="0"/>
    <p:restoredTop sz="94657"/>
  </p:normalViewPr>
  <p:slideViewPr>
    <p:cSldViewPr snapToGrid="0">
      <p:cViewPr varScale="1">
        <p:scale>
          <a:sx n="59" d="100"/>
          <a:sy n="59" d="100"/>
        </p:scale>
        <p:origin x="1268" y="52"/>
      </p:cViewPr>
      <p:guideLst>
        <p:guide orient="horz" pos="2160"/>
        <p:guide pos="3840"/>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10/25/2025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https://www.shutterstock.com/image-photo/young-handsome-man-falling-asleep-during-1265561959</a:t>
            </a:r>
          </a:p>
        </p:txBody>
      </p:sp>
      <p:sp>
        <p:nvSpPr>
          <p:cNvPr id="4" name="Slide Number Placeholder 3"/>
          <p:cNvSpPr>
            <a:spLocks noGrp="1"/>
          </p:cNvSpPr>
          <p:nvPr>
            <p:ph type="sldNum" sz="quarter" idx="5"/>
          </p:nvPr>
        </p:nvSpPr>
        <p:spPr/>
        <p:txBody>
          <a:bodyPr/>
          <a:lstStyle/>
          <a:p>
            <a:fld id="{234EA44A-927D-4D59-858E-589BCB488996}" type="slidenum">
              <a:rPr lang="en-US" smtClean="0"/>
              <a:t>2</a:t>
            </a:fld>
            <a:endParaRPr lang="en-US"/>
          </a:p>
        </p:txBody>
      </p:sp>
    </p:spTree>
    <p:extLst>
      <p:ext uri="{BB962C8B-B14F-4D97-AF65-F5344CB8AC3E}">
        <p14:creationId xmlns:p14="http://schemas.microsoft.com/office/powerpoint/2010/main" val="144897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5</a:t>
            </a:fld>
            <a:endParaRPr lang="en-US"/>
          </a:p>
        </p:txBody>
      </p:sp>
    </p:spTree>
    <p:extLst>
      <p:ext uri="{BB962C8B-B14F-4D97-AF65-F5344CB8AC3E}">
        <p14:creationId xmlns:p14="http://schemas.microsoft.com/office/powerpoint/2010/main" val="39345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16638"/>
            <a:ext cx="12192000"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6"/>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2</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7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63F73586-1432-AEFF-B02B-055A38F58065}"/>
              </a:ext>
            </a:extLst>
          </p:cNvPr>
          <p:cNvSpPr txBox="1"/>
          <p:nvPr userDrawn="1"/>
        </p:nvSpPr>
        <p:spPr>
          <a:xfrm>
            <a:off x="10595113" y="-41096"/>
            <a:ext cx="1596887"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bg1"/>
                </a:solidFill>
              </a:rPr>
              <a:t>Review Unit 2</a:t>
            </a: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3" name="TextBox 2"/>
          <p:cNvSpPr txBox="1"/>
          <p:nvPr/>
        </p:nvSpPr>
        <p:spPr>
          <a:xfrm>
            <a:off x="5103847" y="2645692"/>
            <a:ext cx="6596743" cy="1754326"/>
          </a:xfrm>
          <a:prstGeom prst="rect">
            <a:avLst/>
          </a:prstGeom>
          <a:noFill/>
        </p:spPr>
        <p:txBody>
          <a:bodyPr wrap="square" rtlCol="0">
            <a:spAutoFit/>
          </a:bodyPr>
          <a:lstStyle/>
          <a:p>
            <a:pPr algn="ctr"/>
            <a:r>
              <a:rPr lang="en-US" sz="4400" b="1" dirty="0">
                <a:solidFill>
                  <a:srgbClr val="0070C0"/>
                </a:solidFill>
              </a:rPr>
              <a:t>Unit 2: Health</a:t>
            </a:r>
            <a:endParaRPr lang="en-US" sz="3200" b="1" dirty="0">
              <a:solidFill>
                <a:srgbClr val="0070C0"/>
              </a:solidFill>
            </a:endParaRPr>
          </a:p>
          <a:p>
            <a:pPr algn="ctr"/>
            <a:r>
              <a:rPr lang="en-US" sz="3200" b="1" dirty="0">
                <a:solidFill>
                  <a:srgbClr val="00B050"/>
                </a:solidFill>
              </a:rPr>
              <a:t>Review</a:t>
            </a:r>
            <a:endParaRPr lang="en-US" sz="3200" dirty="0"/>
          </a:p>
          <a:p>
            <a:pPr algn="ctr"/>
            <a:r>
              <a:rPr lang="en-US" sz="3200" dirty="0">
                <a:solidFill>
                  <a:srgbClr val="FF0000"/>
                </a:solidFill>
              </a:rPr>
              <a:t>Page</a:t>
            </a:r>
            <a:r>
              <a:rPr lang="en-US" sz="3200" dirty="0"/>
              <a:t> </a:t>
            </a:r>
            <a:r>
              <a:rPr lang="en-US" sz="3200" dirty="0">
                <a:solidFill>
                  <a:srgbClr val="FF0000"/>
                </a:solidFill>
              </a:rPr>
              <a:t>86-87</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F3E8AE-7BAD-7B25-484B-56985AEE8EE8}"/>
              </a:ext>
            </a:extLst>
          </p:cNvPr>
          <p:cNvSpPr txBox="1"/>
          <p:nvPr/>
        </p:nvSpPr>
        <p:spPr>
          <a:xfrm>
            <a:off x="106423" y="1755564"/>
            <a:ext cx="7385437" cy="1938992"/>
          </a:xfrm>
          <a:prstGeom prst="rect">
            <a:avLst/>
          </a:prstGeom>
          <a:noFill/>
        </p:spPr>
        <p:txBody>
          <a:bodyPr wrap="square">
            <a:spAutoFit/>
          </a:bodyPr>
          <a:lstStyle/>
          <a:p>
            <a:r>
              <a:rPr lang="en-US" sz="3000" dirty="0">
                <a:solidFill>
                  <a:schemeClr val="tx2"/>
                </a:solidFill>
              </a:rPr>
              <a:t>0. What isn't a result of an unhealthy lifestyle?</a:t>
            </a:r>
          </a:p>
          <a:p>
            <a:r>
              <a:rPr lang="en-US" sz="3000" dirty="0">
                <a:solidFill>
                  <a:schemeClr val="tx2"/>
                </a:solidFill>
              </a:rPr>
              <a:t>A. not having enough energy</a:t>
            </a:r>
          </a:p>
          <a:p>
            <a:r>
              <a:rPr lang="en-US" sz="3000" dirty="0">
                <a:solidFill>
                  <a:schemeClr val="tx2"/>
                </a:solidFill>
              </a:rPr>
              <a:t>B. becoming fat</a:t>
            </a:r>
          </a:p>
          <a:p>
            <a:r>
              <a:rPr lang="en-US" sz="3000" dirty="0">
                <a:solidFill>
                  <a:schemeClr val="tx2"/>
                </a:solidFill>
              </a:rPr>
              <a:t>C. finding it difficult to sleep</a:t>
            </a:r>
          </a:p>
        </p:txBody>
      </p:sp>
      <p:sp>
        <p:nvSpPr>
          <p:cNvPr id="6" name="TextBox 5">
            <a:extLst>
              <a:ext uri="{FF2B5EF4-FFF2-40B4-BE49-F238E27FC236}">
                <a16:creationId xmlns:a16="http://schemas.microsoft.com/office/drawing/2014/main" id="{AEDB4598-0B71-322D-7C67-56551E1D941D}"/>
              </a:ext>
            </a:extLst>
          </p:cNvPr>
          <p:cNvSpPr txBox="1"/>
          <p:nvPr/>
        </p:nvSpPr>
        <p:spPr>
          <a:xfrm>
            <a:off x="0" y="3783200"/>
            <a:ext cx="12315465" cy="2444515"/>
          </a:xfrm>
          <a:prstGeom prst="rect">
            <a:avLst/>
          </a:prstGeom>
          <a:noFill/>
        </p:spPr>
        <p:txBody>
          <a:bodyPr wrap="square">
            <a:spAutoFit/>
          </a:bodyPr>
          <a:lstStyle/>
          <a:p>
            <a:pPr algn="ctr">
              <a:lnSpc>
                <a:spcPct val="130000"/>
              </a:lnSpc>
            </a:pPr>
            <a:r>
              <a:rPr lang="en-US" sz="3000" dirty="0">
                <a:solidFill>
                  <a:schemeClr val="tx2"/>
                </a:solidFill>
              </a:rPr>
              <a:t>Teenagers: How to Stay Healthy</a:t>
            </a:r>
          </a:p>
          <a:p>
            <a:pPr>
              <a:lnSpc>
                <a:spcPct val="130000"/>
              </a:lnSpc>
            </a:pPr>
            <a:r>
              <a:rPr lang="en-US" sz="3000" dirty="0">
                <a:solidFill>
                  <a:schemeClr val="tx2"/>
                </a:solidFill>
              </a:rPr>
              <a:t>Having a healthy lifestyle is very important. Unhealthy habits will make you feel tired and increase your chance of becoming overweight. Here are some things you should pay attention to:</a:t>
            </a:r>
          </a:p>
        </p:txBody>
      </p:sp>
      <p:sp>
        <p:nvSpPr>
          <p:cNvPr id="2" name="Oval 1">
            <a:extLst>
              <a:ext uri="{FF2B5EF4-FFF2-40B4-BE49-F238E27FC236}">
                <a16:creationId xmlns:a16="http://schemas.microsoft.com/office/drawing/2014/main" id="{07DC69D0-BABF-80FE-82EB-59A3BE1AB9C7}"/>
              </a:ext>
            </a:extLst>
          </p:cNvPr>
          <p:cNvSpPr/>
          <p:nvPr/>
        </p:nvSpPr>
        <p:spPr>
          <a:xfrm>
            <a:off x="106423" y="3190769"/>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507C01D5-45F7-5E39-2875-29C50EFB7C52}"/>
              </a:ext>
            </a:extLst>
          </p:cNvPr>
          <p:cNvCxnSpPr>
            <a:cxnSpLocks/>
          </p:cNvCxnSpPr>
          <p:nvPr/>
        </p:nvCxnSpPr>
        <p:spPr>
          <a:xfrm flipV="1">
            <a:off x="6794339" y="5005456"/>
            <a:ext cx="482704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6EDA892-98BF-2414-41C8-8860BA769E48}"/>
              </a:ext>
            </a:extLst>
          </p:cNvPr>
          <p:cNvCxnSpPr>
            <a:cxnSpLocks/>
          </p:cNvCxnSpPr>
          <p:nvPr/>
        </p:nvCxnSpPr>
        <p:spPr>
          <a:xfrm>
            <a:off x="106423" y="5575173"/>
            <a:ext cx="91881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8DC87A-402C-8B26-3017-D1608EBF76D2}"/>
              </a:ext>
            </a:extLst>
          </p:cNvPr>
          <p:cNvSpPr txBox="1"/>
          <p:nvPr/>
        </p:nvSpPr>
        <p:spPr>
          <a:xfrm>
            <a:off x="8650840" y="6050226"/>
            <a:ext cx="3541160" cy="461665"/>
          </a:xfrm>
          <a:prstGeom prst="rect">
            <a:avLst/>
          </a:prstGeom>
          <a:noFill/>
        </p:spPr>
        <p:txBody>
          <a:bodyPr wrap="square" rtlCol="0">
            <a:spAutoFit/>
          </a:bodyPr>
          <a:lstStyle/>
          <a:p>
            <a:pPr algn="ctr"/>
            <a:r>
              <a:rPr lang="en-US" sz="2400" dirty="0"/>
              <a:t>Click here for the answers.</a:t>
            </a:r>
          </a:p>
        </p:txBody>
      </p:sp>
      <p:sp>
        <p:nvSpPr>
          <p:cNvPr id="9" name="TextBox 8">
            <a:extLst>
              <a:ext uri="{FF2B5EF4-FFF2-40B4-BE49-F238E27FC236}">
                <a16:creationId xmlns:a16="http://schemas.microsoft.com/office/drawing/2014/main" id="{BD9AACB1-1ACA-C6DD-5F50-742E5C3F383F}"/>
              </a:ext>
            </a:extLst>
          </p:cNvPr>
          <p:cNvSpPr txBox="1"/>
          <p:nvPr/>
        </p:nvSpPr>
        <p:spPr>
          <a:xfrm>
            <a:off x="0" y="341097"/>
            <a:ext cx="12192000" cy="1477328"/>
          </a:xfrm>
          <a:prstGeom prst="rect">
            <a:avLst/>
          </a:prstGeom>
          <a:noFill/>
        </p:spPr>
        <p:txBody>
          <a:bodyPr wrap="square">
            <a:spAutoFit/>
          </a:bodyPr>
          <a:lstStyle/>
          <a:p>
            <a:r>
              <a:rPr lang="en-US" sz="3000" i="1" dirty="0">
                <a:solidFill>
                  <a:schemeClr val="tx2"/>
                </a:solidFill>
              </a:rPr>
              <a:t>Tips: There are FOUR paragraphs. Question 0 is an example. It needs the key words in the first paragraph. Sometimes you cannot find the correct option in the text. </a:t>
            </a:r>
          </a:p>
        </p:txBody>
      </p:sp>
    </p:spTree>
    <p:extLst>
      <p:ext uri="{BB962C8B-B14F-4D97-AF65-F5344CB8AC3E}">
        <p14:creationId xmlns:p14="http://schemas.microsoft.com/office/powerpoint/2010/main" val="198059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8" grpId="0"/>
      <p:bldP spid="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E35A39-1B88-55DC-4690-5DE080FECA66}"/>
              </a:ext>
            </a:extLst>
          </p:cNvPr>
          <p:cNvSpPr txBox="1"/>
          <p:nvPr/>
        </p:nvSpPr>
        <p:spPr>
          <a:xfrm>
            <a:off x="236647" y="1207114"/>
            <a:ext cx="9678063" cy="1938992"/>
          </a:xfrm>
          <a:prstGeom prst="rect">
            <a:avLst/>
          </a:prstGeom>
          <a:noFill/>
        </p:spPr>
        <p:txBody>
          <a:bodyPr wrap="square">
            <a:spAutoFit/>
          </a:bodyPr>
          <a:lstStyle/>
          <a:p>
            <a:r>
              <a:rPr lang="en-US" sz="3000" dirty="0">
                <a:solidFill>
                  <a:schemeClr val="tx2"/>
                </a:solidFill>
              </a:rPr>
              <a:t>1. What does the article say about healthy eating?</a:t>
            </a:r>
          </a:p>
          <a:p>
            <a:r>
              <a:rPr lang="en-US" sz="3000" dirty="0">
                <a:solidFill>
                  <a:schemeClr val="tx2"/>
                </a:solidFill>
              </a:rPr>
              <a:t>A. Never eat fast food</a:t>
            </a:r>
          </a:p>
          <a:p>
            <a:r>
              <a:rPr lang="en-US" sz="3000" dirty="0">
                <a:solidFill>
                  <a:schemeClr val="tx2"/>
                </a:solidFill>
              </a:rPr>
              <a:t>B. Eat many different kinds of food</a:t>
            </a:r>
          </a:p>
          <a:p>
            <a:r>
              <a:rPr lang="en-US" sz="3000" dirty="0">
                <a:solidFill>
                  <a:schemeClr val="tx2"/>
                </a:solidFill>
              </a:rPr>
              <a:t>C. Eat more fruit and vegetables than meat</a:t>
            </a:r>
          </a:p>
        </p:txBody>
      </p:sp>
      <p:sp>
        <p:nvSpPr>
          <p:cNvPr id="6" name="TextBox 5">
            <a:extLst>
              <a:ext uri="{FF2B5EF4-FFF2-40B4-BE49-F238E27FC236}">
                <a16:creationId xmlns:a16="http://schemas.microsoft.com/office/drawing/2014/main" id="{9FB2C6CB-A3DB-A9E9-8138-96E8809224DB}"/>
              </a:ext>
            </a:extLst>
          </p:cNvPr>
          <p:cNvSpPr txBox="1"/>
          <p:nvPr/>
        </p:nvSpPr>
        <p:spPr>
          <a:xfrm>
            <a:off x="0" y="3458125"/>
            <a:ext cx="12315465" cy="2098267"/>
          </a:xfrm>
          <a:prstGeom prst="rect">
            <a:avLst/>
          </a:prstGeom>
          <a:noFill/>
        </p:spPr>
        <p:txBody>
          <a:bodyPr wrap="square">
            <a:spAutoFit/>
          </a:bodyPr>
          <a:lstStyle/>
          <a:p>
            <a:pPr>
              <a:lnSpc>
                <a:spcPct val="150000"/>
              </a:lnSpc>
            </a:pPr>
            <a:r>
              <a:rPr lang="en-US" sz="3000" dirty="0">
                <a:solidFill>
                  <a:schemeClr val="tx2"/>
                </a:solidFill>
              </a:rPr>
              <a:t>• Eat many types of food and try to eat more fruit and vegetables. Many teens like fast food and soda, but they're really bad for you. You don't have to stop eating your favorite burgers completely, but try to eat them less.</a:t>
            </a:r>
          </a:p>
        </p:txBody>
      </p:sp>
      <p:sp>
        <p:nvSpPr>
          <p:cNvPr id="7" name="Oval 6">
            <a:extLst>
              <a:ext uri="{FF2B5EF4-FFF2-40B4-BE49-F238E27FC236}">
                <a16:creationId xmlns:a16="http://schemas.microsoft.com/office/drawing/2014/main" id="{0EE2CBA6-5222-A2BB-DBF9-04AA3D613CC9}"/>
              </a:ext>
            </a:extLst>
          </p:cNvPr>
          <p:cNvSpPr/>
          <p:nvPr/>
        </p:nvSpPr>
        <p:spPr>
          <a:xfrm>
            <a:off x="236647" y="2176610"/>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0E33E0F-1D69-BD1B-E57E-079239E6F1D8}"/>
              </a:ext>
            </a:extLst>
          </p:cNvPr>
          <p:cNvCxnSpPr>
            <a:cxnSpLocks/>
          </p:cNvCxnSpPr>
          <p:nvPr/>
        </p:nvCxnSpPr>
        <p:spPr>
          <a:xfrm>
            <a:off x="428261" y="4159842"/>
            <a:ext cx="97928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6D4A29-1E14-E097-E779-23D3DBF79CD1}"/>
              </a:ext>
            </a:extLst>
          </p:cNvPr>
          <p:cNvSpPr txBox="1"/>
          <p:nvPr/>
        </p:nvSpPr>
        <p:spPr>
          <a:xfrm>
            <a:off x="8650840" y="6051479"/>
            <a:ext cx="3541160" cy="461665"/>
          </a:xfrm>
          <a:prstGeom prst="rect">
            <a:avLst/>
          </a:prstGeom>
          <a:noFill/>
        </p:spPr>
        <p:txBody>
          <a:bodyPr wrap="square" rtlCol="0">
            <a:spAutoFit/>
          </a:bodyPr>
          <a:lstStyle/>
          <a:p>
            <a:pPr algn="ctr"/>
            <a:r>
              <a:rPr lang="en-US" sz="2400" dirty="0"/>
              <a:t>Click here for the answers.</a:t>
            </a:r>
          </a:p>
        </p:txBody>
      </p:sp>
      <p:sp>
        <p:nvSpPr>
          <p:cNvPr id="8" name="TextBox 7">
            <a:extLst>
              <a:ext uri="{FF2B5EF4-FFF2-40B4-BE49-F238E27FC236}">
                <a16:creationId xmlns:a16="http://schemas.microsoft.com/office/drawing/2014/main" id="{7CAE614D-7E66-8613-2CC3-1F5386CA370D}"/>
              </a:ext>
            </a:extLst>
          </p:cNvPr>
          <p:cNvSpPr txBox="1"/>
          <p:nvPr/>
        </p:nvSpPr>
        <p:spPr>
          <a:xfrm>
            <a:off x="0" y="341097"/>
            <a:ext cx="11673841" cy="553998"/>
          </a:xfrm>
          <a:prstGeom prst="rect">
            <a:avLst/>
          </a:prstGeom>
          <a:noFill/>
        </p:spPr>
        <p:txBody>
          <a:bodyPr wrap="square">
            <a:spAutoFit/>
          </a:bodyPr>
          <a:lstStyle/>
          <a:p>
            <a:pPr algn="ctr"/>
            <a:r>
              <a:rPr lang="en-US" sz="3000" i="1" dirty="0">
                <a:solidFill>
                  <a:schemeClr val="tx2"/>
                </a:solidFill>
              </a:rPr>
              <a:t>Tips: Question 1 needs the key words in the next paragraph.</a:t>
            </a:r>
          </a:p>
        </p:txBody>
      </p:sp>
    </p:spTree>
    <p:extLst>
      <p:ext uri="{BB962C8B-B14F-4D97-AF65-F5344CB8AC3E}">
        <p14:creationId xmlns:p14="http://schemas.microsoft.com/office/powerpoint/2010/main" val="20783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4"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FEAA10-740A-6F97-26AB-45C080B7C48E}"/>
              </a:ext>
            </a:extLst>
          </p:cNvPr>
          <p:cNvSpPr txBox="1"/>
          <p:nvPr/>
        </p:nvSpPr>
        <p:spPr>
          <a:xfrm>
            <a:off x="0" y="3222995"/>
            <a:ext cx="11910349" cy="3113929"/>
          </a:xfrm>
          <a:prstGeom prst="rect">
            <a:avLst/>
          </a:prstGeom>
          <a:noFill/>
        </p:spPr>
        <p:txBody>
          <a:bodyPr wrap="square">
            <a:spAutoFit/>
          </a:bodyPr>
          <a:lstStyle/>
          <a:p>
            <a:pPr>
              <a:lnSpc>
                <a:spcPct val="110000"/>
              </a:lnSpc>
            </a:pPr>
            <a:r>
              <a:rPr lang="en-US" sz="3000" dirty="0">
                <a:solidFill>
                  <a:schemeClr val="tx2"/>
                </a:solidFill>
              </a:rPr>
              <a:t>• Exercise regularly. You should get an hour of exercise a day. If you can’t, </a:t>
            </a:r>
            <a:br>
              <a:rPr lang="en-US" sz="3000" dirty="0">
                <a:solidFill>
                  <a:schemeClr val="tx2"/>
                </a:solidFill>
              </a:rPr>
            </a:br>
            <a:r>
              <a:rPr lang="en-US" sz="3000" dirty="0">
                <a:solidFill>
                  <a:schemeClr val="tx2"/>
                </a:solidFill>
              </a:rPr>
              <a:t>try to be active for at least half an hour three times a week.</a:t>
            </a:r>
          </a:p>
          <a:p>
            <a:pPr>
              <a:lnSpc>
                <a:spcPct val="110000"/>
              </a:lnSpc>
            </a:pPr>
            <a:r>
              <a:rPr lang="en-US" sz="3000" dirty="0">
                <a:solidFill>
                  <a:schemeClr val="tx2"/>
                </a:solidFill>
              </a:rPr>
              <a:t>• Get enough sleep. You shouldn't stay up late too often. Your body needs about nine hours of sleep every night, but most teens have only about seven hours of sleep. Having enough sleep will help you focus and remember things more easily.</a:t>
            </a:r>
          </a:p>
        </p:txBody>
      </p:sp>
      <p:sp>
        <p:nvSpPr>
          <p:cNvPr id="7" name="TextBox 6">
            <a:extLst>
              <a:ext uri="{FF2B5EF4-FFF2-40B4-BE49-F238E27FC236}">
                <a16:creationId xmlns:a16="http://schemas.microsoft.com/office/drawing/2014/main" id="{849272CF-268A-BBE3-FE47-69F6B297E870}"/>
              </a:ext>
            </a:extLst>
          </p:cNvPr>
          <p:cNvSpPr txBox="1"/>
          <p:nvPr/>
        </p:nvSpPr>
        <p:spPr>
          <a:xfrm>
            <a:off x="243069" y="1213493"/>
            <a:ext cx="11215868" cy="1938992"/>
          </a:xfrm>
          <a:prstGeom prst="rect">
            <a:avLst/>
          </a:prstGeom>
          <a:noFill/>
        </p:spPr>
        <p:txBody>
          <a:bodyPr wrap="square">
            <a:spAutoFit/>
          </a:bodyPr>
          <a:lstStyle/>
          <a:p>
            <a:r>
              <a:rPr lang="en-US" sz="3000" dirty="0">
                <a:solidFill>
                  <a:schemeClr val="tx2"/>
                </a:solidFill>
              </a:rPr>
              <a:t>2. What's the least amount of exercise teens should get?</a:t>
            </a:r>
          </a:p>
          <a:p>
            <a:r>
              <a:rPr lang="en-US" sz="3000" dirty="0">
                <a:solidFill>
                  <a:schemeClr val="tx2"/>
                </a:solidFill>
              </a:rPr>
              <a:t>A. 30 minutes three times a week</a:t>
            </a:r>
          </a:p>
          <a:p>
            <a:r>
              <a:rPr lang="en-US" sz="3000" dirty="0">
                <a:solidFill>
                  <a:schemeClr val="tx2"/>
                </a:solidFill>
              </a:rPr>
              <a:t>B. 60 minutes three times a week</a:t>
            </a:r>
          </a:p>
          <a:p>
            <a:r>
              <a:rPr lang="en-US" sz="3000" dirty="0">
                <a:solidFill>
                  <a:schemeClr val="tx2"/>
                </a:solidFill>
              </a:rPr>
              <a:t>C. 60 minutes every day</a:t>
            </a:r>
          </a:p>
        </p:txBody>
      </p:sp>
      <p:sp>
        <p:nvSpPr>
          <p:cNvPr id="8" name="Oval 7">
            <a:extLst>
              <a:ext uri="{FF2B5EF4-FFF2-40B4-BE49-F238E27FC236}">
                <a16:creationId xmlns:a16="http://schemas.microsoft.com/office/drawing/2014/main" id="{F618036B-F4BB-AF92-E5B2-11C4FB7472A5}"/>
              </a:ext>
            </a:extLst>
          </p:cNvPr>
          <p:cNvSpPr/>
          <p:nvPr/>
        </p:nvSpPr>
        <p:spPr>
          <a:xfrm>
            <a:off x="243069" y="1733559"/>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C008C64-3167-794F-5A78-9643C5E4EB9B}"/>
              </a:ext>
            </a:extLst>
          </p:cNvPr>
          <p:cNvCxnSpPr>
            <a:cxnSpLocks/>
          </p:cNvCxnSpPr>
          <p:nvPr/>
        </p:nvCxnSpPr>
        <p:spPr>
          <a:xfrm>
            <a:off x="243069" y="4259956"/>
            <a:ext cx="9062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AE651B3-8AD8-CC28-1713-23900D416BBA}"/>
              </a:ext>
            </a:extLst>
          </p:cNvPr>
          <p:cNvSpPr txBox="1"/>
          <p:nvPr/>
        </p:nvSpPr>
        <p:spPr>
          <a:xfrm>
            <a:off x="8650840" y="6051479"/>
            <a:ext cx="3541160" cy="461665"/>
          </a:xfrm>
          <a:prstGeom prst="rect">
            <a:avLst/>
          </a:prstGeom>
          <a:noFill/>
        </p:spPr>
        <p:txBody>
          <a:bodyPr wrap="square" rtlCol="0">
            <a:spAutoFit/>
          </a:bodyPr>
          <a:lstStyle/>
          <a:p>
            <a:pPr algn="ctr"/>
            <a:r>
              <a:rPr lang="en-US" sz="2400" dirty="0"/>
              <a:t>Click here for the answers.</a:t>
            </a:r>
          </a:p>
        </p:txBody>
      </p:sp>
      <p:sp>
        <p:nvSpPr>
          <p:cNvPr id="10" name="TextBox 9">
            <a:extLst>
              <a:ext uri="{FF2B5EF4-FFF2-40B4-BE49-F238E27FC236}">
                <a16:creationId xmlns:a16="http://schemas.microsoft.com/office/drawing/2014/main" id="{8C2C77B4-31E5-5D05-4E0D-B78CA2D709FD}"/>
              </a:ext>
            </a:extLst>
          </p:cNvPr>
          <p:cNvSpPr txBox="1"/>
          <p:nvPr/>
        </p:nvSpPr>
        <p:spPr>
          <a:xfrm>
            <a:off x="118253" y="344856"/>
            <a:ext cx="11673841" cy="553998"/>
          </a:xfrm>
          <a:prstGeom prst="rect">
            <a:avLst/>
          </a:prstGeom>
          <a:noFill/>
        </p:spPr>
        <p:txBody>
          <a:bodyPr wrap="square">
            <a:spAutoFit/>
          </a:bodyPr>
          <a:lstStyle/>
          <a:p>
            <a:pPr algn="ctr"/>
            <a:r>
              <a:rPr lang="en-US" sz="3000" i="1" dirty="0">
                <a:solidFill>
                  <a:schemeClr val="tx2"/>
                </a:solidFill>
              </a:rPr>
              <a:t>Tips: The key words for question 2, 3 and 4 are in paragraph 3 and 4.</a:t>
            </a:r>
          </a:p>
        </p:txBody>
      </p:sp>
    </p:spTree>
    <p:extLst>
      <p:ext uri="{BB962C8B-B14F-4D97-AF65-F5344CB8AC3E}">
        <p14:creationId xmlns:p14="http://schemas.microsoft.com/office/powerpoint/2010/main" val="2261267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F3E8AE-7BAD-7B25-484B-56985AEE8EE8}"/>
              </a:ext>
            </a:extLst>
          </p:cNvPr>
          <p:cNvSpPr txBox="1"/>
          <p:nvPr/>
        </p:nvSpPr>
        <p:spPr>
          <a:xfrm>
            <a:off x="201220" y="750394"/>
            <a:ext cx="8352845" cy="1015663"/>
          </a:xfrm>
          <a:prstGeom prst="rect">
            <a:avLst/>
          </a:prstGeom>
          <a:noFill/>
        </p:spPr>
        <p:txBody>
          <a:bodyPr wrap="square">
            <a:spAutoFit/>
          </a:bodyPr>
          <a:lstStyle/>
          <a:p>
            <a:r>
              <a:rPr lang="en-US" sz="3000" dirty="0">
                <a:solidFill>
                  <a:schemeClr val="tx2"/>
                </a:solidFill>
              </a:rPr>
              <a:t>3. How much sleep do most teens get each night?</a:t>
            </a:r>
          </a:p>
          <a:p>
            <a:r>
              <a:rPr lang="en-US" sz="3000" dirty="0">
                <a:solidFill>
                  <a:schemeClr val="tx2"/>
                </a:solidFill>
              </a:rPr>
              <a:t>A. seven hours	B. eight hours	C. nine hours</a:t>
            </a:r>
          </a:p>
        </p:txBody>
      </p:sp>
      <p:sp>
        <p:nvSpPr>
          <p:cNvPr id="4" name="TextBox 3">
            <a:extLst>
              <a:ext uri="{FF2B5EF4-FFF2-40B4-BE49-F238E27FC236}">
                <a16:creationId xmlns:a16="http://schemas.microsoft.com/office/drawing/2014/main" id="{24E35A39-1B88-55DC-4690-5DE080FECA66}"/>
              </a:ext>
            </a:extLst>
          </p:cNvPr>
          <p:cNvSpPr txBox="1"/>
          <p:nvPr/>
        </p:nvSpPr>
        <p:spPr>
          <a:xfrm>
            <a:off x="201220" y="1960096"/>
            <a:ext cx="9678063" cy="1938992"/>
          </a:xfrm>
          <a:prstGeom prst="rect">
            <a:avLst/>
          </a:prstGeom>
          <a:noFill/>
        </p:spPr>
        <p:txBody>
          <a:bodyPr wrap="square">
            <a:spAutoFit/>
          </a:bodyPr>
          <a:lstStyle/>
          <a:p>
            <a:r>
              <a:rPr lang="en-US" sz="3000" dirty="0">
                <a:solidFill>
                  <a:schemeClr val="tx2"/>
                </a:solidFill>
              </a:rPr>
              <a:t>4. What isn't a benefit of having enough sleep?</a:t>
            </a:r>
          </a:p>
          <a:p>
            <a:r>
              <a:rPr lang="en-US" sz="3000" dirty="0">
                <a:solidFill>
                  <a:schemeClr val="tx2"/>
                </a:solidFill>
              </a:rPr>
              <a:t>A. Your body will be stronger. </a:t>
            </a:r>
          </a:p>
          <a:p>
            <a:r>
              <a:rPr lang="en-US" sz="3000" dirty="0">
                <a:solidFill>
                  <a:schemeClr val="tx2"/>
                </a:solidFill>
              </a:rPr>
              <a:t>B. You can focus better.</a:t>
            </a:r>
          </a:p>
          <a:p>
            <a:r>
              <a:rPr lang="en-US" sz="3000" dirty="0">
                <a:solidFill>
                  <a:schemeClr val="tx2"/>
                </a:solidFill>
              </a:rPr>
              <a:t>C. Your memory will be better.</a:t>
            </a:r>
          </a:p>
        </p:txBody>
      </p:sp>
      <p:sp>
        <p:nvSpPr>
          <p:cNvPr id="11" name="TextBox 10">
            <a:extLst>
              <a:ext uri="{FF2B5EF4-FFF2-40B4-BE49-F238E27FC236}">
                <a16:creationId xmlns:a16="http://schemas.microsoft.com/office/drawing/2014/main" id="{49E27865-D5FB-4849-DC77-A19979225350}"/>
              </a:ext>
            </a:extLst>
          </p:cNvPr>
          <p:cNvSpPr txBox="1"/>
          <p:nvPr/>
        </p:nvSpPr>
        <p:spPr>
          <a:xfrm>
            <a:off x="0" y="3899088"/>
            <a:ext cx="12222480" cy="2416687"/>
          </a:xfrm>
          <a:prstGeom prst="rect">
            <a:avLst/>
          </a:prstGeom>
          <a:noFill/>
        </p:spPr>
        <p:txBody>
          <a:bodyPr wrap="square">
            <a:spAutoFit/>
          </a:bodyPr>
          <a:lstStyle/>
          <a:p>
            <a:pPr>
              <a:lnSpc>
                <a:spcPct val="120000"/>
              </a:lnSpc>
            </a:pPr>
            <a:r>
              <a:rPr lang="en-US" sz="3200" dirty="0">
                <a:solidFill>
                  <a:schemeClr val="tx2"/>
                </a:solidFill>
              </a:rPr>
              <a:t>• Get enough sleep. You shouldn't stay up late too often. Your body needs about nine hours of sleep every night, but most teens have only about seven hours of sleep. Having enough sleep will help you focus and remember things more easily.</a:t>
            </a:r>
          </a:p>
        </p:txBody>
      </p:sp>
      <p:sp>
        <p:nvSpPr>
          <p:cNvPr id="13" name="Oval 12">
            <a:extLst>
              <a:ext uri="{FF2B5EF4-FFF2-40B4-BE49-F238E27FC236}">
                <a16:creationId xmlns:a16="http://schemas.microsoft.com/office/drawing/2014/main" id="{5B15DB67-3314-F5D1-3C67-16C6DC5D1E74}"/>
              </a:ext>
            </a:extLst>
          </p:cNvPr>
          <p:cNvSpPr/>
          <p:nvPr/>
        </p:nvSpPr>
        <p:spPr>
          <a:xfrm>
            <a:off x="231700" y="1286463"/>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AAFC837-DE54-3D28-B595-2DCD0DDE17FD}"/>
              </a:ext>
            </a:extLst>
          </p:cNvPr>
          <p:cNvCxnSpPr>
            <a:cxnSpLocks/>
          </p:cNvCxnSpPr>
          <p:nvPr/>
        </p:nvCxnSpPr>
        <p:spPr>
          <a:xfrm>
            <a:off x="119027" y="5650811"/>
            <a:ext cx="43405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6FF51D-3A45-AE1C-E81B-F752A205EC35}"/>
              </a:ext>
            </a:extLst>
          </p:cNvPr>
          <p:cNvCxnSpPr>
            <a:cxnSpLocks/>
          </p:cNvCxnSpPr>
          <p:nvPr/>
        </p:nvCxnSpPr>
        <p:spPr>
          <a:xfrm>
            <a:off x="7550334" y="5116483"/>
            <a:ext cx="40812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1B83C0-7CDA-3890-F3FF-DC0DB6A31A06}"/>
              </a:ext>
            </a:extLst>
          </p:cNvPr>
          <p:cNvCxnSpPr>
            <a:cxnSpLocks/>
          </p:cNvCxnSpPr>
          <p:nvPr/>
        </p:nvCxnSpPr>
        <p:spPr>
          <a:xfrm>
            <a:off x="80805" y="6282311"/>
            <a:ext cx="46298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D2015-5DF5-7381-4EBB-50023040D394}"/>
              </a:ext>
            </a:extLst>
          </p:cNvPr>
          <p:cNvCxnSpPr>
            <a:cxnSpLocks/>
          </p:cNvCxnSpPr>
          <p:nvPr/>
        </p:nvCxnSpPr>
        <p:spPr>
          <a:xfrm>
            <a:off x="4710678" y="5650811"/>
            <a:ext cx="7469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45F8AAC-CD2C-3B2F-85F9-25FC9C6CEC36}"/>
              </a:ext>
            </a:extLst>
          </p:cNvPr>
          <p:cNvSpPr/>
          <p:nvPr/>
        </p:nvSpPr>
        <p:spPr>
          <a:xfrm>
            <a:off x="205271" y="2463894"/>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6CA44E8-2C57-550B-CC8D-34C0419B8208}"/>
              </a:ext>
            </a:extLst>
          </p:cNvPr>
          <p:cNvSpPr txBox="1"/>
          <p:nvPr/>
        </p:nvSpPr>
        <p:spPr>
          <a:xfrm>
            <a:off x="8650840" y="6051479"/>
            <a:ext cx="3541160" cy="461665"/>
          </a:xfrm>
          <a:prstGeom prst="rect">
            <a:avLst/>
          </a:prstGeom>
          <a:noFill/>
        </p:spPr>
        <p:txBody>
          <a:bodyPr wrap="square" rtlCol="0">
            <a:spAutoFit/>
          </a:bodyPr>
          <a:lstStyle/>
          <a:p>
            <a:pPr algn="ctr"/>
            <a:r>
              <a:rPr lang="en-US" sz="2400" dirty="0"/>
              <a:t>Click here for the answers.</a:t>
            </a:r>
          </a:p>
        </p:txBody>
      </p:sp>
    </p:spTree>
    <p:extLst>
      <p:ext uri="{BB962C8B-B14F-4D97-AF65-F5344CB8AC3E}">
        <p14:creationId xmlns:p14="http://schemas.microsoft.com/office/powerpoint/2010/main" val="2538899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13"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1D790F-CF4F-F182-AD40-67AB3A47BBEC}"/>
              </a:ext>
            </a:extLst>
          </p:cNvPr>
          <p:cNvSpPr txBox="1"/>
          <p:nvPr/>
        </p:nvSpPr>
        <p:spPr>
          <a:xfrm>
            <a:off x="693396" y="1077168"/>
            <a:ext cx="7393669" cy="553998"/>
          </a:xfrm>
          <a:prstGeom prst="rect">
            <a:avLst/>
          </a:prstGeom>
          <a:noFill/>
        </p:spPr>
        <p:txBody>
          <a:bodyPr wrap="square">
            <a:spAutoFit/>
          </a:bodyPr>
          <a:lstStyle/>
          <a:p>
            <a:r>
              <a:rPr lang="en-US" sz="2900" b="1" dirty="0">
                <a:solidFill>
                  <a:schemeClr val="tx2"/>
                </a:solidFill>
              </a:rPr>
              <a:t>Fill in the blanks with the words from the box.</a:t>
            </a:r>
          </a:p>
        </p:txBody>
      </p:sp>
      <p:sp>
        <p:nvSpPr>
          <p:cNvPr id="37" name="TextBox 36">
            <a:extLst>
              <a:ext uri="{FF2B5EF4-FFF2-40B4-BE49-F238E27FC236}">
                <a16:creationId xmlns:a16="http://schemas.microsoft.com/office/drawing/2014/main" id="{46E1562F-92A7-7606-065D-77A4FDF0CDDE}"/>
              </a:ext>
            </a:extLst>
          </p:cNvPr>
          <p:cNvSpPr txBox="1"/>
          <p:nvPr/>
        </p:nvSpPr>
        <p:spPr>
          <a:xfrm>
            <a:off x="8628879" y="370253"/>
            <a:ext cx="3563121" cy="400110"/>
          </a:xfrm>
          <a:prstGeom prst="rect">
            <a:avLst/>
          </a:prstGeom>
          <a:noFill/>
        </p:spPr>
        <p:txBody>
          <a:bodyPr wrap="square" rtlCol="0">
            <a:spAutoFit/>
          </a:bodyPr>
          <a:lstStyle/>
          <a:p>
            <a:pPr algn="ctr"/>
            <a:r>
              <a:rPr lang="en-US" sz="2000" dirty="0"/>
              <a:t>Click here for the answers.</a:t>
            </a:r>
          </a:p>
        </p:txBody>
      </p:sp>
      <p:sp>
        <p:nvSpPr>
          <p:cNvPr id="2" name="TextBox 1">
            <a:extLst>
              <a:ext uri="{FF2B5EF4-FFF2-40B4-BE49-F238E27FC236}">
                <a16:creationId xmlns:a16="http://schemas.microsoft.com/office/drawing/2014/main" id="{3D555DDC-22F4-4AF1-F798-B0B5C4EF44EB}"/>
              </a:ext>
            </a:extLst>
          </p:cNvPr>
          <p:cNvSpPr txBox="1"/>
          <p:nvPr/>
        </p:nvSpPr>
        <p:spPr>
          <a:xfrm>
            <a:off x="494667" y="1693513"/>
            <a:ext cx="10983074" cy="1431161"/>
          </a:xfrm>
          <a:prstGeom prst="rect">
            <a:avLst/>
          </a:prstGeom>
          <a:noFill/>
          <a:ln w="38100">
            <a:solidFill>
              <a:schemeClr val="tx1"/>
            </a:solidFill>
          </a:ln>
        </p:spPr>
        <p:txBody>
          <a:bodyPr wrap="square" rtlCol="0">
            <a:spAutoFit/>
          </a:bodyPr>
          <a:lstStyle/>
          <a:p>
            <a:r>
              <a:rPr lang="en-US" sz="2900" dirty="0"/>
              <a:t>stay up late 			eat fruit and vegetables 		get some sleep </a:t>
            </a:r>
          </a:p>
          <a:p>
            <a:r>
              <a:rPr lang="en-US" sz="2900" dirty="0"/>
              <a:t>take your medicine	has a sore throat 			unhealthy 	</a:t>
            </a:r>
            <a:br>
              <a:rPr lang="en-US" sz="2900" dirty="0"/>
            </a:br>
            <a:r>
              <a:rPr lang="en-US" sz="2900" dirty="0"/>
              <a:t>take vitamins 		keep warm</a:t>
            </a:r>
          </a:p>
        </p:txBody>
      </p:sp>
      <p:sp>
        <p:nvSpPr>
          <p:cNvPr id="25" name="TextBox 24">
            <a:extLst>
              <a:ext uri="{FF2B5EF4-FFF2-40B4-BE49-F238E27FC236}">
                <a16:creationId xmlns:a16="http://schemas.microsoft.com/office/drawing/2014/main" id="{B8597BA2-340E-BFCB-4B7E-4DDEC93BE249}"/>
              </a:ext>
            </a:extLst>
          </p:cNvPr>
          <p:cNvSpPr txBox="1"/>
          <p:nvPr/>
        </p:nvSpPr>
        <p:spPr>
          <a:xfrm>
            <a:off x="0" y="3260032"/>
            <a:ext cx="12314326" cy="3044680"/>
          </a:xfrm>
          <a:prstGeom prst="rect">
            <a:avLst/>
          </a:prstGeom>
          <a:noFill/>
        </p:spPr>
        <p:txBody>
          <a:bodyPr wrap="square">
            <a:spAutoFit/>
          </a:bodyPr>
          <a:lstStyle/>
          <a:p>
            <a:pPr>
              <a:lnSpc>
                <a:spcPct val="130000"/>
              </a:lnSpc>
            </a:pPr>
            <a:r>
              <a:rPr lang="en-US" sz="3000" dirty="0"/>
              <a:t>1. It's 11 p.m., Mandy! You shouldn't ________________.</a:t>
            </a:r>
          </a:p>
          <a:p>
            <a:pPr>
              <a:lnSpc>
                <a:spcPct val="130000"/>
              </a:lnSpc>
            </a:pPr>
            <a:r>
              <a:rPr lang="en-US" sz="3000" dirty="0"/>
              <a:t>2. Most people don't need to ________________ because they can get enough vitamins from their food already.</a:t>
            </a:r>
          </a:p>
          <a:p>
            <a:pPr>
              <a:lnSpc>
                <a:spcPct val="130000"/>
              </a:lnSpc>
            </a:pPr>
            <a:r>
              <a:rPr lang="en-US" sz="3000" dirty="0"/>
              <a:t>3. It's very important to ________________ during winters.</a:t>
            </a:r>
          </a:p>
          <a:p>
            <a:pPr>
              <a:lnSpc>
                <a:spcPct val="130000"/>
              </a:lnSpc>
            </a:pPr>
            <a:r>
              <a:rPr lang="en-US" sz="3000" dirty="0"/>
              <a:t>4. We'll need to wake up at 4 a.m. tomorrow. Try to ________________ now.</a:t>
            </a:r>
          </a:p>
        </p:txBody>
      </p:sp>
      <p:sp>
        <p:nvSpPr>
          <p:cNvPr id="29" name="TextBox 28">
            <a:extLst>
              <a:ext uri="{FF2B5EF4-FFF2-40B4-BE49-F238E27FC236}">
                <a16:creationId xmlns:a16="http://schemas.microsoft.com/office/drawing/2014/main" id="{C6E3B151-C312-38A8-E764-17EF8FEB3817}"/>
              </a:ext>
            </a:extLst>
          </p:cNvPr>
          <p:cNvSpPr txBox="1"/>
          <p:nvPr/>
        </p:nvSpPr>
        <p:spPr>
          <a:xfrm>
            <a:off x="5986204" y="3298641"/>
            <a:ext cx="2572059" cy="584775"/>
          </a:xfrm>
          <a:prstGeom prst="rect">
            <a:avLst/>
          </a:prstGeom>
          <a:noFill/>
        </p:spPr>
        <p:txBody>
          <a:bodyPr wrap="square">
            <a:spAutoFit/>
          </a:bodyPr>
          <a:lstStyle/>
          <a:p>
            <a:pPr algn="ctr"/>
            <a:r>
              <a:rPr lang="en-US" sz="3200" dirty="0">
                <a:solidFill>
                  <a:srgbClr val="FF0000"/>
                </a:solidFill>
              </a:rPr>
              <a:t>stay up late</a:t>
            </a:r>
          </a:p>
        </p:txBody>
      </p:sp>
      <p:sp>
        <p:nvSpPr>
          <p:cNvPr id="27" name="TextBox 26">
            <a:extLst>
              <a:ext uri="{FF2B5EF4-FFF2-40B4-BE49-F238E27FC236}">
                <a16:creationId xmlns:a16="http://schemas.microsoft.com/office/drawing/2014/main" id="{834BDA2B-22C8-F353-D664-670EBDFE09F7}"/>
              </a:ext>
            </a:extLst>
          </p:cNvPr>
          <p:cNvSpPr txBox="1"/>
          <p:nvPr/>
        </p:nvSpPr>
        <p:spPr>
          <a:xfrm>
            <a:off x="4981242" y="3910815"/>
            <a:ext cx="2572059" cy="584775"/>
          </a:xfrm>
          <a:prstGeom prst="rect">
            <a:avLst/>
          </a:prstGeom>
          <a:noFill/>
        </p:spPr>
        <p:txBody>
          <a:bodyPr wrap="square">
            <a:spAutoFit/>
          </a:bodyPr>
          <a:lstStyle/>
          <a:p>
            <a:pPr algn="ctr"/>
            <a:r>
              <a:rPr lang="en-US" sz="3200" dirty="0">
                <a:solidFill>
                  <a:srgbClr val="FF0000"/>
                </a:solidFill>
              </a:rPr>
              <a:t>take vitamins</a:t>
            </a:r>
          </a:p>
        </p:txBody>
      </p:sp>
      <p:sp>
        <p:nvSpPr>
          <p:cNvPr id="38" name="TextBox 37">
            <a:extLst>
              <a:ext uri="{FF2B5EF4-FFF2-40B4-BE49-F238E27FC236}">
                <a16:creationId xmlns:a16="http://schemas.microsoft.com/office/drawing/2014/main" id="{A8D32D51-3054-1FA7-B74E-264E36F241C5}"/>
              </a:ext>
            </a:extLst>
          </p:cNvPr>
          <p:cNvSpPr txBox="1"/>
          <p:nvPr/>
        </p:nvSpPr>
        <p:spPr>
          <a:xfrm>
            <a:off x="4156307" y="5107763"/>
            <a:ext cx="2572059" cy="584775"/>
          </a:xfrm>
          <a:prstGeom prst="rect">
            <a:avLst/>
          </a:prstGeom>
          <a:noFill/>
        </p:spPr>
        <p:txBody>
          <a:bodyPr wrap="square">
            <a:spAutoFit/>
          </a:bodyPr>
          <a:lstStyle/>
          <a:p>
            <a:pPr algn="ctr"/>
            <a:r>
              <a:rPr lang="en-US" sz="3200" dirty="0">
                <a:solidFill>
                  <a:srgbClr val="FF0000"/>
                </a:solidFill>
              </a:rPr>
              <a:t>keep warm</a:t>
            </a:r>
          </a:p>
        </p:txBody>
      </p:sp>
      <p:sp>
        <p:nvSpPr>
          <p:cNvPr id="39" name="TextBox 38">
            <a:extLst>
              <a:ext uri="{FF2B5EF4-FFF2-40B4-BE49-F238E27FC236}">
                <a16:creationId xmlns:a16="http://schemas.microsoft.com/office/drawing/2014/main" id="{AE8ABCA5-BC29-D6BA-5CF6-C5E88F2A150D}"/>
              </a:ext>
            </a:extLst>
          </p:cNvPr>
          <p:cNvSpPr txBox="1"/>
          <p:nvPr/>
        </p:nvSpPr>
        <p:spPr>
          <a:xfrm>
            <a:off x="8087065" y="5692538"/>
            <a:ext cx="3108302" cy="584775"/>
          </a:xfrm>
          <a:prstGeom prst="rect">
            <a:avLst/>
          </a:prstGeom>
          <a:noFill/>
        </p:spPr>
        <p:txBody>
          <a:bodyPr wrap="square">
            <a:spAutoFit/>
          </a:bodyPr>
          <a:lstStyle/>
          <a:p>
            <a:pPr algn="ctr"/>
            <a:r>
              <a:rPr lang="en-US" sz="3200" dirty="0">
                <a:solidFill>
                  <a:srgbClr val="FF0000"/>
                </a:solidFill>
              </a:rPr>
              <a:t>get some sleep</a:t>
            </a:r>
          </a:p>
        </p:txBody>
      </p:sp>
      <p:grpSp>
        <p:nvGrpSpPr>
          <p:cNvPr id="6" name="Group 5">
            <a:extLst>
              <a:ext uri="{FF2B5EF4-FFF2-40B4-BE49-F238E27FC236}">
                <a16:creationId xmlns:a16="http://schemas.microsoft.com/office/drawing/2014/main" id="{EA9BD242-1AA3-6843-86DE-0F4286CBC97E}"/>
              </a:ext>
            </a:extLst>
          </p:cNvPr>
          <p:cNvGrpSpPr/>
          <p:nvPr/>
        </p:nvGrpSpPr>
        <p:grpSpPr>
          <a:xfrm>
            <a:off x="-330515" y="223951"/>
            <a:ext cx="4980153" cy="893565"/>
            <a:chOff x="525943" y="548141"/>
            <a:chExt cx="7202439" cy="1469139"/>
          </a:xfrm>
        </p:grpSpPr>
        <p:pic>
          <p:nvPicPr>
            <p:cNvPr id="42" name="Picture 41">
              <a:extLst>
                <a:ext uri="{FF2B5EF4-FFF2-40B4-BE49-F238E27FC236}">
                  <a16:creationId xmlns:a16="http://schemas.microsoft.com/office/drawing/2014/main" id="{C6AC3466-620D-CE3A-E831-CF0E5F44F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43" y="548141"/>
              <a:ext cx="7202439" cy="1469139"/>
            </a:xfrm>
            <a:prstGeom prst="rect">
              <a:avLst/>
            </a:prstGeom>
          </p:spPr>
        </p:pic>
        <p:sp>
          <p:nvSpPr>
            <p:cNvPr id="43" name="TextBox 42">
              <a:extLst>
                <a:ext uri="{FF2B5EF4-FFF2-40B4-BE49-F238E27FC236}">
                  <a16:creationId xmlns:a16="http://schemas.microsoft.com/office/drawing/2014/main" id="{4A9BFB40-C444-52B0-A5B7-4613A100C32E}"/>
                </a:ext>
              </a:extLst>
            </p:cNvPr>
            <p:cNvSpPr txBox="1"/>
            <p:nvPr/>
          </p:nvSpPr>
          <p:spPr>
            <a:xfrm>
              <a:off x="3159555" y="1002711"/>
              <a:ext cx="3622843" cy="834941"/>
            </a:xfrm>
            <a:prstGeom prst="rect">
              <a:avLst/>
            </a:prstGeom>
            <a:solidFill>
              <a:srgbClr val="06AFEE"/>
            </a:solidFill>
            <a:ln>
              <a:noFill/>
            </a:ln>
          </p:spPr>
          <p:txBody>
            <a:bodyPr wrap="square" rtlCol="0">
              <a:spAutoFit/>
            </a:bodyPr>
            <a:lstStyle/>
            <a:p>
              <a:pPr algn="ctr"/>
              <a:r>
                <a:rPr lang="en-US" sz="2700" b="1" dirty="0">
                  <a:solidFill>
                    <a:schemeClr val="bg1"/>
                  </a:solidFill>
                  <a:effectLst>
                    <a:outerShdw blurRad="38100" dist="38100" dir="2700000" algn="tl">
                      <a:srgbClr val="000000">
                        <a:alpha val="43137"/>
                      </a:srgbClr>
                    </a:outerShdw>
                  </a:effectLst>
                  <a:latin typeface="+mj-lt"/>
                </a:rPr>
                <a:t>Vocabulary</a:t>
              </a:r>
            </a:p>
          </p:txBody>
        </p:sp>
      </p:grpSp>
    </p:spTree>
    <p:extLst>
      <p:ext uri="{BB962C8B-B14F-4D97-AF65-F5344CB8AC3E}">
        <p14:creationId xmlns:p14="http://schemas.microsoft.com/office/powerpoint/2010/main" val="404858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7"/>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childTnLst>
        </p:cTn>
      </p:par>
    </p:tnLst>
    <p:bldLst>
      <p:bldP spid="2" grpId="0" animBg="1"/>
      <p:bldP spid="25" grpId="0"/>
      <p:bldP spid="29" grpId="0"/>
      <p:bldP spid="2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46E1562F-92A7-7606-065D-77A4FDF0CDDE}"/>
              </a:ext>
            </a:extLst>
          </p:cNvPr>
          <p:cNvSpPr txBox="1"/>
          <p:nvPr/>
        </p:nvSpPr>
        <p:spPr>
          <a:xfrm>
            <a:off x="8628879" y="370253"/>
            <a:ext cx="3563121" cy="400110"/>
          </a:xfrm>
          <a:prstGeom prst="rect">
            <a:avLst/>
          </a:prstGeom>
          <a:noFill/>
        </p:spPr>
        <p:txBody>
          <a:bodyPr wrap="square" rtlCol="0">
            <a:spAutoFit/>
          </a:bodyPr>
          <a:lstStyle/>
          <a:p>
            <a:pPr algn="ctr"/>
            <a:r>
              <a:rPr lang="en-US" sz="2000" dirty="0"/>
              <a:t>Click here for the answers.</a:t>
            </a:r>
          </a:p>
        </p:txBody>
      </p:sp>
      <p:sp>
        <p:nvSpPr>
          <p:cNvPr id="2" name="TextBox 1">
            <a:extLst>
              <a:ext uri="{FF2B5EF4-FFF2-40B4-BE49-F238E27FC236}">
                <a16:creationId xmlns:a16="http://schemas.microsoft.com/office/drawing/2014/main" id="{3D555DDC-22F4-4AF1-F798-B0B5C4EF44EB}"/>
              </a:ext>
            </a:extLst>
          </p:cNvPr>
          <p:cNvSpPr txBox="1"/>
          <p:nvPr/>
        </p:nvSpPr>
        <p:spPr>
          <a:xfrm>
            <a:off x="493160" y="847307"/>
            <a:ext cx="10983074" cy="1431161"/>
          </a:xfrm>
          <a:prstGeom prst="rect">
            <a:avLst/>
          </a:prstGeom>
          <a:noFill/>
          <a:ln w="38100">
            <a:solidFill>
              <a:schemeClr val="tx1"/>
            </a:solidFill>
          </a:ln>
        </p:spPr>
        <p:txBody>
          <a:bodyPr wrap="square" rtlCol="0">
            <a:spAutoFit/>
          </a:bodyPr>
          <a:lstStyle/>
          <a:p>
            <a:r>
              <a:rPr lang="en-US" sz="2900" strike="sngStrike" dirty="0"/>
              <a:t>stay up late</a:t>
            </a:r>
            <a:r>
              <a:rPr lang="en-US" sz="2900" dirty="0"/>
              <a:t> 			eat fruit and vegetables 		</a:t>
            </a:r>
            <a:r>
              <a:rPr lang="en-US" sz="2900" strike="sngStrike" dirty="0"/>
              <a:t>get some sleep</a:t>
            </a:r>
            <a:r>
              <a:rPr lang="en-US" sz="2900" dirty="0"/>
              <a:t> </a:t>
            </a:r>
          </a:p>
          <a:p>
            <a:r>
              <a:rPr lang="en-US" sz="2900" dirty="0"/>
              <a:t>take your medicine	has a sore throat 			unhealthy 	</a:t>
            </a:r>
            <a:br>
              <a:rPr lang="en-US" sz="2900" dirty="0"/>
            </a:br>
            <a:r>
              <a:rPr lang="en-US" sz="2900" strike="sngStrike" dirty="0"/>
              <a:t>take vitamins</a:t>
            </a:r>
            <a:r>
              <a:rPr lang="en-US" sz="2900" dirty="0"/>
              <a:t> 		</a:t>
            </a:r>
            <a:r>
              <a:rPr lang="en-US" sz="2900" strike="sngStrike" dirty="0"/>
              <a:t>keep warm</a:t>
            </a:r>
          </a:p>
        </p:txBody>
      </p:sp>
      <p:sp>
        <p:nvSpPr>
          <p:cNvPr id="25" name="TextBox 24">
            <a:extLst>
              <a:ext uri="{FF2B5EF4-FFF2-40B4-BE49-F238E27FC236}">
                <a16:creationId xmlns:a16="http://schemas.microsoft.com/office/drawing/2014/main" id="{B8597BA2-340E-BFCB-4B7E-4DDEC93BE249}"/>
              </a:ext>
            </a:extLst>
          </p:cNvPr>
          <p:cNvSpPr txBox="1"/>
          <p:nvPr/>
        </p:nvSpPr>
        <p:spPr>
          <a:xfrm>
            <a:off x="0" y="2355412"/>
            <a:ext cx="12314326" cy="3933384"/>
          </a:xfrm>
          <a:prstGeom prst="rect">
            <a:avLst/>
          </a:prstGeom>
          <a:noFill/>
        </p:spPr>
        <p:txBody>
          <a:bodyPr wrap="square">
            <a:spAutoFit/>
          </a:bodyPr>
          <a:lstStyle/>
          <a:p>
            <a:pPr>
              <a:lnSpc>
                <a:spcPct val="120000"/>
              </a:lnSpc>
            </a:pPr>
            <a:r>
              <a:rPr lang="en-US" sz="3000" dirty="0"/>
              <a:t>5. Matt's lifestyle is really _____________________. He doesn't exercise and eats lots of burgers and pizzas.</a:t>
            </a:r>
          </a:p>
          <a:p>
            <a:pPr>
              <a:lnSpc>
                <a:spcPct val="120000"/>
              </a:lnSpc>
            </a:pPr>
            <a:r>
              <a:rPr lang="en-US" sz="3000" dirty="0"/>
              <a:t>6. Don't forget to _____________________ after lunch. The doctor said you should eat some food before taking it.</a:t>
            </a:r>
          </a:p>
          <a:p>
            <a:pPr>
              <a:lnSpc>
                <a:spcPct val="120000"/>
              </a:lnSpc>
            </a:pPr>
            <a:r>
              <a:rPr lang="en-US" sz="3000" dirty="0"/>
              <a:t>7. Jane _____________________. It hurts when she eats or talks.</a:t>
            </a:r>
          </a:p>
          <a:p>
            <a:pPr>
              <a:lnSpc>
                <a:spcPct val="120000"/>
              </a:lnSpc>
            </a:pPr>
            <a:r>
              <a:rPr lang="en-US" sz="3000" dirty="0"/>
              <a:t>8. A good way to get your kids to _____________________ is to add some to their favorite dishes.</a:t>
            </a:r>
          </a:p>
        </p:txBody>
      </p:sp>
      <p:sp>
        <p:nvSpPr>
          <p:cNvPr id="40" name="TextBox 39">
            <a:extLst>
              <a:ext uri="{FF2B5EF4-FFF2-40B4-BE49-F238E27FC236}">
                <a16:creationId xmlns:a16="http://schemas.microsoft.com/office/drawing/2014/main" id="{5859D623-C6D2-F726-B975-AB96052AEC2D}"/>
              </a:ext>
            </a:extLst>
          </p:cNvPr>
          <p:cNvSpPr txBox="1"/>
          <p:nvPr/>
        </p:nvSpPr>
        <p:spPr>
          <a:xfrm>
            <a:off x="5041688" y="2370317"/>
            <a:ext cx="2230949" cy="584775"/>
          </a:xfrm>
          <a:prstGeom prst="rect">
            <a:avLst/>
          </a:prstGeom>
          <a:noFill/>
        </p:spPr>
        <p:txBody>
          <a:bodyPr wrap="square">
            <a:spAutoFit/>
          </a:bodyPr>
          <a:lstStyle/>
          <a:p>
            <a:pPr algn="ctr"/>
            <a:r>
              <a:rPr lang="en-US" sz="3200" dirty="0">
                <a:solidFill>
                  <a:srgbClr val="FF0000"/>
                </a:solidFill>
              </a:rPr>
              <a:t>unhealthy</a:t>
            </a:r>
          </a:p>
        </p:txBody>
      </p:sp>
      <p:sp>
        <p:nvSpPr>
          <p:cNvPr id="41" name="TextBox 40">
            <a:extLst>
              <a:ext uri="{FF2B5EF4-FFF2-40B4-BE49-F238E27FC236}">
                <a16:creationId xmlns:a16="http://schemas.microsoft.com/office/drawing/2014/main" id="{AE7202AC-2D8F-9F5B-9605-B2588D1DDBA7}"/>
              </a:ext>
            </a:extLst>
          </p:cNvPr>
          <p:cNvSpPr txBox="1"/>
          <p:nvPr/>
        </p:nvSpPr>
        <p:spPr>
          <a:xfrm>
            <a:off x="3051008" y="3470749"/>
            <a:ext cx="3524674" cy="584775"/>
          </a:xfrm>
          <a:prstGeom prst="rect">
            <a:avLst/>
          </a:prstGeom>
          <a:noFill/>
        </p:spPr>
        <p:txBody>
          <a:bodyPr wrap="square">
            <a:spAutoFit/>
          </a:bodyPr>
          <a:lstStyle/>
          <a:p>
            <a:pPr algn="ctr"/>
            <a:r>
              <a:rPr lang="en-US" sz="3200" dirty="0">
                <a:solidFill>
                  <a:srgbClr val="FF0000"/>
                </a:solidFill>
              </a:rPr>
              <a:t>take your medicine</a:t>
            </a:r>
          </a:p>
        </p:txBody>
      </p:sp>
      <p:sp>
        <p:nvSpPr>
          <p:cNvPr id="13" name="TextBox 12">
            <a:extLst>
              <a:ext uri="{FF2B5EF4-FFF2-40B4-BE49-F238E27FC236}">
                <a16:creationId xmlns:a16="http://schemas.microsoft.com/office/drawing/2014/main" id="{7F3BCEBE-0945-04A3-52C5-B7BF5411F763}"/>
              </a:ext>
            </a:extLst>
          </p:cNvPr>
          <p:cNvSpPr txBox="1"/>
          <p:nvPr/>
        </p:nvSpPr>
        <p:spPr>
          <a:xfrm>
            <a:off x="1675865" y="4587385"/>
            <a:ext cx="3304648" cy="584775"/>
          </a:xfrm>
          <a:prstGeom prst="rect">
            <a:avLst/>
          </a:prstGeom>
          <a:noFill/>
        </p:spPr>
        <p:txBody>
          <a:bodyPr wrap="square">
            <a:spAutoFit/>
          </a:bodyPr>
          <a:lstStyle/>
          <a:p>
            <a:pPr algn="ctr"/>
            <a:r>
              <a:rPr lang="en-US" sz="3200" dirty="0">
                <a:solidFill>
                  <a:srgbClr val="FF0000"/>
                </a:solidFill>
              </a:rPr>
              <a:t>has a sore throat</a:t>
            </a:r>
          </a:p>
        </p:txBody>
      </p:sp>
      <p:sp>
        <p:nvSpPr>
          <p:cNvPr id="14" name="TextBox 13">
            <a:extLst>
              <a:ext uri="{FF2B5EF4-FFF2-40B4-BE49-F238E27FC236}">
                <a16:creationId xmlns:a16="http://schemas.microsoft.com/office/drawing/2014/main" id="{F7A00E6A-95E2-1584-C105-5D8F22343708}"/>
              </a:ext>
            </a:extLst>
          </p:cNvPr>
          <p:cNvSpPr txBox="1"/>
          <p:nvPr/>
        </p:nvSpPr>
        <p:spPr>
          <a:xfrm>
            <a:off x="4813345" y="5111144"/>
            <a:ext cx="4796287" cy="584775"/>
          </a:xfrm>
          <a:prstGeom prst="rect">
            <a:avLst/>
          </a:prstGeom>
          <a:noFill/>
        </p:spPr>
        <p:txBody>
          <a:bodyPr wrap="square">
            <a:spAutoFit/>
          </a:bodyPr>
          <a:lstStyle/>
          <a:p>
            <a:pPr algn="ctr"/>
            <a:r>
              <a:rPr lang="en-US" sz="3200" dirty="0">
                <a:solidFill>
                  <a:srgbClr val="FF0000"/>
                </a:solidFill>
              </a:rPr>
              <a:t>eat fruit and vegetables </a:t>
            </a:r>
          </a:p>
        </p:txBody>
      </p:sp>
    </p:spTree>
    <p:extLst>
      <p:ext uri="{BB962C8B-B14F-4D97-AF65-F5344CB8AC3E}">
        <p14:creationId xmlns:p14="http://schemas.microsoft.com/office/powerpoint/2010/main" val="280427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childTnLst>
        </p:cTn>
      </p:par>
    </p:tnLst>
    <p:bldLst>
      <p:bldP spid="40" grpId="0"/>
      <p:bldP spid="4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70FFF-6976-61F2-A679-C97965B7E1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222" y="287089"/>
            <a:ext cx="3873352" cy="790079"/>
          </a:xfrm>
          <a:prstGeom prst="rect">
            <a:avLst/>
          </a:prstGeom>
        </p:spPr>
      </p:pic>
      <p:sp>
        <p:nvSpPr>
          <p:cNvPr id="11" name="TextBox 10">
            <a:extLst>
              <a:ext uri="{FF2B5EF4-FFF2-40B4-BE49-F238E27FC236}">
                <a16:creationId xmlns:a16="http://schemas.microsoft.com/office/drawing/2014/main" id="{FDCC4A81-74B0-1EA8-AAA0-4648E9503097}"/>
              </a:ext>
            </a:extLst>
          </p:cNvPr>
          <p:cNvSpPr txBox="1"/>
          <p:nvPr/>
        </p:nvSpPr>
        <p:spPr>
          <a:xfrm>
            <a:off x="693397" y="1077168"/>
            <a:ext cx="6488240" cy="553998"/>
          </a:xfrm>
          <a:prstGeom prst="rect">
            <a:avLst/>
          </a:prstGeom>
          <a:noFill/>
        </p:spPr>
        <p:txBody>
          <a:bodyPr wrap="square">
            <a:spAutoFit/>
          </a:bodyPr>
          <a:lstStyle/>
          <a:p>
            <a:r>
              <a:rPr lang="en-US" sz="2900" b="1" dirty="0">
                <a:solidFill>
                  <a:schemeClr val="tx2"/>
                </a:solidFill>
              </a:rPr>
              <a:t>a. Circle the correct words.</a:t>
            </a:r>
          </a:p>
        </p:txBody>
      </p:sp>
      <p:sp>
        <p:nvSpPr>
          <p:cNvPr id="15" name="TextBox 14">
            <a:extLst>
              <a:ext uri="{FF2B5EF4-FFF2-40B4-BE49-F238E27FC236}">
                <a16:creationId xmlns:a16="http://schemas.microsoft.com/office/drawing/2014/main" id="{5A82FC1D-0FB6-0931-200E-B7A72512572A}"/>
              </a:ext>
            </a:extLst>
          </p:cNvPr>
          <p:cNvSpPr txBox="1"/>
          <p:nvPr/>
        </p:nvSpPr>
        <p:spPr>
          <a:xfrm>
            <a:off x="102742" y="1631166"/>
            <a:ext cx="10162692" cy="4037580"/>
          </a:xfrm>
          <a:prstGeom prst="rect">
            <a:avLst/>
          </a:prstGeom>
          <a:noFill/>
        </p:spPr>
        <p:txBody>
          <a:bodyPr wrap="square">
            <a:spAutoFit/>
          </a:bodyPr>
          <a:lstStyle/>
          <a:p>
            <a:pPr>
              <a:lnSpc>
                <a:spcPct val="140000"/>
              </a:lnSpc>
              <a:tabLst>
                <a:tab pos="396875" algn="l"/>
              </a:tabLst>
            </a:pPr>
            <a:r>
              <a:rPr lang="en-US" sz="3100" dirty="0"/>
              <a:t>1. Can you go buy </a:t>
            </a:r>
            <a:r>
              <a:rPr lang="en-US" sz="3100" i="1" dirty="0"/>
              <a:t>some/much </a:t>
            </a:r>
            <a:r>
              <a:rPr lang="en-US" sz="3100" dirty="0"/>
              <a:t>milk, please? </a:t>
            </a:r>
            <a:br>
              <a:rPr lang="en-US" sz="3100" dirty="0"/>
            </a:br>
            <a:r>
              <a:rPr lang="en-US" sz="3100" dirty="0"/>
              <a:t>	We don't have </a:t>
            </a:r>
            <a:r>
              <a:rPr lang="en-US" sz="3100" i="1" dirty="0"/>
              <a:t>some/any </a:t>
            </a:r>
            <a:r>
              <a:rPr lang="en-US" sz="3100" dirty="0"/>
              <a:t>left.</a:t>
            </a:r>
          </a:p>
          <a:p>
            <a:pPr>
              <a:lnSpc>
                <a:spcPct val="140000"/>
              </a:lnSpc>
            </a:pPr>
            <a:r>
              <a:rPr lang="en-US" sz="3100" dirty="0"/>
              <a:t>2. I eat </a:t>
            </a:r>
            <a:r>
              <a:rPr lang="en-US" sz="3100" i="1" dirty="0"/>
              <a:t>lots of/any </a:t>
            </a:r>
            <a:r>
              <a:rPr lang="en-US" sz="3100" dirty="0"/>
              <a:t>vegetables every day.</a:t>
            </a:r>
          </a:p>
          <a:p>
            <a:pPr>
              <a:lnSpc>
                <a:spcPct val="140000"/>
              </a:lnSpc>
            </a:pPr>
            <a:r>
              <a:rPr lang="en-US" sz="3100" dirty="0"/>
              <a:t>3. Ben doesn't do </a:t>
            </a:r>
            <a:r>
              <a:rPr lang="en-US" sz="3100" i="1" dirty="0"/>
              <a:t>any/a little </a:t>
            </a:r>
            <a:r>
              <a:rPr lang="en-US" sz="3100" dirty="0"/>
              <a:t>exercise. He's very lazy.</a:t>
            </a:r>
          </a:p>
          <a:p>
            <a:pPr>
              <a:lnSpc>
                <a:spcPct val="140000"/>
              </a:lnSpc>
            </a:pPr>
            <a:r>
              <a:rPr lang="en-US" sz="3100" dirty="0"/>
              <a:t>4. My parents let me watch </a:t>
            </a:r>
            <a:r>
              <a:rPr lang="en-US" sz="3100" i="1" dirty="0"/>
              <a:t>a little/any </a:t>
            </a:r>
            <a:r>
              <a:rPr lang="en-US" sz="3100" dirty="0"/>
              <a:t>TV every day.</a:t>
            </a:r>
          </a:p>
          <a:p>
            <a:pPr>
              <a:lnSpc>
                <a:spcPct val="140000"/>
              </a:lnSpc>
            </a:pPr>
            <a:r>
              <a:rPr lang="en-US" sz="3100" dirty="0"/>
              <a:t>5. You should drink </a:t>
            </a:r>
            <a:r>
              <a:rPr lang="en-US" sz="3100" i="1" dirty="0"/>
              <a:t>lots of/any </a:t>
            </a:r>
            <a:r>
              <a:rPr lang="en-US" sz="3100" dirty="0"/>
              <a:t>water every day.</a:t>
            </a:r>
          </a:p>
        </p:txBody>
      </p:sp>
      <p:sp>
        <p:nvSpPr>
          <p:cNvPr id="16" name="Oval 15">
            <a:extLst>
              <a:ext uri="{FF2B5EF4-FFF2-40B4-BE49-F238E27FC236}">
                <a16:creationId xmlns:a16="http://schemas.microsoft.com/office/drawing/2014/main" id="{545C48AB-AC6D-6E12-223F-902A8186F682}"/>
              </a:ext>
            </a:extLst>
          </p:cNvPr>
          <p:cNvSpPr/>
          <p:nvPr/>
        </p:nvSpPr>
        <p:spPr>
          <a:xfrm>
            <a:off x="3024962" y="1756881"/>
            <a:ext cx="1115521" cy="5753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86DDED-8A1E-019D-48AF-08F4DD5339F4}"/>
              </a:ext>
            </a:extLst>
          </p:cNvPr>
          <p:cNvSpPr/>
          <p:nvPr/>
        </p:nvSpPr>
        <p:spPr>
          <a:xfrm>
            <a:off x="3944678" y="2436392"/>
            <a:ext cx="681649" cy="575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27F32F9-F78F-787A-8442-636157D4ACF0}"/>
              </a:ext>
            </a:extLst>
          </p:cNvPr>
          <p:cNvSpPr/>
          <p:nvPr/>
        </p:nvSpPr>
        <p:spPr>
          <a:xfrm>
            <a:off x="1288629" y="3074603"/>
            <a:ext cx="1115521" cy="575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03EBD57-FB5D-4E89-CB22-BB60487A7EF6}"/>
              </a:ext>
            </a:extLst>
          </p:cNvPr>
          <p:cNvSpPr/>
          <p:nvPr/>
        </p:nvSpPr>
        <p:spPr>
          <a:xfrm>
            <a:off x="3024962" y="3766814"/>
            <a:ext cx="653903" cy="575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D2D48F8-DFAC-2C39-8F1E-B2CEBABBCC43}"/>
              </a:ext>
            </a:extLst>
          </p:cNvPr>
          <p:cNvSpPr/>
          <p:nvPr/>
        </p:nvSpPr>
        <p:spPr>
          <a:xfrm>
            <a:off x="4626327" y="4444908"/>
            <a:ext cx="1115521" cy="575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C6B58BE-CCCB-62DF-EE1A-03DEA8BDA4E6}"/>
              </a:ext>
            </a:extLst>
          </p:cNvPr>
          <p:cNvSpPr/>
          <p:nvPr/>
        </p:nvSpPr>
        <p:spPr>
          <a:xfrm>
            <a:off x="3295046" y="5093393"/>
            <a:ext cx="1115521" cy="575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450D945-E855-60B7-D923-3EBD6A37E793}"/>
              </a:ext>
            </a:extLst>
          </p:cNvPr>
          <p:cNvSpPr txBox="1"/>
          <p:nvPr/>
        </p:nvSpPr>
        <p:spPr>
          <a:xfrm>
            <a:off x="9019297" y="6022689"/>
            <a:ext cx="3563121" cy="400110"/>
          </a:xfrm>
          <a:prstGeom prst="rect">
            <a:avLst/>
          </a:prstGeom>
          <a:noFill/>
        </p:spPr>
        <p:txBody>
          <a:bodyPr wrap="square" rtlCol="0">
            <a:spAutoFit/>
          </a:bodyPr>
          <a:lstStyle/>
          <a:p>
            <a:pPr algn="ctr"/>
            <a:r>
              <a:rPr lang="en-US" sz="2000" dirty="0"/>
              <a:t>Click here for the answers.</a:t>
            </a:r>
          </a:p>
        </p:txBody>
      </p:sp>
    </p:spTree>
    <p:extLst>
      <p:ext uri="{BB962C8B-B14F-4D97-AF65-F5344CB8AC3E}">
        <p14:creationId xmlns:p14="http://schemas.microsoft.com/office/powerpoint/2010/main" val="3626276030"/>
      </p:ext>
    </p:extLst>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childTnLst>
        </p:cTn>
      </p:par>
    </p:tnLst>
    <p:bldLst>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1D790F-CF4F-F182-AD40-67AB3A47BBEC}"/>
              </a:ext>
            </a:extLst>
          </p:cNvPr>
          <p:cNvSpPr txBox="1"/>
          <p:nvPr/>
        </p:nvSpPr>
        <p:spPr>
          <a:xfrm>
            <a:off x="0" y="327679"/>
            <a:ext cx="11673841" cy="569387"/>
          </a:xfrm>
          <a:prstGeom prst="rect">
            <a:avLst/>
          </a:prstGeom>
          <a:noFill/>
        </p:spPr>
        <p:txBody>
          <a:bodyPr wrap="square">
            <a:spAutoFit/>
          </a:bodyPr>
          <a:lstStyle/>
          <a:p>
            <a:r>
              <a:rPr lang="en-US" sz="3100" b="1" dirty="0">
                <a:solidFill>
                  <a:schemeClr val="tx2"/>
                </a:solidFill>
              </a:rPr>
              <a:t>b. Unscramble the sentences.</a:t>
            </a:r>
          </a:p>
        </p:txBody>
      </p:sp>
      <p:sp>
        <p:nvSpPr>
          <p:cNvPr id="4" name="TextBox 3">
            <a:extLst>
              <a:ext uri="{FF2B5EF4-FFF2-40B4-BE49-F238E27FC236}">
                <a16:creationId xmlns:a16="http://schemas.microsoft.com/office/drawing/2014/main" id="{2E91F6A7-F716-8759-6973-000CC24E3E90}"/>
              </a:ext>
            </a:extLst>
          </p:cNvPr>
          <p:cNvSpPr txBox="1"/>
          <p:nvPr/>
        </p:nvSpPr>
        <p:spPr>
          <a:xfrm>
            <a:off x="0" y="732679"/>
            <a:ext cx="11673841" cy="5778826"/>
          </a:xfrm>
          <a:prstGeom prst="rect">
            <a:avLst/>
          </a:prstGeom>
          <a:noFill/>
        </p:spPr>
        <p:txBody>
          <a:bodyPr wrap="square">
            <a:spAutoFit/>
          </a:bodyPr>
          <a:lstStyle/>
          <a:p>
            <a:pPr>
              <a:lnSpc>
                <a:spcPct val="120000"/>
              </a:lnSpc>
            </a:pPr>
            <a:r>
              <a:rPr lang="en-US" sz="3100" dirty="0">
                <a:solidFill>
                  <a:schemeClr val="tx2"/>
                </a:solidFill>
              </a:rPr>
              <a:t>1. shouldn't/TV./You/much/watch/too</a:t>
            </a:r>
          </a:p>
          <a:p>
            <a:pPr>
              <a:lnSpc>
                <a:spcPct val="120000"/>
              </a:lnSpc>
            </a:pPr>
            <a:r>
              <a:rPr lang="en-US" sz="3100" dirty="0">
                <a:solidFill>
                  <a:schemeClr val="tx2"/>
                </a:solidFill>
              </a:rPr>
              <a:t>_________________________________________________________</a:t>
            </a:r>
          </a:p>
          <a:p>
            <a:pPr>
              <a:lnSpc>
                <a:spcPct val="120000"/>
              </a:lnSpc>
            </a:pPr>
            <a:r>
              <a:rPr lang="en-US" sz="3100" dirty="0">
                <a:solidFill>
                  <a:schemeClr val="tx2"/>
                </a:solidFill>
              </a:rPr>
              <a:t>2. do/What/should/healthier?/I/to/become</a:t>
            </a:r>
          </a:p>
          <a:p>
            <a:pPr>
              <a:lnSpc>
                <a:spcPct val="120000"/>
              </a:lnSpc>
            </a:pPr>
            <a:r>
              <a:rPr lang="en-US" sz="3100" dirty="0">
                <a:solidFill>
                  <a:schemeClr val="tx2"/>
                </a:solidFill>
              </a:rPr>
              <a:t>_________________________________________________________ 3. exercise./He/much/do/doesn't</a:t>
            </a:r>
          </a:p>
          <a:p>
            <a:pPr>
              <a:lnSpc>
                <a:spcPct val="120000"/>
              </a:lnSpc>
            </a:pPr>
            <a:r>
              <a:rPr lang="en-US" sz="3100" dirty="0">
                <a:solidFill>
                  <a:schemeClr val="tx2"/>
                </a:solidFill>
              </a:rPr>
              <a:t>_________________________________________________________</a:t>
            </a:r>
          </a:p>
          <a:p>
            <a:pPr>
              <a:lnSpc>
                <a:spcPct val="120000"/>
              </a:lnSpc>
            </a:pPr>
            <a:r>
              <a:rPr lang="en-US" sz="3100" dirty="0">
                <a:solidFill>
                  <a:schemeClr val="tx2"/>
                </a:solidFill>
              </a:rPr>
              <a:t>4. get/a/Teens/hours/night./nine/should/sleep/of</a:t>
            </a:r>
          </a:p>
          <a:p>
            <a:pPr>
              <a:lnSpc>
                <a:spcPct val="120000"/>
              </a:lnSpc>
            </a:pPr>
            <a:r>
              <a:rPr lang="en-US" sz="3100" dirty="0">
                <a:solidFill>
                  <a:schemeClr val="tx2"/>
                </a:solidFill>
              </a:rPr>
              <a:t>_________________________________________________________</a:t>
            </a:r>
          </a:p>
          <a:p>
            <a:pPr>
              <a:lnSpc>
                <a:spcPct val="120000"/>
              </a:lnSpc>
            </a:pPr>
            <a:r>
              <a:rPr lang="en-US" sz="3100" dirty="0">
                <a:solidFill>
                  <a:schemeClr val="tx2"/>
                </a:solidFill>
              </a:rPr>
              <a:t>5. of/shouldn't/candy./You/eat/lots</a:t>
            </a:r>
          </a:p>
          <a:p>
            <a:pPr>
              <a:lnSpc>
                <a:spcPct val="120000"/>
              </a:lnSpc>
            </a:pPr>
            <a:r>
              <a:rPr lang="en-US" sz="3100" dirty="0">
                <a:solidFill>
                  <a:schemeClr val="tx2"/>
                </a:solidFill>
              </a:rPr>
              <a:t>_________________________________________________________</a:t>
            </a:r>
          </a:p>
        </p:txBody>
      </p:sp>
      <p:sp>
        <p:nvSpPr>
          <p:cNvPr id="5" name="TextBox 4">
            <a:extLst>
              <a:ext uri="{FF2B5EF4-FFF2-40B4-BE49-F238E27FC236}">
                <a16:creationId xmlns:a16="http://schemas.microsoft.com/office/drawing/2014/main" id="{F8838EC9-0277-DD8B-CE19-9671D3128A70}"/>
              </a:ext>
            </a:extLst>
          </p:cNvPr>
          <p:cNvSpPr txBox="1"/>
          <p:nvPr/>
        </p:nvSpPr>
        <p:spPr>
          <a:xfrm>
            <a:off x="0" y="1302066"/>
            <a:ext cx="6185042" cy="584775"/>
          </a:xfrm>
          <a:prstGeom prst="rect">
            <a:avLst/>
          </a:prstGeom>
          <a:noFill/>
        </p:spPr>
        <p:txBody>
          <a:bodyPr wrap="square">
            <a:spAutoFit/>
          </a:bodyPr>
          <a:lstStyle/>
          <a:p>
            <a:pPr algn="ctr"/>
            <a:r>
              <a:rPr lang="en-US" sz="3200" i="1" dirty="0"/>
              <a:t>You shouldn’t watch too much TV.</a:t>
            </a:r>
          </a:p>
        </p:txBody>
      </p:sp>
      <p:sp>
        <p:nvSpPr>
          <p:cNvPr id="6" name="TextBox 5">
            <a:extLst>
              <a:ext uri="{FF2B5EF4-FFF2-40B4-BE49-F238E27FC236}">
                <a16:creationId xmlns:a16="http://schemas.microsoft.com/office/drawing/2014/main" id="{1E940567-D682-86D2-B237-C7C96B530AA2}"/>
              </a:ext>
            </a:extLst>
          </p:cNvPr>
          <p:cNvSpPr txBox="1"/>
          <p:nvPr/>
        </p:nvSpPr>
        <p:spPr>
          <a:xfrm>
            <a:off x="164387" y="2484589"/>
            <a:ext cx="6924782" cy="584775"/>
          </a:xfrm>
          <a:prstGeom prst="rect">
            <a:avLst/>
          </a:prstGeom>
          <a:noFill/>
        </p:spPr>
        <p:txBody>
          <a:bodyPr wrap="square">
            <a:spAutoFit/>
          </a:bodyPr>
          <a:lstStyle/>
          <a:p>
            <a:r>
              <a:rPr lang="en-US" sz="3200" dirty="0">
                <a:solidFill>
                  <a:srgbClr val="FF0000"/>
                </a:solidFill>
              </a:rPr>
              <a:t>What should I do to become healthier?</a:t>
            </a:r>
          </a:p>
        </p:txBody>
      </p:sp>
      <p:sp>
        <p:nvSpPr>
          <p:cNvPr id="8" name="TextBox 7">
            <a:extLst>
              <a:ext uri="{FF2B5EF4-FFF2-40B4-BE49-F238E27FC236}">
                <a16:creationId xmlns:a16="http://schemas.microsoft.com/office/drawing/2014/main" id="{8BE86822-2241-04D6-B164-1DBBAADF6F00}"/>
              </a:ext>
            </a:extLst>
          </p:cNvPr>
          <p:cNvSpPr txBox="1"/>
          <p:nvPr/>
        </p:nvSpPr>
        <p:spPr>
          <a:xfrm>
            <a:off x="164387" y="3622092"/>
            <a:ext cx="6924782" cy="584775"/>
          </a:xfrm>
          <a:prstGeom prst="rect">
            <a:avLst/>
          </a:prstGeom>
          <a:noFill/>
        </p:spPr>
        <p:txBody>
          <a:bodyPr wrap="square">
            <a:spAutoFit/>
          </a:bodyPr>
          <a:lstStyle/>
          <a:p>
            <a:r>
              <a:rPr lang="en-US" sz="3200" dirty="0">
                <a:solidFill>
                  <a:srgbClr val="FF0000"/>
                </a:solidFill>
              </a:rPr>
              <a:t>He doesn’t do much exercise.</a:t>
            </a:r>
          </a:p>
        </p:txBody>
      </p:sp>
      <p:sp>
        <p:nvSpPr>
          <p:cNvPr id="9" name="TextBox 8">
            <a:extLst>
              <a:ext uri="{FF2B5EF4-FFF2-40B4-BE49-F238E27FC236}">
                <a16:creationId xmlns:a16="http://schemas.microsoft.com/office/drawing/2014/main" id="{800712EA-2A7A-EDE9-19A3-4ED548845249}"/>
              </a:ext>
            </a:extLst>
          </p:cNvPr>
          <p:cNvSpPr txBox="1"/>
          <p:nvPr/>
        </p:nvSpPr>
        <p:spPr>
          <a:xfrm>
            <a:off x="164387" y="4750693"/>
            <a:ext cx="7918564" cy="584775"/>
          </a:xfrm>
          <a:prstGeom prst="rect">
            <a:avLst/>
          </a:prstGeom>
          <a:noFill/>
        </p:spPr>
        <p:txBody>
          <a:bodyPr wrap="square">
            <a:spAutoFit/>
          </a:bodyPr>
          <a:lstStyle/>
          <a:p>
            <a:r>
              <a:rPr lang="en-US" sz="3200" dirty="0">
                <a:solidFill>
                  <a:srgbClr val="FF0000"/>
                </a:solidFill>
              </a:rPr>
              <a:t>Teens should get a nine hours of sleep a night.</a:t>
            </a:r>
          </a:p>
        </p:txBody>
      </p:sp>
      <p:sp>
        <p:nvSpPr>
          <p:cNvPr id="10" name="TextBox 9">
            <a:extLst>
              <a:ext uri="{FF2B5EF4-FFF2-40B4-BE49-F238E27FC236}">
                <a16:creationId xmlns:a16="http://schemas.microsoft.com/office/drawing/2014/main" id="{A8FC7B9B-1B92-2EE9-5B1F-752EC71D1A45}"/>
              </a:ext>
            </a:extLst>
          </p:cNvPr>
          <p:cNvSpPr txBox="1"/>
          <p:nvPr/>
        </p:nvSpPr>
        <p:spPr>
          <a:xfrm>
            <a:off x="164387" y="5879295"/>
            <a:ext cx="7918564" cy="584775"/>
          </a:xfrm>
          <a:prstGeom prst="rect">
            <a:avLst/>
          </a:prstGeom>
          <a:noFill/>
        </p:spPr>
        <p:txBody>
          <a:bodyPr wrap="square">
            <a:spAutoFit/>
          </a:bodyPr>
          <a:lstStyle/>
          <a:p>
            <a:r>
              <a:rPr lang="en-US" sz="3200" dirty="0">
                <a:solidFill>
                  <a:srgbClr val="FF0000"/>
                </a:solidFill>
              </a:rPr>
              <a:t>You shouldn’t eat lots of candy.</a:t>
            </a:r>
          </a:p>
        </p:txBody>
      </p:sp>
      <p:sp>
        <p:nvSpPr>
          <p:cNvPr id="11" name="TextBox 10">
            <a:extLst>
              <a:ext uri="{FF2B5EF4-FFF2-40B4-BE49-F238E27FC236}">
                <a16:creationId xmlns:a16="http://schemas.microsoft.com/office/drawing/2014/main" id="{8EC18AD2-7B54-D137-7614-ECB51B8727D8}"/>
              </a:ext>
            </a:extLst>
          </p:cNvPr>
          <p:cNvSpPr txBox="1"/>
          <p:nvPr/>
        </p:nvSpPr>
        <p:spPr>
          <a:xfrm>
            <a:off x="8628879" y="370253"/>
            <a:ext cx="3563121" cy="400110"/>
          </a:xfrm>
          <a:prstGeom prst="rect">
            <a:avLst/>
          </a:prstGeom>
          <a:noFill/>
        </p:spPr>
        <p:txBody>
          <a:bodyPr wrap="square" rtlCol="0">
            <a:spAutoFit/>
          </a:bodyPr>
          <a:lstStyle/>
          <a:p>
            <a:pPr algn="ctr"/>
            <a:r>
              <a:rPr lang="en-US" sz="2000" dirty="0"/>
              <a:t>Click here for the answers.</a:t>
            </a:r>
          </a:p>
        </p:txBody>
      </p:sp>
    </p:spTree>
    <p:extLst>
      <p:ext uri="{BB962C8B-B14F-4D97-AF65-F5344CB8AC3E}">
        <p14:creationId xmlns:p14="http://schemas.microsoft.com/office/powerpoint/2010/main" val="5686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4" grpId="0"/>
      <p:bldP spid="5" grpId="0"/>
      <p:bldP spid="6"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A3037D8-3233-A8A2-0EF2-50403211162B}"/>
              </a:ext>
            </a:extLst>
          </p:cNvPr>
          <p:cNvSpPr txBox="1"/>
          <p:nvPr/>
        </p:nvSpPr>
        <p:spPr>
          <a:xfrm>
            <a:off x="0" y="2726966"/>
            <a:ext cx="12298925" cy="2232021"/>
          </a:xfrm>
          <a:prstGeom prst="rect">
            <a:avLst/>
          </a:prstGeom>
          <a:noFill/>
        </p:spPr>
        <p:txBody>
          <a:bodyPr wrap="square">
            <a:spAutoFit/>
          </a:bodyPr>
          <a:lstStyle/>
          <a:p>
            <a:pPr>
              <a:lnSpc>
                <a:spcPct val="150000"/>
              </a:lnSpc>
            </a:pPr>
            <a:r>
              <a:rPr lang="en-US" sz="3200" dirty="0">
                <a:solidFill>
                  <a:schemeClr val="tx2"/>
                </a:solidFill>
              </a:rPr>
              <a:t>1. A. t</a:t>
            </a:r>
            <a:r>
              <a:rPr lang="en-US" sz="3200" u="sng" dirty="0">
                <a:solidFill>
                  <a:schemeClr val="tx2"/>
                </a:solidFill>
              </a:rPr>
              <a:t>a</a:t>
            </a:r>
            <a:r>
              <a:rPr lang="en-US" sz="3200" dirty="0">
                <a:solidFill>
                  <a:schemeClr val="tx2"/>
                </a:solidFill>
              </a:rPr>
              <a:t>ke 		B. st</a:t>
            </a:r>
            <a:r>
              <a:rPr lang="en-US" sz="3200" u="sng" dirty="0">
                <a:solidFill>
                  <a:schemeClr val="tx2"/>
                </a:solidFill>
              </a:rPr>
              <a:t>a</a:t>
            </a:r>
            <a:r>
              <a:rPr lang="en-US" sz="3200" dirty="0">
                <a:solidFill>
                  <a:schemeClr val="tx2"/>
                </a:solidFill>
              </a:rPr>
              <a:t>y 		C. l</a:t>
            </a:r>
            <a:r>
              <a:rPr lang="en-US" sz="3200" u="sng" dirty="0">
                <a:solidFill>
                  <a:schemeClr val="tx2"/>
                </a:solidFill>
              </a:rPr>
              <a:t>a</a:t>
            </a:r>
            <a:r>
              <a:rPr lang="en-US" sz="3200" dirty="0">
                <a:solidFill>
                  <a:schemeClr val="tx2"/>
                </a:solidFill>
              </a:rPr>
              <a:t>te 		D. sod</a:t>
            </a:r>
            <a:r>
              <a:rPr lang="en-US" sz="3200" u="sng" dirty="0">
                <a:solidFill>
                  <a:schemeClr val="tx2"/>
                </a:solidFill>
              </a:rPr>
              <a:t>a</a:t>
            </a:r>
          </a:p>
          <a:p>
            <a:pPr>
              <a:lnSpc>
                <a:spcPct val="150000"/>
              </a:lnSpc>
            </a:pPr>
            <a:r>
              <a:rPr lang="en-US" sz="3200" dirty="0">
                <a:solidFill>
                  <a:schemeClr val="tx2"/>
                </a:solidFill>
              </a:rPr>
              <a:t>2. A. f</a:t>
            </a:r>
            <a:r>
              <a:rPr lang="en-US" sz="3200" u="sng" dirty="0">
                <a:solidFill>
                  <a:schemeClr val="tx2"/>
                </a:solidFill>
              </a:rPr>
              <a:t>e</a:t>
            </a:r>
            <a:r>
              <a:rPr lang="en-US" sz="3200" dirty="0">
                <a:solidFill>
                  <a:schemeClr val="tx2"/>
                </a:solidFill>
              </a:rPr>
              <a:t>ver 		B. r</a:t>
            </a:r>
            <a:r>
              <a:rPr lang="en-US" sz="3200" u="sng" dirty="0">
                <a:solidFill>
                  <a:schemeClr val="tx2"/>
                </a:solidFill>
              </a:rPr>
              <a:t>e</a:t>
            </a:r>
            <a:r>
              <a:rPr lang="en-US" sz="3200" dirty="0">
                <a:solidFill>
                  <a:schemeClr val="tx2"/>
                </a:solidFill>
              </a:rPr>
              <a:t>st 		C. v</a:t>
            </a:r>
            <a:r>
              <a:rPr lang="en-US" sz="3200" u="sng" dirty="0">
                <a:solidFill>
                  <a:schemeClr val="tx2"/>
                </a:solidFill>
              </a:rPr>
              <a:t>e</a:t>
            </a:r>
            <a:r>
              <a:rPr lang="en-US" sz="3200" dirty="0">
                <a:solidFill>
                  <a:schemeClr val="tx2"/>
                </a:solidFill>
              </a:rPr>
              <a:t>getable 	D. m</a:t>
            </a:r>
            <a:r>
              <a:rPr lang="en-US" sz="3200" u="sng" dirty="0">
                <a:solidFill>
                  <a:schemeClr val="tx2"/>
                </a:solidFill>
              </a:rPr>
              <a:t>e</a:t>
            </a:r>
            <a:r>
              <a:rPr lang="en-US" sz="3200" dirty="0">
                <a:solidFill>
                  <a:schemeClr val="tx2"/>
                </a:solidFill>
              </a:rPr>
              <a:t>dicine</a:t>
            </a:r>
          </a:p>
          <a:p>
            <a:pPr>
              <a:lnSpc>
                <a:spcPct val="150000"/>
              </a:lnSpc>
            </a:pPr>
            <a:r>
              <a:rPr lang="en-US" sz="3200" dirty="0">
                <a:solidFill>
                  <a:schemeClr val="tx2"/>
                </a:solidFill>
              </a:rPr>
              <a:t>3. A. c</a:t>
            </a:r>
            <a:r>
              <a:rPr lang="en-US" sz="3200" u="sng" dirty="0">
                <a:solidFill>
                  <a:schemeClr val="tx2"/>
                </a:solidFill>
              </a:rPr>
              <a:t>a</a:t>
            </a:r>
            <a:r>
              <a:rPr lang="en-US" sz="3200" dirty="0">
                <a:solidFill>
                  <a:schemeClr val="tx2"/>
                </a:solidFill>
              </a:rPr>
              <a:t>ndy 	B. f</a:t>
            </a:r>
            <a:r>
              <a:rPr lang="en-US" sz="3200" u="sng" dirty="0">
                <a:solidFill>
                  <a:schemeClr val="tx2"/>
                </a:solidFill>
              </a:rPr>
              <a:t>a</a:t>
            </a:r>
            <a:r>
              <a:rPr lang="en-US" sz="3200" dirty="0">
                <a:solidFill>
                  <a:schemeClr val="tx2"/>
                </a:solidFill>
              </a:rPr>
              <a:t>st food 	C. w</a:t>
            </a:r>
            <a:r>
              <a:rPr lang="en-US" sz="3200" u="sng" dirty="0">
                <a:solidFill>
                  <a:schemeClr val="tx2"/>
                </a:solidFill>
              </a:rPr>
              <a:t>a</a:t>
            </a:r>
            <a:r>
              <a:rPr lang="en-US" sz="3200" dirty="0">
                <a:solidFill>
                  <a:schemeClr val="tx2"/>
                </a:solidFill>
              </a:rPr>
              <a:t>rm 		D. h</a:t>
            </a:r>
            <a:r>
              <a:rPr lang="en-US" sz="3200" u="sng" dirty="0">
                <a:solidFill>
                  <a:schemeClr val="tx2"/>
                </a:solidFill>
              </a:rPr>
              <a:t>a</a:t>
            </a:r>
            <a:r>
              <a:rPr lang="en-US" sz="3200" dirty="0">
                <a:solidFill>
                  <a:schemeClr val="tx2"/>
                </a:solidFill>
              </a:rPr>
              <a:t>ve</a:t>
            </a:r>
          </a:p>
        </p:txBody>
      </p:sp>
      <p:sp>
        <p:nvSpPr>
          <p:cNvPr id="4" name="TextBox 3">
            <a:extLst>
              <a:ext uri="{FF2B5EF4-FFF2-40B4-BE49-F238E27FC236}">
                <a16:creationId xmlns:a16="http://schemas.microsoft.com/office/drawing/2014/main" id="{FEBCDD42-772E-0FD1-E811-0574C77DF609}"/>
              </a:ext>
            </a:extLst>
          </p:cNvPr>
          <p:cNvSpPr txBox="1"/>
          <p:nvPr/>
        </p:nvSpPr>
        <p:spPr>
          <a:xfrm>
            <a:off x="0" y="1277402"/>
            <a:ext cx="11673841" cy="1449564"/>
          </a:xfrm>
          <a:prstGeom prst="rect">
            <a:avLst/>
          </a:prstGeom>
          <a:noFill/>
        </p:spPr>
        <p:txBody>
          <a:bodyPr wrap="square">
            <a:spAutoFit/>
          </a:bodyPr>
          <a:lstStyle/>
          <a:p>
            <a:pPr>
              <a:lnSpc>
                <a:spcPct val="150000"/>
              </a:lnSpc>
            </a:pPr>
            <a:r>
              <a:rPr lang="en-US" sz="3100" b="1" dirty="0">
                <a:solidFill>
                  <a:schemeClr val="tx2"/>
                </a:solidFill>
              </a:rPr>
              <a:t>a. Circle the word that has the underlined part pronounced differently</a:t>
            </a:r>
          </a:p>
          <a:p>
            <a:pPr>
              <a:lnSpc>
                <a:spcPct val="150000"/>
              </a:lnSpc>
            </a:pPr>
            <a:r>
              <a:rPr lang="en-US" sz="3100" b="1" dirty="0">
                <a:solidFill>
                  <a:schemeClr val="tx2"/>
                </a:solidFill>
              </a:rPr>
              <a:t>from the others.</a:t>
            </a:r>
          </a:p>
        </p:txBody>
      </p:sp>
      <p:pic>
        <p:nvPicPr>
          <p:cNvPr id="3" name="Picture 2">
            <a:extLst>
              <a:ext uri="{FF2B5EF4-FFF2-40B4-BE49-F238E27FC236}">
                <a16:creationId xmlns:a16="http://schemas.microsoft.com/office/drawing/2014/main" id="{7FC87B5D-83FB-9900-FD92-3C81E9C13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3" y="280003"/>
            <a:ext cx="4419980" cy="901579"/>
          </a:xfrm>
          <a:prstGeom prst="rect">
            <a:avLst/>
          </a:prstGeom>
        </p:spPr>
      </p:pic>
      <p:sp>
        <p:nvSpPr>
          <p:cNvPr id="7" name="Oval 6">
            <a:extLst>
              <a:ext uri="{FF2B5EF4-FFF2-40B4-BE49-F238E27FC236}">
                <a16:creationId xmlns:a16="http://schemas.microsoft.com/office/drawing/2014/main" id="{C5C42CD9-B18F-2254-2361-6D7C29C327F6}"/>
              </a:ext>
            </a:extLst>
          </p:cNvPr>
          <p:cNvSpPr/>
          <p:nvPr/>
        </p:nvSpPr>
        <p:spPr>
          <a:xfrm>
            <a:off x="8203137" y="2922998"/>
            <a:ext cx="570993" cy="5060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B33FECF7-BC1D-1A6E-8677-9B163A565689}"/>
              </a:ext>
            </a:extLst>
          </p:cNvPr>
          <p:cNvSpPr/>
          <p:nvPr/>
        </p:nvSpPr>
        <p:spPr>
          <a:xfrm>
            <a:off x="377655" y="3670528"/>
            <a:ext cx="570993" cy="5060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4D2FE2-D4EC-5462-BD11-76586A94D97B}"/>
              </a:ext>
            </a:extLst>
          </p:cNvPr>
          <p:cNvSpPr/>
          <p:nvPr/>
        </p:nvSpPr>
        <p:spPr>
          <a:xfrm>
            <a:off x="5411992" y="4433260"/>
            <a:ext cx="570993" cy="5060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4BC433-5A8B-4059-ED85-098BEA8E1886}"/>
              </a:ext>
            </a:extLst>
          </p:cNvPr>
          <p:cNvSpPr txBox="1"/>
          <p:nvPr/>
        </p:nvSpPr>
        <p:spPr>
          <a:xfrm>
            <a:off x="8628879" y="370253"/>
            <a:ext cx="3563121" cy="400110"/>
          </a:xfrm>
          <a:prstGeom prst="rect">
            <a:avLst/>
          </a:prstGeom>
          <a:noFill/>
        </p:spPr>
        <p:txBody>
          <a:bodyPr wrap="square" rtlCol="0">
            <a:spAutoFit/>
          </a:bodyPr>
          <a:lstStyle/>
          <a:p>
            <a:pPr algn="ctr"/>
            <a:r>
              <a:rPr lang="en-US" sz="2000" dirty="0"/>
              <a:t>Click here for the answers.</a:t>
            </a:r>
          </a:p>
        </p:txBody>
      </p:sp>
    </p:spTree>
    <p:extLst>
      <p:ext uri="{BB962C8B-B14F-4D97-AF65-F5344CB8AC3E}">
        <p14:creationId xmlns:p14="http://schemas.microsoft.com/office/powerpoint/2010/main" val="24584129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A3037D8-3233-A8A2-0EF2-50403211162B}"/>
              </a:ext>
            </a:extLst>
          </p:cNvPr>
          <p:cNvSpPr txBox="1"/>
          <p:nvPr/>
        </p:nvSpPr>
        <p:spPr>
          <a:xfrm>
            <a:off x="0" y="3021264"/>
            <a:ext cx="12298925" cy="2232021"/>
          </a:xfrm>
          <a:prstGeom prst="rect">
            <a:avLst/>
          </a:prstGeom>
          <a:noFill/>
        </p:spPr>
        <p:txBody>
          <a:bodyPr wrap="square">
            <a:spAutoFit/>
          </a:bodyPr>
          <a:lstStyle/>
          <a:p>
            <a:pPr>
              <a:lnSpc>
                <a:spcPct val="150000"/>
              </a:lnSpc>
            </a:pPr>
            <a:r>
              <a:rPr lang="en-US" sz="3200" dirty="0">
                <a:solidFill>
                  <a:schemeClr val="tx2"/>
                </a:solidFill>
              </a:rPr>
              <a:t>4. A. medicine 	B. unhealthy 	C. vitamin 		D. vegetable</a:t>
            </a:r>
          </a:p>
          <a:p>
            <a:pPr>
              <a:lnSpc>
                <a:spcPct val="150000"/>
              </a:lnSpc>
            </a:pPr>
            <a:r>
              <a:rPr lang="en-US" sz="3200" dirty="0">
                <a:solidFill>
                  <a:schemeClr val="tx2"/>
                </a:solidFill>
              </a:rPr>
              <a:t>5. A. lifestyle 	B. fever 		C. lazy 		D. enough</a:t>
            </a:r>
          </a:p>
          <a:p>
            <a:pPr>
              <a:lnSpc>
                <a:spcPct val="150000"/>
              </a:lnSpc>
            </a:pPr>
            <a:r>
              <a:rPr lang="en-US" sz="3200" dirty="0">
                <a:solidFill>
                  <a:schemeClr val="tx2"/>
                </a:solidFill>
              </a:rPr>
              <a:t>6. A. cafeteria 	B. stomachache 	C. restaurant 	D. exercise</a:t>
            </a:r>
          </a:p>
        </p:txBody>
      </p:sp>
      <p:sp>
        <p:nvSpPr>
          <p:cNvPr id="4" name="TextBox 3">
            <a:extLst>
              <a:ext uri="{FF2B5EF4-FFF2-40B4-BE49-F238E27FC236}">
                <a16:creationId xmlns:a16="http://schemas.microsoft.com/office/drawing/2014/main" id="{FEBCDD42-772E-0FD1-E811-0574C77DF609}"/>
              </a:ext>
            </a:extLst>
          </p:cNvPr>
          <p:cNvSpPr txBox="1"/>
          <p:nvPr/>
        </p:nvSpPr>
        <p:spPr>
          <a:xfrm>
            <a:off x="-53463" y="1376641"/>
            <a:ext cx="11673841" cy="1449564"/>
          </a:xfrm>
          <a:prstGeom prst="rect">
            <a:avLst/>
          </a:prstGeom>
          <a:noFill/>
        </p:spPr>
        <p:txBody>
          <a:bodyPr wrap="square">
            <a:spAutoFit/>
          </a:bodyPr>
          <a:lstStyle/>
          <a:p>
            <a:pPr>
              <a:lnSpc>
                <a:spcPct val="150000"/>
              </a:lnSpc>
            </a:pPr>
            <a:r>
              <a:rPr lang="en-US" sz="3100" b="1" dirty="0">
                <a:solidFill>
                  <a:schemeClr val="tx2"/>
                </a:solidFill>
              </a:rPr>
              <a:t>b. Circle the word that differs from the other three in the position of primary stress in each of the following questions.</a:t>
            </a:r>
          </a:p>
        </p:txBody>
      </p:sp>
      <p:pic>
        <p:nvPicPr>
          <p:cNvPr id="3" name="Picture 2">
            <a:extLst>
              <a:ext uri="{FF2B5EF4-FFF2-40B4-BE49-F238E27FC236}">
                <a16:creationId xmlns:a16="http://schemas.microsoft.com/office/drawing/2014/main" id="{7FC87B5D-83FB-9900-FD92-3C81E9C13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3" y="280003"/>
            <a:ext cx="4419980" cy="901579"/>
          </a:xfrm>
          <a:prstGeom prst="rect">
            <a:avLst/>
          </a:prstGeom>
        </p:spPr>
      </p:pic>
      <p:sp>
        <p:nvSpPr>
          <p:cNvPr id="5" name="Oval 4">
            <a:extLst>
              <a:ext uri="{FF2B5EF4-FFF2-40B4-BE49-F238E27FC236}">
                <a16:creationId xmlns:a16="http://schemas.microsoft.com/office/drawing/2014/main" id="{A1421FEE-C71A-C4FC-9169-F7AC21AF1DC6}"/>
              </a:ext>
            </a:extLst>
          </p:cNvPr>
          <p:cNvSpPr/>
          <p:nvPr/>
        </p:nvSpPr>
        <p:spPr>
          <a:xfrm>
            <a:off x="2668792" y="3247918"/>
            <a:ext cx="570993" cy="5060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31DE51-D621-3DFC-B79E-8E867A7BF64F}"/>
              </a:ext>
            </a:extLst>
          </p:cNvPr>
          <p:cNvSpPr txBox="1"/>
          <p:nvPr/>
        </p:nvSpPr>
        <p:spPr>
          <a:xfrm>
            <a:off x="8628879" y="370253"/>
            <a:ext cx="3563121" cy="400110"/>
          </a:xfrm>
          <a:prstGeom prst="rect">
            <a:avLst/>
          </a:prstGeom>
          <a:noFill/>
        </p:spPr>
        <p:txBody>
          <a:bodyPr wrap="square" rtlCol="0">
            <a:spAutoFit/>
          </a:bodyPr>
          <a:lstStyle/>
          <a:p>
            <a:pPr algn="ctr"/>
            <a:r>
              <a:rPr lang="en-US" sz="2000" dirty="0"/>
              <a:t>Click here for the answers.</a:t>
            </a:r>
          </a:p>
        </p:txBody>
      </p:sp>
      <p:sp>
        <p:nvSpPr>
          <p:cNvPr id="7" name="Oval 6">
            <a:extLst>
              <a:ext uri="{FF2B5EF4-FFF2-40B4-BE49-F238E27FC236}">
                <a16:creationId xmlns:a16="http://schemas.microsoft.com/office/drawing/2014/main" id="{D31C7707-93C1-BC73-CB98-82EB12519034}"/>
              </a:ext>
            </a:extLst>
          </p:cNvPr>
          <p:cNvSpPr/>
          <p:nvPr/>
        </p:nvSpPr>
        <p:spPr>
          <a:xfrm>
            <a:off x="8196289" y="4008206"/>
            <a:ext cx="570993" cy="5060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4805B9-E383-FE7E-BC46-147FA99A9149}"/>
              </a:ext>
            </a:extLst>
          </p:cNvPr>
          <p:cNvSpPr/>
          <p:nvPr/>
        </p:nvSpPr>
        <p:spPr>
          <a:xfrm>
            <a:off x="357107" y="4747283"/>
            <a:ext cx="570993" cy="5060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843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EE42947-1443-C8AA-0F8A-227B9ED5DB4A}"/>
              </a:ext>
            </a:extLst>
          </p:cNvPr>
          <p:cNvSpPr/>
          <p:nvPr/>
        </p:nvSpPr>
        <p:spPr>
          <a:xfrm>
            <a:off x="8267119" y="5910642"/>
            <a:ext cx="4182594" cy="584775"/>
          </a:xfrm>
          <a:prstGeom prst="rect">
            <a:avLst/>
          </a:prstGeom>
        </p:spPr>
        <p:txBody>
          <a:bodyPr wrap="square">
            <a:spAutoFit/>
          </a:bodyPr>
          <a:lstStyle/>
          <a:p>
            <a:r>
              <a:rPr lang="en-US" sz="3200" dirty="0">
                <a:solidFill>
                  <a:schemeClr val="tx2"/>
                </a:solidFill>
              </a:rPr>
              <a:t>4. Going __________</a:t>
            </a:r>
          </a:p>
        </p:txBody>
      </p:sp>
      <p:sp>
        <p:nvSpPr>
          <p:cNvPr id="2" name="Rectangle 1"/>
          <p:cNvSpPr/>
          <p:nvPr/>
        </p:nvSpPr>
        <p:spPr>
          <a:xfrm>
            <a:off x="82192" y="318186"/>
            <a:ext cx="3493213" cy="1615827"/>
          </a:xfrm>
          <a:prstGeom prst="rect">
            <a:avLst/>
          </a:prstGeom>
        </p:spPr>
        <p:txBody>
          <a:bodyPr wrap="square">
            <a:spAutoFit/>
          </a:bodyPr>
          <a:lstStyle/>
          <a:p>
            <a:r>
              <a:rPr lang="en-US" sz="3300" b="1" dirty="0">
                <a:solidFill>
                  <a:srgbClr val="0070C0"/>
                </a:solidFill>
              </a:rPr>
              <a:t>a. Name the activities in the following photos.</a:t>
            </a:r>
          </a:p>
        </p:txBody>
      </p:sp>
      <p:sp>
        <p:nvSpPr>
          <p:cNvPr id="9" name="TextBox 8">
            <a:extLst>
              <a:ext uri="{FF2B5EF4-FFF2-40B4-BE49-F238E27FC236}">
                <a16:creationId xmlns:a16="http://schemas.microsoft.com/office/drawing/2014/main" id="{65859E34-B077-12BF-DDDE-A10027C86582}"/>
              </a:ext>
            </a:extLst>
          </p:cNvPr>
          <p:cNvSpPr txBox="1"/>
          <p:nvPr/>
        </p:nvSpPr>
        <p:spPr>
          <a:xfrm>
            <a:off x="207866" y="6031644"/>
            <a:ext cx="3646495" cy="461665"/>
          </a:xfrm>
          <a:prstGeom prst="rect">
            <a:avLst/>
          </a:prstGeom>
          <a:noFill/>
        </p:spPr>
        <p:txBody>
          <a:bodyPr wrap="square" rtlCol="0">
            <a:spAutoFit/>
          </a:bodyPr>
          <a:lstStyle/>
          <a:p>
            <a:pPr algn="ctr"/>
            <a:r>
              <a:rPr lang="en-US" sz="2400" dirty="0"/>
              <a:t>Click here for the answers.</a:t>
            </a:r>
          </a:p>
        </p:txBody>
      </p:sp>
      <p:sp>
        <p:nvSpPr>
          <p:cNvPr id="24" name="Rectangle 23">
            <a:extLst>
              <a:ext uri="{FF2B5EF4-FFF2-40B4-BE49-F238E27FC236}">
                <a16:creationId xmlns:a16="http://schemas.microsoft.com/office/drawing/2014/main" id="{7967F907-3B69-D057-9EB5-911568740462}"/>
              </a:ext>
            </a:extLst>
          </p:cNvPr>
          <p:cNvSpPr/>
          <p:nvPr/>
        </p:nvSpPr>
        <p:spPr>
          <a:xfrm>
            <a:off x="8037269" y="3162093"/>
            <a:ext cx="3761161" cy="584775"/>
          </a:xfrm>
          <a:prstGeom prst="rect">
            <a:avLst/>
          </a:prstGeom>
        </p:spPr>
        <p:txBody>
          <a:bodyPr wrap="square">
            <a:spAutoFit/>
          </a:bodyPr>
          <a:lstStyle/>
          <a:p>
            <a:r>
              <a:rPr lang="en-US" sz="3200" dirty="0">
                <a:solidFill>
                  <a:schemeClr val="tx2"/>
                </a:solidFill>
              </a:rPr>
              <a:t>2. watching _______</a:t>
            </a:r>
          </a:p>
        </p:txBody>
      </p:sp>
      <p:sp>
        <p:nvSpPr>
          <p:cNvPr id="36" name="Rectangle 35">
            <a:extLst>
              <a:ext uri="{FF2B5EF4-FFF2-40B4-BE49-F238E27FC236}">
                <a16:creationId xmlns:a16="http://schemas.microsoft.com/office/drawing/2014/main" id="{3F625BBA-E817-3982-BBAD-2A6151807706}"/>
              </a:ext>
            </a:extLst>
          </p:cNvPr>
          <p:cNvSpPr/>
          <p:nvPr/>
        </p:nvSpPr>
        <p:spPr>
          <a:xfrm>
            <a:off x="4254320" y="5962563"/>
            <a:ext cx="4182594" cy="584775"/>
          </a:xfrm>
          <a:prstGeom prst="rect">
            <a:avLst/>
          </a:prstGeom>
        </p:spPr>
        <p:txBody>
          <a:bodyPr wrap="square">
            <a:spAutoFit/>
          </a:bodyPr>
          <a:lstStyle/>
          <a:p>
            <a:r>
              <a:rPr lang="en-US" sz="3200" dirty="0">
                <a:solidFill>
                  <a:schemeClr val="tx2"/>
                </a:solidFill>
              </a:rPr>
              <a:t>3. Falling __________</a:t>
            </a:r>
          </a:p>
        </p:txBody>
      </p:sp>
      <p:pic>
        <p:nvPicPr>
          <p:cNvPr id="51" name="Picture 50">
            <a:extLst>
              <a:ext uri="{FF2B5EF4-FFF2-40B4-BE49-F238E27FC236}">
                <a16:creationId xmlns:a16="http://schemas.microsoft.com/office/drawing/2014/main" id="{A5AFBA5C-C46D-2376-8F14-D7DEB1BD2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128" y="260936"/>
            <a:ext cx="4509872" cy="3012386"/>
          </a:xfrm>
          <a:prstGeom prst="rect">
            <a:avLst/>
          </a:prstGeom>
        </p:spPr>
      </p:pic>
      <p:sp>
        <p:nvSpPr>
          <p:cNvPr id="56" name="Rectangle 55">
            <a:extLst>
              <a:ext uri="{FF2B5EF4-FFF2-40B4-BE49-F238E27FC236}">
                <a16:creationId xmlns:a16="http://schemas.microsoft.com/office/drawing/2014/main" id="{9ECC305C-EDAE-49E3-FF11-9873F8DAC685}"/>
              </a:ext>
            </a:extLst>
          </p:cNvPr>
          <p:cNvSpPr/>
          <p:nvPr/>
        </p:nvSpPr>
        <p:spPr>
          <a:xfrm>
            <a:off x="10045884" y="3188781"/>
            <a:ext cx="1508775" cy="584775"/>
          </a:xfrm>
          <a:prstGeom prst="rect">
            <a:avLst/>
          </a:prstGeom>
        </p:spPr>
        <p:txBody>
          <a:bodyPr wrap="square">
            <a:spAutoFit/>
          </a:bodyPr>
          <a:lstStyle/>
          <a:p>
            <a:pPr algn="ctr"/>
            <a:r>
              <a:rPr lang="en-US" sz="3200" dirty="0">
                <a:solidFill>
                  <a:srgbClr val="FF0000"/>
                </a:solidFill>
              </a:rPr>
              <a:t>TV</a:t>
            </a:r>
          </a:p>
        </p:txBody>
      </p:sp>
      <p:sp>
        <p:nvSpPr>
          <p:cNvPr id="57" name="Rectangle 56">
            <a:extLst>
              <a:ext uri="{FF2B5EF4-FFF2-40B4-BE49-F238E27FC236}">
                <a16:creationId xmlns:a16="http://schemas.microsoft.com/office/drawing/2014/main" id="{B6E5809E-3071-7638-4DCA-12067BE8EFB7}"/>
              </a:ext>
            </a:extLst>
          </p:cNvPr>
          <p:cNvSpPr/>
          <p:nvPr/>
        </p:nvSpPr>
        <p:spPr>
          <a:xfrm>
            <a:off x="6198651" y="5955039"/>
            <a:ext cx="1461674" cy="584775"/>
          </a:xfrm>
          <a:prstGeom prst="rect">
            <a:avLst/>
          </a:prstGeom>
        </p:spPr>
        <p:txBody>
          <a:bodyPr wrap="square">
            <a:spAutoFit/>
          </a:bodyPr>
          <a:lstStyle/>
          <a:p>
            <a:r>
              <a:rPr lang="en-US" sz="3200" dirty="0">
                <a:solidFill>
                  <a:srgbClr val="FF0000"/>
                </a:solidFill>
              </a:rPr>
              <a:t>asleep </a:t>
            </a:r>
          </a:p>
        </p:txBody>
      </p:sp>
      <p:sp>
        <p:nvSpPr>
          <p:cNvPr id="15" name="Rectangle 14">
            <a:extLst>
              <a:ext uri="{FF2B5EF4-FFF2-40B4-BE49-F238E27FC236}">
                <a16:creationId xmlns:a16="http://schemas.microsoft.com/office/drawing/2014/main" id="{D57A2467-147C-F21B-952D-B9C363CDF0A5}"/>
              </a:ext>
            </a:extLst>
          </p:cNvPr>
          <p:cNvSpPr/>
          <p:nvPr/>
        </p:nvSpPr>
        <p:spPr>
          <a:xfrm>
            <a:off x="4054010" y="3012665"/>
            <a:ext cx="3761161" cy="584775"/>
          </a:xfrm>
          <a:prstGeom prst="rect">
            <a:avLst/>
          </a:prstGeom>
        </p:spPr>
        <p:txBody>
          <a:bodyPr wrap="square">
            <a:spAutoFit/>
          </a:bodyPr>
          <a:lstStyle/>
          <a:p>
            <a:r>
              <a:rPr lang="en-US" sz="3200" dirty="0">
                <a:solidFill>
                  <a:schemeClr val="tx2"/>
                </a:solidFill>
              </a:rPr>
              <a:t>1. staying ____ ____</a:t>
            </a:r>
          </a:p>
        </p:txBody>
      </p:sp>
      <p:pic>
        <p:nvPicPr>
          <p:cNvPr id="16" name="Picture 15">
            <a:extLst>
              <a:ext uri="{FF2B5EF4-FFF2-40B4-BE49-F238E27FC236}">
                <a16:creationId xmlns:a16="http://schemas.microsoft.com/office/drawing/2014/main" id="{41D1AACF-6B94-AC2B-A56F-29F86A6E9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914" y="3675798"/>
            <a:ext cx="3474905" cy="2304918"/>
          </a:xfrm>
          <a:prstGeom prst="rect">
            <a:avLst/>
          </a:prstGeom>
        </p:spPr>
      </p:pic>
      <p:pic>
        <p:nvPicPr>
          <p:cNvPr id="17" name="Picture 16">
            <a:extLst>
              <a:ext uri="{FF2B5EF4-FFF2-40B4-BE49-F238E27FC236}">
                <a16:creationId xmlns:a16="http://schemas.microsoft.com/office/drawing/2014/main" id="{D9BAADF5-8C03-B97A-5829-4A6CB12310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221" y="318186"/>
            <a:ext cx="3633317" cy="2799411"/>
          </a:xfrm>
          <a:prstGeom prst="rect">
            <a:avLst/>
          </a:prstGeom>
        </p:spPr>
      </p:pic>
      <p:sp>
        <p:nvSpPr>
          <p:cNvPr id="18" name="Rectangle 17">
            <a:extLst>
              <a:ext uri="{FF2B5EF4-FFF2-40B4-BE49-F238E27FC236}">
                <a16:creationId xmlns:a16="http://schemas.microsoft.com/office/drawing/2014/main" id="{62E159A1-5DA9-C6DE-C0B0-B5C5EADD87B6}"/>
              </a:ext>
            </a:extLst>
          </p:cNvPr>
          <p:cNvSpPr/>
          <p:nvPr/>
        </p:nvSpPr>
        <p:spPr>
          <a:xfrm>
            <a:off x="5880490" y="3020189"/>
            <a:ext cx="1739448" cy="584775"/>
          </a:xfrm>
          <a:prstGeom prst="rect">
            <a:avLst/>
          </a:prstGeom>
        </p:spPr>
        <p:txBody>
          <a:bodyPr wrap="square">
            <a:spAutoFit/>
          </a:bodyPr>
          <a:lstStyle/>
          <a:p>
            <a:r>
              <a:rPr lang="en-US" sz="3200" dirty="0">
                <a:solidFill>
                  <a:srgbClr val="FF0000"/>
                </a:solidFill>
              </a:rPr>
              <a:t>up    late </a:t>
            </a:r>
          </a:p>
        </p:txBody>
      </p:sp>
      <p:sp>
        <p:nvSpPr>
          <p:cNvPr id="19" name="Rectangle 18">
            <a:extLst>
              <a:ext uri="{FF2B5EF4-FFF2-40B4-BE49-F238E27FC236}">
                <a16:creationId xmlns:a16="http://schemas.microsoft.com/office/drawing/2014/main" id="{876C7C09-9392-F6BB-122B-860EDAF321CC}"/>
              </a:ext>
            </a:extLst>
          </p:cNvPr>
          <p:cNvSpPr/>
          <p:nvPr/>
        </p:nvSpPr>
        <p:spPr>
          <a:xfrm>
            <a:off x="9756291" y="5936602"/>
            <a:ext cx="2612036" cy="584775"/>
          </a:xfrm>
          <a:prstGeom prst="rect">
            <a:avLst/>
          </a:prstGeom>
        </p:spPr>
        <p:txBody>
          <a:bodyPr wrap="square">
            <a:spAutoFit/>
          </a:bodyPr>
          <a:lstStyle/>
          <a:p>
            <a:r>
              <a:rPr lang="en-US" sz="3200" dirty="0">
                <a:solidFill>
                  <a:srgbClr val="FF0000"/>
                </a:solidFill>
              </a:rPr>
              <a:t>to sleep/bed</a:t>
            </a:r>
          </a:p>
        </p:txBody>
      </p:sp>
      <p:pic>
        <p:nvPicPr>
          <p:cNvPr id="3" name="Picture 2" descr="Young handsome man falling asleep during boring lecture at university. Cute male student sitting at table with personal computer, leaning head on hand and sleeping while other student writing.">
            <a:extLst>
              <a:ext uri="{FF2B5EF4-FFF2-40B4-BE49-F238E27FC236}">
                <a16:creationId xmlns:a16="http://schemas.microsoft.com/office/drawing/2014/main" id="{38A42D02-EDE8-1EEA-2AEB-1A38BDD11C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16" b="7065"/>
          <a:stretch/>
        </p:blipFill>
        <p:spPr bwMode="auto">
          <a:xfrm>
            <a:off x="4383469" y="3746868"/>
            <a:ext cx="3260230" cy="2264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21992"/>
      </p:ext>
    </p:extLst>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56" grpId="0"/>
      <p:bldP spid="5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093734" y="1951558"/>
            <a:ext cx="10725150"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Do the Review exercise in Workbook, page 63.</a:t>
            </a:r>
          </a:p>
          <a:p>
            <a:pPr marL="571500" indent="-571500">
              <a:buFontTx/>
              <a:buChar char="-"/>
            </a:pPr>
            <a:r>
              <a:rPr lang="en-US" sz="3600" i="1" dirty="0">
                <a:solidFill>
                  <a:srgbClr val="0070C0"/>
                </a:solidFill>
              </a:rPr>
              <a:t>Review all vocabularies and grammar points in Unit 2.</a:t>
            </a:r>
          </a:p>
          <a:p>
            <a:pPr marL="571500" indent="-571500">
              <a:buFontTx/>
              <a:buChar char="-"/>
            </a:pPr>
            <a:r>
              <a:rPr lang="en-US" sz="3600" i="1" dirty="0">
                <a:solidFill>
                  <a:srgbClr val="0070C0"/>
                </a:solidFill>
              </a:rPr>
              <a:t>Prepare Unit 3 (page 20 SB).</a:t>
            </a:r>
          </a:p>
          <a:p>
            <a:pPr marL="571500" indent="-571500">
              <a:buFontTx/>
              <a:buChar char="-"/>
            </a:pPr>
            <a:r>
              <a:rPr lang="en-US" sz="3600" i="1">
                <a:solidFill>
                  <a:srgbClr val="0070C0"/>
                </a:solidFill>
              </a:rPr>
              <a:t>Play the consolidation </a:t>
            </a:r>
            <a:r>
              <a:rPr lang="en-US" sz="3600" i="1" dirty="0">
                <a:solidFill>
                  <a:srgbClr val="0070C0"/>
                </a:solidFill>
              </a:rPr>
              <a:t>games in </a:t>
            </a:r>
            <a:r>
              <a:rPr lang="en-US" sz="3600" b="1" i="1" dirty="0" err="1">
                <a:solidFill>
                  <a:srgbClr val="0070C0"/>
                </a:solidFill>
              </a:rPr>
              <a:t>Tiếng</a:t>
            </a:r>
            <a:r>
              <a:rPr lang="en-US" sz="3600" b="1" i="1" dirty="0">
                <a:solidFill>
                  <a:srgbClr val="0070C0"/>
                </a:solidFill>
              </a:rPr>
              <a:t> Anh 7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20F155-9034-5076-BA96-172E66D5E9EF}"/>
              </a:ext>
            </a:extLst>
          </p:cNvPr>
          <p:cNvSpPr txBox="1"/>
          <p:nvPr/>
        </p:nvSpPr>
        <p:spPr>
          <a:xfrm>
            <a:off x="860666" y="553698"/>
            <a:ext cx="10867936" cy="584775"/>
          </a:xfrm>
          <a:prstGeom prst="rect">
            <a:avLst/>
          </a:prstGeom>
          <a:noFill/>
        </p:spPr>
        <p:txBody>
          <a:bodyPr wrap="square">
            <a:spAutoFit/>
          </a:bodyPr>
          <a:lstStyle/>
          <a:p>
            <a:pPr algn="ctr"/>
            <a:r>
              <a:rPr lang="en-US" sz="3200" b="1" dirty="0">
                <a:solidFill>
                  <a:schemeClr val="tx2"/>
                </a:solidFill>
              </a:rPr>
              <a:t>PRE-LISTENING</a:t>
            </a:r>
          </a:p>
        </p:txBody>
      </p:sp>
      <p:sp>
        <p:nvSpPr>
          <p:cNvPr id="17" name="TextBox 16">
            <a:extLst>
              <a:ext uri="{FF2B5EF4-FFF2-40B4-BE49-F238E27FC236}">
                <a16:creationId xmlns:a16="http://schemas.microsoft.com/office/drawing/2014/main" id="{F3325E07-B079-B6AC-8961-EBAA8B99738E}"/>
              </a:ext>
            </a:extLst>
          </p:cNvPr>
          <p:cNvSpPr txBox="1"/>
          <p:nvPr/>
        </p:nvSpPr>
        <p:spPr>
          <a:xfrm>
            <a:off x="0" y="2247734"/>
            <a:ext cx="12192000" cy="2000548"/>
          </a:xfrm>
          <a:prstGeom prst="rect">
            <a:avLst/>
          </a:prstGeom>
          <a:noFill/>
        </p:spPr>
        <p:txBody>
          <a:bodyPr wrap="square">
            <a:spAutoFit/>
          </a:bodyPr>
          <a:lstStyle/>
          <a:p>
            <a:r>
              <a:rPr lang="en-US" sz="3100" i="1" dirty="0">
                <a:solidFill>
                  <a:schemeClr val="tx2"/>
                </a:solidFill>
              </a:rPr>
              <a:t>Tips: Before listening, you should expect the right word class in each blank. It might be a noun, an adjective, a verb, an adverb, or even a number.</a:t>
            </a:r>
          </a:p>
          <a:p>
            <a:endParaRPr lang="en-US" sz="3100" dirty="0">
              <a:solidFill>
                <a:schemeClr val="tx2"/>
              </a:solidFill>
            </a:endParaRPr>
          </a:p>
          <a:p>
            <a:r>
              <a:rPr lang="en-US" sz="3100" dirty="0">
                <a:solidFill>
                  <a:schemeClr val="tx2"/>
                </a:solidFill>
              </a:rPr>
              <a:t>Example: Name of doctor:		(0) </a:t>
            </a:r>
            <a:r>
              <a:rPr lang="en-US" sz="3100" u="sng" dirty="0">
                <a:solidFill>
                  <a:schemeClr val="tx2"/>
                </a:solidFill>
              </a:rPr>
              <a:t>Brown</a:t>
            </a:r>
          </a:p>
        </p:txBody>
      </p:sp>
      <p:cxnSp>
        <p:nvCxnSpPr>
          <p:cNvPr id="4" name="Straight Connector 3">
            <a:extLst>
              <a:ext uri="{FF2B5EF4-FFF2-40B4-BE49-F238E27FC236}">
                <a16:creationId xmlns:a16="http://schemas.microsoft.com/office/drawing/2014/main" id="{AF733177-7F3E-4931-B638-D1A2F9A49990}"/>
              </a:ext>
            </a:extLst>
          </p:cNvPr>
          <p:cNvCxnSpPr>
            <a:cxnSpLocks/>
          </p:cNvCxnSpPr>
          <p:nvPr/>
        </p:nvCxnSpPr>
        <p:spPr>
          <a:xfrm>
            <a:off x="1489281" y="4158204"/>
            <a:ext cx="2777924"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61CFB04E-B5F3-DFF5-FA56-8751D0004A30}"/>
              </a:ext>
            </a:extLst>
          </p:cNvPr>
          <p:cNvSpPr txBox="1"/>
          <p:nvPr/>
        </p:nvSpPr>
        <p:spPr>
          <a:xfrm>
            <a:off x="1290990" y="4349621"/>
            <a:ext cx="3569632" cy="584775"/>
          </a:xfrm>
          <a:prstGeom prst="rect">
            <a:avLst/>
          </a:prstGeom>
          <a:noFill/>
        </p:spPr>
        <p:txBody>
          <a:bodyPr wrap="square">
            <a:spAutoFit/>
          </a:bodyPr>
          <a:lstStyle/>
          <a:p>
            <a:r>
              <a:rPr lang="en-US" sz="3200" dirty="0">
                <a:solidFill>
                  <a:srgbClr val="FF0000"/>
                </a:solidFill>
                <a:sym typeface="Wingdings" panose="05000000000000000000" pitchFamily="2" charset="2"/>
              </a:rPr>
              <a:t> </a:t>
            </a:r>
            <a:r>
              <a:rPr lang="en-US" sz="3200" dirty="0">
                <a:solidFill>
                  <a:srgbClr val="FF0000"/>
                </a:solidFill>
              </a:rPr>
              <a:t>(0) needs a noun.</a:t>
            </a:r>
          </a:p>
        </p:txBody>
      </p:sp>
      <p:pic>
        <p:nvPicPr>
          <p:cNvPr id="21" name="Picture 20">
            <a:extLst>
              <a:ext uri="{FF2B5EF4-FFF2-40B4-BE49-F238E27FC236}">
                <a16:creationId xmlns:a16="http://schemas.microsoft.com/office/drawing/2014/main" id="{57B8D886-2DF0-9CB5-D81D-2205AD4FF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830" y="295013"/>
            <a:ext cx="3946222" cy="804942"/>
          </a:xfrm>
          <a:prstGeom prst="rect">
            <a:avLst/>
          </a:prstGeom>
        </p:spPr>
      </p:pic>
      <p:sp>
        <p:nvSpPr>
          <p:cNvPr id="9" name="TextBox 8">
            <a:extLst>
              <a:ext uri="{FF2B5EF4-FFF2-40B4-BE49-F238E27FC236}">
                <a16:creationId xmlns:a16="http://schemas.microsoft.com/office/drawing/2014/main" id="{CFE5BEC2-1260-9363-20B1-E6268AE3B961}"/>
              </a:ext>
            </a:extLst>
          </p:cNvPr>
          <p:cNvSpPr txBox="1"/>
          <p:nvPr/>
        </p:nvSpPr>
        <p:spPr>
          <a:xfrm>
            <a:off x="0" y="1099955"/>
            <a:ext cx="12438580" cy="1046440"/>
          </a:xfrm>
          <a:prstGeom prst="rect">
            <a:avLst/>
          </a:prstGeom>
          <a:noFill/>
        </p:spPr>
        <p:txBody>
          <a:bodyPr wrap="square">
            <a:spAutoFit/>
          </a:bodyPr>
          <a:lstStyle/>
          <a:p>
            <a:r>
              <a:rPr lang="en-US" sz="3100" b="1" dirty="0">
                <a:solidFill>
                  <a:schemeClr val="tx2"/>
                </a:solidFill>
              </a:rPr>
              <a:t>You will hear a doctor talking to a group of students about staying healthy. Listen and fill in the blanks. You will hear the information twice.</a:t>
            </a:r>
          </a:p>
        </p:txBody>
      </p:sp>
    </p:spTree>
    <p:extLst>
      <p:ext uri="{BB962C8B-B14F-4D97-AF65-F5344CB8AC3E}">
        <p14:creationId xmlns:p14="http://schemas.microsoft.com/office/powerpoint/2010/main" val="40719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EE757D-13A4-0026-943A-B55B2C49FB59}"/>
              </a:ext>
            </a:extLst>
          </p:cNvPr>
          <p:cNvSpPr txBox="1"/>
          <p:nvPr/>
        </p:nvSpPr>
        <p:spPr>
          <a:xfrm>
            <a:off x="0" y="2221902"/>
            <a:ext cx="12192001" cy="3763274"/>
          </a:xfrm>
          <a:prstGeom prst="rect">
            <a:avLst/>
          </a:prstGeom>
          <a:noFill/>
        </p:spPr>
        <p:txBody>
          <a:bodyPr wrap="square">
            <a:spAutoFit/>
          </a:bodyPr>
          <a:lstStyle/>
          <a:p>
            <a:pPr>
              <a:lnSpc>
                <a:spcPct val="130000"/>
              </a:lnSpc>
              <a:tabLst>
                <a:tab pos="5886450" algn="l"/>
              </a:tabLst>
            </a:pPr>
            <a:r>
              <a:rPr lang="en-US" sz="3100" dirty="0">
                <a:solidFill>
                  <a:schemeClr val="tx2"/>
                </a:solidFill>
              </a:rPr>
              <a:t>Name of doctor:	(0) </a:t>
            </a:r>
            <a:r>
              <a:rPr lang="en-US" sz="3100" u="sng" dirty="0">
                <a:solidFill>
                  <a:schemeClr val="tx2"/>
                </a:solidFill>
              </a:rPr>
              <a:t>Brown</a:t>
            </a:r>
          </a:p>
          <a:p>
            <a:pPr>
              <a:lnSpc>
                <a:spcPct val="130000"/>
              </a:lnSpc>
              <a:tabLst>
                <a:tab pos="5886450" algn="l"/>
              </a:tabLst>
            </a:pPr>
            <a:r>
              <a:rPr lang="en-US" sz="3100" dirty="0">
                <a:solidFill>
                  <a:schemeClr val="tx2"/>
                </a:solidFill>
              </a:rPr>
              <a:t>Important to get:	(1) _______________ hours of sleep</a:t>
            </a:r>
          </a:p>
          <a:p>
            <a:pPr>
              <a:lnSpc>
                <a:spcPct val="130000"/>
              </a:lnSpc>
              <a:tabLst>
                <a:tab pos="5886450" algn="l"/>
              </a:tabLst>
            </a:pPr>
            <a:r>
              <a:rPr lang="en-US" sz="3100" dirty="0">
                <a:solidFill>
                  <a:schemeClr val="tx2"/>
                </a:solidFill>
              </a:rPr>
              <a:t>Difficult to sleep before:	(2) _______________ p.m.</a:t>
            </a:r>
          </a:p>
          <a:p>
            <a:pPr>
              <a:lnSpc>
                <a:spcPct val="130000"/>
              </a:lnSpc>
              <a:tabLst>
                <a:tab pos="5886450" algn="l"/>
              </a:tabLst>
            </a:pPr>
            <a:r>
              <a:rPr lang="en-US" sz="3100" dirty="0">
                <a:solidFill>
                  <a:schemeClr val="tx2"/>
                </a:solidFill>
              </a:rPr>
              <a:t>Teenagers getting enough sleep:	(3) _______________ %</a:t>
            </a:r>
          </a:p>
          <a:p>
            <a:pPr>
              <a:lnSpc>
                <a:spcPct val="130000"/>
              </a:lnSpc>
              <a:tabLst>
                <a:tab pos="5886450" algn="l"/>
              </a:tabLst>
            </a:pPr>
            <a:r>
              <a:rPr lang="en-US" sz="3100" dirty="0">
                <a:solidFill>
                  <a:schemeClr val="tx2"/>
                </a:solidFill>
              </a:rPr>
              <a:t>Shouldn't eat or:	(4) _______________ before bed</a:t>
            </a:r>
          </a:p>
          <a:p>
            <a:pPr>
              <a:lnSpc>
                <a:spcPct val="130000"/>
              </a:lnSpc>
              <a:tabLst>
                <a:tab pos="5886450" algn="l"/>
              </a:tabLst>
            </a:pPr>
            <a:r>
              <a:rPr lang="en-US" sz="3100" dirty="0">
                <a:solidFill>
                  <a:schemeClr val="tx2"/>
                </a:solidFill>
              </a:rPr>
              <a:t>Relax before bed by:	(5) _______________ </a:t>
            </a:r>
          </a:p>
        </p:txBody>
      </p:sp>
      <p:cxnSp>
        <p:nvCxnSpPr>
          <p:cNvPr id="12" name="Straight Connector 11">
            <a:extLst>
              <a:ext uri="{FF2B5EF4-FFF2-40B4-BE49-F238E27FC236}">
                <a16:creationId xmlns:a16="http://schemas.microsoft.com/office/drawing/2014/main" id="{E94B0CE6-2402-0946-47DB-350AA3307EB2}"/>
              </a:ext>
            </a:extLst>
          </p:cNvPr>
          <p:cNvCxnSpPr>
            <a:cxnSpLocks/>
          </p:cNvCxnSpPr>
          <p:nvPr/>
        </p:nvCxnSpPr>
        <p:spPr>
          <a:xfrm>
            <a:off x="9472302" y="3429000"/>
            <a:ext cx="1068983"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DA60C29C-A1B2-E9B8-78B0-85749698A87D}"/>
              </a:ext>
            </a:extLst>
          </p:cNvPr>
          <p:cNvSpPr txBox="1"/>
          <p:nvPr/>
        </p:nvSpPr>
        <p:spPr>
          <a:xfrm>
            <a:off x="0" y="1570322"/>
            <a:ext cx="12000216" cy="569387"/>
          </a:xfrm>
          <a:prstGeom prst="rect">
            <a:avLst/>
          </a:prstGeom>
          <a:noFill/>
        </p:spPr>
        <p:txBody>
          <a:bodyPr wrap="square">
            <a:spAutoFit/>
          </a:bodyPr>
          <a:lstStyle/>
          <a:p>
            <a:pPr algn="ctr"/>
            <a:r>
              <a:rPr lang="en-US" sz="3100" b="1" dirty="0">
                <a:solidFill>
                  <a:schemeClr val="tx2"/>
                </a:solidFill>
              </a:rPr>
              <a:t>Teenagers and Sleep</a:t>
            </a:r>
          </a:p>
        </p:txBody>
      </p:sp>
      <p:sp>
        <p:nvSpPr>
          <p:cNvPr id="15" name="TextBox 14">
            <a:extLst>
              <a:ext uri="{FF2B5EF4-FFF2-40B4-BE49-F238E27FC236}">
                <a16:creationId xmlns:a16="http://schemas.microsoft.com/office/drawing/2014/main" id="{5C152AEF-DE46-8715-1612-3E12769C9EC2}"/>
              </a:ext>
            </a:extLst>
          </p:cNvPr>
          <p:cNvSpPr txBox="1"/>
          <p:nvPr/>
        </p:nvSpPr>
        <p:spPr>
          <a:xfrm>
            <a:off x="860666" y="553698"/>
            <a:ext cx="10867936" cy="584775"/>
          </a:xfrm>
          <a:prstGeom prst="rect">
            <a:avLst/>
          </a:prstGeom>
          <a:noFill/>
        </p:spPr>
        <p:txBody>
          <a:bodyPr wrap="square">
            <a:spAutoFit/>
          </a:bodyPr>
          <a:lstStyle/>
          <a:p>
            <a:pPr algn="ctr"/>
            <a:r>
              <a:rPr lang="en-US" sz="3200" b="1" dirty="0">
                <a:solidFill>
                  <a:schemeClr val="tx2"/>
                </a:solidFill>
              </a:rPr>
              <a:t>PRE-LISTENING</a:t>
            </a:r>
          </a:p>
        </p:txBody>
      </p:sp>
      <p:sp>
        <p:nvSpPr>
          <p:cNvPr id="18" name="TextBox 17">
            <a:extLst>
              <a:ext uri="{FF2B5EF4-FFF2-40B4-BE49-F238E27FC236}">
                <a16:creationId xmlns:a16="http://schemas.microsoft.com/office/drawing/2014/main" id="{ECAEBD4C-BB1A-244A-094A-5224B93C0827}"/>
              </a:ext>
            </a:extLst>
          </p:cNvPr>
          <p:cNvSpPr txBox="1"/>
          <p:nvPr/>
        </p:nvSpPr>
        <p:spPr>
          <a:xfrm>
            <a:off x="6285215" y="2880524"/>
            <a:ext cx="3340813" cy="584775"/>
          </a:xfrm>
          <a:prstGeom prst="rect">
            <a:avLst/>
          </a:prstGeom>
          <a:noFill/>
        </p:spPr>
        <p:txBody>
          <a:bodyPr wrap="square">
            <a:spAutoFit/>
          </a:bodyPr>
          <a:lstStyle/>
          <a:p>
            <a:pPr algn="ctr"/>
            <a:r>
              <a:rPr lang="en-US" sz="3200" dirty="0">
                <a:solidFill>
                  <a:srgbClr val="FF0000"/>
                </a:solidFill>
              </a:rPr>
              <a:t>[number]</a:t>
            </a:r>
          </a:p>
        </p:txBody>
      </p:sp>
      <p:sp>
        <p:nvSpPr>
          <p:cNvPr id="19" name="TextBox 18">
            <a:extLst>
              <a:ext uri="{FF2B5EF4-FFF2-40B4-BE49-F238E27FC236}">
                <a16:creationId xmlns:a16="http://schemas.microsoft.com/office/drawing/2014/main" id="{FFFFF55B-7A17-3587-4E54-590950E50031}"/>
              </a:ext>
            </a:extLst>
          </p:cNvPr>
          <p:cNvSpPr txBox="1"/>
          <p:nvPr/>
        </p:nvSpPr>
        <p:spPr>
          <a:xfrm>
            <a:off x="6285215" y="3485511"/>
            <a:ext cx="3085673" cy="584775"/>
          </a:xfrm>
          <a:prstGeom prst="rect">
            <a:avLst/>
          </a:prstGeom>
          <a:noFill/>
        </p:spPr>
        <p:txBody>
          <a:bodyPr wrap="square">
            <a:spAutoFit/>
          </a:bodyPr>
          <a:lstStyle/>
          <a:p>
            <a:pPr algn="ctr"/>
            <a:r>
              <a:rPr lang="en-US" sz="3200" dirty="0">
                <a:solidFill>
                  <a:srgbClr val="FF0000"/>
                </a:solidFill>
              </a:rPr>
              <a:t>[time]</a:t>
            </a:r>
          </a:p>
        </p:txBody>
      </p:sp>
      <p:sp>
        <p:nvSpPr>
          <p:cNvPr id="20" name="TextBox 19">
            <a:extLst>
              <a:ext uri="{FF2B5EF4-FFF2-40B4-BE49-F238E27FC236}">
                <a16:creationId xmlns:a16="http://schemas.microsoft.com/office/drawing/2014/main" id="{1049FF3E-12AD-4A9F-9A27-C213873222E2}"/>
              </a:ext>
            </a:extLst>
          </p:cNvPr>
          <p:cNvSpPr txBox="1"/>
          <p:nvPr/>
        </p:nvSpPr>
        <p:spPr>
          <a:xfrm>
            <a:off x="6294633" y="4110710"/>
            <a:ext cx="3085673" cy="584775"/>
          </a:xfrm>
          <a:prstGeom prst="rect">
            <a:avLst/>
          </a:prstGeom>
          <a:noFill/>
        </p:spPr>
        <p:txBody>
          <a:bodyPr wrap="square">
            <a:spAutoFit/>
          </a:bodyPr>
          <a:lstStyle/>
          <a:p>
            <a:pPr algn="ctr"/>
            <a:r>
              <a:rPr lang="en-US" sz="3200" dirty="0">
                <a:solidFill>
                  <a:srgbClr val="FF0000"/>
                </a:solidFill>
              </a:rPr>
              <a:t>[a number]</a:t>
            </a:r>
          </a:p>
        </p:txBody>
      </p:sp>
      <p:cxnSp>
        <p:nvCxnSpPr>
          <p:cNvPr id="22" name="Straight Connector 21">
            <a:extLst>
              <a:ext uri="{FF2B5EF4-FFF2-40B4-BE49-F238E27FC236}">
                <a16:creationId xmlns:a16="http://schemas.microsoft.com/office/drawing/2014/main" id="{F7BEAC70-9472-FE11-A3FD-96D8F2DE62A1}"/>
              </a:ext>
            </a:extLst>
          </p:cNvPr>
          <p:cNvCxnSpPr>
            <a:cxnSpLocks/>
          </p:cNvCxnSpPr>
          <p:nvPr/>
        </p:nvCxnSpPr>
        <p:spPr>
          <a:xfrm>
            <a:off x="9472302" y="4047751"/>
            <a:ext cx="760759"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752FE509-2290-7D54-BAE7-6ABB22711123}"/>
              </a:ext>
            </a:extLst>
          </p:cNvPr>
          <p:cNvCxnSpPr>
            <a:cxnSpLocks/>
          </p:cNvCxnSpPr>
          <p:nvPr/>
        </p:nvCxnSpPr>
        <p:spPr>
          <a:xfrm>
            <a:off x="9472302" y="4655376"/>
            <a:ext cx="534491"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EFACAB87-6744-0673-8A7C-45E7AA69D262}"/>
              </a:ext>
            </a:extLst>
          </p:cNvPr>
          <p:cNvSpPr txBox="1"/>
          <p:nvPr/>
        </p:nvSpPr>
        <p:spPr>
          <a:xfrm>
            <a:off x="6412784" y="4733207"/>
            <a:ext cx="3085673" cy="584775"/>
          </a:xfrm>
          <a:prstGeom prst="rect">
            <a:avLst/>
          </a:prstGeom>
          <a:noFill/>
        </p:spPr>
        <p:txBody>
          <a:bodyPr wrap="square">
            <a:spAutoFit/>
          </a:bodyPr>
          <a:lstStyle/>
          <a:p>
            <a:pPr algn="ctr"/>
            <a:r>
              <a:rPr lang="en-US" sz="3200" dirty="0">
                <a:solidFill>
                  <a:srgbClr val="FF0000"/>
                </a:solidFill>
              </a:rPr>
              <a:t>[a bare infinitive]</a:t>
            </a:r>
          </a:p>
        </p:txBody>
      </p:sp>
      <p:cxnSp>
        <p:nvCxnSpPr>
          <p:cNvPr id="27" name="Straight Connector 26">
            <a:extLst>
              <a:ext uri="{FF2B5EF4-FFF2-40B4-BE49-F238E27FC236}">
                <a16:creationId xmlns:a16="http://schemas.microsoft.com/office/drawing/2014/main" id="{4B3B518C-CD97-9EF1-7106-1C527C305209}"/>
              </a:ext>
            </a:extLst>
          </p:cNvPr>
          <p:cNvCxnSpPr>
            <a:cxnSpLocks/>
          </p:cNvCxnSpPr>
          <p:nvPr/>
        </p:nvCxnSpPr>
        <p:spPr>
          <a:xfrm>
            <a:off x="102742" y="5287292"/>
            <a:ext cx="2114527"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0713AB14-F147-93D5-54B5-858520CF87ED}"/>
              </a:ext>
            </a:extLst>
          </p:cNvPr>
          <p:cNvSpPr txBox="1"/>
          <p:nvPr/>
        </p:nvSpPr>
        <p:spPr>
          <a:xfrm>
            <a:off x="6412784" y="5338194"/>
            <a:ext cx="3085673" cy="584775"/>
          </a:xfrm>
          <a:prstGeom prst="rect">
            <a:avLst/>
          </a:prstGeom>
          <a:noFill/>
        </p:spPr>
        <p:txBody>
          <a:bodyPr wrap="square">
            <a:spAutoFit/>
          </a:bodyPr>
          <a:lstStyle/>
          <a:p>
            <a:pPr algn="ctr"/>
            <a:r>
              <a:rPr lang="en-US" sz="3200" dirty="0">
                <a:solidFill>
                  <a:srgbClr val="FF0000"/>
                </a:solidFill>
              </a:rPr>
              <a:t>[a V-</a:t>
            </a:r>
            <a:r>
              <a:rPr lang="en-US" sz="3200" dirty="0" err="1">
                <a:solidFill>
                  <a:srgbClr val="FF0000"/>
                </a:solidFill>
              </a:rPr>
              <a:t>ing</a:t>
            </a:r>
            <a:r>
              <a:rPr lang="en-US" sz="3200" dirty="0">
                <a:solidFill>
                  <a:srgbClr val="FF0000"/>
                </a:solidFill>
              </a:rPr>
              <a:t>]</a:t>
            </a:r>
          </a:p>
        </p:txBody>
      </p:sp>
      <p:cxnSp>
        <p:nvCxnSpPr>
          <p:cNvPr id="29" name="Straight Connector 28">
            <a:extLst>
              <a:ext uri="{FF2B5EF4-FFF2-40B4-BE49-F238E27FC236}">
                <a16:creationId xmlns:a16="http://schemas.microsoft.com/office/drawing/2014/main" id="{2DC10CC8-515D-91B8-0804-0E71544CF254}"/>
              </a:ext>
            </a:extLst>
          </p:cNvPr>
          <p:cNvCxnSpPr>
            <a:cxnSpLocks/>
          </p:cNvCxnSpPr>
          <p:nvPr/>
        </p:nvCxnSpPr>
        <p:spPr>
          <a:xfrm>
            <a:off x="2722652" y="5948196"/>
            <a:ext cx="585627"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776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83FA77-3690-B005-0CE3-52442D179990}"/>
              </a:ext>
            </a:extLst>
          </p:cNvPr>
          <p:cNvSpPr txBox="1"/>
          <p:nvPr/>
        </p:nvSpPr>
        <p:spPr>
          <a:xfrm>
            <a:off x="-2" y="2427385"/>
            <a:ext cx="12192001" cy="3763274"/>
          </a:xfrm>
          <a:prstGeom prst="rect">
            <a:avLst/>
          </a:prstGeom>
          <a:noFill/>
        </p:spPr>
        <p:txBody>
          <a:bodyPr wrap="square">
            <a:spAutoFit/>
          </a:bodyPr>
          <a:lstStyle/>
          <a:p>
            <a:pPr>
              <a:lnSpc>
                <a:spcPct val="130000"/>
              </a:lnSpc>
              <a:tabLst>
                <a:tab pos="5886450" algn="l"/>
              </a:tabLst>
            </a:pPr>
            <a:r>
              <a:rPr lang="en-US" sz="3100" dirty="0">
                <a:solidFill>
                  <a:schemeClr val="tx2"/>
                </a:solidFill>
              </a:rPr>
              <a:t>Name of doctor:	(0) </a:t>
            </a:r>
            <a:r>
              <a:rPr lang="en-US" sz="3100" u="sng" dirty="0">
                <a:solidFill>
                  <a:schemeClr val="tx2"/>
                </a:solidFill>
              </a:rPr>
              <a:t>Brown</a:t>
            </a:r>
          </a:p>
          <a:p>
            <a:pPr>
              <a:lnSpc>
                <a:spcPct val="130000"/>
              </a:lnSpc>
              <a:tabLst>
                <a:tab pos="5886450" algn="l"/>
              </a:tabLst>
            </a:pPr>
            <a:r>
              <a:rPr lang="en-US" sz="3100" dirty="0">
                <a:solidFill>
                  <a:schemeClr val="tx2"/>
                </a:solidFill>
              </a:rPr>
              <a:t>Important to get:	(1) _______________ hours of sleep</a:t>
            </a:r>
          </a:p>
          <a:p>
            <a:pPr>
              <a:lnSpc>
                <a:spcPct val="130000"/>
              </a:lnSpc>
              <a:tabLst>
                <a:tab pos="5886450" algn="l"/>
              </a:tabLst>
            </a:pPr>
            <a:r>
              <a:rPr lang="en-US" sz="3100" dirty="0">
                <a:solidFill>
                  <a:schemeClr val="tx2"/>
                </a:solidFill>
              </a:rPr>
              <a:t>Difficult to sleep before:	(2) _______________ p.m.</a:t>
            </a:r>
          </a:p>
          <a:p>
            <a:pPr>
              <a:lnSpc>
                <a:spcPct val="130000"/>
              </a:lnSpc>
              <a:tabLst>
                <a:tab pos="5886450" algn="l"/>
              </a:tabLst>
            </a:pPr>
            <a:r>
              <a:rPr lang="en-US" sz="3100" dirty="0">
                <a:solidFill>
                  <a:schemeClr val="tx2"/>
                </a:solidFill>
              </a:rPr>
              <a:t>Teenagers getting enough sleep:	(3) _______________ %</a:t>
            </a:r>
          </a:p>
          <a:p>
            <a:pPr>
              <a:lnSpc>
                <a:spcPct val="130000"/>
              </a:lnSpc>
              <a:tabLst>
                <a:tab pos="5886450" algn="l"/>
              </a:tabLst>
            </a:pPr>
            <a:r>
              <a:rPr lang="en-US" sz="3100" dirty="0">
                <a:solidFill>
                  <a:schemeClr val="tx2"/>
                </a:solidFill>
              </a:rPr>
              <a:t>Shouldn't eat or:	(4) _______________ before bed</a:t>
            </a:r>
          </a:p>
          <a:p>
            <a:pPr>
              <a:lnSpc>
                <a:spcPct val="130000"/>
              </a:lnSpc>
              <a:tabLst>
                <a:tab pos="5886450" algn="l"/>
              </a:tabLst>
            </a:pPr>
            <a:r>
              <a:rPr lang="en-US" sz="3100" dirty="0">
                <a:solidFill>
                  <a:schemeClr val="tx2"/>
                </a:solidFill>
              </a:rPr>
              <a:t>Relax before bed by:	(5) _______________ </a:t>
            </a:r>
          </a:p>
        </p:txBody>
      </p:sp>
      <p:sp>
        <p:nvSpPr>
          <p:cNvPr id="22" name="TextBox 21">
            <a:extLst>
              <a:ext uri="{FF2B5EF4-FFF2-40B4-BE49-F238E27FC236}">
                <a16:creationId xmlns:a16="http://schemas.microsoft.com/office/drawing/2014/main" id="{D025130A-59DC-6497-946E-C2DB7B6927DA}"/>
              </a:ext>
            </a:extLst>
          </p:cNvPr>
          <p:cNvSpPr txBox="1"/>
          <p:nvPr/>
        </p:nvSpPr>
        <p:spPr>
          <a:xfrm>
            <a:off x="7089719" y="3100884"/>
            <a:ext cx="1663861" cy="600164"/>
          </a:xfrm>
          <a:prstGeom prst="rect">
            <a:avLst/>
          </a:prstGeom>
          <a:noFill/>
        </p:spPr>
        <p:txBody>
          <a:bodyPr wrap="square">
            <a:spAutoFit/>
          </a:bodyPr>
          <a:lstStyle/>
          <a:p>
            <a:r>
              <a:rPr lang="en-US" sz="3200" dirty="0">
                <a:solidFill>
                  <a:srgbClr val="FF0000"/>
                </a:solidFill>
              </a:rPr>
              <a:t>8 / eight</a:t>
            </a:r>
            <a:endParaRPr lang="en-US" sz="3200" dirty="0"/>
          </a:p>
        </p:txBody>
      </p:sp>
      <p:sp>
        <p:nvSpPr>
          <p:cNvPr id="23" name="TextBox 22">
            <a:extLst>
              <a:ext uri="{FF2B5EF4-FFF2-40B4-BE49-F238E27FC236}">
                <a16:creationId xmlns:a16="http://schemas.microsoft.com/office/drawing/2014/main" id="{541A6921-8AFF-476D-E0FA-63887088526E}"/>
              </a:ext>
            </a:extLst>
          </p:cNvPr>
          <p:cNvSpPr txBox="1"/>
          <p:nvPr/>
        </p:nvSpPr>
        <p:spPr>
          <a:xfrm>
            <a:off x="7498562" y="3748226"/>
            <a:ext cx="640693" cy="584775"/>
          </a:xfrm>
          <a:prstGeom prst="rect">
            <a:avLst/>
          </a:prstGeom>
          <a:noFill/>
        </p:spPr>
        <p:txBody>
          <a:bodyPr wrap="square">
            <a:spAutoFit/>
          </a:bodyPr>
          <a:lstStyle/>
          <a:p>
            <a:r>
              <a:rPr lang="en-US" sz="3200" dirty="0">
                <a:solidFill>
                  <a:srgbClr val="FF0000"/>
                </a:solidFill>
              </a:rPr>
              <a:t>11</a:t>
            </a:r>
            <a:endParaRPr lang="en-US" sz="3200" dirty="0"/>
          </a:p>
        </p:txBody>
      </p:sp>
      <p:sp>
        <p:nvSpPr>
          <p:cNvPr id="26" name="TextBox 25">
            <a:extLst>
              <a:ext uri="{FF2B5EF4-FFF2-40B4-BE49-F238E27FC236}">
                <a16:creationId xmlns:a16="http://schemas.microsoft.com/office/drawing/2014/main" id="{29586EDB-0904-1268-2A4E-D9C00B30C022}"/>
              </a:ext>
            </a:extLst>
          </p:cNvPr>
          <p:cNvSpPr txBox="1"/>
          <p:nvPr/>
        </p:nvSpPr>
        <p:spPr>
          <a:xfrm>
            <a:off x="8650840" y="6051479"/>
            <a:ext cx="3541160" cy="461665"/>
          </a:xfrm>
          <a:prstGeom prst="rect">
            <a:avLst/>
          </a:prstGeom>
          <a:noFill/>
        </p:spPr>
        <p:txBody>
          <a:bodyPr wrap="square" rtlCol="0">
            <a:spAutoFit/>
          </a:bodyPr>
          <a:lstStyle/>
          <a:p>
            <a:pPr algn="ctr"/>
            <a:r>
              <a:rPr lang="en-US" sz="2400" dirty="0"/>
              <a:t>Click here for the answers.</a:t>
            </a:r>
          </a:p>
        </p:txBody>
      </p:sp>
      <p:sp>
        <p:nvSpPr>
          <p:cNvPr id="7" name="TextBox 6">
            <a:extLst>
              <a:ext uri="{FF2B5EF4-FFF2-40B4-BE49-F238E27FC236}">
                <a16:creationId xmlns:a16="http://schemas.microsoft.com/office/drawing/2014/main" id="{D6ADF778-632D-1D34-E1F9-8834A720EC08}"/>
              </a:ext>
            </a:extLst>
          </p:cNvPr>
          <p:cNvSpPr txBox="1"/>
          <p:nvPr/>
        </p:nvSpPr>
        <p:spPr>
          <a:xfrm>
            <a:off x="0" y="1857998"/>
            <a:ext cx="12000216" cy="569387"/>
          </a:xfrm>
          <a:prstGeom prst="rect">
            <a:avLst/>
          </a:prstGeom>
          <a:noFill/>
        </p:spPr>
        <p:txBody>
          <a:bodyPr wrap="square">
            <a:spAutoFit/>
          </a:bodyPr>
          <a:lstStyle/>
          <a:p>
            <a:pPr algn="ctr"/>
            <a:r>
              <a:rPr lang="en-US" sz="3100" b="1" dirty="0">
                <a:solidFill>
                  <a:schemeClr val="tx2"/>
                </a:solidFill>
              </a:rPr>
              <a:t>Teenagers and Sleep</a:t>
            </a:r>
          </a:p>
        </p:txBody>
      </p:sp>
      <p:pic>
        <p:nvPicPr>
          <p:cNvPr id="2" name="CD2-TRACK 35 Review cut">
            <a:hlinkClick r:id="" action="ppaction://media"/>
            <a:extLst>
              <a:ext uri="{FF2B5EF4-FFF2-40B4-BE49-F238E27FC236}">
                <a16:creationId xmlns:a16="http://schemas.microsoft.com/office/drawing/2014/main" id="{2F4874C7-ACC5-1112-C727-CA603EA62D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77355" y="1330244"/>
            <a:ext cx="552450" cy="552450"/>
          </a:xfrm>
          <a:prstGeom prst="rect">
            <a:avLst/>
          </a:prstGeom>
        </p:spPr>
      </p:pic>
      <p:sp>
        <p:nvSpPr>
          <p:cNvPr id="10" name="TextBox 9">
            <a:extLst>
              <a:ext uri="{FF2B5EF4-FFF2-40B4-BE49-F238E27FC236}">
                <a16:creationId xmlns:a16="http://schemas.microsoft.com/office/drawing/2014/main" id="{06F828A0-8405-A04F-7F49-0E41CC994417}"/>
              </a:ext>
            </a:extLst>
          </p:cNvPr>
          <p:cNvSpPr txBox="1"/>
          <p:nvPr/>
        </p:nvSpPr>
        <p:spPr>
          <a:xfrm>
            <a:off x="9038779" y="1444065"/>
            <a:ext cx="3541160" cy="461665"/>
          </a:xfrm>
          <a:prstGeom prst="rect">
            <a:avLst/>
          </a:prstGeom>
          <a:noFill/>
        </p:spPr>
        <p:txBody>
          <a:bodyPr wrap="square" rtlCol="0">
            <a:spAutoFit/>
          </a:bodyPr>
          <a:lstStyle/>
          <a:p>
            <a:r>
              <a:rPr lang="en-US" sz="2400" dirty="0"/>
              <a:t>Click here for the audio.</a:t>
            </a:r>
          </a:p>
        </p:txBody>
      </p:sp>
      <p:sp>
        <p:nvSpPr>
          <p:cNvPr id="14" name="TextBox 13">
            <a:extLst>
              <a:ext uri="{FF2B5EF4-FFF2-40B4-BE49-F238E27FC236}">
                <a16:creationId xmlns:a16="http://schemas.microsoft.com/office/drawing/2014/main" id="{BDE944F3-7E95-287C-F444-FE521DA007B0}"/>
              </a:ext>
            </a:extLst>
          </p:cNvPr>
          <p:cNvSpPr txBox="1"/>
          <p:nvPr/>
        </p:nvSpPr>
        <p:spPr>
          <a:xfrm>
            <a:off x="7498562" y="4355171"/>
            <a:ext cx="846176" cy="584775"/>
          </a:xfrm>
          <a:prstGeom prst="rect">
            <a:avLst/>
          </a:prstGeom>
          <a:noFill/>
        </p:spPr>
        <p:txBody>
          <a:bodyPr wrap="square">
            <a:spAutoFit/>
          </a:bodyPr>
          <a:lstStyle/>
          <a:p>
            <a:r>
              <a:rPr lang="en-US" sz="3200" dirty="0">
                <a:solidFill>
                  <a:srgbClr val="FF0000"/>
                </a:solidFill>
              </a:rPr>
              <a:t>15</a:t>
            </a:r>
            <a:endParaRPr lang="en-US" sz="3200" dirty="0"/>
          </a:p>
        </p:txBody>
      </p:sp>
      <p:sp>
        <p:nvSpPr>
          <p:cNvPr id="15" name="TextBox 14">
            <a:extLst>
              <a:ext uri="{FF2B5EF4-FFF2-40B4-BE49-F238E27FC236}">
                <a16:creationId xmlns:a16="http://schemas.microsoft.com/office/drawing/2014/main" id="{D23FDFC5-B631-57B1-D83B-C151B011D368}"/>
              </a:ext>
            </a:extLst>
          </p:cNvPr>
          <p:cNvSpPr txBox="1"/>
          <p:nvPr/>
        </p:nvSpPr>
        <p:spPr>
          <a:xfrm>
            <a:off x="7052559" y="4951640"/>
            <a:ext cx="1738182" cy="584775"/>
          </a:xfrm>
          <a:prstGeom prst="rect">
            <a:avLst/>
          </a:prstGeom>
          <a:noFill/>
        </p:spPr>
        <p:txBody>
          <a:bodyPr wrap="square">
            <a:spAutoFit/>
          </a:bodyPr>
          <a:lstStyle/>
          <a:p>
            <a:pPr algn="ctr"/>
            <a:r>
              <a:rPr lang="en-US" sz="3200" dirty="0">
                <a:solidFill>
                  <a:srgbClr val="FF0000"/>
                </a:solidFill>
              </a:rPr>
              <a:t>exercise</a:t>
            </a:r>
            <a:endParaRPr lang="en-US" sz="3200" dirty="0"/>
          </a:p>
        </p:txBody>
      </p:sp>
      <p:sp>
        <p:nvSpPr>
          <p:cNvPr id="16" name="TextBox 15">
            <a:extLst>
              <a:ext uri="{FF2B5EF4-FFF2-40B4-BE49-F238E27FC236}">
                <a16:creationId xmlns:a16="http://schemas.microsoft.com/office/drawing/2014/main" id="{4B6D0D65-6F57-760D-769A-C8FAD5408581}"/>
              </a:ext>
            </a:extLst>
          </p:cNvPr>
          <p:cNvSpPr txBox="1"/>
          <p:nvPr/>
        </p:nvSpPr>
        <p:spPr>
          <a:xfrm>
            <a:off x="6565460" y="5574875"/>
            <a:ext cx="3147589" cy="584775"/>
          </a:xfrm>
          <a:prstGeom prst="rect">
            <a:avLst/>
          </a:prstGeom>
          <a:noFill/>
        </p:spPr>
        <p:txBody>
          <a:bodyPr wrap="square">
            <a:spAutoFit/>
          </a:bodyPr>
          <a:lstStyle/>
          <a:p>
            <a:r>
              <a:rPr lang="en-US" sz="3200" dirty="0">
                <a:solidFill>
                  <a:srgbClr val="FF0000"/>
                </a:solidFill>
              </a:rPr>
              <a:t>reading (a book)</a:t>
            </a:r>
            <a:endParaRPr lang="en-US" sz="3200" dirty="0"/>
          </a:p>
        </p:txBody>
      </p:sp>
      <p:sp>
        <p:nvSpPr>
          <p:cNvPr id="17" name="TextBox 16">
            <a:extLst>
              <a:ext uri="{FF2B5EF4-FFF2-40B4-BE49-F238E27FC236}">
                <a16:creationId xmlns:a16="http://schemas.microsoft.com/office/drawing/2014/main" id="{F3325E07-B079-B6AC-8961-EBAA8B99738E}"/>
              </a:ext>
            </a:extLst>
          </p:cNvPr>
          <p:cNvSpPr txBox="1"/>
          <p:nvPr/>
        </p:nvSpPr>
        <p:spPr>
          <a:xfrm>
            <a:off x="3293549" y="284253"/>
            <a:ext cx="5413118" cy="569387"/>
          </a:xfrm>
          <a:prstGeom prst="rect">
            <a:avLst/>
          </a:prstGeom>
          <a:noFill/>
        </p:spPr>
        <p:txBody>
          <a:bodyPr wrap="square">
            <a:spAutoFit/>
          </a:bodyPr>
          <a:lstStyle/>
          <a:p>
            <a:pPr algn="ctr"/>
            <a:r>
              <a:rPr lang="en-US" sz="3100" b="1" dirty="0">
                <a:solidFill>
                  <a:schemeClr val="tx2"/>
                </a:solidFill>
              </a:rPr>
              <a:t>WHILE-LISTENING</a:t>
            </a:r>
          </a:p>
        </p:txBody>
      </p:sp>
    </p:spTree>
    <p:extLst>
      <p:ext uri="{BB962C8B-B14F-4D97-AF65-F5344CB8AC3E}">
        <p14:creationId xmlns:p14="http://schemas.microsoft.com/office/powerpoint/2010/main" val="2102168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audio>
              <p:cMediaNode vol="80000">
                <p:cTn id="23" fill="hold" display="0">
                  <p:stCondLst>
                    <p:cond delay="indefinite"/>
                  </p:stCondLst>
                  <p:endCondLst>
                    <p:cond evt="onStopAudio" delay="0">
                      <p:tgtEl>
                        <p:sldTgt/>
                      </p:tgtEl>
                    </p:cond>
                  </p:endCondLst>
                </p:cTn>
                <p:tgtEl>
                  <p:spTgt spid="2"/>
                </p:tgtEl>
              </p:cMediaNode>
            </p:audio>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27869" fill="hold"/>
                                        <p:tgtEl>
                                          <p:spTgt spid="2"/>
                                        </p:tgtEl>
                                      </p:cBhvr>
                                    </p:cmd>
                                  </p:childTnLst>
                                </p:cTn>
                              </p:par>
                            </p:childTnLst>
                          </p:cTn>
                        </p:par>
                      </p:childTnLst>
                    </p:cTn>
                  </p:par>
                </p:childTnLst>
              </p:cTn>
              <p:nextCondLst>
                <p:cond evt="onClick" delay="0">
                  <p:tgtEl>
                    <p:spTgt spid="10"/>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20F155-9034-5076-BA96-172E66D5E9EF}"/>
              </a:ext>
            </a:extLst>
          </p:cNvPr>
          <p:cNvSpPr txBox="1"/>
          <p:nvPr/>
        </p:nvSpPr>
        <p:spPr>
          <a:xfrm>
            <a:off x="849091" y="218032"/>
            <a:ext cx="10867936" cy="584775"/>
          </a:xfrm>
          <a:prstGeom prst="rect">
            <a:avLst/>
          </a:prstGeom>
          <a:noFill/>
        </p:spPr>
        <p:txBody>
          <a:bodyPr wrap="square">
            <a:spAutoFit/>
          </a:bodyPr>
          <a:lstStyle/>
          <a:p>
            <a:pPr algn="ctr"/>
            <a:r>
              <a:rPr lang="en-US" sz="3200" b="1" dirty="0">
                <a:solidFill>
                  <a:schemeClr val="tx2"/>
                </a:solidFill>
              </a:rPr>
              <a:t>AUDIO SCRIPT</a:t>
            </a:r>
          </a:p>
        </p:txBody>
      </p:sp>
      <p:sp>
        <p:nvSpPr>
          <p:cNvPr id="17" name="TextBox 16">
            <a:extLst>
              <a:ext uri="{FF2B5EF4-FFF2-40B4-BE49-F238E27FC236}">
                <a16:creationId xmlns:a16="http://schemas.microsoft.com/office/drawing/2014/main" id="{F3325E07-B079-B6AC-8961-EBAA8B99738E}"/>
              </a:ext>
            </a:extLst>
          </p:cNvPr>
          <p:cNvSpPr txBox="1"/>
          <p:nvPr/>
        </p:nvSpPr>
        <p:spPr>
          <a:xfrm>
            <a:off x="167811" y="802807"/>
            <a:ext cx="11856378" cy="5778826"/>
          </a:xfrm>
          <a:prstGeom prst="rect">
            <a:avLst/>
          </a:prstGeom>
          <a:noFill/>
        </p:spPr>
        <p:txBody>
          <a:bodyPr wrap="square">
            <a:spAutoFit/>
          </a:bodyPr>
          <a:lstStyle/>
          <a:p>
            <a:pPr algn="just">
              <a:lnSpc>
                <a:spcPct val="120000"/>
              </a:lnSpc>
            </a:pPr>
            <a:r>
              <a:rPr lang="en-US" sz="3100" i="1" dirty="0">
                <a:solidFill>
                  <a:schemeClr val="tx2"/>
                </a:solidFill>
              </a:rPr>
              <a:t>Doctor: Hello, everyone. I'm Doctor Brown and today I want to talk to you about how to prepare yourself for a good night's sleep. It's important</a:t>
            </a:r>
          </a:p>
          <a:p>
            <a:pPr algn="just">
              <a:lnSpc>
                <a:spcPct val="120000"/>
              </a:lnSpc>
            </a:pPr>
            <a:r>
              <a:rPr lang="en-US" sz="3100" i="1" dirty="0">
                <a:solidFill>
                  <a:schemeClr val="tx2"/>
                </a:solidFill>
              </a:rPr>
              <a:t>to get at least eight hours of sleep each night, but lots of teenagers and it difficult to fall asleep before eleven o'clock at night.</a:t>
            </a:r>
          </a:p>
          <a:p>
            <a:pPr algn="just">
              <a:lnSpc>
                <a:spcPct val="120000"/>
              </a:lnSpc>
            </a:pPr>
            <a:r>
              <a:rPr lang="en-US" sz="3100" i="1" dirty="0">
                <a:solidFill>
                  <a:schemeClr val="tx2"/>
                </a:solidFill>
              </a:rPr>
              <a:t>One study found that only fifteen percent of teenagers get enough sleep. So, what can you do to get more sleep? Well, you shouldn't eat or exercise for a few hours before bed. You should also do something to relax before you go to bed, like reading a book. If you read a book before going to sleep, then you will sleep better than if you watch TV or play online games.</a:t>
            </a:r>
            <a:endParaRPr lang="en-US" sz="3100" u="sng" dirty="0">
              <a:solidFill>
                <a:schemeClr val="tx2"/>
              </a:solidFill>
            </a:endParaRPr>
          </a:p>
        </p:txBody>
      </p:sp>
      <p:pic>
        <p:nvPicPr>
          <p:cNvPr id="8" name="CD2-TRACK 35 Review cut">
            <a:hlinkClick r:id="" action="ppaction://media"/>
            <a:extLst>
              <a:ext uri="{FF2B5EF4-FFF2-40B4-BE49-F238E27FC236}">
                <a16:creationId xmlns:a16="http://schemas.microsoft.com/office/drawing/2014/main" id="{0A41D7AC-90CD-1D9E-DE38-0F656D47B8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60244" y="355358"/>
            <a:ext cx="552450" cy="552450"/>
          </a:xfrm>
          <a:prstGeom prst="rect">
            <a:avLst/>
          </a:prstGeom>
        </p:spPr>
      </p:pic>
    </p:spTree>
    <p:extLst>
      <p:ext uri="{BB962C8B-B14F-4D97-AF65-F5344CB8AC3E}">
        <p14:creationId xmlns:p14="http://schemas.microsoft.com/office/powerpoint/2010/main" val="136486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86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20F155-9034-5076-BA96-172E66D5E9EF}"/>
              </a:ext>
            </a:extLst>
          </p:cNvPr>
          <p:cNvSpPr txBox="1"/>
          <p:nvPr/>
        </p:nvSpPr>
        <p:spPr>
          <a:xfrm>
            <a:off x="860666" y="415337"/>
            <a:ext cx="10867936" cy="600164"/>
          </a:xfrm>
          <a:prstGeom prst="rect">
            <a:avLst/>
          </a:prstGeom>
          <a:noFill/>
        </p:spPr>
        <p:txBody>
          <a:bodyPr wrap="square">
            <a:spAutoFit/>
          </a:bodyPr>
          <a:lstStyle/>
          <a:p>
            <a:pPr algn="ctr"/>
            <a:r>
              <a:rPr lang="en-US" sz="3300" b="1" dirty="0">
                <a:solidFill>
                  <a:schemeClr val="tx2"/>
                </a:solidFill>
              </a:rPr>
              <a:t>POST-LISTENING</a:t>
            </a:r>
          </a:p>
        </p:txBody>
      </p:sp>
      <p:sp>
        <p:nvSpPr>
          <p:cNvPr id="17" name="TextBox 16">
            <a:extLst>
              <a:ext uri="{FF2B5EF4-FFF2-40B4-BE49-F238E27FC236}">
                <a16:creationId xmlns:a16="http://schemas.microsoft.com/office/drawing/2014/main" id="{F3325E07-B079-B6AC-8961-EBAA8B99738E}"/>
              </a:ext>
            </a:extLst>
          </p:cNvPr>
          <p:cNvSpPr txBox="1"/>
          <p:nvPr/>
        </p:nvSpPr>
        <p:spPr>
          <a:xfrm>
            <a:off x="0" y="1846221"/>
            <a:ext cx="12192000" cy="1449564"/>
          </a:xfrm>
          <a:prstGeom prst="rect">
            <a:avLst/>
          </a:prstGeom>
          <a:noFill/>
        </p:spPr>
        <p:txBody>
          <a:bodyPr wrap="square">
            <a:spAutoFit/>
          </a:bodyPr>
          <a:lstStyle/>
          <a:p>
            <a:pPr marL="514350" indent="-514350">
              <a:lnSpc>
                <a:spcPct val="150000"/>
              </a:lnSpc>
              <a:buAutoNum type="arabicPeriod"/>
            </a:pPr>
            <a:r>
              <a:rPr lang="en-US" sz="3100" i="1" dirty="0">
                <a:solidFill>
                  <a:schemeClr val="tx2"/>
                </a:solidFill>
              </a:rPr>
              <a:t>What do you often do before going to bed?</a:t>
            </a:r>
          </a:p>
          <a:p>
            <a:pPr marL="514350" indent="-514350">
              <a:lnSpc>
                <a:spcPct val="150000"/>
              </a:lnSpc>
              <a:buAutoNum type="arabicPeriod"/>
            </a:pPr>
            <a:r>
              <a:rPr lang="en-US" sz="3100" i="1" dirty="0">
                <a:solidFill>
                  <a:schemeClr val="tx2"/>
                </a:solidFill>
              </a:rPr>
              <a:t>Do you want to try Doctor Brown’s advice? Why / Why not?</a:t>
            </a:r>
            <a:endParaRPr lang="en-US" sz="3100" dirty="0">
              <a:solidFill>
                <a:schemeClr val="tx2"/>
              </a:solidFill>
            </a:endParaRPr>
          </a:p>
        </p:txBody>
      </p:sp>
      <p:sp>
        <p:nvSpPr>
          <p:cNvPr id="9" name="TextBox 8">
            <a:extLst>
              <a:ext uri="{FF2B5EF4-FFF2-40B4-BE49-F238E27FC236}">
                <a16:creationId xmlns:a16="http://schemas.microsoft.com/office/drawing/2014/main" id="{CFE5BEC2-1260-9363-20B1-E6268AE3B961}"/>
              </a:ext>
            </a:extLst>
          </p:cNvPr>
          <p:cNvSpPr txBox="1"/>
          <p:nvPr/>
        </p:nvSpPr>
        <p:spPr>
          <a:xfrm>
            <a:off x="0" y="1138473"/>
            <a:ext cx="12438580" cy="569387"/>
          </a:xfrm>
          <a:prstGeom prst="rect">
            <a:avLst/>
          </a:prstGeom>
          <a:noFill/>
        </p:spPr>
        <p:txBody>
          <a:bodyPr wrap="square">
            <a:spAutoFit/>
          </a:bodyPr>
          <a:lstStyle/>
          <a:p>
            <a:r>
              <a:rPr lang="en-US" sz="3100" b="1" dirty="0">
                <a:solidFill>
                  <a:schemeClr val="tx2"/>
                </a:solidFill>
              </a:rPr>
              <a:t>Pair-work: Discussion</a:t>
            </a:r>
          </a:p>
        </p:txBody>
      </p:sp>
    </p:spTree>
    <p:extLst>
      <p:ext uri="{BB962C8B-B14F-4D97-AF65-F5344CB8AC3E}">
        <p14:creationId xmlns:p14="http://schemas.microsoft.com/office/powerpoint/2010/main" val="30250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1D790F-CF4F-F182-AD40-67AB3A47BBEC}"/>
              </a:ext>
            </a:extLst>
          </p:cNvPr>
          <p:cNvSpPr txBox="1"/>
          <p:nvPr/>
        </p:nvSpPr>
        <p:spPr>
          <a:xfrm>
            <a:off x="4494228" y="502642"/>
            <a:ext cx="4136064" cy="600164"/>
          </a:xfrm>
          <a:prstGeom prst="rect">
            <a:avLst/>
          </a:prstGeom>
          <a:noFill/>
        </p:spPr>
        <p:txBody>
          <a:bodyPr wrap="square">
            <a:spAutoFit/>
          </a:bodyPr>
          <a:lstStyle/>
          <a:p>
            <a:pPr algn="ctr"/>
            <a:r>
              <a:rPr lang="en-US" sz="3300" b="1" dirty="0">
                <a:solidFill>
                  <a:schemeClr val="tx2"/>
                </a:solidFill>
              </a:rPr>
              <a:t>PRE-READING</a:t>
            </a:r>
            <a:endParaRPr lang="en-US" sz="3300" dirty="0">
              <a:solidFill>
                <a:schemeClr val="tx2"/>
              </a:solidFill>
            </a:endParaRPr>
          </a:p>
        </p:txBody>
      </p:sp>
      <p:sp>
        <p:nvSpPr>
          <p:cNvPr id="4" name="TextBox 3">
            <a:extLst>
              <a:ext uri="{FF2B5EF4-FFF2-40B4-BE49-F238E27FC236}">
                <a16:creationId xmlns:a16="http://schemas.microsoft.com/office/drawing/2014/main" id="{BC0D0EA6-54E6-E85F-44A2-1B0736486992}"/>
              </a:ext>
            </a:extLst>
          </p:cNvPr>
          <p:cNvSpPr txBox="1"/>
          <p:nvPr/>
        </p:nvSpPr>
        <p:spPr>
          <a:xfrm>
            <a:off x="0" y="975225"/>
            <a:ext cx="12315464" cy="1938992"/>
          </a:xfrm>
          <a:prstGeom prst="rect">
            <a:avLst/>
          </a:prstGeom>
          <a:noFill/>
        </p:spPr>
        <p:txBody>
          <a:bodyPr wrap="square">
            <a:spAutoFit/>
          </a:bodyPr>
          <a:lstStyle/>
          <a:p>
            <a:r>
              <a:rPr lang="en-US" sz="3000" i="1" dirty="0">
                <a:solidFill>
                  <a:schemeClr val="tx2"/>
                </a:solidFill>
              </a:rPr>
              <a:t>Tips: </a:t>
            </a:r>
            <a:r>
              <a:rPr lang="en-US" sz="3000" b="1" i="1" dirty="0">
                <a:solidFill>
                  <a:schemeClr val="tx2"/>
                </a:solidFill>
              </a:rPr>
              <a:t>The answers </a:t>
            </a:r>
            <a:r>
              <a:rPr lang="en-US" sz="3000" i="1" dirty="0">
                <a:solidFill>
                  <a:schemeClr val="tx2"/>
                </a:solidFill>
              </a:rPr>
              <a:t>are in </a:t>
            </a:r>
            <a:r>
              <a:rPr lang="en-US" sz="3000" b="1" i="1" dirty="0">
                <a:solidFill>
                  <a:schemeClr val="tx2"/>
                </a:solidFill>
              </a:rPr>
              <a:t>the same order as the questions</a:t>
            </a:r>
            <a:r>
              <a:rPr lang="en-US" sz="3000" i="1" dirty="0">
                <a:solidFill>
                  <a:schemeClr val="tx2"/>
                </a:solidFill>
              </a:rPr>
              <a:t>.</a:t>
            </a:r>
          </a:p>
          <a:p>
            <a:r>
              <a:rPr lang="en-US" sz="3000" i="1" dirty="0">
                <a:solidFill>
                  <a:schemeClr val="tx2"/>
                </a:solidFill>
              </a:rPr>
              <a:t>There are FOUR paragraphs. Question 0 is an example. It needs the key words in the first paragraph. Sometimes you cannot find the correct option in the text. </a:t>
            </a:r>
          </a:p>
        </p:txBody>
      </p:sp>
      <p:pic>
        <p:nvPicPr>
          <p:cNvPr id="3" name="Picture 2">
            <a:extLst>
              <a:ext uri="{FF2B5EF4-FFF2-40B4-BE49-F238E27FC236}">
                <a16:creationId xmlns:a16="http://schemas.microsoft.com/office/drawing/2014/main" id="{2FD3EC3C-115B-CD7D-6BDC-0CC8FD5B1F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011" y="285438"/>
            <a:ext cx="3390323" cy="691259"/>
          </a:xfrm>
          <a:prstGeom prst="rect">
            <a:avLst/>
          </a:prstGeom>
        </p:spPr>
      </p:pic>
      <p:sp>
        <p:nvSpPr>
          <p:cNvPr id="6" name="TextBox 5">
            <a:extLst>
              <a:ext uri="{FF2B5EF4-FFF2-40B4-BE49-F238E27FC236}">
                <a16:creationId xmlns:a16="http://schemas.microsoft.com/office/drawing/2014/main" id="{03D178CD-0239-B23C-9342-8F07D3EC2005}"/>
              </a:ext>
            </a:extLst>
          </p:cNvPr>
          <p:cNvSpPr txBox="1"/>
          <p:nvPr/>
        </p:nvSpPr>
        <p:spPr>
          <a:xfrm>
            <a:off x="0" y="4771795"/>
            <a:ext cx="12315465" cy="1717393"/>
          </a:xfrm>
          <a:prstGeom prst="rect">
            <a:avLst/>
          </a:prstGeom>
          <a:noFill/>
        </p:spPr>
        <p:txBody>
          <a:bodyPr wrap="square">
            <a:spAutoFit/>
          </a:bodyPr>
          <a:lstStyle/>
          <a:p>
            <a:pPr>
              <a:lnSpc>
                <a:spcPct val="120000"/>
              </a:lnSpc>
            </a:pPr>
            <a:r>
              <a:rPr lang="en-US" sz="3000" dirty="0">
                <a:solidFill>
                  <a:schemeClr val="tx2"/>
                </a:solidFill>
              </a:rPr>
              <a:t>Having a healthy lifestyle is very important. Unhealthy habits will make you feel tired and increase your chance of becoming overweight. Here are some things you should pay attention to:</a:t>
            </a:r>
          </a:p>
        </p:txBody>
      </p:sp>
      <p:sp>
        <p:nvSpPr>
          <p:cNvPr id="9" name="TextBox 8">
            <a:extLst>
              <a:ext uri="{FF2B5EF4-FFF2-40B4-BE49-F238E27FC236}">
                <a16:creationId xmlns:a16="http://schemas.microsoft.com/office/drawing/2014/main" id="{C0E95AED-C799-D05B-4A14-447EEEAC9280}"/>
              </a:ext>
            </a:extLst>
          </p:cNvPr>
          <p:cNvSpPr txBox="1"/>
          <p:nvPr/>
        </p:nvSpPr>
        <p:spPr>
          <a:xfrm>
            <a:off x="1031097" y="2827005"/>
            <a:ext cx="7856049" cy="1938992"/>
          </a:xfrm>
          <a:prstGeom prst="rect">
            <a:avLst/>
          </a:prstGeom>
          <a:noFill/>
        </p:spPr>
        <p:txBody>
          <a:bodyPr wrap="square">
            <a:spAutoFit/>
          </a:bodyPr>
          <a:lstStyle/>
          <a:p>
            <a:r>
              <a:rPr lang="en-US" sz="3000" dirty="0">
                <a:solidFill>
                  <a:schemeClr val="tx2"/>
                </a:solidFill>
              </a:rPr>
              <a:t>0. What isn't a result of an unhealthy lifestyle?</a:t>
            </a:r>
          </a:p>
          <a:p>
            <a:r>
              <a:rPr lang="en-US" sz="3000" dirty="0">
                <a:solidFill>
                  <a:schemeClr val="tx2"/>
                </a:solidFill>
              </a:rPr>
              <a:t>A. not having enough energy</a:t>
            </a:r>
          </a:p>
          <a:p>
            <a:r>
              <a:rPr lang="en-US" sz="3000" dirty="0">
                <a:solidFill>
                  <a:schemeClr val="tx2"/>
                </a:solidFill>
              </a:rPr>
              <a:t>B. becoming fat</a:t>
            </a:r>
          </a:p>
          <a:p>
            <a:r>
              <a:rPr lang="en-US" sz="3000" dirty="0">
                <a:solidFill>
                  <a:schemeClr val="tx2"/>
                </a:solidFill>
              </a:rPr>
              <a:t>C. finding it difficult to sleep</a:t>
            </a:r>
          </a:p>
        </p:txBody>
      </p:sp>
      <p:sp>
        <p:nvSpPr>
          <p:cNvPr id="10" name="Oval 9">
            <a:extLst>
              <a:ext uri="{FF2B5EF4-FFF2-40B4-BE49-F238E27FC236}">
                <a16:creationId xmlns:a16="http://schemas.microsoft.com/office/drawing/2014/main" id="{7DE7D1DA-803F-2BD0-1B0F-E889C108F271}"/>
              </a:ext>
            </a:extLst>
          </p:cNvPr>
          <p:cNvSpPr/>
          <p:nvPr/>
        </p:nvSpPr>
        <p:spPr>
          <a:xfrm>
            <a:off x="1031097" y="4282374"/>
            <a:ext cx="458743" cy="4499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7C188A5-B72B-0A15-FEFE-25EF2DDCC0E0}"/>
              </a:ext>
            </a:extLst>
          </p:cNvPr>
          <p:cNvCxnSpPr>
            <a:cxnSpLocks/>
          </p:cNvCxnSpPr>
          <p:nvPr/>
        </p:nvCxnSpPr>
        <p:spPr>
          <a:xfrm>
            <a:off x="6766854" y="5311542"/>
            <a:ext cx="4805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5B8E29-679D-600F-2B0D-CDFB63B78A4C}"/>
              </a:ext>
            </a:extLst>
          </p:cNvPr>
          <p:cNvCxnSpPr>
            <a:cxnSpLocks/>
          </p:cNvCxnSpPr>
          <p:nvPr/>
        </p:nvCxnSpPr>
        <p:spPr>
          <a:xfrm>
            <a:off x="116697" y="5882775"/>
            <a:ext cx="91881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2699D21-EB4C-3DFE-D16C-C835848398D5}"/>
              </a:ext>
            </a:extLst>
          </p:cNvPr>
          <p:cNvSpPr txBox="1"/>
          <p:nvPr/>
        </p:nvSpPr>
        <p:spPr>
          <a:xfrm>
            <a:off x="10376724" y="3953570"/>
            <a:ext cx="1815276" cy="830997"/>
          </a:xfrm>
          <a:prstGeom prst="rect">
            <a:avLst/>
          </a:prstGeom>
          <a:noFill/>
        </p:spPr>
        <p:txBody>
          <a:bodyPr wrap="square" rtlCol="0">
            <a:spAutoFit/>
          </a:bodyPr>
          <a:lstStyle/>
          <a:p>
            <a:pPr algn="ctr"/>
            <a:r>
              <a:rPr lang="en-US" sz="2400" dirty="0"/>
              <a:t>Click here for the answers.</a:t>
            </a:r>
          </a:p>
        </p:txBody>
      </p:sp>
      <p:sp>
        <p:nvSpPr>
          <p:cNvPr id="5" name="TextBox 4">
            <a:extLst>
              <a:ext uri="{FF2B5EF4-FFF2-40B4-BE49-F238E27FC236}">
                <a16:creationId xmlns:a16="http://schemas.microsoft.com/office/drawing/2014/main" id="{18D9EAC6-F0E2-3E3B-7803-A250BF7811B3}"/>
              </a:ext>
            </a:extLst>
          </p:cNvPr>
          <p:cNvSpPr txBox="1"/>
          <p:nvPr/>
        </p:nvSpPr>
        <p:spPr>
          <a:xfrm>
            <a:off x="6081601" y="3848098"/>
            <a:ext cx="3083181" cy="984885"/>
          </a:xfrm>
          <a:prstGeom prst="rect">
            <a:avLst/>
          </a:prstGeom>
          <a:noFill/>
        </p:spPr>
        <p:txBody>
          <a:bodyPr wrap="square" rtlCol="0">
            <a:spAutoFit/>
          </a:bodyPr>
          <a:lstStyle/>
          <a:p>
            <a:r>
              <a:rPr lang="en-US" sz="2900" dirty="0">
                <a:solidFill>
                  <a:srgbClr val="FF0000"/>
                </a:solidFill>
              </a:rPr>
              <a:t>Option C is not in the first paragraph.</a:t>
            </a:r>
          </a:p>
        </p:txBody>
      </p:sp>
      <p:cxnSp>
        <p:nvCxnSpPr>
          <p:cNvPr id="16" name="Straight Arrow Connector 15">
            <a:extLst>
              <a:ext uri="{FF2B5EF4-FFF2-40B4-BE49-F238E27FC236}">
                <a16:creationId xmlns:a16="http://schemas.microsoft.com/office/drawing/2014/main" id="{F6F3AFEF-5FA5-6873-BF3E-2524475A38D6}"/>
              </a:ext>
            </a:extLst>
          </p:cNvPr>
          <p:cNvCxnSpPr>
            <a:cxnSpLocks/>
          </p:cNvCxnSpPr>
          <p:nvPr/>
        </p:nvCxnSpPr>
        <p:spPr>
          <a:xfrm flipH="1">
            <a:off x="5503653" y="4323642"/>
            <a:ext cx="592347" cy="153467"/>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C1627A49-5D9E-BBBE-4D67-EC8CC7C2921F}"/>
              </a:ext>
            </a:extLst>
          </p:cNvPr>
          <p:cNvSpPr/>
          <p:nvPr/>
        </p:nvSpPr>
        <p:spPr>
          <a:xfrm>
            <a:off x="2416851" y="2852845"/>
            <a:ext cx="667820" cy="4131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DE26C290-55DA-63B1-44D0-7EE7107348DF}"/>
              </a:ext>
            </a:extLst>
          </p:cNvPr>
          <p:cNvCxnSpPr>
            <a:cxnSpLocks/>
          </p:cNvCxnSpPr>
          <p:nvPr/>
        </p:nvCxnSpPr>
        <p:spPr>
          <a:xfrm>
            <a:off x="3242818" y="3327373"/>
            <a:ext cx="10312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71157E-50C4-2635-AE31-D2751086CBD1}"/>
              </a:ext>
            </a:extLst>
          </p:cNvPr>
          <p:cNvCxnSpPr>
            <a:cxnSpLocks/>
          </p:cNvCxnSpPr>
          <p:nvPr/>
        </p:nvCxnSpPr>
        <p:spPr>
          <a:xfrm>
            <a:off x="5290800" y="3327373"/>
            <a:ext cx="28668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E4D61C-1C90-ACE8-1EC9-94D172F98535}"/>
              </a:ext>
            </a:extLst>
          </p:cNvPr>
          <p:cNvCxnSpPr>
            <a:cxnSpLocks/>
          </p:cNvCxnSpPr>
          <p:nvPr/>
        </p:nvCxnSpPr>
        <p:spPr>
          <a:xfrm>
            <a:off x="1385620" y="3325919"/>
            <a:ext cx="10312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56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4" grpId="0"/>
      <p:bldP spid="6" grpId="0"/>
      <p:bldP spid="9" grpId="0"/>
      <p:bldP spid="10" grpId="0" animBg="1"/>
      <p:bldP spid="5"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1D790F-CF4F-F182-AD40-67AB3A47BBEC}"/>
              </a:ext>
            </a:extLst>
          </p:cNvPr>
          <p:cNvSpPr txBox="1"/>
          <p:nvPr/>
        </p:nvSpPr>
        <p:spPr>
          <a:xfrm>
            <a:off x="0" y="1027874"/>
            <a:ext cx="6411074" cy="553998"/>
          </a:xfrm>
          <a:prstGeom prst="rect">
            <a:avLst/>
          </a:prstGeom>
          <a:noFill/>
        </p:spPr>
        <p:txBody>
          <a:bodyPr wrap="square">
            <a:spAutoFit/>
          </a:bodyPr>
          <a:lstStyle/>
          <a:p>
            <a:r>
              <a:rPr lang="en-US" sz="3000" b="1" dirty="0">
                <a:solidFill>
                  <a:schemeClr val="tx2"/>
                </a:solidFill>
              </a:rPr>
              <a:t>Choose the correct answer (A, B, or C).</a:t>
            </a:r>
            <a:endParaRPr lang="en-US" sz="3000" dirty="0">
              <a:solidFill>
                <a:schemeClr val="tx2"/>
              </a:solidFill>
            </a:endParaRPr>
          </a:p>
        </p:txBody>
      </p:sp>
      <p:sp>
        <p:nvSpPr>
          <p:cNvPr id="8" name="TextBox 7">
            <a:extLst>
              <a:ext uri="{FF2B5EF4-FFF2-40B4-BE49-F238E27FC236}">
                <a16:creationId xmlns:a16="http://schemas.microsoft.com/office/drawing/2014/main" id="{D0F3E8AE-7BAD-7B25-484B-56985AEE8EE8}"/>
              </a:ext>
            </a:extLst>
          </p:cNvPr>
          <p:cNvSpPr txBox="1"/>
          <p:nvPr/>
        </p:nvSpPr>
        <p:spPr>
          <a:xfrm>
            <a:off x="0" y="1628559"/>
            <a:ext cx="12315465" cy="4893647"/>
          </a:xfrm>
          <a:prstGeom prst="rect">
            <a:avLst/>
          </a:prstGeom>
          <a:noFill/>
        </p:spPr>
        <p:txBody>
          <a:bodyPr wrap="square">
            <a:spAutoFit/>
          </a:bodyPr>
          <a:lstStyle/>
          <a:p>
            <a:pPr algn="ctr"/>
            <a:r>
              <a:rPr lang="en-US" sz="2600" dirty="0">
                <a:solidFill>
                  <a:schemeClr val="tx2"/>
                </a:solidFill>
              </a:rPr>
              <a:t>Teenagers: How to Stay Healthy</a:t>
            </a:r>
          </a:p>
          <a:p>
            <a:r>
              <a:rPr lang="en-US" sz="2600" dirty="0">
                <a:solidFill>
                  <a:schemeClr val="tx2"/>
                </a:solidFill>
              </a:rPr>
              <a:t>Having a healthy lifestyle is very important. Unhealthy habits will make you feel tired and increase your chance of becoming overweight. Here are some things you should pay attention to:</a:t>
            </a:r>
          </a:p>
          <a:p>
            <a:r>
              <a:rPr lang="en-US" sz="2600" dirty="0">
                <a:solidFill>
                  <a:schemeClr val="tx2"/>
                </a:solidFill>
              </a:rPr>
              <a:t>• Eat many types of food and try to eat more fruit and vegetables. Many teens like fast food and soda, but they're really bad for you. You don't have to stop eating your favorite burgers completely, but try to eat them less.</a:t>
            </a:r>
          </a:p>
          <a:p>
            <a:r>
              <a:rPr lang="en-US" sz="2600" dirty="0">
                <a:solidFill>
                  <a:schemeClr val="tx2"/>
                </a:solidFill>
              </a:rPr>
              <a:t>• Exercise regularly. You should get an hour of exercise a day. If you can't, try to be active for at least half an hour three times a week.</a:t>
            </a:r>
          </a:p>
          <a:p>
            <a:r>
              <a:rPr lang="en-US" sz="2600" dirty="0">
                <a:solidFill>
                  <a:schemeClr val="tx2"/>
                </a:solidFill>
              </a:rPr>
              <a:t>• Get enough sleep. You shouldn't stay up late too often. Your body needs about nine hours of sleep every night, but most teens have only about seven hours of sleep. Having enough sleep will help you focus and remember things more easily.</a:t>
            </a:r>
          </a:p>
        </p:txBody>
      </p:sp>
      <p:pic>
        <p:nvPicPr>
          <p:cNvPr id="3" name="Picture 2">
            <a:extLst>
              <a:ext uri="{FF2B5EF4-FFF2-40B4-BE49-F238E27FC236}">
                <a16:creationId xmlns:a16="http://schemas.microsoft.com/office/drawing/2014/main" id="{2FD3EC3C-115B-CD7D-6BDC-0CC8FD5B1F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011" y="285438"/>
            <a:ext cx="3641325" cy="742436"/>
          </a:xfrm>
          <a:prstGeom prst="rect">
            <a:avLst/>
          </a:prstGeom>
        </p:spPr>
      </p:pic>
      <p:sp>
        <p:nvSpPr>
          <p:cNvPr id="6" name="TextBox 5">
            <a:extLst>
              <a:ext uri="{FF2B5EF4-FFF2-40B4-BE49-F238E27FC236}">
                <a16:creationId xmlns:a16="http://schemas.microsoft.com/office/drawing/2014/main" id="{FD3C23CE-2635-69B7-34F8-4B2340DC836C}"/>
              </a:ext>
            </a:extLst>
          </p:cNvPr>
          <p:cNvSpPr txBox="1"/>
          <p:nvPr/>
        </p:nvSpPr>
        <p:spPr>
          <a:xfrm>
            <a:off x="3205537" y="530599"/>
            <a:ext cx="6411074" cy="600164"/>
          </a:xfrm>
          <a:prstGeom prst="rect">
            <a:avLst/>
          </a:prstGeom>
          <a:noFill/>
        </p:spPr>
        <p:txBody>
          <a:bodyPr wrap="square">
            <a:spAutoFit/>
          </a:bodyPr>
          <a:lstStyle/>
          <a:p>
            <a:pPr algn="ctr"/>
            <a:r>
              <a:rPr lang="en-US" sz="3300" b="1" dirty="0">
                <a:solidFill>
                  <a:schemeClr val="tx2"/>
                </a:solidFill>
              </a:rPr>
              <a:t>WHILE-READING</a:t>
            </a:r>
            <a:endParaRPr lang="en-US" sz="3300" dirty="0">
              <a:solidFill>
                <a:schemeClr val="tx2"/>
              </a:solidFill>
            </a:endParaRPr>
          </a:p>
        </p:txBody>
      </p:sp>
    </p:spTree>
    <p:extLst>
      <p:ext uri="{BB962C8B-B14F-4D97-AF65-F5344CB8AC3E}">
        <p14:creationId xmlns:p14="http://schemas.microsoft.com/office/powerpoint/2010/main" val="402382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5692</TotalTime>
  <Words>1946</Words>
  <Application>Microsoft Office PowerPoint</Application>
  <PresentationFormat>Widescreen</PresentationFormat>
  <Paragraphs>169</Paragraphs>
  <Slides>20</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Chi Trang</cp:lastModifiedBy>
  <cp:revision>600</cp:revision>
  <dcterms:created xsi:type="dcterms:W3CDTF">2020-12-08T03:17:05Z</dcterms:created>
  <dcterms:modified xsi:type="dcterms:W3CDTF">2025-10-24T23:27:30Z</dcterms:modified>
</cp:coreProperties>
</file>