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1" r:id="rId5"/>
    <p:sldId id="260" r:id="rId6"/>
    <p:sldId id="262" r:id="rId7"/>
    <p:sldId id="263" r:id="rId8"/>
    <p:sldId id="264" r:id="rId9"/>
    <p:sldId id="265" r:id="rId10"/>
    <p:sldId id="267" r:id="rId11"/>
    <p:sldId id="266"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3F929-BB83-40CC-9377-16F95C713423}"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39045-DF9C-464B-9F26-5FE598FE2024}" type="slidenum">
              <a:rPr lang="en-US" smtClean="0"/>
              <a:t>‹#›</a:t>
            </a:fld>
            <a:endParaRPr lang="en-US"/>
          </a:p>
        </p:txBody>
      </p:sp>
    </p:spTree>
    <p:extLst>
      <p:ext uri="{BB962C8B-B14F-4D97-AF65-F5344CB8AC3E}">
        <p14:creationId xmlns:p14="http://schemas.microsoft.com/office/powerpoint/2010/main" val="415938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82AB808A-1A43-49DD-8D0E-EAAC693A1FFC}" type="slidenum">
              <a:rPr lang="en-US" altLang="zh-CN" sz="1200" smtClean="0"/>
              <a:pPr/>
              <a:t>1</a:t>
            </a:fld>
            <a:endParaRPr lang="en-US" altLang="zh-CN"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126798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732074BC-132E-48D2-A4F0-289FE55968A2}" type="slidenum">
              <a:rPr lang="en-US" altLang="zh-CN" sz="1200" smtClean="0"/>
              <a:pPr/>
              <a:t>10</a:t>
            </a:fld>
            <a:endParaRPr lang="en-US" altLang="zh-CN"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20852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BF306EAF-A81E-4053-A822-F65AA130DBCB}" type="slidenum">
              <a:rPr lang="en-US" altLang="zh-CN" sz="1200" smtClean="0"/>
              <a:pPr/>
              <a:t>11</a:t>
            </a:fld>
            <a:endParaRPr lang="en-US" altLang="zh-CN"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31938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2C5C8BA1-2927-414A-887A-DD299738CDD9}" type="slidenum">
              <a:rPr lang="en-US" altLang="zh-CN" sz="1200" smtClean="0"/>
              <a:pPr/>
              <a:t>12</a:t>
            </a:fld>
            <a:endParaRPr lang="en-US" altLang="zh-CN"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309756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9B3AF31C-DC6E-4E8F-B6DA-5D365FF5F381}" type="slidenum">
              <a:rPr lang="en-US" altLang="zh-CN" sz="1200" smtClean="0"/>
              <a:pPr/>
              <a:t>13</a:t>
            </a:fld>
            <a:endParaRPr lang="en-US" altLang="zh-CN"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342443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B968585C-3A56-414A-90E7-B174A2A9D3B1}" type="slidenum">
              <a:rPr lang="en-US" altLang="zh-CN" sz="1200" smtClean="0"/>
              <a:pPr/>
              <a:t>14</a:t>
            </a:fld>
            <a:endParaRPr lang="en-US" altLang="zh-CN"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zh-CN" altLang="en-US">
                <a:latin typeface="Arial" pitchFamily="34" charset="0"/>
              </a:rPr>
              <a:t>更多精彩模板请关注</a:t>
            </a:r>
            <a:r>
              <a:rPr lang="en-US" altLang="zh-CN">
                <a:latin typeface="Arial" pitchFamily="34" charset="0"/>
              </a:rPr>
              <a:t>【</a:t>
            </a:r>
            <a:r>
              <a:rPr lang="zh-CN" altLang="en-US">
                <a:latin typeface="Arial" pitchFamily="34" charset="0"/>
              </a:rPr>
              <a:t>沐沐槿</a:t>
            </a:r>
            <a:r>
              <a:rPr lang="en-US" altLang="zh-CN">
                <a:latin typeface="Arial" pitchFamily="34" charset="0"/>
              </a:rPr>
              <a:t>PPT】https://mumjin.taobao.com/</a:t>
            </a:r>
            <a:endParaRPr lang="zh-CN" altLang="zh-CN">
              <a:latin typeface="Arial" pitchFamily="34" charset="0"/>
            </a:endParaRPr>
          </a:p>
        </p:txBody>
      </p:sp>
    </p:spTree>
    <p:extLst>
      <p:ext uri="{BB962C8B-B14F-4D97-AF65-F5344CB8AC3E}">
        <p14:creationId xmlns:p14="http://schemas.microsoft.com/office/powerpoint/2010/main" val="49723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B0167EA-8F92-40B0-856D-F240B0D88691}" type="slidenum">
              <a:rPr lang="en-US" altLang="zh-CN" sz="1200" smtClean="0"/>
              <a:pPr/>
              <a:t>2</a:t>
            </a:fld>
            <a:endParaRPr lang="en-US" altLang="zh-CN"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186863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BC054543-FE7E-463B-8024-FD688ED41BC7}" type="slidenum">
              <a:rPr lang="en-US" altLang="zh-CN" sz="1200" smtClean="0"/>
              <a:pPr/>
              <a:t>3</a:t>
            </a:fld>
            <a:endParaRPr lang="en-US" altLang="zh-CN"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132098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9813952B-C592-49FF-942F-B8F7FC5B8AB2}" type="slidenum">
              <a:rPr lang="en-US" altLang="zh-CN" sz="1200" smtClean="0"/>
              <a:pPr/>
              <a:t>4</a:t>
            </a:fld>
            <a:endParaRPr lang="en-US" altLang="zh-CN"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265999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972B01F-E5DE-480D-8C13-D7839D194649}" type="slidenum">
              <a:rPr lang="en-US" altLang="zh-CN" sz="1200" smtClean="0"/>
              <a:pPr/>
              <a:t>5</a:t>
            </a:fld>
            <a:endParaRPr lang="en-US" altLang="zh-CN"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144787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972B01F-E5DE-480D-8C13-D7839D194649}" type="slidenum">
              <a:rPr lang="en-US" altLang="zh-CN" sz="1200" smtClean="0"/>
              <a:pPr/>
              <a:t>6</a:t>
            </a:fld>
            <a:endParaRPr lang="en-US" altLang="zh-CN"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85159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941FE21-223F-49A0-A56E-035C26779919}" type="slidenum">
              <a:rPr lang="en-US" altLang="zh-CN" sz="1200" smtClean="0"/>
              <a:pPr/>
              <a:t>7</a:t>
            </a:fld>
            <a:endParaRPr lang="en-US" altLang="zh-CN"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13150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0164AB1-D90B-497F-90D4-86F163ECA4BD}" type="slidenum">
              <a:rPr lang="en-US" altLang="zh-CN" sz="1200" smtClean="0"/>
              <a:pPr/>
              <a:t>8</a:t>
            </a:fld>
            <a:endParaRPr lang="en-US" altLang="zh-CN"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72247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2FE78298-5E97-42A2-A66D-558B241CC21D}" type="slidenum">
              <a:rPr lang="en-US" altLang="zh-CN" sz="1200" smtClean="0"/>
              <a:pPr/>
              <a:t>9</a:t>
            </a:fld>
            <a:endParaRPr lang="en-US" altLang="zh-CN"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335919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4618FD-57A6-4947-83A0-7D744D5E88A8}"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182895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618FD-57A6-4947-83A0-7D744D5E88A8}"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316743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618FD-57A6-4947-83A0-7D744D5E88A8}"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69150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13785153"/>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618FD-57A6-4947-83A0-7D744D5E88A8}"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28502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4618FD-57A6-4947-83A0-7D744D5E88A8}"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365993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4618FD-57A6-4947-83A0-7D744D5E88A8}"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1782332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4618FD-57A6-4947-83A0-7D744D5E88A8}"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238619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4618FD-57A6-4947-83A0-7D744D5E88A8}"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383297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618FD-57A6-4947-83A0-7D744D5E88A8}"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12117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64618FD-57A6-4947-83A0-7D744D5E88A8}"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3459865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64618FD-57A6-4947-83A0-7D744D5E88A8}"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76A05-00AB-4876-8B66-E5D91F54527A}" type="slidenum">
              <a:rPr lang="en-US" smtClean="0"/>
              <a:t>‹#›</a:t>
            </a:fld>
            <a:endParaRPr lang="en-US"/>
          </a:p>
        </p:txBody>
      </p:sp>
    </p:spTree>
    <p:extLst>
      <p:ext uri="{BB962C8B-B14F-4D97-AF65-F5344CB8AC3E}">
        <p14:creationId xmlns:p14="http://schemas.microsoft.com/office/powerpoint/2010/main" val="407855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618FD-57A6-4947-83A0-7D744D5E88A8}" type="datetimeFigureOut">
              <a:rPr lang="en-US" smtClean="0"/>
              <a:t>10/24/2025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76A05-00AB-4876-8B66-E5D91F54527A}" type="slidenum">
              <a:rPr lang="en-US" smtClean="0"/>
              <a:t>‹#›</a:t>
            </a:fld>
            <a:endParaRPr lang="en-US"/>
          </a:p>
        </p:txBody>
      </p:sp>
    </p:spTree>
    <p:extLst>
      <p:ext uri="{BB962C8B-B14F-4D97-AF65-F5344CB8AC3E}">
        <p14:creationId xmlns:p14="http://schemas.microsoft.com/office/powerpoint/2010/main" val="1378943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youtube.com/watch?v=-H8vzAwvVlw" TargetMode="External"/><Relationship Id="rId5" Type="http://schemas.openxmlformats.org/officeDocument/2006/relationships/image" Target="../media/image31.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96" y="241276"/>
            <a:ext cx="10840213"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256" y="475086"/>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9423" y="3409635"/>
            <a:ext cx="5952577" cy="34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1"/>
          <p:cNvSpPr txBox="1">
            <a:spLocks noChangeArrowheads="1"/>
          </p:cNvSpPr>
          <p:nvPr/>
        </p:nvSpPr>
        <p:spPr bwMode="auto">
          <a:xfrm>
            <a:off x="5365851" y="1239703"/>
            <a:ext cx="1980766" cy="44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2316">
                <a:solidFill>
                  <a:schemeClr val="bg1"/>
                </a:solidFill>
                <a:latin typeface="SimHei" pitchFamily="49" charset="-122"/>
                <a:ea typeface="SimHei" pitchFamily="49" charset="-122"/>
              </a:rPr>
              <a:t>在此输入文字</a:t>
            </a:r>
          </a:p>
        </p:txBody>
      </p:sp>
      <p:sp>
        <p:nvSpPr>
          <p:cNvPr id="3084" name="Text Box 12"/>
          <p:cNvSpPr txBox="1">
            <a:spLocks noChangeArrowheads="1"/>
          </p:cNvSpPr>
          <p:nvPr/>
        </p:nvSpPr>
        <p:spPr bwMode="auto">
          <a:xfrm>
            <a:off x="1927085" y="2542596"/>
            <a:ext cx="990383" cy="209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endParaRPr lang="zh-CN" altLang="en-US" sz="5211" b="1">
              <a:solidFill>
                <a:srgbClr val="3399FF"/>
              </a:solidFill>
              <a:latin typeface="SimHei" pitchFamily="49" charset="-122"/>
              <a:ea typeface="SimHei" pitchFamily="49" charset="-122"/>
            </a:endParaRPr>
          </a:p>
          <a:p>
            <a:pPr eaLnBrk="1" hangingPunct="1">
              <a:spcBef>
                <a:spcPct val="50000"/>
              </a:spcBef>
            </a:pPr>
            <a:endParaRPr lang="zh-CN" altLang="en-US" sz="5211" b="1">
              <a:solidFill>
                <a:srgbClr val="3399FF"/>
              </a:solidFill>
              <a:latin typeface="SimHei" pitchFamily="49" charset="-122"/>
              <a:ea typeface="SimHei" pitchFamily="49" charset="-122"/>
            </a:endParaRPr>
          </a:p>
        </p:txBody>
      </p:sp>
      <p:sp>
        <p:nvSpPr>
          <p:cNvPr id="3085" name="Text Box 13"/>
          <p:cNvSpPr txBox="1">
            <a:spLocks noChangeArrowheads="1"/>
          </p:cNvSpPr>
          <p:nvPr/>
        </p:nvSpPr>
        <p:spPr bwMode="auto">
          <a:xfrm>
            <a:off x="5314149" y="2490894"/>
            <a:ext cx="1980766" cy="44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2316">
                <a:solidFill>
                  <a:schemeClr val="bg1"/>
                </a:solidFill>
                <a:latin typeface="SimHei" pitchFamily="49" charset="-122"/>
                <a:ea typeface="SimHei" pitchFamily="49" charset="-122"/>
              </a:rPr>
              <a:t>在此输入文字</a:t>
            </a:r>
          </a:p>
        </p:txBody>
      </p:sp>
      <p:sp>
        <p:nvSpPr>
          <p:cNvPr id="3086" name="Text Box 14"/>
          <p:cNvSpPr txBox="1">
            <a:spLocks noChangeArrowheads="1"/>
          </p:cNvSpPr>
          <p:nvPr/>
        </p:nvSpPr>
        <p:spPr bwMode="auto">
          <a:xfrm>
            <a:off x="5365851" y="3793788"/>
            <a:ext cx="1980766" cy="44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2316">
                <a:solidFill>
                  <a:schemeClr val="bg1"/>
                </a:solidFill>
                <a:latin typeface="SimHei" pitchFamily="49" charset="-122"/>
                <a:ea typeface="SimHei" pitchFamily="49" charset="-122"/>
              </a:rPr>
              <a:t>在此输入文字</a:t>
            </a:r>
          </a:p>
        </p:txBody>
      </p:sp>
      <p:sp>
        <p:nvSpPr>
          <p:cNvPr id="3087" name="Text Box 15"/>
          <p:cNvSpPr txBox="1">
            <a:spLocks noChangeArrowheads="1"/>
          </p:cNvSpPr>
          <p:nvPr/>
        </p:nvSpPr>
        <p:spPr bwMode="auto">
          <a:xfrm>
            <a:off x="5365851" y="5044979"/>
            <a:ext cx="1980766" cy="44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2316">
                <a:solidFill>
                  <a:schemeClr val="bg1"/>
                </a:solidFill>
                <a:latin typeface="SimHei" pitchFamily="49" charset="-122"/>
                <a:ea typeface="SimHei" pitchFamily="49" charset="-122"/>
              </a:rPr>
              <a:t>在此输入文字</a:t>
            </a:r>
          </a:p>
        </p:txBody>
      </p:sp>
      <p:sp>
        <p:nvSpPr>
          <p:cNvPr id="16" name="Google Shape;2306;p35"/>
          <p:cNvSpPr txBox="1">
            <a:spLocks/>
          </p:cNvSpPr>
          <p:nvPr/>
        </p:nvSpPr>
        <p:spPr bwMode="auto">
          <a:xfrm>
            <a:off x="1927085" y="1414021"/>
            <a:ext cx="9120255" cy="30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66" tIns="66166" rIns="66166" bIns="66166"/>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Âm</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a:t>
            </a: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Nhạc</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a:t>
            </a: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Lớp</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6</a:t>
            </a:r>
          </a:p>
          <a:p>
            <a:pPr algn="ct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Chủ</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a:t>
            </a: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đề</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2 CUỘC SỐNG TƯƠI </a:t>
            </a:r>
            <a:r>
              <a:rPr lang="en-US" sz="2895" dirty="0" smtClean="0">
                <a:solidFill>
                  <a:srgbClr val="FF0000"/>
                </a:solidFill>
                <a:latin typeface="Times New Roman" panose="02020603050405020304" pitchFamily="18" charset="0"/>
                <a:ea typeface="华文新魏"/>
                <a:cs typeface="Times New Roman" panose="02020603050405020304" pitchFamily="18" charset="0"/>
              </a:rPr>
              <a:t>ĐẸP</a:t>
            </a:r>
            <a:endParaRPr lang="en-US" sz="2895" dirty="0" smtClean="0">
              <a:solidFill>
                <a:srgbClr val="FF0000"/>
              </a:solidFill>
              <a:latin typeface="Times New Roman" panose="02020603050405020304" pitchFamily="18" charset="0"/>
              <a:ea typeface="华文新魏"/>
              <a:cs typeface="Times New Roman" panose="02020603050405020304" pitchFamily="18" charset="0"/>
            </a:endParaRPr>
          </a:p>
          <a:p>
            <a:pPr algn="ct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Tiết</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a:t>
            </a:r>
            <a:r>
              <a:rPr lang="en-US" sz="2895" dirty="0">
                <a:solidFill>
                  <a:srgbClr val="FF0000"/>
                </a:solidFill>
                <a:latin typeface="Times New Roman" panose="02020603050405020304" pitchFamily="18" charset="0"/>
                <a:ea typeface="华文新魏"/>
                <a:cs typeface="Times New Roman" panose="02020603050405020304" pitchFamily="18" charset="0"/>
              </a:rPr>
              <a:t>7:</a:t>
            </a:r>
          </a:p>
          <a:p>
            <a:pPr algn="ct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Lí</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thuyết</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âm</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nhạc</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Kí</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hiệu</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âm</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bằng</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hệ</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thống</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chữ</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cái</a:t>
            </a:r>
            <a:r>
              <a:rPr lang="en-US" sz="2895" dirty="0">
                <a:solidFill>
                  <a:srgbClr val="FF0000"/>
                </a:solidFill>
                <a:latin typeface="Times New Roman" panose="02020603050405020304" pitchFamily="18" charset="0"/>
                <a:ea typeface="华文新魏"/>
                <a:cs typeface="Times New Roman" panose="02020603050405020304" pitchFamily="18" charset="0"/>
              </a:rPr>
              <a:t> Latin</a:t>
            </a:r>
          </a:p>
          <a:p>
            <a:pPr marL="457200" indent="-457200" algn="ctr">
              <a:buFontTx/>
              <a:buChar char="-"/>
            </a:pP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Nhạc</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cụ</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Kèn</a:t>
            </a:r>
            <a:r>
              <a:rPr lang="en-US" sz="2895" dirty="0">
                <a:solidFill>
                  <a:srgbClr val="FF0000"/>
                </a:solidFill>
                <a:latin typeface="Times New Roman" panose="02020603050405020304" pitchFamily="18" charset="0"/>
                <a:ea typeface="华文新魏"/>
                <a:cs typeface="Times New Roman" panose="02020603050405020304" pitchFamily="18" charset="0"/>
              </a:rPr>
              <a:t> </a:t>
            </a:r>
            <a:r>
              <a:rPr lang="en-US" sz="2895" dirty="0" err="1">
                <a:solidFill>
                  <a:srgbClr val="FF0000"/>
                </a:solidFill>
                <a:latin typeface="Times New Roman" panose="02020603050405020304" pitchFamily="18" charset="0"/>
                <a:ea typeface="华文新魏"/>
                <a:cs typeface="Times New Roman" panose="02020603050405020304" pitchFamily="18" charset="0"/>
              </a:rPr>
              <a:t>phím</a:t>
            </a:r>
            <a:r>
              <a:rPr lang="en-US" sz="2895" dirty="0">
                <a:solidFill>
                  <a:srgbClr val="FF0000"/>
                </a:solidFill>
                <a:latin typeface="Times New Roman" panose="02020603050405020304" pitchFamily="18" charset="0"/>
                <a:ea typeface="华文新魏"/>
                <a:cs typeface="Times New Roman" panose="02020603050405020304" pitchFamily="18" charset="0"/>
              </a:rPr>
              <a:t> </a:t>
            </a:r>
            <a:endParaRPr lang="en-US" sz="2895" dirty="0" smtClean="0">
              <a:solidFill>
                <a:srgbClr val="FF0000"/>
              </a:solidFill>
              <a:latin typeface="Times New Roman" panose="02020603050405020304" pitchFamily="18" charset="0"/>
              <a:ea typeface="华文新魏"/>
              <a:cs typeface="Times New Roman" panose="02020603050405020304" pitchFamily="18" charset="0"/>
            </a:endParaRPr>
          </a:p>
          <a:p>
            <a:pPr algn="ctr"/>
            <a:r>
              <a:rPr lang="en-US" sz="2895" dirty="0" smtClean="0">
                <a:solidFill>
                  <a:srgbClr val="FF0000"/>
                </a:solidFill>
                <a:latin typeface="Times New Roman" panose="02020603050405020304" pitchFamily="18" charset="0"/>
                <a:ea typeface="华文新魏"/>
                <a:cs typeface="Times New Roman" panose="02020603050405020304" pitchFamily="18" charset="0"/>
              </a:rPr>
              <a:t>GV: Phan </a:t>
            </a: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Thị</a:t>
            </a:r>
            <a:r>
              <a:rPr lang="en-US" sz="2895" dirty="0" smtClean="0">
                <a:solidFill>
                  <a:srgbClr val="FF0000"/>
                </a:solidFill>
                <a:latin typeface="Times New Roman" panose="02020603050405020304" pitchFamily="18" charset="0"/>
                <a:ea typeface="华文新魏"/>
                <a:cs typeface="Times New Roman" panose="02020603050405020304" pitchFamily="18" charset="0"/>
              </a:rPr>
              <a:t> Kim </a:t>
            </a:r>
            <a:r>
              <a:rPr lang="en-US" sz="2895" dirty="0" err="1" smtClean="0">
                <a:solidFill>
                  <a:srgbClr val="FF0000"/>
                </a:solidFill>
                <a:latin typeface="Times New Roman" panose="02020603050405020304" pitchFamily="18" charset="0"/>
                <a:ea typeface="华文新魏"/>
                <a:cs typeface="Times New Roman" panose="02020603050405020304" pitchFamily="18" charset="0"/>
              </a:rPr>
              <a:t>Cẩn</a:t>
            </a:r>
            <a:endParaRPr lang="en-US" sz="2895" dirty="0" smtClean="0">
              <a:solidFill>
                <a:srgbClr val="FF0000"/>
              </a:solidFill>
              <a:latin typeface="Times New Roman" panose="02020603050405020304" pitchFamily="18" charset="0"/>
              <a:ea typeface="华文新魏"/>
              <a:cs typeface="Times New Roman" panose="02020603050405020304" pitchFamily="18" charset="0"/>
            </a:endParaRPr>
          </a:p>
          <a:p>
            <a:pPr algn="ctr"/>
            <a:endParaRPr lang="en-US" sz="2895" dirty="0">
              <a:solidFill>
                <a:srgbClr val="FF0000"/>
              </a:solidFill>
              <a:latin typeface="Times New Roman" panose="02020603050405020304" pitchFamily="18" charset="0"/>
              <a:ea typeface="华文新魏"/>
              <a:cs typeface="Times New Roman" panose="02020603050405020304" pitchFamily="18" charset="0"/>
            </a:endParaRPr>
          </a:p>
        </p:txBody>
      </p:sp>
    </p:spTree>
    <p:extLst>
      <p:ext uri="{BB962C8B-B14F-4D97-AF65-F5344CB8AC3E}">
        <p14:creationId xmlns:p14="http://schemas.microsoft.com/office/powerpoint/2010/main" val="2740157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nodeType="afterGroup">
                            <p:stCondLst>
                              <p:cond delay="3000"/>
                            </p:stCondLst>
                            <p:childTnLst>
                              <p:par>
                                <p:cTn id="19" presetID="47" presetClass="entr" presetSubtype="0" fill="hold" grpId="0" nodeType="afterEffect" nodePh="1">
                                  <p:stCondLst>
                                    <p:cond delay="0"/>
                                  </p:stCondLst>
                                  <p:endCondLst>
                                    <p:cond evt="begin" delay="0">
                                      <p:tn val="19"/>
                                    </p:cond>
                                  </p:end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00"/>
                            </p:stCondLst>
                            <p:childTnLst>
                              <p:par>
                                <p:cTn id="25" presetID="29" presetClass="entr" presetSubtype="0" fill="hold" grpId="0" nodeType="afterEffect">
                                  <p:stCondLst>
                                    <p:cond delay="0"/>
                                  </p:stCondLst>
                                  <p:childTnLst>
                                    <p:set>
                                      <p:cBhvr>
                                        <p:cTn id="26" dur="1" fill="hold">
                                          <p:stCondLst>
                                            <p:cond delay="0"/>
                                          </p:stCondLst>
                                        </p:cTn>
                                        <p:tgtEl>
                                          <p:spTgt spid="3083"/>
                                        </p:tgtEl>
                                        <p:attrNameLst>
                                          <p:attrName>style.visibility</p:attrName>
                                        </p:attrNameLst>
                                      </p:cBhvr>
                                      <p:to>
                                        <p:strVal val="visible"/>
                                      </p:to>
                                    </p:set>
                                    <p:anim calcmode="lin" valueType="num">
                                      <p:cBhvr>
                                        <p:cTn id="27" dur="1000" fill="hold"/>
                                        <p:tgtEl>
                                          <p:spTgt spid="3083"/>
                                        </p:tgtEl>
                                        <p:attrNameLst>
                                          <p:attrName>ppt_x</p:attrName>
                                        </p:attrNameLst>
                                      </p:cBhvr>
                                      <p:tavLst>
                                        <p:tav tm="0">
                                          <p:val>
                                            <p:strVal val="#ppt_x-.2"/>
                                          </p:val>
                                        </p:tav>
                                        <p:tav tm="100000">
                                          <p:val>
                                            <p:strVal val="#ppt_x"/>
                                          </p:val>
                                        </p:tav>
                                      </p:tavLst>
                                    </p:anim>
                                    <p:anim calcmode="lin" valueType="num">
                                      <p:cBhvr>
                                        <p:cTn id="28"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3"/>
                                        </p:tgtEl>
                                      </p:cBhvr>
                                    </p:animEffect>
                                  </p:childTnLst>
                                </p:cTn>
                              </p:par>
                            </p:childTnLst>
                          </p:cTn>
                        </p:par>
                        <p:par>
                          <p:cTn id="30" fill="hold" nodeType="afterGroup">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6000"/>
                            </p:stCondLst>
                            <p:childTnLst>
                              <p:par>
                                <p:cTn id="37" presetID="29" presetClass="entr" presetSubtype="0" fill="hold" grpId="0" nodeType="afterEffect">
                                  <p:stCondLst>
                                    <p:cond delay="0"/>
                                  </p:stCondLst>
                                  <p:childTnLst>
                                    <p:set>
                                      <p:cBhvr>
                                        <p:cTn id="38" dur="1" fill="hold">
                                          <p:stCondLst>
                                            <p:cond delay="0"/>
                                          </p:stCondLst>
                                        </p:cTn>
                                        <p:tgtEl>
                                          <p:spTgt spid="3086"/>
                                        </p:tgtEl>
                                        <p:attrNameLst>
                                          <p:attrName>style.visibility</p:attrName>
                                        </p:attrNameLst>
                                      </p:cBhvr>
                                      <p:to>
                                        <p:strVal val="visible"/>
                                      </p:to>
                                    </p:set>
                                    <p:anim calcmode="lin" valueType="num">
                                      <p:cBhvr>
                                        <p:cTn id="39" dur="1000" fill="hold"/>
                                        <p:tgtEl>
                                          <p:spTgt spid="3086"/>
                                        </p:tgtEl>
                                        <p:attrNameLst>
                                          <p:attrName>ppt_x</p:attrName>
                                        </p:attrNameLst>
                                      </p:cBhvr>
                                      <p:tavLst>
                                        <p:tav tm="0">
                                          <p:val>
                                            <p:strVal val="#ppt_x-.2"/>
                                          </p:val>
                                        </p:tav>
                                        <p:tav tm="100000">
                                          <p:val>
                                            <p:strVal val="#ppt_x"/>
                                          </p:val>
                                        </p:tav>
                                      </p:tavLst>
                                    </p:anim>
                                    <p:anim calcmode="lin" valueType="num">
                                      <p:cBhvr>
                                        <p:cTn id="40"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6"/>
                                        </p:tgtEl>
                                      </p:cBhvr>
                                    </p:animEffect>
                                  </p:childTnLst>
                                </p:cTn>
                              </p:par>
                            </p:childTnLst>
                          </p:cTn>
                        </p:par>
                        <p:par>
                          <p:cTn id="42" fill="hold" nodeType="afterGroup">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7"/>
                                        </p:tgtEl>
                                        <p:attrNameLst>
                                          <p:attrName>style.visibility</p:attrName>
                                        </p:attrNameLst>
                                      </p:cBhvr>
                                      <p:to>
                                        <p:strVal val="visible"/>
                                      </p:to>
                                    </p:set>
                                    <p:anim calcmode="lin" valueType="num">
                                      <p:cBhvr>
                                        <p:cTn id="45" dur="1000" fill="hold"/>
                                        <p:tgtEl>
                                          <p:spTgt spid="3087"/>
                                        </p:tgtEl>
                                        <p:attrNameLst>
                                          <p:attrName>ppt_x</p:attrName>
                                        </p:attrNameLst>
                                      </p:cBhvr>
                                      <p:tavLst>
                                        <p:tav tm="0">
                                          <p:val>
                                            <p:strVal val="#ppt_x-.2"/>
                                          </p:val>
                                        </p:tav>
                                        <p:tav tm="100000">
                                          <p:val>
                                            <p:strVal val="#ppt_x"/>
                                          </p:val>
                                        </p:tav>
                                      </p:tavLst>
                                    </p:anim>
                                    <p:anim calcmode="lin" valueType="num">
                                      <p:cBhvr>
                                        <p:cTn id="46"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7"/>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5" grpId="0"/>
      <p:bldP spid="3086" grpId="0"/>
      <p:bldP spid="3087"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descr="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2073830"/>
            <a:ext cx="4716383" cy="352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0" y="0"/>
            <a:ext cx="7609405" cy="620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1-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1" y="4069532"/>
            <a:ext cx="12221234"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descr="1-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38" y="2741362"/>
            <a:ext cx="4059192" cy="454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a:spLocks noGrp="1"/>
          </p:cNvSpPr>
          <p:nvPr>
            <p:ph type="title"/>
          </p:nvPr>
        </p:nvSpPr>
        <p:spPr>
          <a:xfrm>
            <a:off x="832149" y="1448809"/>
            <a:ext cx="5586128" cy="895021"/>
          </a:xfrm>
        </p:spPr>
        <p:txBody>
          <a:bodyPr rtlCol="0">
            <a:normAutofit/>
          </a:bodyPr>
          <a:lstStyle/>
          <a:p>
            <a:pPr>
              <a:defRPr/>
            </a:pPr>
            <a:r>
              <a:rPr lang="en-US">
                <a:solidFill>
                  <a:schemeClr val="bg2">
                    <a:lumMod val="10000"/>
                  </a:schemeClr>
                </a:solidFill>
                <a:latin typeface="Times New Roman" pitchFamily="18" charset="0"/>
                <a:cs typeface="Times New Roman" pitchFamily="18" charset="0"/>
              </a:rPr>
              <a:t>3. Sơ đồ ngón bấm</a:t>
            </a:r>
          </a:p>
        </p:txBody>
      </p:sp>
      <p:pic>
        <p:nvPicPr>
          <p:cNvPr id="7" name="Content Placeholder 3" descr="sơ đồ ngón bấ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64915" y="770937"/>
            <a:ext cx="4419957" cy="358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822532" y="2510426"/>
            <a:ext cx="3871573"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 Nhận xét về số nốt, số ngón? </a:t>
            </a:r>
          </a:p>
        </p:txBody>
      </p:sp>
    </p:spTree>
    <p:extLst>
      <p:ext uri="{BB962C8B-B14F-4D97-AF65-F5344CB8AC3E}">
        <p14:creationId xmlns:p14="http://schemas.microsoft.com/office/powerpoint/2010/main" val="25040486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9" descr="1-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482" y="2959965"/>
            <a:ext cx="3538129" cy="396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7"/>
          <p:cNvSpPr txBox="1">
            <a:spLocks noChangeArrowheads="1"/>
          </p:cNvSpPr>
          <p:nvPr/>
        </p:nvSpPr>
        <p:spPr bwMode="auto">
          <a:xfrm>
            <a:off x="4271975" y="562674"/>
            <a:ext cx="3003319" cy="58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3184" b="1">
                <a:latin typeface="Times New Roman" pitchFamily="18" charset="0"/>
                <a:cs typeface="Times New Roman" pitchFamily="18" charset="0"/>
              </a:rPr>
              <a:t>LUYỆN TẬP</a:t>
            </a:r>
          </a:p>
        </p:txBody>
      </p:sp>
      <p:sp>
        <p:nvSpPr>
          <p:cNvPr id="2" name="TextBox 1"/>
          <p:cNvSpPr txBox="1"/>
          <p:nvPr/>
        </p:nvSpPr>
        <p:spPr>
          <a:xfrm>
            <a:off x="2187374" y="1500744"/>
            <a:ext cx="8703208" cy="537840"/>
          </a:xfrm>
          <a:prstGeom prst="rect">
            <a:avLst/>
          </a:prstGeom>
          <a:noFill/>
        </p:spPr>
        <p:txBody>
          <a:bodyPr wrap="square" rtlCol="0">
            <a:spAutoFit/>
          </a:bodyPr>
          <a:lstStyle/>
          <a:p>
            <a:r>
              <a:rPr lang="en-US" sz="2895">
                <a:latin typeface="Times New Roman" pitchFamily="18" charset="0"/>
                <a:cs typeface="Times New Roman" pitchFamily="18" charset="0"/>
              </a:rPr>
              <a:t>Điền đúng số ngón và luyện tập theo mẫu âm dưới đây: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144" y="2230354"/>
            <a:ext cx="8440107" cy="1615566"/>
          </a:xfrm>
          <a:prstGeom prst="rect">
            <a:avLst/>
          </a:prstGeom>
        </p:spPr>
      </p:pic>
      <p:sp>
        <p:nvSpPr>
          <p:cNvPr id="6" name="Rectangle 5">
            <a:hlinkClick r:id="rId6"/>
          </p:cNvPr>
          <p:cNvSpPr/>
          <p:nvPr/>
        </p:nvSpPr>
        <p:spPr>
          <a:xfrm>
            <a:off x="3267707" y="4521896"/>
            <a:ext cx="7049610" cy="292837"/>
          </a:xfrm>
          <a:prstGeom prst="rect">
            <a:avLst/>
          </a:prstGeom>
        </p:spPr>
        <p:txBody>
          <a:bodyPr wrap="square">
            <a:spAutoFit/>
          </a:bodyPr>
          <a:lstStyle/>
          <a:p>
            <a:r>
              <a:rPr lang="en-US" sz="1303" dirty="0"/>
              <a:t>https://www.youtube.com/watch?v=-H8vzAwvVlw</a:t>
            </a:r>
          </a:p>
        </p:txBody>
      </p:sp>
    </p:spTree>
    <p:extLst>
      <p:ext uri="{BB962C8B-B14F-4D97-AF65-F5344CB8AC3E}">
        <p14:creationId xmlns:p14="http://schemas.microsoft.com/office/powerpoint/2010/main" val="2566673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1-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 y="-98808"/>
            <a:ext cx="12158043" cy="6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1-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511" y="0"/>
            <a:ext cx="3198638"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txBox="1">
            <a:spLocks/>
          </p:cNvSpPr>
          <p:nvPr/>
        </p:nvSpPr>
        <p:spPr>
          <a:xfrm>
            <a:off x="2969171" y="2233532"/>
            <a:ext cx="6149106" cy="2133575"/>
          </a:xfrm>
          <a:prstGeom prst="rect">
            <a:avLst/>
          </a:prstGeom>
        </p:spPr>
        <p:txBody>
          <a:bodyPr/>
          <a:lstStyle>
            <a:lvl1pPr marL="561975" indent="-561975" algn="l" defTabSz="1500188" rtl="0" eaLnBrk="0" fontAlgn="base" hangingPunct="0">
              <a:spcBef>
                <a:spcPct val="20000"/>
              </a:spcBef>
              <a:spcAft>
                <a:spcPct val="0"/>
              </a:spcAft>
              <a:buChar char="•"/>
              <a:defRPr sz="5200">
                <a:solidFill>
                  <a:schemeClr val="tx1"/>
                </a:solidFill>
                <a:latin typeface="+mn-lt"/>
                <a:ea typeface="+mn-ea"/>
                <a:cs typeface="+mn-cs"/>
              </a:defRPr>
            </a:lvl1pPr>
            <a:lvl2pPr marL="1219200" indent="-469900" algn="l" defTabSz="1500188" rtl="0" eaLnBrk="0" fontAlgn="base" hangingPunct="0">
              <a:spcBef>
                <a:spcPct val="20000"/>
              </a:spcBef>
              <a:spcAft>
                <a:spcPct val="0"/>
              </a:spcAft>
              <a:buChar char="–"/>
              <a:defRPr sz="4600">
                <a:solidFill>
                  <a:schemeClr val="tx1"/>
                </a:solidFill>
                <a:latin typeface="+mn-lt"/>
                <a:ea typeface="+mn-ea"/>
              </a:defRPr>
            </a:lvl2pPr>
            <a:lvl3pPr marL="1874838" indent="-374650" algn="l" defTabSz="1500188" rtl="0" eaLnBrk="0" fontAlgn="base" hangingPunct="0">
              <a:spcBef>
                <a:spcPct val="20000"/>
              </a:spcBef>
              <a:spcAft>
                <a:spcPct val="0"/>
              </a:spcAft>
              <a:buChar char="•"/>
              <a:defRPr sz="3900">
                <a:solidFill>
                  <a:schemeClr val="tx1"/>
                </a:solidFill>
                <a:latin typeface="+mn-lt"/>
                <a:ea typeface="+mn-ea"/>
              </a:defRPr>
            </a:lvl3pPr>
            <a:lvl4pPr marL="2625725" indent="-376238" algn="l" defTabSz="1500188" rtl="0" eaLnBrk="0" fontAlgn="base" hangingPunct="0">
              <a:spcBef>
                <a:spcPct val="20000"/>
              </a:spcBef>
              <a:spcAft>
                <a:spcPct val="0"/>
              </a:spcAft>
              <a:buChar char="–"/>
              <a:defRPr sz="3300">
                <a:solidFill>
                  <a:schemeClr val="tx1"/>
                </a:solidFill>
                <a:latin typeface="+mn-lt"/>
                <a:ea typeface="+mn-ea"/>
              </a:defRPr>
            </a:lvl4pPr>
            <a:lvl5pPr marL="3375025" indent="-374650" algn="l" defTabSz="1500188" rtl="0" eaLnBrk="0" fontAlgn="base" hangingPunct="0">
              <a:spcBef>
                <a:spcPct val="20000"/>
              </a:spcBef>
              <a:spcAft>
                <a:spcPct val="0"/>
              </a:spcAft>
              <a:buChar char="»"/>
              <a:defRPr sz="3300">
                <a:solidFill>
                  <a:schemeClr val="tx1"/>
                </a:solidFill>
                <a:latin typeface="+mn-lt"/>
                <a:ea typeface="+mn-ea"/>
              </a:defRPr>
            </a:lvl5pPr>
            <a:lvl6pPr marL="3832225" indent="-374650" algn="l" defTabSz="1500188" rtl="0" fontAlgn="base">
              <a:spcBef>
                <a:spcPct val="20000"/>
              </a:spcBef>
              <a:spcAft>
                <a:spcPct val="0"/>
              </a:spcAft>
              <a:buChar char="»"/>
              <a:defRPr sz="3300">
                <a:solidFill>
                  <a:schemeClr val="tx1"/>
                </a:solidFill>
                <a:latin typeface="+mn-lt"/>
                <a:ea typeface="+mn-ea"/>
              </a:defRPr>
            </a:lvl6pPr>
            <a:lvl7pPr marL="4289425" indent="-374650" algn="l" defTabSz="1500188" rtl="0" fontAlgn="base">
              <a:spcBef>
                <a:spcPct val="20000"/>
              </a:spcBef>
              <a:spcAft>
                <a:spcPct val="0"/>
              </a:spcAft>
              <a:buChar char="»"/>
              <a:defRPr sz="3300">
                <a:solidFill>
                  <a:schemeClr val="tx1"/>
                </a:solidFill>
                <a:latin typeface="+mn-lt"/>
                <a:ea typeface="+mn-ea"/>
              </a:defRPr>
            </a:lvl7pPr>
            <a:lvl8pPr marL="4746625" indent="-374650" algn="l" defTabSz="1500188" rtl="0" fontAlgn="base">
              <a:spcBef>
                <a:spcPct val="20000"/>
              </a:spcBef>
              <a:spcAft>
                <a:spcPct val="0"/>
              </a:spcAft>
              <a:buChar char="»"/>
              <a:defRPr sz="3300">
                <a:solidFill>
                  <a:schemeClr val="tx1"/>
                </a:solidFill>
                <a:latin typeface="+mn-lt"/>
                <a:ea typeface="+mn-ea"/>
              </a:defRPr>
            </a:lvl8pPr>
            <a:lvl9pPr marL="5203825" indent="-374650" algn="l" defTabSz="1500188" rtl="0" fontAlgn="base">
              <a:spcBef>
                <a:spcPct val="20000"/>
              </a:spcBef>
              <a:spcAft>
                <a:spcPct val="0"/>
              </a:spcAft>
              <a:buChar char="»"/>
              <a:defRPr sz="3300">
                <a:solidFill>
                  <a:schemeClr val="tx1"/>
                </a:solidFill>
                <a:latin typeface="+mn-lt"/>
                <a:ea typeface="+mn-ea"/>
              </a:defRPr>
            </a:lvl9pPr>
          </a:lstStyle>
          <a:p>
            <a:pPr>
              <a:lnSpc>
                <a:spcPct val="150000"/>
              </a:lnSpc>
              <a:defRPr/>
            </a:pPr>
            <a:r>
              <a:rPr lang="en-US" sz="2605">
                <a:solidFill>
                  <a:schemeClr val="bg2">
                    <a:lumMod val="10000"/>
                  </a:schemeClr>
                </a:solidFill>
                <a:latin typeface="Times New Roman" pitchFamily="18" charset="0"/>
                <a:cs typeface="Times New Roman" pitchFamily="18" charset="0"/>
              </a:rPr>
              <a:t>Vận dụng thổi kèm phím ở mẫu âm ngắn khác trong những bài đọc nhạc đã học</a:t>
            </a:r>
          </a:p>
        </p:txBody>
      </p:sp>
      <p:sp>
        <p:nvSpPr>
          <p:cNvPr id="8" name="Title 3"/>
          <p:cNvSpPr>
            <a:spLocks noGrp="1"/>
          </p:cNvSpPr>
          <p:nvPr>
            <p:ph type="title"/>
          </p:nvPr>
        </p:nvSpPr>
        <p:spPr>
          <a:xfrm>
            <a:off x="3103596" y="1009915"/>
            <a:ext cx="5584979" cy="379149"/>
          </a:xfrm>
        </p:spPr>
        <p:txBody>
          <a:bodyPr rtlCol="0">
            <a:normAutofit fontScale="90000"/>
          </a:bodyPr>
          <a:lstStyle/>
          <a:p>
            <a:pPr>
              <a:defRPr/>
            </a:pPr>
            <a:r>
              <a:rPr lang="en-US">
                <a:solidFill>
                  <a:schemeClr val="bg2">
                    <a:lumMod val="10000"/>
                  </a:schemeClr>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47478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barn(outVertical)">
                                      <p:cBhvr>
                                        <p:cTn id="7" dur="500"/>
                                        <p:tgtEl>
                                          <p:spTgt spid="46087"/>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46086"/>
                                        </p:tgtEl>
                                        <p:attrNameLst>
                                          <p:attrName>style.visibility</p:attrName>
                                        </p:attrNameLst>
                                      </p:cBhvr>
                                      <p:to>
                                        <p:strVal val="visible"/>
                                      </p:to>
                                    </p:set>
                                    <p:animEffect transition="in" filter="barn(outVertical)">
                                      <p:cBhvr>
                                        <p:cTn id="11" dur="500"/>
                                        <p:tgtEl>
                                          <p:spTgt spid="4608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 y="0"/>
            <a:ext cx="12143107" cy="708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1936" y="2652894"/>
            <a:ext cx="2268000" cy="420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Rectangle 9"/>
          <p:cNvSpPr>
            <a:spLocks noChangeArrowheads="1"/>
          </p:cNvSpPr>
          <p:nvPr/>
        </p:nvSpPr>
        <p:spPr bwMode="auto">
          <a:xfrm>
            <a:off x="2864617" y="1344255"/>
            <a:ext cx="5812810" cy="58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085686">
              <a:defRPr/>
            </a:pPr>
            <a:r>
              <a:rPr lang="en-US" sz="3184" b="1">
                <a:solidFill>
                  <a:schemeClr val="bg2">
                    <a:lumMod val="10000"/>
                  </a:schemeClr>
                </a:solidFill>
                <a:latin typeface="Times New Roman" pitchFamily="18" charset="0"/>
                <a:ea typeface="宋体" charset="-122"/>
                <a:cs typeface="Times New Roman" pitchFamily="18" charset="0"/>
              </a:rPr>
              <a:t>DẶN DÒ, CHUẨN BỊ BÀI MỚI</a:t>
            </a:r>
            <a:endParaRPr lang="zh-CN" altLang="en-US" sz="3184">
              <a:latin typeface="Times New Roman" pitchFamily="18" charset="0"/>
              <a:ea typeface="宋体" charset="-122"/>
              <a:cs typeface="Times New Roman" pitchFamily="18" charset="0"/>
            </a:endParaRPr>
          </a:p>
        </p:txBody>
      </p:sp>
      <p:sp>
        <p:nvSpPr>
          <p:cNvPr id="9" name="Content Placeholder 2"/>
          <p:cNvSpPr txBox="1">
            <a:spLocks/>
          </p:cNvSpPr>
          <p:nvPr/>
        </p:nvSpPr>
        <p:spPr bwMode="auto">
          <a:xfrm>
            <a:off x="1405468" y="1917575"/>
            <a:ext cx="5956085" cy="333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68" tIns="66168" rIns="66168" bIns="66168" anchor="b"/>
          <a:lstStyle>
            <a:lvl1pPr marL="457200" indent="-311150">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buClr>
                <a:srgbClr val="000000"/>
              </a:buClr>
              <a:buSzPts val="1300"/>
              <a:buFont typeface="Nunito" charset="0"/>
              <a:buChar char="●"/>
            </a:pPr>
            <a:r>
              <a:rPr lang="vi-VN" sz="2171">
                <a:solidFill>
                  <a:srgbClr val="000000"/>
                </a:solidFill>
                <a:latin typeface="Times New Roman" pitchFamily="18" charset="0"/>
                <a:ea typeface="Nunito" charset="0"/>
                <a:cs typeface="Times New Roman" pitchFamily="18" charset="0"/>
                <a:sym typeface="Nunito" charset="0"/>
              </a:rPr>
              <a:t>GV cùng HS hệ thống lại các nội dung cần ghi nhớ.</a:t>
            </a:r>
            <a:endParaRPr lang="en-US" sz="2171">
              <a:solidFill>
                <a:srgbClr val="000000"/>
              </a:solidFill>
              <a:latin typeface="Times New Roman" pitchFamily="18" charset="0"/>
              <a:ea typeface="Nunito" charset="0"/>
              <a:cs typeface="Times New Roman" pitchFamily="18" charset="0"/>
              <a:sym typeface="Nunito" charset="0"/>
            </a:endParaRPr>
          </a:p>
          <a:p>
            <a:pPr>
              <a:buClr>
                <a:srgbClr val="000000"/>
              </a:buClr>
              <a:buSzPts val="1300"/>
              <a:buFont typeface="Nunito" charset="0"/>
              <a:buChar char="●"/>
            </a:pPr>
            <a:r>
              <a:rPr lang="vi-VN" sz="2171">
                <a:solidFill>
                  <a:srgbClr val="000000"/>
                </a:solidFill>
                <a:latin typeface="Times New Roman" pitchFamily="18" charset="0"/>
                <a:ea typeface="Nunito" charset="0"/>
                <a:cs typeface="Times New Roman" pitchFamily="18" charset="0"/>
                <a:sym typeface="Nunito" charset="0"/>
              </a:rPr>
              <a:t>Hướng dẫn HS chuẩn bị các nội dung để kiểm tra giữa kì ở  tiết học sau.</a:t>
            </a:r>
            <a:endParaRPr lang="en-US" sz="2171">
              <a:solidFill>
                <a:srgbClr val="000000"/>
              </a:solidFill>
              <a:latin typeface="Times New Roman" pitchFamily="18" charset="0"/>
              <a:ea typeface="Nunito" charset="0"/>
              <a:cs typeface="Times New Roman" pitchFamily="18" charset="0"/>
              <a:sym typeface="Nunito" charset="0"/>
            </a:endParaRPr>
          </a:p>
          <a:p>
            <a:pPr>
              <a:buClr>
                <a:srgbClr val="000000"/>
              </a:buClr>
              <a:buSzPts val="1300"/>
              <a:buFont typeface="Nunito" charset="0"/>
              <a:buChar char="●"/>
            </a:pPr>
            <a:r>
              <a:rPr lang="vi-VN" sz="2171">
                <a:solidFill>
                  <a:srgbClr val="000000"/>
                </a:solidFill>
                <a:latin typeface="Times New Roman" pitchFamily="18" charset="0"/>
                <a:ea typeface="Nunito" charset="0"/>
                <a:cs typeface="Times New Roman" pitchFamily="18" charset="0"/>
                <a:sym typeface="Nunito" charset="0"/>
              </a:rPr>
              <a:t>Dùng mã code do GV cung cấp để khai thác học liệu điện tử về các hình thức trình bày bài hát, bài đọc nhạc để ôn và chuẩn bị cho tiết sau  kiểm tra giữa kì. </a:t>
            </a:r>
            <a:endParaRPr lang="en-US" sz="2171">
              <a:solidFill>
                <a:srgbClr val="000000"/>
              </a:solidFill>
              <a:latin typeface="Times New Roman" pitchFamily="18" charset="0"/>
              <a:ea typeface="Nunito" charset="0"/>
              <a:cs typeface="Times New Roman" pitchFamily="18" charset="0"/>
              <a:sym typeface="Nunito" charset="0"/>
            </a:endParaRPr>
          </a:p>
          <a:p>
            <a:pPr>
              <a:buClr>
                <a:srgbClr val="000000"/>
              </a:buClr>
              <a:buSzPts val="1300"/>
              <a:buFont typeface="Nunito" charset="0"/>
              <a:buChar char="●"/>
            </a:pPr>
            <a:endParaRPr lang="en-US" sz="2171">
              <a:solidFill>
                <a:srgbClr val="000000"/>
              </a:solidFill>
              <a:latin typeface="Times New Roman" pitchFamily="18" charset="0"/>
              <a:ea typeface="Nunito" charset="0"/>
              <a:cs typeface="Times New Roman" pitchFamily="18" charset="0"/>
              <a:sym typeface="Nunito" charset="0"/>
            </a:endParaRPr>
          </a:p>
        </p:txBody>
      </p:sp>
    </p:spTree>
    <p:extLst>
      <p:ext uri="{BB962C8B-B14F-4D97-AF65-F5344CB8AC3E}">
        <p14:creationId xmlns:p14="http://schemas.microsoft.com/office/powerpoint/2010/main" val="126925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2294"/>
                                        </p:tgtEl>
                                        <p:attrNameLst>
                                          <p:attrName>style.visibility</p:attrName>
                                        </p:attrNameLst>
                                      </p:cBhvr>
                                      <p:to>
                                        <p:strVal val="visible"/>
                                      </p:to>
                                    </p:set>
                                    <p:anim calcmode="lin" valueType="num">
                                      <p:cBhvr additive="base">
                                        <p:cTn id="12" dur="500" fill="hold"/>
                                        <p:tgtEl>
                                          <p:spTgt spid="12294"/>
                                        </p:tgtEl>
                                        <p:attrNameLst>
                                          <p:attrName>ppt_x</p:attrName>
                                        </p:attrNameLst>
                                      </p:cBhvr>
                                      <p:tavLst>
                                        <p:tav tm="0">
                                          <p:val>
                                            <p:strVal val="0-#ppt_w/2"/>
                                          </p:val>
                                        </p:tav>
                                        <p:tav tm="100000">
                                          <p:val>
                                            <p:strVal val="#ppt_x"/>
                                          </p:val>
                                        </p:tav>
                                      </p:tavLst>
                                    </p:anim>
                                    <p:anim calcmode="lin" valueType="num">
                                      <p:cBhvr additive="base">
                                        <p:cTn id="13" dur="500" fill="hold"/>
                                        <p:tgtEl>
                                          <p:spTgt spid="1229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2000"/>
                                        <p:tgtEl>
                                          <p:spTgt spid="12293"/>
                                        </p:tgtEl>
                                      </p:cBhvr>
                                    </p:animEffect>
                                  </p:childTnLst>
                                </p:cTn>
                              </p:par>
                            </p:childTnLst>
                          </p:cTn>
                        </p:par>
                        <p:par>
                          <p:cTn id="18" fill="hold" nodeType="afterGroup">
                            <p:stCondLst>
                              <p:cond delay="3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2297"/>
                                        </p:tgtEl>
                                        <p:attrNameLst>
                                          <p:attrName>style.visibility</p:attrName>
                                        </p:attrNameLst>
                                      </p:cBhvr>
                                      <p:to>
                                        <p:strVal val="visible"/>
                                      </p:to>
                                    </p:set>
                                    <p:anim calcmode="discrete" valueType="clr">
                                      <p:cBhvr override="childStyle">
                                        <p:cTn id="21"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297"/>
                                        </p:tgtEl>
                                        <p:attrNameLst>
                                          <p:attrName>fillcolor</p:attrName>
                                        </p:attrNameLst>
                                      </p:cBhvr>
                                      <p:tavLst>
                                        <p:tav tm="0">
                                          <p:val>
                                            <p:clrVal>
                                              <a:schemeClr val="accent2"/>
                                            </p:clrVal>
                                          </p:val>
                                        </p:tav>
                                        <p:tav tm="50000">
                                          <p:val>
                                            <p:clrVal>
                                              <a:schemeClr val="hlink"/>
                                            </p:clrVal>
                                          </p:val>
                                        </p:tav>
                                      </p:tavLst>
                                    </p:anim>
                                    <p:set>
                                      <p:cBhvr>
                                        <p:cTn id="23" dur="80"/>
                                        <p:tgtEl>
                                          <p:spTgt spid="12297"/>
                                        </p:tgtEl>
                                        <p:attrNameLst>
                                          <p:attrName>fill.type</p:attrName>
                                        </p:attrNameLst>
                                      </p:cBhvr>
                                      <p:to>
                                        <p:strVal val="solid"/>
                                      </p:to>
                                    </p:se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Picture 19" descr="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1052425"/>
            <a:ext cx="12140809" cy="58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21"/>
          <p:cNvSpPr txBox="1">
            <a:spLocks noChangeArrowheads="1"/>
          </p:cNvSpPr>
          <p:nvPr/>
        </p:nvSpPr>
        <p:spPr bwMode="auto">
          <a:xfrm>
            <a:off x="3440234" y="4262553"/>
            <a:ext cx="5784893" cy="16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r>
              <a:rPr lang="en-US" altLang="zh-CN" sz="5211">
                <a:solidFill>
                  <a:srgbClr val="FF0000"/>
                </a:solidFill>
                <a:latin typeface="Times New Roman" pitchFamily="18" charset="0"/>
                <a:cs typeface="Times New Roman" pitchFamily="18" charset="0"/>
              </a:rPr>
              <a:t>Tạm biệt các em!</a:t>
            </a:r>
          </a:p>
          <a:p>
            <a:pPr algn="ctr" eaLnBrk="1" hangingPunct="1"/>
            <a:r>
              <a:rPr lang="en-US" altLang="zh-CN" sz="5211">
                <a:solidFill>
                  <a:srgbClr val="FF0000"/>
                </a:solidFill>
                <a:latin typeface="Times New Roman" pitchFamily="18" charset="0"/>
                <a:cs typeface="Times New Roman" pitchFamily="18" charset="0"/>
              </a:rPr>
              <a:t>Chúc các em học tốt!</a:t>
            </a:r>
            <a:endParaRPr lang="zh-CN" altLang="en-US" sz="5211">
              <a:solidFill>
                <a:srgbClr val="FF0000"/>
              </a:solidFill>
              <a:latin typeface="Times New Roman" pitchFamily="18" charset="0"/>
              <a:cs typeface="Times New Roman" pitchFamily="18" charset="0"/>
            </a:endParaRPr>
          </a:p>
        </p:txBody>
      </p:sp>
      <p:pic>
        <p:nvPicPr>
          <p:cNvPr id="15382" name="Picture 22"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405" y="458426"/>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3"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660" y="406723"/>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4"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086" y="719234"/>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52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anim calcmode="lin" valueType="num">
                                      <p:cBhvr>
                                        <p:cTn id="8" dur="1000" fill="hold"/>
                                        <p:tgtEl>
                                          <p:spTgt spid="15379"/>
                                        </p:tgtEl>
                                        <p:attrNameLst>
                                          <p:attrName>ppt_x</p:attrName>
                                        </p:attrNameLst>
                                      </p:cBhvr>
                                      <p:tavLst>
                                        <p:tav tm="0">
                                          <p:val>
                                            <p:strVal val="#ppt_x"/>
                                          </p:val>
                                        </p:tav>
                                        <p:tav tm="100000">
                                          <p:val>
                                            <p:strVal val="#ppt_x"/>
                                          </p:val>
                                        </p:tav>
                                      </p:tavLst>
                                    </p:anim>
                                    <p:anim calcmode="lin" valueType="num">
                                      <p:cBhvr>
                                        <p:cTn id="9" dur="1000" fill="hold"/>
                                        <p:tgtEl>
                                          <p:spTgt spid="1537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p:cTn id="13" dur="1000" fill="hold"/>
                                        <p:tgtEl>
                                          <p:spTgt spid="15383"/>
                                        </p:tgtEl>
                                        <p:attrNameLst>
                                          <p:attrName>ppt_x</p:attrName>
                                        </p:attrNameLst>
                                      </p:cBhvr>
                                      <p:tavLst>
                                        <p:tav tm="0">
                                          <p:val>
                                            <p:strVal val="#ppt_x-.2"/>
                                          </p:val>
                                        </p:tav>
                                        <p:tav tm="100000">
                                          <p:val>
                                            <p:strVal val="#ppt_x"/>
                                          </p:val>
                                        </p:tav>
                                      </p:tavLst>
                                    </p:anim>
                                    <p:anim calcmode="lin" valueType="num">
                                      <p:cBhvr>
                                        <p:cTn id="14" dur="1000" fill="hold"/>
                                        <p:tgtEl>
                                          <p:spTgt spid="1538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383"/>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5384"/>
                                        </p:tgtEl>
                                        <p:attrNameLst>
                                          <p:attrName>style.visibility</p:attrName>
                                        </p:attrNameLst>
                                      </p:cBhvr>
                                      <p:to>
                                        <p:strVal val="visible"/>
                                      </p:to>
                                    </p:set>
                                    <p:anim calcmode="lin" valueType="num">
                                      <p:cBhvr>
                                        <p:cTn id="19" dur="1000" fill="hold"/>
                                        <p:tgtEl>
                                          <p:spTgt spid="15384"/>
                                        </p:tgtEl>
                                        <p:attrNameLst>
                                          <p:attrName>ppt_x</p:attrName>
                                        </p:attrNameLst>
                                      </p:cBhvr>
                                      <p:tavLst>
                                        <p:tav tm="0">
                                          <p:val>
                                            <p:strVal val="#ppt_x-.2"/>
                                          </p:val>
                                        </p:tav>
                                        <p:tav tm="100000">
                                          <p:val>
                                            <p:strVal val="#ppt_x"/>
                                          </p:val>
                                        </p:tav>
                                      </p:tavLst>
                                    </p:anim>
                                    <p:anim calcmode="lin" valueType="num">
                                      <p:cBhvr>
                                        <p:cTn id="20" dur="1000" fill="hold"/>
                                        <p:tgtEl>
                                          <p:spTgt spid="1538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384"/>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15382"/>
                                        </p:tgtEl>
                                        <p:attrNameLst>
                                          <p:attrName>style.visibility</p:attrName>
                                        </p:attrNameLst>
                                      </p:cBhvr>
                                      <p:to>
                                        <p:strVal val="visible"/>
                                      </p:to>
                                    </p:set>
                                    <p:anim calcmode="lin" valueType="num">
                                      <p:cBhvr>
                                        <p:cTn id="25" dur="1000" fill="hold"/>
                                        <p:tgtEl>
                                          <p:spTgt spid="15382"/>
                                        </p:tgtEl>
                                        <p:attrNameLst>
                                          <p:attrName>ppt_x</p:attrName>
                                        </p:attrNameLst>
                                      </p:cBhvr>
                                      <p:tavLst>
                                        <p:tav tm="0">
                                          <p:val>
                                            <p:strVal val="#ppt_x-.2"/>
                                          </p:val>
                                        </p:tav>
                                        <p:tav tm="100000">
                                          <p:val>
                                            <p:strVal val="#ppt_x"/>
                                          </p:val>
                                        </p:tav>
                                      </p:tavLst>
                                    </p:anim>
                                    <p:anim calcmode="lin" valueType="num">
                                      <p:cBhvr>
                                        <p:cTn id="26" dur="1000" fill="hold"/>
                                        <p:tgtEl>
                                          <p:spTgt spid="1538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382"/>
                                        </p:tgtEl>
                                      </p:cBhvr>
                                    </p:animEffect>
                                  </p:childTnLst>
                                </p:cTn>
                              </p:par>
                            </p:childTnLst>
                          </p:cTn>
                        </p:par>
                        <p:par>
                          <p:cTn id="28" fill="hold" nodeType="afterGroup">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5381"/>
                                        </p:tgtEl>
                                        <p:attrNameLst>
                                          <p:attrName>style.visibility</p:attrName>
                                        </p:attrNameLst>
                                      </p:cBhvr>
                                      <p:to>
                                        <p:strVal val="visible"/>
                                      </p:to>
                                    </p:set>
                                    <p:anim calcmode="discrete" valueType="clr">
                                      <p:cBhvr override="childStyle">
                                        <p:cTn id="31" dur="1000"/>
                                        <p:tgtEl>
                                          <p:spTgt spid="15381"/>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5381"/>
                                        </p:tgtEl>
                                        <p:attrNameLst>
                                          <p:attrName>fillcolor</p:attrName>
                                        </p:attrNameLst>
                                      </p:cBhvr>
                                      <p:tavLst>
                                        <p:tav tm="0">
                                          <p:val>
                                            <p:clrVal>
                                              <a:schemeClr val="accent2"/>
                                            </p:clrVal>
                                          </p:val>
                                        </p:tav>
                                        <p:tav tm="50000">
                                          <p:val>
                                            <p:clrVal>
                                              <a:schemeClr val="hlink"/>
                                            </p:clrVal>
                                          </p:val>
                                        </p:tav>
                                      </p:tavLst>
                                    </p:anim>
                                    <p:set>
                                      <p:cBhvr>
                                        <p:cTn id="33" dur="1000"/>
                                        <p:tgtEl>
                                          <p:spTgt spid="153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830" y="538851"/>
            <a:ext cx="8546936" cy="63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655" y="3948692"/>
            <a:ext cx="3387064" cy="265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199979" y="1313234"/>
            <a:ext cx="2896468" cy="546894"/>
          </a:xfrm>
        </p:spPr>
        <p:txBody>
          <a:bodyPr rtlCol="0">
            <a:normAutofit/>
          </a:bodyPr>
          <a:lstStyle/>
          <a:p>
            <a:pPr>
              <a:defRPr/>
            </a:pPr>
            <a:r>
              <a:rPr lang="en-US" sz="3184" b="1">
                <a:latin typeface="Times New Roman" pitchFamily="18" charset="0"/>
                <a:cs typeface="Times New Roman" pitchFamily="18" charset="0"/>
              </a:rPr>
              <a:t>KHỞI ĐỘNG</a:t>
            </a:r>
          </a:p>
        </p:txBody>
      </p:sp>
      <p:sp>
        <p:nvSpPr>
          <p:cNvPr id="10" name="TextBox 9"/>
          <p:cNvSpPr txBox="1">
            <a:spLocks noChangeArrowheads="1"/>
          </p:cNvSpPr>
          <p:nvPr/>
        </p:nvSpPr>
        <p:spPr bwMode="auto">
          <a:xfrm>
            <a:off x="4688895" y="2386341"/>
            <a:ext cx="5784894" cy="156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3184">
                <a:latin typeface="Times New Roman" pitchFamily="18" charset="0"/>
                <a:cs typeface="Times New Roman" pitchFamily="18" charset="0"/>
              </a:rPr>
              <a:t>Hãy đứng lên và hát bài hát</a:t>
            </a:r>
          </a:p>
          <a:p>
            <a:pPr algn="ctr"/>
            <a:r>
              <a:rPr lang="en-US" sz="3184">
                <a:latin typeface="Times New Roman" pitchFamily="18" charset="0"/>
                <a:cs typeface="Times New Roman" pitchFamily="18" charset="0"/>
              </a:rPr>
              <a:t> “</a:t>
            </a:r>
            <a:r>
              <a:rPr lang="en-US" sz="3184" i="1">
                <a:latin typeface="Times New Roman" pitchFamily="18" charset="0"/>
                <a:cs typeface="Times New Roman" pitchFamily="18" charset="0"/>
              </a:rPr>
              <a:t>Đời sống không già vì có chúng em</a:t>
            </a:r>
            <a:r>
              <a:rPr lang="en-US" sz="3184">
                <a:latin typeface="Times New Roman" pitchFamily="18" charset="0"/>
                <a:cs typeface="Times New Roman" pitchFamily="18" charset="0"/>
              </a:rPr>
              <a:t>” </a:t>
            </a:r>
          </a:p>
        </p:txBody>
      </p:sp>
      <p:pic>
        <p:nvPicPr>
          <p:cNvPr id="3" name="DOI SONG KHONG GIA HAT MAU DUOI UAW(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27132" y="1657090"/>
            <a:ext cx="441191" cy="441191"/>
          </a:xfrm>
          <a:prstGeom prst="rect">
            <a:avLst/>
          </a:prstGeom>
        </p:spPr>
      </p:pic>
    </p:spTree>
    <p:extLst>
      <p:ext uri="{BB962C8B-B14F-4D97-AF65-F5344CB8AC3E}">
        <p14:creationId xmlns:p14="http://schemas.microsoft.com/office/powerpoint/2010/main" val="3471485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par>
                                <p:cTn id="20" presetID="16" presetClass="entr" presetSubtype="21" fill="hold" grpId="0" nodeType="withEffect">
                                  <p:stCondLst>
                                    <p:cond delay="300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300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9112"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5" y="4132723"/>
            <a:ext cx="12140809"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6" y="1036948"/>
            <a:ext cx="11359532" cy="582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 y="95362"/>
            <a:ext cx="3180256" cy="687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235" y="257937"/>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3723" y="712916"/>
            <a:ext cx="1412043"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6153" y="3659362"/>
            <a:ext cx="5106337" cy="31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5" y="3659363"/>
            <a:ext cx="5056601" cy="31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2306;p35"/>
          <p:cNvSpPr txBox="1">
            <a:spLocks/>
          </p:cNvSpPr>
          <p:nvPr/>
        </p:nvSpPr>
        <p:spPr bwMode="auto">
          <a:xfrm>
            <a:off x="1537021" y="2107420"/>
            <a:ext cx="9120255" cy="161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66" tIns="66166" rIns="66166" bIns="66166"/>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3184" dirty="0" err="1">
                <a:solidFill>
                  <a:srgbClr val="FF0000"/>
                </a:solidFill>
                <a:latin typeface="Times New Roman" panose="02020603050405020304" pitchFamily="18" charset="0"/>
                <a:ea typeface="华文新魏"/>
                <a:cs typeface="Times New Roman" panose="02020603050405020304" pitchFamily="18" charset="0"/>
              </a:rPr>
              <a:t>Nội</a:t>
            </a:r>
            <a:r>
              <a:rPr lang="en-US" sz="3184" dirty="0">
                <a:solidFill>
                  <a:srgbClr val="FF0000"/>
                </a:solidFill>
                <a:latin typeface="Times New Roman" panose="02020603050405020304" pitchFamily="18" charset="0"/>
                <a:ea typeface="华文新魏"/>
                <a:cs typeface="Times New Roman" panose="02020603050405020304" pitchFamily="18" charset="0"/>
              </a:rPr>
              <a:t> dung 1:</a:t>
            </a:r>
          </a:p>
          <a:p>
            <a:pPr algn="ctr"/>
            <a:r>
              <a:rPr lang="en-US" sz="3184" dirty="0" err="1">
                <a:solidFill>
                  <a:srgbClr val="FF0000"/>
                </a:solidFill>
                <a:latin typeface="Times New Roman" panose="02020603050405020304" pitchFamily="18" charset="0"/>
                <a:ea typeface="华文新魏"/>
                <a:cs typeface="Times New Roman" panose="02020603050405020304" pitchFamily="18" charset="0"/>
              </a:rPr>
              <a:t>Lí</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thuyết</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âm</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nhạc</a:t>
            </a:r>
            <a:r>
              <a:rPr lang="en-US" sz="3184" dirty="0">
                <a:solidFill>
                  <a:srgbClr val="FF0000"/>
                </a:solidFill>
                <a:latin typeface="Times New Roman" panose="02020603050405020304" pitchFamily="18" charset="0"/>
                <a:ea typeface="华文新魏"/>
                <a:cs typeface="Times New Roman" panose="02020603050405020304" pitchFamily="18" charset="0"/>
              </a:rPr>
              <a:t>: </a:t>
            </a:r>
          </a:p>
          <a:p>
            <a:pPr algn="ctr"/>
            <a:r>
              <a:rPr lang="en-US" sz="3184" dirty="0" err="1">
                <a:solidFill>
                  <a:srgbClr val="FF0000"/>
                </a:solidFill>
                <a:latin typeface="Times New Roman" panose="02020603050405020304" pitchFamily="18" charset="0"/>
                <a:ea typeface="华文新魏"/>
                <a:cs typeface="Times New Roman" panose="02020603050405020304" pitchFamily="18" charset="0"/>
              </a:rPr>
              <a:t>Kí</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hiệu</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âm</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bằng</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hệ</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thống</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chữ</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cái</a:t>
            </a:r>
            <a:r>
              <a:rPr lang="en-US" sz="3184" dirty="0">
                <a:solidFill>
                  <a:srgbClr val="FF0000"/>
                </a:solidFill>
                <a:latin typeface="Times New Roman" panose="02020603050405020304" pitchFamily="18" charset="0"/>
                <a:ea typeface="华文新魏"/>
                <a:cs typeface="Times New Roman" panose="02020603050405020304" pitchFamily="18" charset="0"/>
              </a:rPr>
              <a:t> Latin</a:t>
            </a:r>
          </a:p>
          <a:p>
            <a:pPr algn="ctr"/>
            <a:endParaRPr lang="en-US" sz="3184" dirty="0">
              <a:solidFill>
                <a:srgbClr val="FF0000"/>
              </a:solidFill>
              <a:latin typeface="Times New Roman" panose="02020603050405020304" pitchFamily="18" charset="0"/>
              <a:ea typeface="华文新魏"/>
              <a:cs typeface="Times New Roman" panose="02020603050405020304" pitchFamily="18" charset="0"/>
            </a:endParaRPr>
          </a:p>
        </p:txBody>
      </p:sp>
    </p:spTree>
    <p:extLst>
      <p:ext uri="{BB962C8B-B14F-4D97-AF65-F5344CB8AC3E}">
        <p14:creationId xmlns:p14="http://schemas.microsoft.com/office/powerpoint/2010/main" val="3720552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24" y="240128"/>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787" y="4784170"/>
            <a:ext cx="4039660" cy="235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464490" y="854809"/>
            <a:ext cx="6569617" cy="54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68" tIns="66168" rIns="66168" bIns="66168" anchor="ctr"/>
          <a:lstStyle>
            <a:lvl1pPr marL="457200" indent="-317500">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buClr>
                <a:srgbClr val="000000"/>
              </a:buClr>
              <a:buSzPts val="1400"/>
              <a:buFont typeface="Nunito" charset="0"/>
              <a:buNone/>
            </a:pPr>
            <a:r>
              <a:rPr lang="vi-VN" sz="2316" b="1" i="1">
                <a:solidFill>
                  <a:srgbClr val="0D0D0D"/>
                </a:solidFill>
                <a:sym typeface="Nunito" charset="0"/>
              </a:rPr>
              <a:t>Tìm hiểu kí hiệu nốt nhạc bằng chữ cái Latin.</a:t>
            </a:r>
            <a:endParaRPr lang="en-US" sz="2316">
              <a:solidFill>
                <a:srgbClr val="0D0D0D"/>
              </a:solidFill>
              <a:sym typeface="Nunito" charset="0"/>
            </a:endParaRPr>
          </a:p>
          <a:p>
            <a:pPr algn="ctr">
              <a:buClr>
                <a:srgbClr val="000000"/>
              </a:buClr>
              <a:buSzPts val="1400"/>
              <a:buFont typeface="Nunito" charset="0"/>
              <a:buNone/>
            </a:pPr>
            <a:endParaRPr lang="en-US" sz="2316">
              <a:solidFill>
                <a:srgbClr val="000000"/>
              </a:solidFill>
              <a:latin typeface="Nunito" charset="0"/>
              <a:sym typeface="Nunito" charset="0"/>
            </a:endParaRPr>
          </a:p>
        </p:txBody>
      </p:sp>
      <p:pic>
        <p:nvPicPr>
          <p:cNvPr id="5" name="Picture 4" descr="nốt nhạ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3681" y="1455702"/>
            <a:ext cx="4734766" cy="314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802149" y="214851"/>
            <a:ext cx="5165966" cy="49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605" b="1">
                <a:latin typeface="Times New Roman" pitchFamily="18" charset="0"/>
                <a:cs typeface="Times New Roman" pitchFamily="18" charset="0"/>
              </a:rPr>
              <a:t>HÌNH THÀNH KIẾN THỨC MỚI</a:t>
            </a:r>
          </a:p>
        </p:txBody>
      </p:sp>
      <p:sp>
        <p:nvSpPr>
          <p:cNvPr id="7" name="TextBox 6"/>
          <p:cNvSpPr txBox="1">
            <a:spLocks noChangeArrowheads="1"/>
          </p:cNvSpPr>
          <p:nvPr/>
        </p:nvSpPr>
        <p:spPr bwMode="auto">
          <a:xfrm>
            <a:off x="615000" y="1314383"/>
            <a:ext cx="5778000" cy="80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 Trong âm nhạc gồm có mấy nốt nhạc cơ bản?</a:t>
            </a:r>
          </a:p>
          <a:p>
            <a:r>
              <a:rPr lang="en-US" sz="2316">
                <a:latin typeface="Times New Roman" pitchFamily="18" charset="0"/>
                <a:cs typeface="Times New Roman" pitchFamily="18" charset="0"/>
              </a:rPr>
              <a:t> kể tên?</a:t>
            </a:r>
          </a:p>
        </p:txBody>
      </p:sp>
      <p:sp>
        <p:nvSpPr>
          <p:cNvPr id="8" name="TextBox 7"/>
          <p:cNvSpPr txBox="1">
            <a:spLocks noChangeArrowheads="1"/>
          </p:cNvSpPr>
          <p:nvPr/>
        </p:nvSpPr>
        <p:spPr bwMode="auto">
          <a:xfrm>
            <a:off x="832150" y="2269150"/>
            <a:ext cx="5405647"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 Gồm 7 nốt:  Đô- Rê- Mi- Pha- Son- La- Si</a:t>
            </a:r>
          </a:p>
        </p:txBody>
      </p:sp>
      <p:sp>
        <p:nvSpPr>
          <p:cNvPr id="9" name="TextBox 8"/>
          <p:cNvSpPr txBox="1">
            <a:spLocks noChangeArrowheads="1"/>
          </p:cNvSpPr>
          <p:nvPr/>
        </p:nvSpPr>
        <p:spPr bwMode="auto">
          <a:xfrm>
            <a:off x="983809" y="2893022"/>
            <a:ext cx="5285421"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 Hãy cho biết kí hiệu bằng chữ cái Latin? </a:t>
            </a:r>
          </a:p>
        </p:txBody>
      </p:sp>
      <p:sp>
        <p:nvSpPr>
          <p:cNvPr id="10" name="TextBox 9"/>
          <p:cNvSpPr txBox="1">
            <a:spLocks noChangeArrowheads="1"/>
          </p:cNvSpPr>
          <p:nvPr/>
        </p:nvSpPr>
        <p:spPr bwMode="auto">
          <a:xfrm>
            <a:off x="1549085" y="3381320"/>
            <a:ext cx="4814043"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C  -  D  -  E  -  F  -  G  -  A  -  B (H)</a:t>
            </a:r>
          </a:p>
        </p:txBody>
      </p:sp>
      <p:cxnSp>
        <p:nvCxnSpPr>
          <p:cNvPr id="12" name="Straight Arrow Connector 11"/>
          <p:cNvCxnSpPr/>
          <p:nvPr/>
        </p:nvCxnSpPr>
        <p:spPr>
          <a:xfrm>
            <a:off x="866617" y="2573617"/>
            <a:ext cx="0" cy="24932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4" name="Straight Arrow Connector 13"/>
          <p:cNvCxnSpPr/>
          <p:nvPr/>
        </p:nvCxnSpPr>
        <p:spPr>
          <a:xfrm flipH="1">
            <a:off x="1234277" y="2564425"/>
            <a:ext cx="0" cy="24932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6" name="Straight Arrow Connector 15"/>
          <p:cNvCxnSpPr/>
          <p:nvPr/>
        </p:nvCxnSpPr>
        <p:spPr>
          <a:xfrm flipH="1">
            <a:off x="1504277" y="2555234"/>
            <a:ext cx="51702" cy="24932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8" name="Straight Arrow Connector 17"/>
          <p:cNvCxnSpPr/>
          <p:nvPr/>
        </p:nvCxnSpPr>
        <p:spPr>
          <a:xfrm>
            <a:off x="1868490" y="2555234"/>
            <a:ext cx="0" cy="24932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0" name="Straight Arrow Connector 19"/>
          <p:cNvCxnSpPr/>
          <p:nvPr/>
        </p:nvCxnSpPr>
        <p:spPr>
          <a:xfrm>
            <a:off x="2208575" y="2555234"/>
            <a:ext cx="0" cy="236681"/>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2" name="Straight Arrow Connector 21"/>
          <p:cNvCxnSpPr/>
          <p:nvPr/>
        </p:nvCxnSpPr>
        <p:spPr>
          <a:xfrm flipH="1">
            <a:off x="2533723" y="2546042"/>
            <a:ext cx="5745" cy="24932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4" name="Straight Arrow Connector 23"/>
          <p:cNvCxnSpPr/>
          <p:nvPr/>
        </p:nvCxnSpPr>
        <p:spPr>
          <a:xfrm>
            <a:off x="2827851" y="2542596"/>
            <a:ext cx="0" cy="24931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41" name="Straight Arrow Connector 40"/>
          <p:cNvCxnSpPr/>
          <p:nvPr/>
        </p:nvCxnSpPr>
        <p:spPr>
          <a:xfrm>
            <a:off x="1685808" y="3717957"/>
            <a:ext cx="0" cy="51472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2" name="Straight Arrow Connector 41"/>
          <p:cNvCxnSpPr/>
          <p:nvPr/>
        </p:nvCxnSpPr>
        <p:spPr>
          <a:xfrm>
            <a:off x="2291298" y="3745532"/>
            <a:ext cx="0" cy="46876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2917468" y="3762766"/>
            <a:ext cx="0" cy="4515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4" name="Straight Arrow Connector 43"/>
          <p:cNvCxnSpPr/>
          <p:nvPr/>
        </p:nvCxnSpPr>
        <p:spPr>
          <a:xfrm>
            <a:off x="3437936" y="3769660"/>
            <a:ext cx="0" cy="46302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5" name="Straight Arrow Connector 44"/>
          <p:cNvCxnSpPr/>
          <p:nvPr/>
        </p:nvCxnSpPr>
        <p:spPr>
          <a:xfrm>
            <a:off x="4062958" y="3762766"/>
            <a:ext cx="0" cy="4515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6" name="Straight Arrow Connector 45"/>
          <p:cNvCxnSpPr/>
          <p:nvPr/>
        </p:nvCxnSpPr>
        <p:spPr>
          <a:xfrm>
            <a:off x="4596064" y="3717958"/>
            <a:ext cx="0" cy="50208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7" name="Straight Arrow Connector 46"/>
          <p:cNvCxnSpPr/>
          <p:nvPr/>
        </p:nvCxnSpPr>
        <p:spPr>
          <a:xfrm>
            <a:off x="5209596" y="3783447"/>
            <a:ext cx="0" cy="43085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4" name="TextBox 63"/>
          <p:cNvSpPr txBox="1">
            <a:spLocks noChangeArrowheads="1"/>
          </p:cNvSpPr>
          <p:nvPr/>
        </p:nvSpPr>
        <p:spPr bwMode="auto">
          <a:xfrm>
            <a:off x="1458319" y="4413064"/>
            <a:ext cx="564578"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t>Đô</a:t>
            </a:r>
          </a:p>
        </p:txBody>
      </p:sp>
      <p:sp>
        <p:nvSpPr>
          <p:cNvPr id="65" name="TextBox 64"/>
          <p:cNvSpPr txBox="1">
            <a:spLocks noChangeArrowheads="1"/>
          </p:cNvSpPr>
          <p:nvPr/>
        </p:nvSpPr>
        <p:spPr bwMode="auto">
          <a:xfrm>
            <a:off x="2093681" y="4413064"/>
            <a:ext cx="564578"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t>Rê</a:t>
            </a:r>
          </a:p>
        </p:txBody>
      </p:sp>
      <p:sp>
        <p:nvSpPr>
          <p:cNvPr id="66" name="TextBox 65"/>
          <p:cNvSpPr txBox="1">
            <a:spLocks noChangeArrowheads="1"/>
          </p:cNvSpPr>
          <p:nvPr/>
        </p:nvSpPr>
        <p:spPr bwMode="auto">
          <a:xfrm>
            <a:off x="2693426" y="4413064"/>
            <a:ext cx="497252"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t>Mi</a:t>
            </a:r>
          </a:p>
        </p:txBody>
      </p:sp>
      <p:sp>
        <p:nvSpPr>
          <p:cNvPr id="67" name="TextBox 66"/>
          <p:cNvSpPr txBox="1">
            <a:spLocks noChangeArrowheads="1"/>
          </p:cNvSpPr>
          <p:nvPr/>
        </p:nvSpPr>
        <p:spPr bwMode="auto">
          <a:xfrm>
            <a:off x="3069128" y="4413064"/>
            <a:ext cx="713657"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t>Pha</a:t>
            </a:r>
          </a:p>
        </p:txBody>
      </p:sp>
      <p:sp>
        <p:nvSpPr>
          <p:cNvPr id="68" name="TextBox 67"/>
          <p:cNvSpPr txBox="1">
            <a:spLocks noChangeArrowheads="1"/>
          </p:cNvSpPr>
          <p:nvPr/>
        </p:nvSpPr>
        <p:spPr bwMode="auto">
          <a:xfrm>
            <a:off x="3702192" y="4393532"/>
            <a:ext cx="713657"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t>Son</a:t>
            </a:r>
          </a:p>
        </p:txBody>
      </p:sp>
      <p:sp>
        <p:nvSpPr>
          <p:cNvPr id="69" name="TextBox 68"/>
          <p:cNvSpPr txBox="1">
            <a:spLocks noChangeArrowheads="1"/>
          </p:cNvSpPr>
          <p:nvPr/>
        </p:nvSpPr>
        <p:spPr bwMode="auto">
          <a:xfrm>
            <a:off x="4363979" y="4391234"/>
            <a:ext cx="514885"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t>La</a:t>
            </a:r>
          </a:p>
        </p:txBody>
      </p:sp>
      <p:sp>
        <p:nvSpPr>
          <p:cNvPr id="70" name="TextBox 69"/>
          <p:cNvSpPr txBox="1">
            <a:spLocks noChangeArrowheads="1"/>
          </p:cNvSpPr>
          <p:nvPr/>
        </p:nvSpPr>
        <p:spPr bwMode="auto">
          <a:xfrm>
            <a:off x="5010830" y="4387788"/>
            <a:ext cx="449162"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t>Si</a:t>
            </a:r>
          </a:p>
        </p:txBody>
      </p:sp>
    </p:spTree>
    <p:extLst>
      <p:ext uri="{BB962C8B-B14F-4D97-AF65-F5344CB8AC3E}">
        <p14:creationId xmlns:p14="http://schemas.microsoft.com/office/powerpoint/2010/main" val="2163770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arn(inVertical)">
                                      <p:cBhvr>
                                        <p:cTn id="50" dur="500"/>
                                        <p:tgtEl>
                                          <p:spTgt spid="6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inVertical)">
                                      <p:cBhvr>
                                        <p:cTn id="55" dur="500"/>
                                        <p:tgtEl>
                                          <p:spTgt spid="4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barn(inVertical)">
                                      <p:cBhvr>
                                        <p:cTn id="58" dur="500"/>
                                        <p:tgtEl>
                                          <p:spTgt spid="6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barn(inVertical)">
                                      <p:cBhvr>
                                        <p:cTn id="66" dur="500"/>
                                        <p:tgtEl>
                                          <p:spTgt spid="6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1"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arn(inVertical)">
                                      <p:cBhvr>
                                        <p:cTn id="71" dur="500"/>
                                        <p:tgtEl>
                                          <p:spTgt spid="4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barn(inVertical)">
                                      <p:cBhvr>
                                        <p:cTn id="74" dur="500"/>
                                        <p:tgtEl>
                                          <p:spTgt spid="6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6" presetClass="entr" presetSubtype="21"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barn(inVertical)">
                                      <p:cBhvr>
                                        <p:cTn id="82" dur="500"/>
                                        <p:tgtEl>
                                          <p:spTgt spid="6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barn(inVertical)">
                                      <p:cBhvr>
                                        <p:cTn id="87" dur="500"/>
                                        <p:tgtEl>
                                          <p:spTgt spid="4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barn(inVertical)">
                                      <p:cBhvr>
                                        <p:cTn id="90" dur="500"/>
                                        <p:tgtEl>
                                          <p:spTgt spid="69"/>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ntr" presetSubtype="21"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barn(inVertical)">
                                      <p:cBhvr>
                                        <p:cTn id="95" dur="500"/>
                                        <p:tgtEl>
                                          <p:spTgt spid="47"/>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barn(inVertical)">
                                      <p:cBhvr>
                                        <p:cTn id="9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64" grpId="0"/>
      <p:bldP spid="65" grpId="0"/>
      <p:bldP spid="66" grpId="0"/>
      <p:bldP spid="67" grpId="0"/>
      <p:bldP spid="68" grpId="0"/>
      <p:bldP spid="69" grpId="0"/>
      <p:bldP spid="7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1" y="4069532"/>
            <a:ext cx="12221234"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359" y="2126681"/>
            <a:ext cx="4872639" cy="352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59" y="3168766"/>
            <a:ext cx="3776553" cy="341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5"/>
          <p:cNvSpPr>
            <a:spLocks noChangeArrowheads="1"/>
          </p:cNvSpPr>
          <p:nvPr/>
        </p:nvSpPr>
        <p:spPr bwMode="auto">
          <a:xfrm>
            <a:off x="4253681" y="197617"/>
            <a:ext cx="7731191" cy="142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95" b="1" i="1">
                <a:latin typeface="Times New Roman" pitchFamily="18" charset="0"/>
                <a:cs typeface="Times New Roman" pitchFamily="18" charset="0"/>
              </a:rPr>
              <a:t>Ứng dụng đọc tên nốt nhạc bằng chữ cái Latin</a:t>
            </a:r>
          </a:p>
          <a:p>
            <a:pPr algn="ctr"/>
            <a:r>
              <a:rPr lang="en-US" sz="2895" b="1" i="1">
                <a:latin typeface="Times New Roman" pitchFamily="18" charset="0"/>
                <a:cs typeface="Times New Roman" pitchFamily="18" charset="0"/>
              </a:rPr>
              <a:t>Bài TĐN số1</a:t>
            </a:r>
            <a:br>
              <a:rPr lang="en-US" sz="2895" b="1" i="1">
                <a:latin typeface="Times New Roman" pitchFamily="18" charset="0"/>
                <a:cs typeface="Times New Roman" pitchFamily="18" charset="0"/>
              </a:rPr>
            </a:br>
            <a:endParaRPr lang="en-US" sz="2895" b="1" i="1">
              <a:latin typeface="Times New Roman" pitchFamily="18" charset="0"/>
              <a:cs typeface="Times New Roman"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038" y="1514477"/>
            <a:ext cx="7418159" cy="4363929"/>
          </a:xfrm>
          <a:prstGeom prst="rect">
            <a:avLst/>
          </a:prstGeom>
        </p:spPr>
      </p:pic>
      <p:sp>
        <p:nvSpPr>
          <p:cNvPr id="6" name="TextBox 5"/>
          <p:cNvSpPr txBox="1"/>
          <p:nvPr/>
        </p:nvSpPr>
        <p:spPr>
          <a:xfrm>
            <a:off x="1092958" y="3891447"/>
            <a:ext cx="6618608" cy="448713"/>
          </a:xfrm>
          <a:prstGeom prst="rect">
            <a:avLst/>
          </a:prstGeom>
          <a:noFill/>
        </p:spPr>
        <p:txBody>
          <a:bodyPr wrap="square" rtlCol="0">
            <a:spAutoFit/>
          </a:bodyPr>
          <a:lstStyle/>
          <a:p>
            <a:r>
              <a:rPr lang="en-US" sz="2316">
                <a:solidFill>
                  <a:srgbClr val="FF0000"/>
                </a:solidFill>
                <a:latin typeface="Times New Roman" pitchFamily="18" charset="0"/>
                <a:cs typeface="Times New Roman" pitchFamily="18" charset="0"/>
              </a:rPr>
              <a:t>  C    D  E   F       G      G        A   C  B   A        G</a:t>
            </a:r>
          </a:p>
        </p:txBody>
      </p:sp>
      <p:sp>
        <p:nvSpPr>
          <p:cNvPr id="7" name="TextBox 6"/>
          <p:cNvSpPr txBox="1"/>
          <p:nvPr/>
        </p:nvSpPr>
        <p:spPr>
          <a:xfrm>
            <a:off x="1145073" y="5357256"/>
            <a:ext cx="6045342" cy="448713"/>
          </a:xfrm>
          <a:prstGeom prst="rect">
            <a:avLst/>
          </a:prstGeom>
          <a:noFill/>
        </p:spPr>
        <p:txBody>
          <a:bodyPr wrap="square" rtlCol="0">
            <a:spAutoFit/>
          </a:bodyPr>
          <a:lstStyle/>
          <a:p>
            <a:r>
              <a:rPr lang="en-US" sz="2316">
                <a:solidFill>
                  <a:srgbClr val="FF0000"/>
                </a:solidFill>
                <a:latin typeface="Times New Roman" pitchFamily="18" charset="0"/>
                <a:cs typeface="Times New Roman" pitchFamily="18" charset="0"/>
              </a:rPr>
              <a:t>A    C  B   A      G        E         D  F    E    D     C</a:t>
            </a:r>
          </a:p>
        </p:txBody>
      </p:sp>
    </p:spTree>
    <p:extLst>
      <p:ext uri="{BB962C8B-B14F-4D97-AF65-F5344CB8AC3E}">
        <p14:creationId xmlns:p14="http://schemas.microsoft.com/office/powerpoint/2010/main" val="3350988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barn(outVertical)">
                                      <p:cBhvr>
                                        <p:cTn id="12" dur="500"/>
                                        <p:tgtEl>
                                          <p:spTgt spid="47111"/>
                                        </p:tgtEl>
                                      </p:cBhvr>
                                    </p:animEffect>
                                  </p:childTnLst>
                                </p:cTn>
                              </p:par>
                              <p:par>
                                <p:cTn id="13" presetID="47" presetClass="entr" presetSubtype="0" fill="hold"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fade">
                                      <p:cBhvr>
                                        <p:cTn id="15" dur="1000"/>
                                        <p:tgtEl>
                                          <p:spTgt spid="47109"/>
                                        </p:tgtEl>
                                      </p:cBhvr>
                                    </p:animEffect>
                                    <p:anim calcmode="lin" valueType="num">
                                      <p:cBhvr>
                                        <p:cTn id="16" dur="1000" fill="hold"/>
                                        <p:tgtEl>
                                          <p:spTgt spid="47109"/>
                                        </p:tgtEl>
                                        <p:attrNameLst>
                                          <p:attrName>ppt_x</p:attrName>
                                        </p:attrNameLst>
                                      </p:cBhvr>
                                      <p:tavLst>
                                        <p:tav tm="0">
                                          <p:val>
                                            <p:strVal val="#ppt_x"/>
                                          </p:val>
                                        </p:tav>
                                        <p:tav tm="100000">
                                          <p:val>
                                            <p:strVal val="#ppt_x"/>
                                          </p:val>
                                        </p:tav>
                                      </p:tavLst>
                                    </p:anim>
                                    <p:anim calcmode="lin" valueType="num">
                                      <p:cBhvr>
                                        <p:cTn id="17" dur="1000" fill="hold"/>
                                        <p:tgtEl>
                                          <p:spTgt spid="47109"/>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barn(inVertical)">
                                      <p:cBhvr>
                                        <p:cTn id="20" dur="500"/>
                                        <p:tgtEl>
                                          <p:spTgt spid="717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1" y="4069532"/>
            <a:ext cx="12221234"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359" y="2126681"/>
            <a:ext cx="4872639" cy="352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59" y="3168766"/>
            <a:ext cx="3776553" cy="341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5"/>
          <p:cNvSpPr>
            <a:spLocks noChangeArrowheads="1"/>
          </p:cNvSpPr>
          <p:nvPr/>
        </p:nvSpPr>
        <p:spPr bwMode="auto">
          <a:xfrm>
            <a:off x="571808" y="355474"/>
            <a:ext cx="11413064" cy="49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605" b="1" i="1">
                <a:latin typeface="Times New Roman" pitchFamily="18" charset="0"/>
                <a:cs typeface="Times New Roman" pitchFamily="18" charset="0"/>
              </a:rPr>
              <a:t>Từ kí hiệu chữ cái Latin, hãy chuyển nốt nhạc lên khuông theo hình tiết tấu sau:</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268" y="1083824"/>
            <a:ext cx="7348218" cy="4963404"/>
          </a:xfrm>
          <a:prstGeom prst="rect">
            <a:avLst/>
          </a:prstGeom>
        </p:spPr>
      </p:pic>
    </p:spTree>
    <p:extLst>
      <p:ext uri="{BB962C8B-B14F-4D97-AF65-F5344CB8AC3E}">
        <p14:creationId xmlns:p14="http://schemas.microsoft.com/office/powerpoint/2010/main" val="337823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barn(outVertical)">
                                      <p:cBhvr>
                                        <p:cTn id="12" dur="500"/>
                                        <p:tgtEl>
                                          <p:spTgt spid="47111"/>
                                        </p:tgtEl>
                                      </p:cBhvr>
                                    </p:animEffect>
                                  </p:childTnLst>
                                </p:cTn>
                              </p:par>
                              <p:par>
                                <p:cTn id="13" presetID="47" presetClass="entr" presetSubtype="0" fill="hold"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fade">
                                      <p:cBhvr>
                                        <p:cTn id="15" dur="1000"/>
                                        <p:tgtEl>
                                          <p:spTgt spid="47109"/>
                                        </p:tgtEl>
                                      </p:cBhvr>
                                    </p:animEffect>
                                    <p:anim calcmode="lin" valueType="num">
                                      <p:cBhvr>
                                        <p:cTn id="16" dur="1000" fill="hold"/>
                                        <p:tgtEl>
                                          <p:spTgt spid="47109"/>
                                        </p:tgtEl>
                                        <p:attrNameLst>
                                          <p:attrName>ppt_x</p:attrName>
                                        </p:attrNameLst>
                                      </p:cBhvr>
                                      <p:tavLst>
                                        <p:tav tm="0">
                                          <p:val>
                                            <p:strVal val="#ppt_x"/>
                                          </p:val>
                                        </p:tav>
                                        <p:tav tm="100000">
                                          <p:val>
                                            <p:strVal val="#ppt_x"/>
                                          </p:val>
                                        </p:tav>
                                      </p:tavLst>
                                    </p:anim>
                                    <p:anim calcmode="lin" valueType="num">
                                      <p:cBhvr>
                                        <p:cTn id="17" dur="1000" fill="hold"/>
                                        <p:tgtEl>
                                          <p:spTgt spid="47109"/>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barn(inVertical)">
                                      <p:cBhvr>
                                        <p:cTn id="20" dur="500"/>
                                        <p:tgtEl>
                                          <p:spTgt spid="7174"/>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5" y="4132723"/>
            <a:ext cx="12140809"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6" y="1987660"/>
            <a:ext cx="11359532" cy="487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 y="95362"/>
            <a:ext cx="3180256" cy="687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2405" y="458426"/>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744" y="1292554"/>
            <a:ext cx="1412043"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3256" y="3659362"/>
            <a:ext cx="3419234" cy="31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6" y="4193617"/>
            <a:ext cx="3163022" cy="266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2306;p35"/>
          <p:cNvSpPr txBox="1">
            <a:spLocks/>
          </p:cNvSpPr>
          <p:nvPr/>
        </p:nvSpPr>
        <p:spPr bwMode="auto">
          <a:xfrm>
            <a:off x="2762054" y="2454128"/>
            <a:ext cx="5966637" cy="161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66" tIns="66166" rIns="66166" bIns="66166"/>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3184" dirty="0" err="1">
                <a:solidFill>
                  <a:srgbClr val="FF0000"/>
                </a:solidFill>
                <a:latin typeface="Times New Roman" panose="02020603050405020304" pitchFamily="18" charset="0"/>
                <a:ea typeface="华文新魏"/>
                <a:cs typeface="Times New Roman" panose="02020603050405020304" pitchFamily="18" charset="0"/>
              </a:rPr>
              <a:t>Nội</a:t>
            </a:r>
            <a:r>
              <a:rPr lang="en-US" sz="3184" dirty="0">
                <a:solidFill>
                  <a:srgbClr val="FF0000"/>
                </a:solidFill>
                <a:latin typeface="Times New Roman" panose="02020603050405020304" pitchFamily="18" charset="0"/>
                <a:ea typeface="华文新魏"/>
                <a:cs typeface="Times New Roman" panose="02020603050405020304" pitchFamily="18" charset="0"/>
              </a:rPr>
              <a:t> dung 2:</a:t>
            </a:r>
          </a:p>
          <a:p>
            <a:pPr algn="ctr"/>
            <a:r>
              <a:rPr lang="en-US" sz="3184" dirty="0" err="1">
                <a:solidFill>
                  <a:srgbClr val="FF0000"/>
                </a:solidFill>
                <a:latin typeface="Times New Roman" panose="02020603050405020304" pitchFamily="18" charset="0"/>
                <a:ea typeface="华文新魏"/>
                <a:cs typeface="Times New Roman" panose="02020603050405020304" pitchFamily="18" charset="0"/>
              </a:rPr>
              <a:t>Nhạc</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cụ</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Kèn</a:t>
            </a:r>
            <a:r>
              <a:rPr lang="en-US" sz="3184" dirty="0">
                <a:solidFill>
                  <a:srgbClr val="FF0000"/>
                </a:solidFill>
                <a:latin typeface="Times New Roman" panose="02020603050405020304" pitchFamily="18" charset="0"/>
                <a:ea typeface="华文新魏"/>
                <a:cs typeface="Times New Roman" panose="02020603050405020304" pitchFamily="18" charset="0"/>
              </a:rPr>
              <a:t> </a:t>
            </a:r>
            <a:r>
              <a:rPr lang="en-US" sz="3184" dirty="0" err="1">
                <a:solidFill>
                  <a:srgbClr val="FF0000"/>
                </a:solidFill>
                <a:latin typeface="Times New Roman" panose="02020603050405020304" pitchFamily="18" charset="0"/>
                <a:ea typeface="华文新魏"/>
                <a:cs typeface="Times New Roman" panose="02020603050405020304" pitchFamily="18" charset="0"/>
              </a:rPr>
              <a:t>phím</a:t>
            </a:r>
            <a:endParaRPr lang="en-US" sz="3184" dirty="0">
              <a:solidFill>
                <a:srgbClr val="FF0000"/>
              </a:solidFill>
              <a:latin typeface="Times New Roman" panose="02020603050405020304" pitchFamily="18" charset="0"/>
              <a:ea typeface="华文新魏"/>
              <a:cs typeface="Times New Roman" panose="02020603050405020304" pitchFamily="18" charset="0"/>
            </a:endParaRPr>
          </a:p>
          <a:p>
            <a:pPr algn="ctr"/>
            <a:endParaRPr lang="en-US" sz="3184" dirty="0">
              <a:solidFill>
                <a:srgbClr val="FF0000"/>
              </a:solidFill>
              <a:latin typeface="Times New Roman" panose="02020603050405020304" pitchFamily="18" charset="0"/>
              <a:ea typeface="华文新魏"/>
              <a:cs typeface="Times New Roman" panose="02020603050405020304" pitchFamily="18" charset="0"/>
            </a:endParaRPr>
          </a:p>
        </p:txBody>
      </p:sp>
    </p:spTree>
    <p:extLst>
      <p:ext uri="{BB962C8B-B14F-4D97-AF65-F5344CB8AC3E}">
        <p14:creationId xmlns:p14="http://schemas.microsoft.com/office/powerpoint/2010/main" val="1712506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 y="216000"/>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descr="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 y="4321149"/>
            <a:ext cx="3723702" cy="253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1-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04" y="207958"/>
            <a:ext cx="2867745" cy="262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1-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5255" y="4627915"/>
            <a:ext cx="2771234" cy="244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cấu tạ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77852" y="1061617"/>
            <a:ext cx="4391234" cy="39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6"/>
          <p:cNvSpPr txBox="1">
            <a:spLocks noChangeArrowheads="1"/>
          </p:cNvSpPr>
          <p:nvPr/>
        </p:nvSpPr>
        <p:spPr bwMode="auto">
          <a:xfrm>
            <a:off x="3802149" y="214851"/>
            <a:ext cx="5165966" cy="49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605" b="1">
                <a:latin typeface="Times New Roman" pitchFamily="18" charset="0"/>
                <a:cs typeface="Times New Roman" pitchFamily="18" charset="0"/>
              </a:rPr>
              <a:t>HÌNH THÀNH KIẾN THỨC MỚI</a:t>
            </a:r>
          </a:p>
        </p:txBody>
      </p:sp>
      <p:sp>
        <p:nvSpPr>
          <p:cNvPr id="8" name="Google Shape;4291;p71"/>
          <p:cNvSpPr txBox="1">
            <a:spLocks noGrp="1"/>
          </p:cNvSpPr>
          <p:nvPr>
            <p:ph type="title"/>
          </p:nvPr>
        </p:nvSpPr>
        <p:spPr>
          <a:xfrm>
            <a:off x="2378043" y="872042"/>
            <a:ext cx="2848212" cy="379149"/>
          </a:xfrm>
        </p:spPr>
        <p:txBody>
          <a:bodyPr spcFirstLastPara="1" vert="horz" lIns="66168" tIns="66168" rIns="66168" bIns="66168" rtlCol="0" anchor="ctr">
            <a:noAutofit/>
          </a:bodyPr>
          <a:lstStyle/>
          <a:p>
            <a:pPr>
              <a:spcBef>
                <a:spcPts val="0"/>
              </a:spcBef>
              <a:defRPr/>
            </a:pPr>
            <a:r>
              <a:rPr lang="en" sz="2316" b="1">
                <a:solidFill>
                  <a:schemeClr val="bg2">
                    <a:lumMod val="10000"/>
                  </a:schemeClr>
                </a:solidFill>
                <a:latin typeface="Times New Roman" pitchFamily="18" charset="0"/>
                <a:cs typeface="Times New Roman" pitchFamily="18" charset="0"/>
              </a:rPr>
              <a:t>1. Cấu tạo kèn phím</a:t>
            </a:r>
            <a:endParaRPr sz="2316" b="1">
              <a:solidFill>
                <a:schemeClr val="bg2">
                  <a:lumMod val="10000"/>
                </a:schemeClr>
              </a:solidFill>
              <a:latin typeface="Times New Roman" pitchFamily="18" charset="0"/>
              <a:cs typeface="Times New Roman" pitchFamily="18" charset="0"/>
            </a:endParaRPr>
          </a:p>
        </p:txBody>
      </p:sp>
      <p:sp>
        <p:nvSpPr>
          <p:cNvPr id="9" name="TextBox 8"/>
          <p:cNvSpPr txBox="1">
            <a:spLocks noChangeArrowheads="1"/>
          </p:cNvSpPr>
          <p:nvPr/>
        </p:nvSpPr>
        <p:spPr bwMode="auto">
          <a:xfrm>
            <a:off x="2708524" y="1395957"/>
            <a:ext cx="3908681" cy="80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 Trình bày cấu tạo, cách tháo lắp, tác dụng của từng phần? </a:t>
            </a:r>
          </a:p>
        </p:txBody>
      </p:sp>
    </p:spTree>
    <p:extLst>
      <p:ext uri="{BB962C8B-B14F-4D97-AF65-F5344CB8AC3E}">
        <p14:creationId xmlns:p14="http://schemas.microsoft.com/office/powerpoint/2010/main" val="26344706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 y="216000"/>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1-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5767" y="3778851"/>
            <a:ext cx="3361787" cy="307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 y="4321149"/>
            <a:ext cx="3723702" cy="253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5" descr="cách chơi.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82404" y="562978"/>
            <a:ext cx="4272894" cy="338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a:spLocks noGrp="1"/>
          </p:cNvSpPr>
          <p:nvPr>
            <p:ph type="title"/>
          </p:nvPr>
        </p:nvSpPr>
        <p:spPr>
          <a:xfrm>
            <a:off x="488617" y="579064"/>
            <a:ext cx="5586128" cy="379149"/>
          </a:xfrm>
        </p:spPr>
        <p:txBody>
          <a:bodyPr rtlCol="0">
            <a:normAutofit fontScale="90000"/>
          </a:bodyPr>
          <a:lstStyle/>
          <a:p>
            <a:pPr>
              <a:defRPr/>
            </a:pPr>
            <a:r>
              <a:rPr lang="en-US" sz="2316" b="1">
                <a:solidFill>
                  <a:schemeClr val="bg2">
                    <a:lumMod val="10000"/>
                  </a:schemeClr>
                </a:solidFill>
                <a:latin typeface="Times New Roman" pitchFamily="18" charset="0"/>
                <a:cs typeface="Times New Roman" pitchFamily="18" charset="0"/>
              </a:rPr>
              <a:t>2. Cách chơi kèn phím</a:t>
            </a:r>
          </a:p>
        </p:txBody>
      </p:sp>
      <p:sp>
        <p:nvSpPr>
          <p:cNvPr id="7" name="TextBox 6"/>
          <p:cNvSpPr txBox="1">
            <a:spLocks noChangeArrowheads="1"/>
          </p:cNvSpPr>
          <p:nvPr/>
        </p:nvSpPr>
        <p:spPr bwMode="auto">
          <a:xfrm>
            <a:off x="1109043" y="1136299"/>
            <a:ext cx="4520789" cy="44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 Hãy trình bày cách chơi kèn phím?</a:t>
            </a:r>
          </a:p>
        </p:txBody>
      </p:sp>
      <p:sp>
        <p:nvSpPr>
          <p:cNvPr id="8" name="TextBox 7"/>
          <p:cNvSpPr txBox="1">
            <a:spLocks noChangeArrowheads="1"/>
          </p:cNvSpPr>
          <p:nvPr/>
        </p:nvSpPr>
        <p:spPr bwMode="auto">
          <a:xfrm>
            <a:off x="1109043" y="1880809"/>
            <a:ext cx="5535574" cy="80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 Vị trí các nốt nhạc trên đàn và số ngón bấm?</a:t>
            </a:r>
          </a:p>
        </p:txBody>
      </p:sp>
      <p:sp>
        <p:nvSpPr>
          <p:cNvPr id="9" name="TextBox 8"/>
          <p:cNvSpPr txBox="1">
            <a:spLocks noChangeArrowheads="1"/>
          </p:cNvSpPr>
          <p:nvPr/>
        </p:nvSpPr>
        <p:spPr bwMode="auto">
          <a:xfrm>
            <a:off x="1312405" y="2833276"/>
            <a:ext cx="5332212" cy="80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a:latin typeface="Times New Roman" pitchFamily="18" charset="0"/>
                <a:cs typeface="Times New Roman" pitchFamily="18" charset="0"/>
              </a:rPr>
              <a:t>Chú ý: Bảo quản kèn phím, vệ sinh ống thổi trước và sau khi sử dụng</a:t>
            </a:r>
          </a:p>
        </p:txBody>
      </p:sp>
    </p:spTree>
    <p:extLst>
      <p:ext uri="{BB962C8B-B14F-4D97-AF65-F5344CB8AC3E}">
        <p14:creationId xmlns:p14="http://schemas.microsoft.com/office/powerpoint/2010/main" val="2562645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42" presetClass="entr" presetSubtype="0" fill="hold" nodeType="after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anim calcmode="lin" valueType="num">
                                      <p:cBhvr>
                                        <p:cTn id="18" dur="1000" fill="hold"/>
                                        <p:tgtEl>
                                          <p:spTgt spid="49157"/>
                                        </p:tgtEl>
                                        <p:attrNameLst>
                                          <p:attrName>ppt_x</p:attrName>
                                        </p:attrNameLst>
                                      </p:cBhvr>
                                      <p:tavLst>
                                        <p:tav tm="0">
                                          <p:val>
                                            <p:strVal val="#ppt_x"/>
                                          </p:val>
                                        </p:tav>
                                        <p:tav tm="100000">
                                          <p:val>
                                            <p:strVal val="#ppt_x"/>
                                          </p:val>
                                        </p:tav>
                                      </p:tavLst>
                                    </p:anim>
                                    <p:anim calcmode="lin" valueType="num">
                                      <p:cBhvr>
                                        <p:cTn id="19" dur="1000" fill="hold"/>
                                        <p:tgtEl>
                                          <p:spTgt spid="49157"/>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491</Words>
  <Application>Microsoft Office PowerPoint</Application>
  <PresentationFormat>Widescreen</PresentationFormat>
  <Paragraphs>72</Paragraphs>
  <Slides>14</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宋体</vt:lpstr>
      <vt:lpstr>Arial</vt:lpstr>
      <vt:lpstr>Calibri</vt:lpstr>
      <vt:lpstr>Calibri Light</vt:lpstr>
      <vt:lpstr>Nunito</vt:lpstr>
      <vt:lpstr>SimHei</vt:lpstr>
      <vt:lpstr>华文新魏</vt:lpstr>
      <vt:lpstr>Times New Roman</vt:lpstr>
      <vt:lpstr>等线</vt:lpstr>
      <vt:lpstr>等线 Light</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1. Cấu tạo kèn phím</vt:lpstr>
      <vt:lpstr>2. Cách chơi kèn phím</vt:lpstr>
      <vt:lpstr>3. Sơ đồ ngón bấm</vt:lpstr>
      <vt:lpstr>PowerPoint Presentation</vt:lpstr>
      <vt:lpstr>Vận dụng</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cp:revision>
  <dcterms:created xsi:type="dcterms:W3CDTF">2025-10-23T15:28:39Z</dcterms:created>
  <dcterms:modified xsi:type="dcterms:W3CDTF">2025-10-24T02:20:54Z</dcterms:modified>
</cp:coreProperties>
</file>