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78" r:id="rId4"/>
    <p:sldMasterId id="2147483690" r:id="rId5"/>
  </p:sldMasterIdLst>
  <p:notesMasterIdLst>
    <p:notesMasterId r:id="rId7"/>
  </p:notesMasterIdLst>
  <p:sldIdLst>
    <p:sldId id="583" r:id="rId6"/>
    <p:sldId id="584" r:id="rId8"/>
    <p:sldId id="258" r:id="rId9"/>
    <p:sldId id="267" r:id="rId10"/>
    <p:sldId id="561" r:id="rId11"/>
    <p:sldId id="546" r:id="rId12"/>
    <p:sldId id="550" r:id="rId13"/>
    <p:sldId id="549" r:id="rId14"/>
    <p:sldId id="547" r:id="rId15"/>
    <p:sldId id="269" r:id="rId16"/>
    <p:sldId id="556" r:id="rId17"/>
    <p:sldId id="274" r:id="rId18"/>
    <p:sldId id="562" r:id="rId19"/>
    <p:sldId id="564" r:id="rId20"/>
    <p:sldId id="570" r:id="rId21"/>
    <p:sldId id="599" r:id="rId22"/>
    <p:sldId id="569" r:id="rId23"/>
    <p:sldId id="573" r:id="rId24"/>
    <p:sldId id="558" r:id="rId25"/>
    <p:sldId id="587" r:id="rId26"/>
    <p:sldId id="588" r:id="rId27"/>
    <p:sldId id="589" r:id="rId28"/>
    <p:sldId id="590" r:id="rId29"/>
    <p:sldId id="595" r:id="rId30"/>
    <p:sldId id="574" r:id="rId31"/>
    <p:sldId id="598" r:id="rId32"/>
    <p:sldId id="594" r:id="rId33"/>
    <p:sldId id="591" r:id="rId34"/>
    <p:sldId id="593" r:id="rId35"/>
    <p:sldId id="576" r:id="rId36"/>
    <p:sldId id="577" r:id="rId37"/>
    <p:sldId id="554" r:id="rId38"/>
    <p:sldId id="579" r:id="rId39"/>
    <p:sldId id="580" r:id="rId40"/>
    <p:sldId id="316" r:id="rId41"/>
    <p:sldId id="581" r:id="rId42"/>
    <p:sldId id="5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04" userDrawn="1">
          <p15:clr>
            <a:srgbClr val="A4A3A4"/>
          </p15:clr>
        </p15:guide>
        <p15:guide id="2" pos="7214" userDrawn="1">
          <p15:clr>
            <a:srgbClr val="A4A3A4"/>
          </p15:clr>
        </p15:guide>
        <p15:guide id="3" orient="horz" pos="698" userDrawn="1">
          <p15:clr>
            <a:srgbClr val="A4A3A4"/>
          </p15:clr>
        </p15:guide>
        <p15:guide id="5" orient="horz" pos="3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3" d="100"/>
          <a:sy n="63" d="100"/>
        </p:scale>
        <p:origin x="652" y="64"/>
      </p:cViewPr>
      <p:guideLst>
        <p:guide pos="504"/>
        <p:guide pos="7214"/>
        <p:guide orient="horz" pos="698"/>
        <p:guide orient="horz" pos="3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3318D5-A4F6-4035-88F4-2F0CEF1AA8D4}" type="slidenum">
              <a: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Duff" pitchFamily="2" charset="0"/>
                <a:ea typeface="+mn-ea"/>
                <a:cs typeface="+mn-cs"/>
              </a:rPr>
            </a:fld>
            <a:endParaRPr kumimoji="0" lang="en-US" altLang="en-US" sz="12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Duff" pitchFamily="2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3318D5-A4F6-4035-88F4-2F0CEF1AA8D4}" type="slidenum">
              <a: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Duff" pitchFamily="2" charset="0"/>
                <a:ea typeface="+mn-ea"/>
                <a:cs typeface="+mn-cs"/>
              </a:rPr>
            </a:fld>
            <a:endParaRPr kumimoji="0" lang="en-US" altLang="en-US" sz="12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Duff" pitchFamily="2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3318D5-A4F6-4035-88F4-2F0CEF1AA8D4}" type="slidenum">
              <a: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Duff" pitchFamily="2" charset="0"/>
                <a:ea typeface="+mn-ea"/>
                <a:cs typeface="+mn-cs"/>
              </a:rPr>
            </a:fld>
            <a:endParaRPr kumimoji="0" lang="en-US" altLang="en-US" sz="12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Duff" pitchFamily="2" charset="0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3" Type="http://schemas.microsoft.com/office/2007/relationships/media" Target="file:///G:\diem\Track%2005.mp3" TargetMode="External"/><Relationship Id="rId2" Type="http://schemas.openxmlformats.org/officeDocument/2006/relationships/audio" Target="file:///G:\diem\Track%2005.mp3" TargetMode="Externa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2" Type="http://schemas.openxmlformats.org/officeDocument/2006/relationships/slideLayout" Target="../slideLayouts/slideLayout31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3" Type="http://schemas.microsoft.com/office/2007/relationships/media" Target="file:///G:\diem\Track%2005.mp3" TargetMode="External"/><Relationship Id="rId2" Type="http://schemas.openxmlformats.org/officeDocument/2006/relationships/audio" Target="file:///G:\diem\Track%2005.mp3" TargetMode="Externa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6.jpe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tags" Target="../tags/tag2.xml"/><Relationship Id="rId3" Type="http://schemas.openxmlformats.org/officeDocument/2006/relationships/image" Target="../media/image50.png"/><Relationship Id="rId2" Type="http://schemas.openxmlformats.org/officeDocument/2006/relationships/tags" Target="../tags/tag1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51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52.png"/><Relationship Id="rId3" Type="http://schemas.openxmlformats.org/officeDocument/2006/relationships/tags" Target="../tags/tag4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5.png"/><Relationship Id="rId2" Type="http://schemas.openxmlformats.org/officeDocument/2006/relationships/image" Target="../media/image20.jpeg"/><Relationship Id="rId1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54.jpe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3" Type="http://schemas.microsoft.com/office/2007/relationships/media" Target="file:///G:\diem\Track%2005.mp3" TargetMode="External"/><Relationship Id="rId2" Type="http://schemas.openxmlformats.org/officeDocument/2006/relationships/audio" Target="file:///G:\diem\Track%2005.mp3" TargetMode="Externa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jpe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png"/><Relationship Id="rId7" Type="http://schemas.openxmlformats.org/officeDocument/2006/relationships/image" Target="../media/image28.png"/><Relationship Id="rId6" Type="http://schemas.openxmlformats.org/officeDocument/2006/relationships/image" Target="../media/image24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05-C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25" y="478548"/>
            <a:ext cx="9140667" cy="624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881120" y="4288790"/>
            <a:ext cx="453453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Tổ Ngữ văn </a:t>
            </a:r>
            <a:r>
              <a:rPr lang="en-US" altLang="en-US" sz="2000" b="1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–Lịch Sử  và Địa lí- </a:t>
            </a:r>
            <a:r>
              <a:rPr lang="en-US" altLang="en-US" sz="2000" b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GDCD </a:t>
            </a:r>
            <a:endParaRPr lang="en-US" altLang="en-US" sz="2000" b="1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GV : </a:t>
            </a:r>
            <a:r>
              <a:rPr lang="en-US" altLang="en-US" sz="2000" b="1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ĐỖ THỊ LỆ HOA</a:t>
            </a:r>
            <a:endParaRPr lang="en-US" altLang="en-US" sz="2000" b="1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80901" name="Track 0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75" y="6247372"/>
            <a:ext cx="304689" cy="30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2744580" y="2667279"/>
            <a:ext cx="6550812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660066"/>
                </a:solidFill>
                <a:ea typeface="+mn-ea"/>
                <a:cs typeface="Arial" panose="020B0604020202020204" pitchFamily="34" charset="0"/>
              </a:rPr>
              <a:t>CHÀO MỪNG QUÝ THẦY </a:t>
            </a:r>
            <a:endParaRPr lang="en-US" altLang="en-US" sz="3600" b="1">
              <a:solidFill>
                <a:srgbClr val="660066"/>
              </a:solidFill>
              <a:ea typeface="+mn-ea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3600" b="1">
                <a:solidFill>
                  <a:srgbClr val="660066"/>
                </a:solidFill>
                <a:ea typeface="+mn-ea"/>
                <a:cs typeface="Arial" panose="020B0604020202020204" pitchFamily="34" charset="0"/>
              </a:rPr>
              <a:t>CÔ  </a:t>
            </a:r>
            <a:r>
              <a:rPr lang="en-US" altLang="en-US" sz="3600" b="1">
                <a:solidFill>
                  <a:srgbClr val="660066"/>
                </a:solidFill>
                <a:ea typeface="+mn-ea"/>
                <a:cs typeface="Times New Roman" panose="02020603050405020304" pitchFamily="18" charset="0"/>
              </a:rPr>
              <a:t>VỀ DỰ GIỜ </a:t>
            </a:r>
            <a:r>
              <a:rPr lang="en-US" altLang="en-US" sz="3600" b="1" smtClean="0">
                <a:solidFill>
                  <a:srgbClr val="660066"/>
                </a:solidFill>
                <a:ea typeface="+mn-ea"/>
                <a:cs typeface="Times New Roman" panose="02020603050405020304" pitchFamily="18" charset="0"/>
              </a:rPr>
              <a:t> LỚP 8</a:t>
            </a:r>
            <a:endParaRPr lang="en-US" altLang="en-US" sz="3600" b="1">
              <a:solidFill>
                <a:srgbClr val="660066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3506303" y="1753211"/>
            <a:ext cx="5408228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FF"/>
                </a:solidFill>
                <a:ea typeface="+mn-ea"/>
                <a:cs typeface="Arial" panose="020B0604020202020204" pitchFamily="34" charset="0"/>
              </a:rPr>
              <a:t>TRƯỜNG THCS HOÀI THANH TÂY</a:t>
            </a:r>
            <a:endParaRPr lang="en-US" altLang="en-US" sz="2800" b="1">
              <a:solidFill>
                <a:srgbClr val="0000FF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057" name="Picture 9" descr="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120" y="1250"/>
            <a:ext cx="2818372" cy="9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9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49231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đẹp truyền thống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1562735" y="125730"/>
            <a:ext cx="9889490" cy="86614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0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20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 smtClean="0">
                    <a:solidFill>
                      <a:schemeClr val="bg1"/>
                    </a:solidFill>
                  </a:rPr>
                  <a:t>19</a:t>
                </a:r>
                <a:r>
                  <a:rPr lang="vi-VN" b="1" dirty="0" smtClean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Tuyên Quang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sáng tác của ông phong phú về đề tài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 sáu chữ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PTBĐ: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b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</a:t>
                </a:r>
                <a:r>
                  <a:rPr lang="en-US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Miêu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 cục: 3 phần</a:t>
                </a:r>
                <a:endParaRPr lang="en-US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2070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  <a:endParaRPr lang="en-US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</a:t>
            </a: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580" y="1173480"/>
            <a:ext cx="4739005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TÌM HIỂU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62735" y="227330"/>
            <a:ext cx="9889490" cy="86614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640080"/>
          <a:ext cx="9824720" cy="60642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/>
                <a:gridCol w="4650636"/>
              </a:tblGrid>
              <a:tr h="230378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822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9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85149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/>
                <a:gridCol w="4711065"/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77" y="23836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>
            <a:fillRect/>
          </a:stretch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2363309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05" y="2916555"/>
            <a:ext cx="10322560" cy="2901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640" y="3328035"/>
            <a:ext cx="7614920" cy="29165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-Phân tích khổ thơ 3,4,5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-Tìm hiểu lễ hội lùng tùng của dân tộc Tày, Thái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hiểu các lế hội văn hoá ở địa phương mình. Chúng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9120" y="1593850"/>
            <a:ext cx="3270250" cy="5219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1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62735" y="227330"/>
            <a:ext cx="9889490" cy="86614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05-C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25" y="478548"/>
            <a:ext cx="9140667" cy="624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881120" y="4288790"/>
            <a:ext cx="453453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Tổ Ngữ văn </a:t>
            </a:r>
            <a:r>
              <a:rPr lang="en-US" altLang="en-US" sz="2000" b="1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–Lịch Sử  và Địa lí- </a:t>
            </a:r>
            <a:r>
              <a:rPr lang="en-US" altLang="en-US" sz="2000" b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GDCD </a:t>
            </a:r>
            <a:endParaRPr lang="en-US" altLang="en-US" sz="2000" b="1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GV : </a:t>
            </a:r>
            <a:r>
              <a:rPr lang="en-US" altLang="en-US" sz="2000" b="1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ĐỖ THỊ LỆ HOA</a:t>
            </a:r>
            <a:endParaRPr lang="en-US" altLang="en-US" sz="2000" b="1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80901" name="Track 0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75" y="6247372"/>
            <a:ext cx="304689" cy="30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2744580" y="2667279"/>
            <a:ext cx="6550812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660066"/>
                </a:solidFill>
                <a:ea typeface="+mn-ea"/>
                <a:cs typeface="Arial" panose="020B0604020202020204" pitchFamily="34" charset="0"/>
              </a:rPr>
              <a:t>CHÀO MỪNG QUÝ THẦY </a:t>
            </a:r>
            <a:endParaRPr lang="en-US" altLang="en-US" sz="3600" b="1">
              <a:solidFill>
                <a:srgbClr val="660066"/>
              </a:solidFill>
              <a:ea typeface="+mn-ea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3600" b="1">
                <a:solidFill>
                  <a:srgbClr val="660066"/>
                </a:solidFill>
                <a:ea typeface="+mn-ea"/>
                <a:cs typeface="Arial" panose="020B0604020202020204" pitchFamily="34" charset="0"/>
              </a:rPr>
              <a:t>CÔ  </a:t>
            </a:r>
            <a:r>
              <a:rPr lang="en-US" altLang="en-US" sz="3600" b="1">
                <a:solidFill>
                  <a:srgbClr val="660066"/>
                </a:solidFill>
                <a:ea typeface="+mn-ea"/>
                <a:cs typeface="Times New Roman" panose="02020603050405020304" pitchFamily="18" charset="0"/>
              </a:rPr>
              <a:t>VỀ DỰ GIỜ </a:t>
            </a:r>
            <a:r>
              <a:rPr lang="en-US" altLang="en-US" sz="3600" b="1" smtClean="0">
                <a:solidFill>
                  <a:srgbClr val="660066"/>
                </a:solidFill>
                <a:ea typeface="+mn-ea"/>
                <a:cs typeface="Times New Roman" panose="02020603050405020304" pitchFamily="18" charset="0"/>
              </a:rPr>
              <a:t> LỚP 8A3</a:t>
            </a:r>
            <a:endParaRPr lang="en-US" altLang="en-US" sz="3600" b="1">
              <a:solidFill>
                <a:srgbClr val="660066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3506303" y="1753211"/>
            <a:ext cx="5408228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FF"/>
                </a:solidFill>
                <a:ea typeface="+mn-ea"/>
                <a:cs typeface="Arial" panose="020B0604020202020204" pitchFamily="34" charset="0"/>
              </a:rPr>
              <a:t>TRƯỜNG THCS HOÀI THANH TÂY</a:t>
            </a:r>
            <a:endParaRPr lang="en-US" altLang="en-US" sz="2800" b="1">
              <a:solidFill>
                <a:srgbClr val="0000FF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057" name="Picture 9" descr="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120" y="1250"/>
            <a:ext cx="2818372" cy="9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9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85070"/>
            <a:ext cx="7569200" cy="4237562"/>
            <a:chOff x="2306320" y="1510775"/>
            <a:chExt cx="7569200" cy="4237562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31745" y="2931905"/>
              <a:ext cx="7343140" cy="10763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MAI EM VỀ CHIÊM HÓA </a:t>
              </a:r>
              <a:r>
                <a:rPr lang="en-US" sz="20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(TT)</a:t>
              </a:r>
              <a:endPara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-Mai</a:t>
              </a:r>
              <a:r>
                <a:rPr kumimoji="0" lang="en-US" sz="32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Liễu-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s 4"/>
          <p:cNvSpPr/>
          <p:nvPr/>
        </p:nvSpPr>
        <p:spPr>
          <a:xfrm>
            <a:off x="2651760" y="2252980"/>
            <a:ext cx="1906270" cy="4578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rgbClr val="F5F5F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18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07188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4923" y="1517042"/>
            <a:ext cx="70631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9470" y="1845945"/>
            <a:ext cx="9933305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trong mùa xuân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2510790"/>
            <a:ext cx="4347845" cy="3908425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9525" y="-19685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319405" y="42545"/>
            <a:ext cx="5188585" cy="606806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873760" y="1384935"/>
            <a:ext cx="4551045" cy="378460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đông cứ mải tìm nhau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gái Dao nào cũng đẹp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bạc rung rinh cổ tay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 hoa mơn mởn ngực đầy.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gái bản Tày duyên quá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 chàm như cũng pha hương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riêng nụ cười môi mọng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e cũng lạc đường.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72530" y="-323850"/>
            <a:ext cx="5704840" cy="382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72530" y="3498850"/>
            <a:ext cx="5704840" cy="3624580"/>
          </a:xfrm>
          <a:prstGeom prst="rect">
            <a:avLst/>
          </a:prstGeom>
        </p:spPr>
      </p:pic>
      <p:sp>
        <p:nvSpPr>
          <p:cNvPr id="22" name="Rectangles 21"/>
          <p:cNvSpPr/>
          <p:nvPr/>
        </p:nvSpPr>
        <p:spPr>
          <a:xfrm>
            <a:off x="1997075" y="153035"/>
            <a:ext cx="2167255" cy="494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3,4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7725410" y="3038475"/>
            <a:ext cx="3227705" cy="5200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/>
              <a:t>CÔ GÁI DÂN TỘC DAO</a:t>
            </a:r>
            <a:endParaRPr lang="en-US" b="1"/>
          </a:p>
        </p:txBody>
      </p:sp>
      <p:sp>
        <p:nvSpPr>
          <p:cNvPr id="4" name="Rectangles 3"/>
          <p:cNvSpPr/>
          <p:nvPr/>
        </p:nvSpPr>
        <p:spPr>
          <a:xfrm>
            <a:off x="7852410" y="6438900"/>
            <a:ext cx="3227705" cy="5200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b="1"/>
              <a:t>CÔ GÁI DÂN TỘC TÀY</a:t>
            </a:r>
            <a:endParaRPr 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ldLvl="0" animBg="1"/>
      <p:bldP spid="2" grpId="1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4697937"/>
            <a:chOff x="2306320" y="1510775"/>
            <a:chExt cx="7569200" cy="4697937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14065" y="4013616"/>
              <a:ext cx="2992755" cy="113728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NGỮ VĂN </a:t>
              </a:r>
              <a:r>
                <a:rPr kumimoji="0" lang="en-US" sz="3200" b="1" i="0" u="none" strike="noStrike" kern="1200" cap="none" spc="0" normalizeH="0" baseline="0" noProof="0" dirty="0" smtClean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8A3 </a:t>
              </a:r>
              <a:endPara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DIỀU</a:t>
              </a:r>
              <a:endParaRPr kumimoji="0" lang="en-US" sz="36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20889" y="2738999"/>
              <a:ext cx="6663690" cy="11988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MAI EM VỀ CHIÊM HÓA</a:t>
              </a:r>
              <a:endPara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kumimoji="0" lang="en-US" sz="24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-Mai</a:t>
              </a:r>
              <a:r>
                <a:rPr kumimoji="0" lang="en-US" sz="24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Liễu-</a:t>
              </a:r>
              <a:endParaRPr kumimoji="0" lang="en-US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06320" y="5748337"/>
              <a:ext cx="7569200" cy="4603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FF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GV: ĐỖ THỊ LỆ HOA – THCS HOÀI THANH TÂY</a:t>
              </a:r>
              <a:endPara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s 4"/>
          <p:cNvSpPr/>
          <p:nvPr/>
        </p:nvSpPr>
        <p:spPr>
          <a:xfrm>
            <a:off x="2651760" y="2252980"/>
            <a:ext cx="1906270" cy="4578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rgbClr val="F5F5F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17.18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9525" y="-19685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319405" y="42545"/>
            <a:ext cx="5188585" cy="606806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873760" y="1384935"/>
            <a:ext cx="4551045" cy="378460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đông cứ mải tìm nhau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gái Dao nào cũng đẹp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bạc rung rinh cổ tay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 hoa mơn mởn ngực đầy.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gái bản Tày duyên quá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 chàm như cũng pha hương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riêng nụ cười môi mọng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e cũng lạc đường.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s 21"/>
          <p:cNvSpPr/>
          <p:nvPr/>
        </p:nvSpPr>
        <p:spPr>
          <a:xfrm>
            <a:off x="1997075" y="153035"/>
            <a:ext cx="2167255" cy="494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3,4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7041515" y="493395"/>
            <a:ext cx="3013710" cy="2374900"/>
          </a:xfrm>
          <a:prstGeom prst="wedgeRoundRectCallout">
            <a:avLst>
              <a:gd name="adj1" fmla="val -54277"/>
              <a:gd name="adj2" fmla="val 693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những hình ảnh, chi tiết miêu tả vẻ đẹp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con người ở vùng cao Chiêm Hoá 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385" y="1567815"/>
            <a:ext cx="770382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876425"/>
            <a:ext cx="9555480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94080" y="2383155"/>
            <a:ext cx="971042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Hình ảnh:</a:t>
            </a:r>
            <a:endParaRPr lang="en-US" sz="2400" b="1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Dao: “vòng bạc rung rinh cổ tay”, “ngù hoa mơn mởn ngực đầy”,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94715" y="3206750"/>
            <a:ext cx="9062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- Cô gái Tày: “sắc chàm như cũng pha hương”, “nụ cười môi mọng”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9525" y="-19685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319405" y="42545"/>
            <a:ext cx="5188585" cy="606806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873760" y="1384935"/>
            <a:ext cx="4551045" cy="378460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đông cứ mải tìm nhau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gái Dao nào cũng đẹp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bạc rung rinh cổ tay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 hoa mơn mởn ngực đầy.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gái bản Tày duyên quá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 chàm như cũng pha hương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riêng nụ cười môi mọng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e cũng lạc đường.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s 21"/>
          <p:cNvSpPr/>
          <p:nvPr/>
        </p:nvSpPr>
        <p:spPr>
          <a:xfrm>
            <a:off x="1997075" y="153035"/>
            <a:ext cx="2167255" cy="494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3,4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885305" y="434340"/>
            <a:ext cx="3276600" cy="2638425"/>
          </a:xfrm>
          <a:prstGeom prst="wedgeRoundRectCallout">
            <a:avLst>
              <a:gd name="adj1" fmla="val -38178"/>
              <a:gd name="adj2" fmla="val 7048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biện pháp nghệ thuật nào được sử dụng để khắc họa vẻ đẹp của cô gái Dao và Tày trong 2 khổ thơ ? Tác dụng?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385" y="1567815"/>
            <a:ext cx="770382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876425"/>
            <a:ext cx="8860155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94080" y="2383155"/>
            <a:ext cx="971042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Dao: “vòng bạc rung rinh cổ tay”, “ngù hoa mơn mởn ngực đầy”,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Tày: “sắc chàm như cũng pha hương”, “nụ cười môi mọng”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880" y="3187700"/>
            <a:ext cx="6043295" cy="202120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Từ láy tạo hình: “rung rinh”, “mơn mởn”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So sánh (Sắc chàm nh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ũ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ng pha 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ơng) 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 Nhân hoá, ẩn dụ “Chỉ riêng .. cũng lạc đường”</a:t>
            </a:r>
            <a:endParaRPr lang="en-US" altLang="en-US" sz="2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385" y="1567815"/>
            <a:ext cx="770382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876425"/>
            <a:ext cx="8860155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94080" y="2383155"/>
            <a:ext cx="971042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Dao: “vòng bạc rung rinh cổ tay”, “ngù hoa mơn mởn ngực đầy”,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Tày: “sắc chàm như cũng pha hương”, “nụ cười môi mọng”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880" y="3187700"/>
            <a:ext cx="6043295" cy="202120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Từ láy tạo hình: “rung rinh”, “mơn mởn”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So sánh (Sắc chàm nh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ũ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ng pha 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ơng) 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- Nhân hoá, ẩn dụ “Chỉ riêng .. cũng lạc đường”</a:t>
            </a:r>
            <a:endParaRPr lang="en-US" altLang="en-US" sz="2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644255" y="1112520"/>
            <a:ext cx="3276600" cy="2374900"/>
          </a:xfrm>
          <a:prstGeom prst="wedgeRoundRectCallout">
            <a:avLst>
              <a:gd name="adj1" fmla="val -42364"/>
              <a:gd name="adj2" fmla="val 807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 em cảm nhận nh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thế nào về vẻ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ẹp của con ng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ời ở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vùng cao Chiêm Hoá khi vào xuân?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8" grpId="0" bldLvl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385" y="1567815"/>
            <a:ext cx="770382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876425"/>
            <a:ext cx="8860155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94080" y="2383155"/>
            <a:ext cx="971042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Dao: “vòng bạc rung rinh cổ tay”, “ngù hoa mơn mởn ngực đầy”,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Cô gái Tày: “sắc chàm như cũng pha hương”, “nụ cười môi mọng” </a:t>
            </a:r>
            <a:endParaRPr lang="en-US" sz="24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8840" y="3187700"/>
            <a:ext cx="6043295" cy="202120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Từ láy gợi cảm “rung rinh”, “mơn mởn”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Nhân hoá, ẩn dụ “Chỉ riêng .. 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ũ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ng lạc 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đư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ờng”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0"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So sánh (Sắc chàm nh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ũ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ng pha 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ơng) </a:t>
            </a:r>
            <a:endParaRPr lang="en-US" altLang="en-US" sz="2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57835" y="5149215"/>
            <a:ext cx="1092517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457200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=&gt; Vẻ đẹp tươi trẻ, lạc quan, trong sáng, duyên dáng và tràn đầy sức sống của những cô gái vùng cao.  → Họ là biểu tượng của sức sống và vẻ  đẹp miền sơn cước mang đậm bản sắc dân tộc.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385" y="1567815"/>
            <a:ext cx="77038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610" y="1884045"/>
            <a:ext cx="8860155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321675" y="1334135"/>
            <a:ext cx="3276600" cy="2374900"/>
          </a:xfrm>
          <a:prstGeom prst="wedgeRoundRectCallout">
            <a:avLst>
              <a:gd name="adj1" fmla="val -47286"/>
              <a:gd name="adj2" fmla="val 769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 về con người quê hương ở 2 khổ thơ này, em thấy tác giả thể hiện tình cảm gì ?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4385" y="1567815"/>
            <a:ext cx="77038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5790" y="1815465"/>
            <a:ext cx="8860155" cy="408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Vẻ đẹp con người ở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561340" y="2220595"/>
            <a:ext cx="8860155" cy="51562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 truyền thống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 xuân của vùng Chiêm Hóa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Đọ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04665" y="635"/>
            <a:ext cx="7887335" cy="6964680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102870" y="255905"/>
            <a:ext cx="4112260" cy="251269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915" y="455295"/>
            <a:ext cx="4528185" cy="199072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</a:t>
            </a:r>
            <a:r>
              <a:rPr lang="en-US" altLang="vi-VN" sz="2000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627380" y="45720"/>
            <a:ext cx="1339215" cy="3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 cuối</a:t>
            </a:r>
            <a:endParaRPr lang="en-US" altLang="vi-VN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v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28852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200" y="944880"/>
            <a:ext cx="5269865" cy="3157220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281" y="3973558"/>
            <a:ext cx="4064907" cy="2438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253480" y="1945005"/>
            <a:ext cx="5144770" cy="3127375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txBody>
          <a:bodyPr wrap="square" rtlCol="0">
            <a:noAutofit/>
          </a:bodyPr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ounded Rectangular Callout 4"/>
          <p:cNvSpPr/>
          <p:nvPr/>
        </p:nvSpPr>
        <p:spPr>
          <a:xfrm>
            <a:off x="4105910" y="1221105"/>
            <a:ext cx="6594475" cy="1873885"/>
          </a:xfrm>
          <a:prstGeom prst="wedgeRoundRectCallout">
            <a:avLst>
              <a:gd name="adj1" fmla="val 30605"/>
              <a:gd name="adj2" fmla="val 5115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1,2,3: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ễ hội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văn hóa nào được giới thiệu trong khổ thơ cuối và đoạn video? Nhận xét về </a:t>
            </a: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khí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và </a:t>
            </a: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ý nghĩa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của lễ hội đó?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78205" y="1279525"/>
            <a:ext cx="2792730" cy="9531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(3p)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426845" y="166370"/>
            <a:ext cx="1016254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05275" y="3295650"/>
            <a:ext cx="6725285" cy="1930400"/>
          </a:xfrm>
          <a:prstGeom prst="wedgeRoundRectCallout">
            <a:avLst>
              <a:gd name="adj1" fmla="val 30605"/>
              <a:gd name="adj2" fmla="val 5115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4,5,6: 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Việc lặp lại câu thơ “Nếu mai em về Chiêm Hóa”  ở khổ thơ đầu và khổ cuối có tác dụng gì? 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hận xét tình cảm của tác giả đối với quê hương Chiêm Hoá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4" grpId="0" bldLvl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580" y="1112520"/>
            <a:ext cx="4803140" cy="58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 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 TIẾT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458470" y="1576705"/>
            <a:ext cx="8860155" cy="51562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 truyền thống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 xuân của vùng Chiêm Hóa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07340" y="2313940"/>
            <a:ext cx="6678295" cy="3630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 Hội lùng tùng</a:t>
            </a:r>
            <a:r>
              <a:rPr lang="en-US"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: lễ hội xuống đồng</a:t>
            </a:r>
            <a:endParaRPr lang="en-US" sz="23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Trò chơi dân gian: ném còn giao duyên đầu năm</a:t>
            </a:r>
            <a:r>
              <a:rPr lang="en-US"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endParaRPr lang="en-US" sz="23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sz="23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*-Không khí:</a:t>
            </a:r>
            <a:r>
              <a:rPr lang="en-US"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Vui tươi, rộn ràng, tưng bừng, náo nức</a:t>
            </a:r>
            <a:endParaRPr lang="en-US" sz="23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sz="23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*-Ý nghĩa:</a:t>
            </a:r>
            <a:r>
              <a:rPr lang="en-US"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Thể hiện lòng biết ơn trời đất, thần linh</a:t>
            </a:r>
            <a:endParaRPr lang="en-US" sz="23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đã ban cho mùa màng tươi tốt, bội thu; Còn là dịp</a:t>
            </a:r>
            <a:endParaRPr lang="en-US" sz="23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sz="230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để thể hiện tình đoàn kết của bản làng</a:t>
            </a:r>
            <a:endParaRPr sz="2300" i="1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300" i="1">
                <a:latin typeface="Times New Roman" panose="02020603050405020304"/>
                <a:ea typeface="Times New Roman" panose="02020603050405020304"/>
                <a:sym typeface="+mn-ea"/>
              </a:rPr>
              <a:t>=&gt; </a:t>
            </a:r>
            <a:r>
              <a:rPr lang="en-US" sz="2300" i="1">
                <a:latin typeface="Times New Roman" panose="02020603050405020304"/>
                <a:ea typeface="Times New Roman" panose="02020603050405020304"/>
                <a:sym typeface="+mn-ea"/>
              </a:rPr>
              <a:t>giữ gìn và phát huy</a:t>
            </a:r>
            <a:r>
              <a:rPr sz="2300" i="1">
                <a:latin typeface="Times New Roman" panose="02020603050405020304"/>
                <a:ea typeface="Times New Roman" panose="02020603050405020304"/>
                <a:sym typeface="+mn-ea"/>
              </a:rPr>
              <a:t> bản sắc</a:t>
            </a:r>
            <a:r>
              <a:rPr lang="en-US" sz="2300" i="1">
                <a:latin typeface="Times New Roman" panose="02020603050405020304"/>
                <a:ea typeface="Times New Roman" panose="02020603050405020304"/>
                <a:sym typeface="+mn-ea"/>
              </a:rPr>
              <a:t> văn hoá </a:t>
            </a:r>
            <a:r>
              <a:rPr sz="2300" i="1">
                <a:latin typeface="Times New Roman" panose="02020603050405020304"/>
                <a:ea typeface="Times New Roman" panose="02020603050405020304"/>
                <a:sym typeface="+mn-ea"/>
              </a:rPr>
              <a:t>dân tộc của người dân miền núi phía Bắc, </a:t>
            </a:r>
            <a:r>
              <a:rPr lang="en-US" sz="2300" i="1">
                <a:latin typeface="Times New Roman" panose="02020603050405020304"/>
                <a:ea typeface="Times New Roman" panose="02020603050405020304"/>
                <a:sym typeface="+mn-ea"/>
              </a:rPr>
              <a:t>Góp phần </a:t>
            </a:r>
            <a:r>
              <a:rPr sz="2300" i="1">
                <a:latin typeface="Times New Roman" panose="02020603050405020304"/>
                <a:ea typeface="Times New Roman" panose="02020603050405020304"/>
                <a:sym typeface="+mn-ea"/>
              </a:rPr>
              <a:t>tạo nên những giá trị văn hóa </a:t>
            </a:r>
            <a:r>
              <a:rPr lang="en-US" sz="2300" i="1">
                <a:latin typeface="Times New Roman" panose="02020603050405020304"/>
                <a:ea typeface="Times New Roman" panose="02020603050405020304"/>
                <a:sym typeface="+mn-ea"/>
              </a:rPr>
              <a:t>truyền thống </a:t>
            </a:r>
            <a:r>
              <a:rPr sz="2300" i="1">
                <a:latin typeface="Times New Roman" panose="02020603050405020304"/>
                <a:ea typeface="Times New Roman" panose="02020603050405020304"/>
                <a:sym typeface="+mn-ea"/>
              </a:rPr>
              <a:t>tiêu biểu của dân tộc VN.</a:t>
            </a:r>
            <a:endParaRPr sz="2300" i="1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en-US" sz="2300"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562735" y="28575"/>
            <a:ext cx="9889490" cy="718185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NẾU MAI EM VỀ CHIÊM HOÁ    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0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9"/>
          <p:cNvSpPr/>
          <p:nvPr/>
        </p:nvSpPr>
        <p:spPr>
          <a:xfrm>
            <a:off x="7062470" y="2327275"/>
            <a:ext cx="4712335" cy="3616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noAutofit/>
          </a:bodyPr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altLang="en-US" sz="23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Nghệ thuật: 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Câu thơ “Nếu mai.... ” 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lặp lại 2 lần (khổ 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 và khổ cuối) tạo nên kết cấu 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 cuối t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ứng;  </a:t>
            </a:r>
            <a:r>
              <a:rPr lang="en-US" alt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Giọng thơ nhịp nhàng, thiết tha 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lời mời gọi ...</a:t>
            </a:r>
            <a:endParaRPr lang="en-US" altLang="en-US" sz="23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=&gt;Niềm th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 nhớ, gắn bó sâu nặng và lòng tự hào tha thiết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ối với quê 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 Chiêm Hóa.</a:t>
            </a:r>
            <a:endParaRPr lang="en-US" sz="2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5" grpId="1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>
            <a:spLocks noChangeArrowheads="1"/>
          </p:cNvSpPr>
          <p:nvPr/>
        </p:nvSpPr>
        <p:spPr bwMode="auto">
          <a:xfrm>
            <a:off x="666115" y="1272540"/>
            <a:ext cx="29095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III.TỔNG KẾT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/>
          <p:nvPr/>
        </p:nvGrpSpPr>
        <p:grpSpPr bwMode="auto">
          <a:xfrm>
            <a:off x="117475" y="1829435"/>
            <a:ext cx="3863975" cy="3428365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585" y="1781175"/>
            <a:ext cx="351218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cấu đầu cuối tương ứng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33"/>
          <p:cNvGrpSpPr/>
          <p:nvPr/>
        </p:nvGrpSpPr>
        <p:grpSpPr bwMode="auto">
          <a:xfrm>
            <a:off x="3943350" y="1838960"/>
            <a:ext cx="4186555" cy="3484245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25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/>
          <p:nvPr/>
        </p:nvGrpSpPr>
        <p:grpSpPr bwMode="auto">
          <a:xfrm>
            <a:off x="8070850" y="1835150"/>
            <a:ext cx="4187825" cy="3487420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562735" y="166370"/>
            <a:ext cx="9889490" cy="74803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NẾU MAI EM VỀ CHIÊM HÓA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Liễu-</a:t>
            </a:r>
            <a:endParaRPr lang="en-US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-11387455" y="0"/>
            <a:ext cx="44439205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01193" y="63971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7230" y="631825"/>
            <a:ext cx="3239135" cy="58610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b="1" dirty="0" err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80" y="1140632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9625" y="2311400"/>
            <a:ext cx="5454650" cy="291592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🌟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“ EM L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   PH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VI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”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🌟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“Khám phá lễ hội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hoá”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556250" y="5970270"/>
            <a:ext cx="1417955" cy="5073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371" y="1109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402590" y="202565"/>
            <a:ext cx="12880975" cy="678243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45665" y="1334770"/>
            <a:ext cx="7986395" cy="3538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BÀI TẬP VỀ NHÀ:</a:t>
            </a:r>
            <a:endParaRPr lang="en-US" altLang="en-US" sz="2800" b="1" baseline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1 trong 2 yêu cầu sau:</a:t>
            </a:r>
            <a:endParaRPr lang="en-US" altLang="en-US" sz="2800" b="1" baseline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b="1" baseline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baseline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2- 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 (5-7 câu)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riêng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quê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nơi em sống ?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4091305" y="147320"/>
            <a:ext cx="3641090" cy="809625"/>
          </a:xfrm>
          <a:prstGeom prst="plaqu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/>
          <p:cNvSpPr/>
          <p:nvPr/>
        </p:nvSpPr>
        <p:spPr>
          <a:xfrm>
            <a:off x="2221230" y="169545"/>
            <a:ext cx="6406515" cy="504825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ý, hướng dẫn viết đoạn 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221230" y="1013460"/>
            <a:ext cx="8119110" cy="3635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3300"/>
            </a:solidFill>
          </a:ln>
        </p:spPr>
        <p:txBody>
          <a:bodyPr anchor="t" anchorCtr="0">
            <a:noAutofit/>
          </a:bodyPr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riêng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quê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nơi em sống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-Giới thiệu chung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quê hương em– một mảnh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vừa giàu truyền thống vừa có những nét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tr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riêng: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-Thiên nhiên và cảnh quan: </a:t>
            </a:r>
            <a:endParaRPr lang="en-US" alt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+Biển xanh, cát trắng, bãi tắm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 (Hoài Hải).              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+Xứ Dừa Tam Quan: bát ngát, tr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quả, sản vật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tr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 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hóa và con ng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    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+Lễ hội truyền thống: Lễ hội Cầu 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Lễ hội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thuyền …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+Con ng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ời: cần cù, thân thiện, giữ gìn giá trị v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hóa.  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-Bày tỏ tình cảm 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gắn bó, tự hào về quê h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mình. </a:t>
            </a: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ct val="60000"/>
              </a:spcAft>
            </a:pPr>
            <a:endParaRPr lang="en-US" altLang="en-US" sz="2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05-C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" y="478790"/>
            <a:ext cx="10982960" cy="62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Track 0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75" y="6247372"/>
            <a:ext cx="304689" cy="30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2744580" y="2667279"/>
            <a:ext cx="6550812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660066"/>
                </a:solidFill>
                <a:ea typeface="+mn-ea"/>
                <a:cs typeface="Arial" panose="020B0604020202020204" pitchFamily="34" charset="0"/>
              </a:rPr>
              <a:t>CẢM ƠN QUÝ THẦY CÔ VÀ CÁC EM HỌC SINH!</a:t>
            </a:r>
            <a:endParaRPr lang="en-US" altLang="en-US" sz="3600" b="1">
              <a:solidFill>
                <a:srgbClr val="660066"/>
              </a:solidFill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7" name="Picture 9" descr="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120" y="1250"/>
            <a:ext cx="2818372" cy="9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9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62735" y="125730"/>
            <a:ext cx="9889490" cy="86614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Năm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sinh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Quê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quán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Phong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cách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st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Tác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phẩm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chính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Xuất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xứ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Thể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thơ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PTBĐ:</a:t>
                </a:r>
                <a:endParaRPr lang="en-US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Bố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cục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1949,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</a:t>
            </a:r>
            <a:r>
              <a:rPr lang="de-DE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562735" y="125730"/>
            <a:ext cx="9889490" cy="86614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59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577975" y="125730"/>
            <a:ext cx="9874250" cy="860425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Hợi)</a:t>
            </a: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xuống 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vào dịp đầu xuân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62735" y="125730"/>
            <a:ext cx="9889490" cy="866140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17-18: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</a:t>
            </a:r>
            <a:r>
              <a:rPr lang="en-US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24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10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alt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đỏ,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hai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 áo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màu. dùng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tung, ném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trong ngày hội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546.5981889763779,&quot;left&quot;:228.0686614173228,&quot;top&quot;:-8.148267716535429,&quot;width&quot;:673.8748818897639}"/>
</p:tagLst>
</file>

<file path=ppt/tags/tag2.xml><?xml version="1.0" encoding="utf-8"?>
<p:tagLst xmlns:p="http://schemas.openxmlformats.org/presentationml/2006/main">
  <p:tag name="KSO_WM_DIAGRAM_VIRTUALLY_FRAME" val="{&quot;height&quot;:546.5981889763779,&quot;left&quot;:228.0686614173228,&quot;top&quot;:-8.148267716535429,&quot;width&quot;:673.8748818897639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12458</Words>
  <Application>WPS Presentation</Application>
  <PresentationFormat>Widescreen</PresentationFormat>
  <Paragraphs>461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37</vt:i4>
      </vt:variant>
    </vt:vector>
  </HeadingPairs>
  <TitlesOfParts>
    <vt:vector size="61" baseType="lpstr">
      <vt:lpstr>Arial</vt:lpstr>
      <vt:lpstr>SimSun</vt:lpstr>
      <vt:lpstr>Wingdings</vt:lpstr>
      <vt:lpstr>Garamond</vt:lpstr>
      <vt:lpstr>Arial</vt:lpstr>
      <vt:lpstr>Calibri</vt:lpstr>
      <vt:lpstr>Times New Roman</vt:lpstr>
      <vt:lpstr>VNI-Duff</vt:lpstr>
      <vt:lpstr>MS Mincho</vt:lpstr>
      <vt:lpstr>Segoe Print</vt:lpstr>
      <vt:lpstr>Calibri</vt:lpstr>
      <vt:lpstr>Microsoft YaHei</vt:lpstr>
      <vt:lpstr>Broadway</vt:lpstr>
      <vt:lpstr>Arial Unicode MS</vt:lpstr>
      <vt:lpstr>Algerian</vt:lpstr>
      <vt:lpstr>Bahnschrift SemiBold Condensed</vt:lpstr>
      <vt:lpstr>Agency FB</vt:lpstr>
      <vt:lpstr>Lucida Handwriting</vt:lpstr>
      <vt:lpstr>Times New Roman</vt:lpstr>
      <vt:lpstr>Calibri Light</vt:lpstr>
      <vt:lpstr>Organic</vt:lpstr>
      <vt:lpstr>Office Theme</vt:lpstr>
      <vt:lpstr>18_Office Theme</vt:lpstr>
      <vt:lpstr>39_Office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317</cp:revision>
  <dcterms:created xsi:type="dcterms:W3CDTF">2021-09-08T13:32:00Z</dcterms:created>
  <dcterms:modified xsi:type="dcterms:W3CDTF">2025-10-06T22:38:34Z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62A46C7F458648129E721B6828829A1F_12</vt:lpwstr>
  </property>
  <property fmtid="{D5CDD505-2E9C-101B-9397-08002B2CF9AE}" pid="3" name="KSOProductBuildVer">
    <vt:lpwstr>1033-12.2.0.22549</vt:lpwstr>
  </property>
</Properties>
</file>