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Lst>
  <p:notesMasterIdLst>
    <p:notesMasterId r:id="rId36"/>
  </p:notesMasterIdLst>
  <p:sldIdLst>
    <p:sldId id="256" r:id="rId3"/>
    <p:sldId id="341" r:id="rId4"/>
    <p:sldId id="321" r:id="rId5"/>
    <p:sldId id="268" r:id="rId6"/>
    <p:sldId id="324" r:id="rId7"/>
    <p:sldId id="267" r:id="rId8"/>
    <p:sldId id="326" r:id="rId9"/>
    <p:sldId id="327" r:id="rId10"/>
    <p:sldId id="329" r:id="rId11"/>
    <p:sldId id="328" r:id="rId12"/>
    <p:sldId id="348" r:id="rId13"/>
    <p:sldId id="317" r:id="rId14"/>
    <p:sldId id="278" r:id="rId15"/>
    <p:sldId id="349" r:id="rId16"/>
    <p:sldId id="334" r:id="rId17"/>
    <p:sldId id="330" r:id="rId18"/>
    <p:sldId id="259" r:id="rId19"/>
    <p:sldId id="352" r:id="rId20"/>
    <p:sldId id="353" r:id="rId21"/>
    <p:sldId id="331" r:id="rId22"/>
    <p:sldId id="346" r:id="rId23"/>
    <p:sldId id="299" r:id="rId24"/>
    <p:sldId id="304" r:id="rId25"/>
    <p:sldId id="345" r:id="rId26"/>
    <p:sldId id="355" r:id="rId27"/>
    <p:sldId id="319" r:id="rId28"/>
    <p:sldId id="300" r:id="rId29"/>
    <p:sldId id="356" r:id="rId30"/>
    <p:sldId id="271" r:id="rId31"/>
    <p:sldId id="339" r:id="rId32"/>
    <p:sldId id="340" r:id="rId33"/>
    <p:sldId id="354" r:id="rId34"/>
    <p:sldId id="260" r:id="rId3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F9E0"/>
    <a:srgbClr val="F1F1F1"/>
    <a:srgbClr val="F7F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79"/>
    <p:restoredTop sz="75763" autoAdjust="0"/>
  </p:normalViewPr>
  <p:slideViewPr>
    <p:cSldViewPr snapToGrid="0" snapToObjects="1">
      <p:cViewPr varScale="1">
        <p:scale>
          <a:sx n="56" d="100"/>
          <a:sy n="56" d="100"/>
        </p:scale>
        <p:origin x="726" y="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5564D5-BF5A-43A1-BC0A-F6DCEEE72245}"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0C7C2E6E-5298-4CB7-803C-A350691C888C}">
      <dgm:prSet phldrT="[Tex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rgbClr val="FF0000"/>
              </a:solidFill>
              <a:latin typeface="Times New Roman" panose="02020603050405020304" pitchFamily="18" charset="0"/>
              <a:cs typeface="Times New Roman" panose="02020603050405020304" pitchFamily="18" charset="0"/>
            </a:rPr>
            <a:t>1. Quá </a:t>
          </a:r>
          <a:r>
            <a:rPr lang="en-US" b="1" dirty="0" err="1" smtClean="0">
              <a:solidFill>
                <a:srgbClr val="FF0000"/>
              </a:solidFill>
              <a:latin typeface="Times New Roman" panose="02020603050405020304" pitchFamily="18" charset="0"/>
              <a:cs typeface="Times New Roman" panose="02020603050405020304" pitchFamily="18" charset="0"/>
            </a:rPr>
            <a:t>trình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thành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xã</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hội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phong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kiến</a:t>
          </a:r>
          <a:r>
            <a:rPr lang="en-US" b="1" dirty="0" smtClean="0">
              <a:solidFill>
                <a:srgbClr val="FF0000"/>
              </a:solidFill>
              <a:latin typeface="Times New Roman" panose="02020603050405020304" pitchFamily="18" charset="0"/>
              <a:cs typeface="Times New Roman" panose="02020603050405020304" pitchFamily="18" charset="0"/>
            </a:rPr>
            <a:t> ở </a:t>
          </a:r>
          <a:r>
            <a:rPr lang="en-US" b="1" dirty="0" err="1" smtClean="0">
              <a:solidFill>
                <a:srgbClr val="FF0000"/>
              </a:solidFill>
              <a:latin typeface="Times New Roman" panose="02020603050405020304" pitchFamily="18" charset="0"/>
              <a:cs typeface="Times New Roman" panose="02020603050405020304" pitchFamily="18" charset="0"/>
            </a:rPr>
            <a:t>Tây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Âu</a:t>
          </a:r>
          <a:endParaRPr lang="en-US" b="1" dirty="0">
            <a:solidFill>
              <a:srgbClr val="FF0000"/>
            </a:solidFill>
            <a:latin typeface="Times New Roman" panose="02020603050405020304" pitchFamily="18" charset="0"/>
            <a:cs typeface="Times New Roman" panose="02020603050405020304" pitchFamily="18" charset="0"/>
          </a:endParaRPr>
        </a:p>
      </dgm:t>
    </dgm:pt>
    <dgm:pt modelId="{EF96B110-47F6-45C5-9C5F-59FCA9386D8E}" type="parTrans" cxnId="{5834F0B8-7294-4CB2-883A-D70752D4FC87}">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48C80963-7234-4A72-83A9-8F014B973C6F}" type="sibTrans" cxnId="{5834F0B8-7294-4CB2-883A-D70752D4FC87}">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A979C933-8616-4A89-AF28-7A9EBE1F0BAC}">
      <dgm:prSet phldrT="[Tex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b="1" dirty="0" smtClean="0">
              <a:solidFill>
                <a:schemeClr val="tx1"/>
              </a:solidFill>
              <a:latin typeface="Times New Roman" panose="02020603050405020304" pitchFamily="18" charset="0"/>
              <a:cs typeface="Times New Roman" panose="02020603050405020304" pitchFamily="18" charset="0"/>
            </a:rPr>
            <a:t>2. </a:t>
          </a:r>
          <a:r>
            <a:rPr lang="en-US" b="1" dirty="0" err="1" smtClean="0">
              <a:solidFill>
                <a:schemeClr val="tx1"/>
              </a:solidFill>
              <a:latin typeface="Times New Roman" panose="02020603050405020304" pitchFamily="18" charset="0"/>
              <a:cs typeface="Times New Roman" panose="02020603050405020304" pitchFamily="18" charset="0"/>
            </a:rPr>
            <a:t>Lãnh</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địa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phong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kiến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quan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hê</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xa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hội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của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chê</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đô</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phong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kiến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Tây</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Âu</a:t>
          </a:r>
          <a:endParaRPr lang="en-US" b="1" dirty="0">
            <a:solidFill>
              <a:schemeClr val="tx1"/>
            </a:solidFill>
            <a:latin typeface="Times New Roman" panose="02020603050405020304" pitchFamily="18" charset="0"/>
            <a:cs typeface="Times New Roman" panose="02020603050405020304" pitchFamily="18" charset="0"/>
          </a:endParaRPr>
        </a:p>
      </dgm:t>
    </dgm:pt>
    <dgm:pt modelId="{D6619CFD-6DCD-469D-9CB7-EF2D88E6E549}" type="parTrans" cxnId="{EC6336CD-7B5C-4759-A78F-65B8F1AF04E0}">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DA2EFDED-879E-4310-ACC9-E6EADA3E22C0}" type="sibTrans" cxnId="{EC6336CD-7B5C-4759-A78F-65B8F1AF04E0}">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77CF5034-A88B-45A8-A5B8-D25322FEB9CA}">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smtClean="0">
              <a:solidFill>
                <a:schemeClr val="tx1"/>
              </a:solidFill>
              <a:latin typeface="Times New Roman" panose="02020603050405020304" pitchFamily="18" charset="0"/>
              <a:cs typeface="Times New Roman" panose="02020603050405020304" pitchFamily="18" charset="0"/>
            </a:rPr>
            <a:t>3.Sự </a:t>
          </a:r>
          <a:r>
            <a:rPr lang="en-US" b="1" dirty="0" err="1" smtClean="0">
              <a:solidFill>
                <a:schemeClr val="tx1"/>
              </a:solidFill>
              <a:latin typeface="Times New Roman" panose="02020603050405020304" pitchFamily="18" charset="0"/>
              <a:cs typeface="Times New Roman" panose="02020603050405020304" pitchFamily="18" charset="0"/>
            </a:rPr>
            <a:t>ra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đời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của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Thiên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chúa</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giáo</a:t>
          </a:r>
          <a:r>
            <a:rPr lang="en-US" b="1" dirty="0" smtClean="0">
              <a:solidFill>
                <a:schemeClr val="tx1"/>
              </a:solidFill>
              <a:latin typeface="Times New Roman" panose="02020603050405020304" pitchFamily="18" charset="0"/>
              <a:cs typeface="Times New Roman" panose="02020603050405020304" pitchFamily="18" charset="0"/>
            </a:rPr>
            <a:t> </a:t>
          </a:r>
          <a:endParaRPr lang="en-US" b="1" dirty="0" smtClean="0">
            <a:solidFill>
              <a:schemeClr val="tx1"/>
            </a:solidFill>
            <a:latin typeface="Times New Roman" panose="02020603050405020304" pitchFamily="18" charset="0"/>
            <a:cs typeface="Times New Roman" panose="02020603050405020304" pitchFamily="18" charset="0"/>
          </a:endParaRPr>
        </a:p>
      </dgm:t>
    </dgm:pt>
    <dgm:pt modelId="{61D31B81-456F-4299-8893-450693071263}" type="parTrans" cxnId="{282D78BF-FE99-4F3E-B5FC-4577B83CB9E6}">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453FF505-A4F0-45D0-8162-CB6C571FBC76}" type="sibTrans" cxnId="{282D78BF-FE99-4F3E-B5FC-4577B83CB9E6}">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76E7B000-925E-43F3-B5E2-CD35D392D334}">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US" b="1" dirty="0" smtClean="0">
              <a:solidFill>
                <a:schemeClr val="tx1"/>
              </a:solidFill>
              <a:latin typeface="Times New Roman" panose="02020603050405020304" pitchFamily="18" charset="0"/>
              <a:cs typeface="Times New Roman" panose="02020603050405020304" pitchFamily="18" charset="0"/>
            </a:rPr>
            <a:t>4</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Sự</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xuất</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hiện</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vai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trò</a:t>
          </a:r>
          <a:r>
            <a:rPr lang="en-US" b="1" dirty="0" smtClean="0">
              <a:solidFill>
                <a:schemeClr val="tx1"/>
              </a:solidFill>
              <a:latin typeface="Times New Roman" panose="02020603050405020304" pitchFamily="18" charset="0"/>
              <a:cs typeface="Times New Roman" panose="02020603050405020304" pitchFamily="18" charset="0"/>
            </a:rPr>
            <a:t> của </a:t>
          </a:r>
          <a:r>
            <a:rPr lang="en-US" b="1" dirty="0" err="1" smtClean="0">
              <a:solidFill>
                <a:schemeClr val="tx1"/>
              </a:solidFill>
              <a:latin typeface="Times New Roman" panose="02020603050405020304" pitchFamily="18" charset="0"/>
              <a:cs typeface="Times New Roman" panose="02020603050405020304" pitchFamily="18" charset="0"/>
            </a:rPr>
            <a:t>thành</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thị</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trung</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đại</a:t>
          </a:r>
          <a:r>
            <a:rPr lang="en-US" b="1" dirty="0" smtClean="0">
              <a:solidFill>
                <a:schemeClr val="tx1"/>
              </a:solidFill>
              <a:latin typeface="Times New Roman" panose="02020603050405020304" pitchFamily="18" charset="0"/>
              <a:cs typeface="Times New Roman" panose="02020603050405020304" pitchFamily="18" charset="0"/>
            </a:rPr>
            <a:t> </a:t>
          </a:r>
          <a:endParaRPr lang="en-US" b="1" dirty="0">
            <a:solidFill>
              <a:schemeClr val="tx1"/>
            </a:solidFill>
            <a:latin typeface="Times New Roman" panose="02020603050405020304" pitchFamily="18" charset="0"/>
            <a:cs typeface="Times New Roman" panose="02020603050405020304" pitchFamily="18" charset="0"/>
          </a:endParaRPr>
        </a:p>
      </dgm:t>
    </dgm:pt>
    <dgm:pt modelId="{836186DC-5621-4378-8244-70444240F307}" type="parTrans" cxnId="{92DF57D5-3A46-48B5-855A-7BE02B4665D3}">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24568B6A-438D-4FAC-9772-BF801B5C9201}" type="sibTrans" cxnId="{92DF57D5-3A46-48B5-855A-7BE02B4665D3}">
      <dgm:prSet/>
      <dgm:spPr/>
      <dgm:t>
        <a:bodyPr/>
        <a:lstStyle/>
        <a:p>
          <a:endParaRPr lang="en-US" b="1">
            <a:solidFill>
              <a:schemeClr val="tx1"/>
            </a:solidFill>
            <a:latin typeface="Times New Roman" panose="02020603050405020304" pitchFamily="18" charset="0"/>
            <a:cs typeface="Times New Roman" panose="02020603050405020304" pitchFamily="18" charset="0"/>
          </a:endParaRPr>
        </a:p>
      </dgm:t>
    </dgm:pt>
    <dgm:pt modelId="{CDC72127-224C-405A-A0EF-17C8C0F5DAAA}" type="pres">
      <dgm:prSet presAssocID="{635564D5-BF5A-43A1-BC0A-F6DCEEE72245}" presName="Name0" presStyleCnt="0">
        <dgm:presLayoutVars>
          <dgm:chMax val="7"/>
          <dgm:chPref val="7"/>
          <dgm:dir/>
        </dgm:presLayoutVars>
      </dgm:prSet>
      <dgm:spPr/>
      <dgm:t>
        <a:bodyPr/>
        <a:lstStyle/>
        <a:p>
          <a:endParaRPr lang="en-US"/>
        </a:p>
      </dgm:t>
    </dgm:pt>
    <dgm:pt modelId="{9B439262-8A1D-44A3-9383-37F612713C18}" type="pres">
      <dgm:prSet presAssocID="{635564D5-BF5A-43A1-BC0A-F6DCEEE72245}" presName="Name1" presStyleCnt="0"/>
      <dgm:spPr/>
    </dgm:pt>
    <dgm:pt modelId="{460DCE8A-9778-41B1-8D49-1A7C478105CE}" type="pres">
      <dgm:prSet presAssocID="{635564D5-BF5A-43A1-BC0A-F6DCEEE72245}" presName="cycle" presStyleCnt="0"/>
      <dgm:spPr/>
    </dgm:pt>
    <dgm:pt modelId="{E3B17B14-9675-49F2-A2EF-4F91A901E9E6}" type="pres">
      <dgm:prSet presAssocID="{635564D5-BF5A-43A1-BC0A-F6DCEEE72245}" presName="srcNode" presStyleLbl="node1" presStyleIdx="0" presStyleCnt="4"/>
      <dgm:spPr/>
    </dgm:pt>
    <dgm:pt modelId="{A935DBF2-CAEF-462A-9B60-EF07CAC4926D}" type="pres">
      <dgm:prSet presAssocID="{635564D5-BF5A-43A1-BC0A-F6DCEEE72245}" presName="conn" presStyleLbl="parChTrans1D2" presStyleIdx="0" presStyleCnt="1"/>
      <dgm:spPr/>
      <dgm:t>
        <a:bodyPr/>
        <a:lstStyle/>
        <a:p>
          <a:endParaRPr lang="en-US"/>
        </a:p>
      </dgm:t>
    </dgm:pt>
    <dgm:pt modelId="{49127585-E732-4D93-9300-2A7987C00F8A}" type="pres">
      <dgm:prSet presAssocID="{635564D5-BF5A-43A1-BC0A-F6DCEEE72245}" presName="extraNode" presStyleLbl="node1" presStyleIdx="0" presStyleCnt="4"/>
      <dgm:spPr/>
    </dgm:pt>
    <dgm:pt modelId="{783398D1-9AC8-4FBC-B899-282A7F4FA74B}" type="pres">
      <dgm:prSet presAssocID="{635564D5-BF5A-43A1-BC0A-F6DCEEE72245}" presName="dstNode" presStyleLbl="node1" presStyleIdx="0" presStyleCnt="4"/>
      <dgm:spPr/>
    </dgm:pt>
    <dgm:pt modelId="{E2016F87-77DC-4131-80C3-CBED41941AD9}" type="pres">
      <dgm:prSet presAssocID="{0C7C2E6E-5298-4CB7-803C-A350691C888C}" presName="text_1" presStyleLbl="node1" presStyleIdx="0" presStyleCnt="4">
        <dgm:presLayoutVars>
          <dgm:bulletEnabled val="1"/>
        </dgm:presLayoutVars>
      </dgm:prSet>
      <dgm:spPr/>
      <dgm:t>
        <a:bodyPr/>
        <a:lstStyle/>
        <a:p>
          <a:endParaRPr lang="en-US"/>
        </a:p>
      </dgm:t>
    </dgm:pt>
    <dgm:pt modelId="{13ADC303-D4C4-412D-A2DC-37170E96AB71}" type="pres">
      <dgm:prSet presAssocID="{0C7C2E6E-5298-4CB7-803C-A350691C888C}" presName="accent_1" presStyleCnt="0"/>
      <dgm:spPr/>
    </dgm:pt>
    <dgm:pt modelId="{1D48BA76-45F1-4377-B88C-7D512CFB04C6}" type="pres">
      <dgm:prSet presAssocID="{0C7C2E6E-5298-4CB7-803C-A350691C888C}" presName="accentRepeatNode" presStyleLbl="solidFgAcc1" presStyleIdx="0" presStyleCnt="4"/>
      <dgm:spPr/>
    </dgm:pt>
    <dgm:pt modelId="{3071E61C-59E4-4315-8994-7353ED3C6BEE}" type="pres">
      <dgm:prSet presAssocID="{A979C933-8616-4A89-AF28-7A9EBE1F0BAC}" presName="text_2" presStyleLbl="node1" presStyleIdx="1" presStyleCnt="4">
        <dgm:presLayoutVars>
          <dgm:bulletEnabled val="1"/>
        </dgm:presLayoutVars>
      </dgm:prSet>
      <dgm:spPr/>
      <dgm:t>
        <a:bodyPr/>
        <a:lstStyle/>
        <a:p>
          <a:endParaRPr lang="en-US"/>
        </a:p>
      </dgm:t>
    </dgm:pt>
    <dgm:pt modelId="{07885936-977F-402B-8CBC-88D654AB68F6}" type="pres">
      <dgm:prSet presAssocID="{A979C933-8616-4A89-AF28-7A9EBE1F0BAC}" presName="accent_2" presStyleCnt="0"/>
      <dgm:spPr/>
    </dgm:pt>
    <dgm:pt modelId="{74F50AB0-6893-432D-9EBF-FA50E5CFDE8C}" type="pres">
      <dgm:prSet presAssocID="{A979C933-8616-4A89-AF28-7A9EBE1F0BAC}" presName="accentRepeatNode" presStyleLbl="solidFgAcc1" presStyleIdx="1" presStyleCnt="4"/>
      <dgm:spPr/>
    </dgm:pt>
    <dgm:pt modelId="{3CE37BC4-F4E2-4F8C-A24C-728BB6C22D5A}" type="pres">
      <dgm:prSet presAssocID="{77CF5034-A88B-45A8-A5B8-D25322FEB9CA}" presName="text_3" presStyleLbl="node1" presStyleIdx="2" presStyleCnt="4" custLinFactNeighborX="-503">
        <dgm:presLayoutVars>
          <dgm:bulletEnabled val="1"/>
        </dgm:presLayoutVars>
      </dgm:prSet>
      <dgm:spPr/>
      <dgm:t>
        <a:bodyPr/>
        <a:lstStyle/>
        <a:p>
          <a:endParaRPr lang="en-US"/>
        </a:p>
      </dgm:t>
    </dgm:pt>
    <dgm:pt modelId="{F7D8445F-C1C7-4400-A9B9-86B64EBB0E92}" type="pres">
      <dgm:prSet presAssocID="{77CF5034-A88B-45A8-A5B8-D25322FEB9CA}" presName="accent_3" presStyleCnt="0"/>
      <dgm:spPr/>
    </dgm:pt>
    <dgm:pt modelId="{44EEE5DC-EBDD-4F66-9EE9-5D6DEB5026CA}" type="pres">
      <dgm:prSet presAssocID="{77CF5034-A88B-45A8-A5B8-D25322FEB9CA}" presName="accentRepeatNode" presStyleLbl="solidFgAcc1" presStyleIdx="2" presStyleCnt="4"/>
      <dgm:spPr/>
    </dgm:pt>
    <dgm:pt modelId="{C883DB95-A9FA-4528-9AD2-FB6661C555C8}" type="pres">
      <dgm:prSet presAssocID="{76E7B000-925E-43F3-B5E2-CD35D392D334}" presName="text_4" presStyleLbl="node1" presStyleIdx="3" presStyleCnt="4">
        <dgm:presLayoutVars>
          <dgm:bulletEnabled val="1"/>
        </dgm:presLayoutVars>
      </dgm:prSet>
      <dgm:spPr/>
      <dgm:t>
        <a:bodyPr/>
        <a:lstStyle/>
        <a:p>
          <a:endParaRPr lang="en-US"/>
        </a:p>
      </dgm:t>
    </dgm:pt>
    <dgm:pt modelId="{1D407A8A-64E7-49D5-A0EA-039299E8AF5E}" type="pres">
      <dgm:prSet presAssocID="{76E7B000-925E-43F3-B5E2-CD35D392D334}" presName="accent_4" presStyleCnt="0"/>
      <dgm:spPr/>
    </dgm:pt>
    <dgm:pt modelId="{65D44C61-8842-4DD5-85F2-551F69BCF50A}" type="pres">
      <dgm:prSet presAssocID="{76E7B000-925E-43F3-B5E2-CD35D392D334}" presName="accentRepeatNode" presStyleLbl="solidFgAcc1" presStyleIdx="3" presStyleCnt="4"/>
      <dgm:spPr/>
    </dgm:pt>
  </dgm:ptLst>
  <dgm:cxnLst>
    <dgm:cxn modelId="{4319B3C1-F502-4A12-A5AA-3B0EE27F0514}" type="presOf" srcId="{77CF5034-A88B-45A8-A5B8-D25322FEB9CA}" destId="{3CE37BC4-F4E2-4F8C-A24C-728BB6C22D5A}" srcOrd="0" destOrd="0" presId="urn:microsoft.com/office/officeart/2008/layout/VerticalCurvedList"/>
    <dgm:cxn modelId="{2890C791-788D-4FD6-B0A3-EC88DC18C8EA}" type="presOf" srcId="{48C80963-7234-4A72-83A9-8F014B973C6F}" destId="{A935DBF2-CAEF-462A-9B60-EF07CAC4926D}" srcOrd="0" destOrd="0" presId="urn:microsoft.com/office/officeart/2008/layout/VerticalCurvedList"/>
    <dgm:cxn modelId="{DCA80FDF-2BE8-4C2E-8DD9-394049E7E438}" type="presOf" srcId="{0C7C2E6E-5298-4CB7-803C-A350691C888C}" destId="{E2016F87-77DC-4131-80C3-CBED41941AD9}" srcOrd="0" destOrd="0" presId="urn:microsoft.com/office/officeart/2008/layout/VerticalCurvedList"/>
    <dgm:cxn modelId="{15B42E40-5E94-457B-8ADE-AD5F59546F5D}" type="presOf" srcId="{A979C933-8616-4A89-AF28-7A9EBE1F0BAC}" destId="{3071E61C-59E4-4315-8994-7353ED3C6BEE}" srcOrd="0" destOrd="0" presId="urn:microsoft.com/office/officeart/2008/layout/VerticalCurvedList"/>
    <dgm:cxn modelId="{69E0B23F-B9EC-48BB-8842-923CAF158DCE}" type="presOf" srcId="{635564D5-BF5A-43A1-BC0A-F6DCEEE72245}" destId="{CDC72127-224C-405A-A0EF-17C8C0F5DAAA}" srcOrd="0" destOrd="0" presId="urn:microsoft.com/office/officeart/2008/layout/VerticalCurvedList"/>
    <dgm:cxn modelId="{92DF57D5-3A46-48B5-855A-7BE02B4665D3}" srcId="{635564D5-BF5A-43A1-BC0A-F6DCEEE72245}" destId="{76E7B000-925E-43F3-B5E2-CD35D392D334}" srcOrd="3" destOrd="0" parTransId="{836186DC-5621-4378-8244-70444240F307}" sibTransId="{24568B6A-438D-4FAC-9772-BF801B5C9201}"/>
    <dgm:cxn modelId="{EC6336CD-7B5C-4759-A78F-65B8F1AF04E0}" srcId="{635564D5-BF5A-43A1-BC0A-F6DCEEE72245}" destId="{A979C933-8616-4A89-AF28-7A9EBE1F0BAC}" srcOrd="1" destOrd="0" parTransId="{D6619CFD-6DCD-469D-9CB7-EF2D88E6E549}" sibTransId="{DA2EFDED-879E-4310-ACC9-E6EADA3E22C0}"/>
    <dgm:cxn modelId="{5834F0B8-7294-4CB2-883A-D70752D4FC87}" srcId="{635564D5-BF5A-43A1-BC0A-F6DCEEE72245}" destId="{0C7C2E6E-5298-4CB7-803C-A350691C888C}" srcOrd="0" destOrd="0" parTransId="{EF96B110-47F6-45C5-9C5F-59FCA9386D8E}" sibTransId="{48C80963-7234-4A72-83A9-8F014B973C6F}"/>
    <dgm:cxn modelId="{282D78BF-FE99-4F3E-B5FC-4577B83CB9E6}" srcId="{635564D5-BF5A-43A1-BC0A-F6DCEEE72245}" destId="{77CF5034-A88B-45A8-A5B8-D25322FEB9CA}" srcOrd="2" destOrd="0" parTransId="{61D31B81-456F-4299-8893-450693071263}" sibTransId="{453FF505-A4F0-45D0-8162-CB6C571FBC76}"/>
    <dgm:cxn modelId="{18C56952-4960-4F0F-A3BB-C76F72E1DD04}" type="presOf" srcId="{76E7B000-925E-43F3-B5E2-CD35D392D334}" destId="{C883DB95-A9FA-4528-9AD2-FB6661C555C8}" srcOrd="0" destOrd="0" presId="urn:microsoft.com/office/officeart/2008/layout/VerticalCurvedList"/>
    <dgm:cxn modelId="{C518E0D5-FBB3-45B5-B7C8-D5B0F2AA9A00}" type="presParOf" srcId="{CDC72127-224C-405A-A0EF-17C8C0F5DAAA}" destId="{9B439262-8A1D-44A3-9383-37F612713C18}" srcOrd="0" destOrd="0" presId="urn:microsoft.com/office/officeart/2008/layout/VerticalCurvedList"/>
    <dgm:cxn modelId="{BA377E01-2756-4245-8837-086BAD4F0178}" type="presParOf" srcId="{9B439262-8A1D-44A3-9383-37F612713C18}" destId="{460DCE8A-9778-41B1-8D49-1A7C478105CE}" srcOrd="0" destOrd="0" presId="urn:microsoft.com/office/officeart/2008/layout/VerticalCurvedList"/>
    <dgm:cxn modelId="{C6706B3B-6691-42A7-8708-7192D09C521B}" type="presParOf" srcId="{460DCE8A-9778-41B1-8D49-1A7C478105CE}" destId="{E3B17B14-9675-49F2-A2EF-4F91A901E9E6}" srcOrd="0" destOrd="0" presId="urn:microsoft.com/office/officeart/2008/layout/VerticalCurvedList"/>
    <dgm:cxn modelId="{6962F6DE-CACC-4827-9528-360CDD3602DE}" type="presParOf" srcId="{460DCE8A-9778-41B1-8D49-1A7C478105CE}" destId="{A935DBF2-CAEF-462A-9B60-EF07CAC4926D}" srcOrd="1" destOrd="0" presId="urn:microsoft.com/office/officeart/2008/layout/VerticalCurvedList"/>
    <dgm:cxn modelId="{45D3F765-BABF-46AF-A403-0FC44A77DA8F}" type="presParOf" srcId="{460DCE8A-9778-41B1-8D49-1A7C478105CE}" destId="{49127585-E732-4D93-9300-2A7987C00F8A}" srcOrd="2" destOrd="0" presId="urn:microsoft.com/office/officeart/2008/layout/VerticalCurvedList"/>
    <dgm:cxn modelId="{A60A71C3-198A-469C-B978-5AB925E89369}" type="presParOf" srcId="{460DCE8A-9778-41B1-8D49-1A7C478105CE}" destId="{783398D1-9AC8-4FBC-B899-282A7F4FA74B}" srcOrd="3" destOrd="0" presId="urn:microsoft.com/office/officeart/2008/layout/VerticalCurvedList"/>
    <dgm:cxn modelId="{ECA9C88C-0F8D-4EE2-9307-32AAC5B0061D}" type="presParOf" srcId="{9B439262-8A1D-44A3-9383-37F612713C18}" destId="{E2016F87-77DC-4131-80C3-CBED41941AD9}" srcOrd="1" destOrd="0" presId="urn:microsoft.com/office/officeart/2008/layout/VerticalCurvedList"/>
    <dgm:cxn modelId="{F1E78E79-BE5A-411A-803C-C7CCCA31C98D}" type="presParOf" srcId="{9B439262-8A1D-44A3-9383-37F612713C18}" destId="{13ADC303-D4C4-412D-A2DC-37170E96AB71}" srcOrd="2" destOrd="0" presId="urn:microsoft.com/office/officeart/2008/layout/VerticalCurvedList"/>
    <dgm:cxn modelId="{F91788B3-72D9-4FB0-AF18-259BD183D3BC}" type="presParOf" srcId="{13ADC303-D4C4-412D-A2DC-37170E96AB71}" destId="{1D48BA76-45F1-4377-B88C-7D512CFB04C6}" srcOrd="0" destOrd="0" presId="urn:microsoft.com/office/officeart/2008/layout/VerticalCurvedList"/>
    <dgm:cxn modelId="{7893EE5D-10F7-4C3F-BCD0-B05BB752D357}" type="presParOf" srcId="{9B439262-8A1D-44A3-9383-37F612713C18}" destId="{3071E61C-59E4-4315-8994-7353ED3C6BEE}" srcOrd="3" destOrd="0" presId="urn:microsoft.com/office/officeart/2008/layout/VerticalCurvedList"/>
    <dgm:cxn modelId="{268C22F7-940B-4E28-8C8B-8ADBD10E4208}" type="presParOf" srcId="{9B439262-8A1D-44A3-9383-37F612713C18}" destId="{07885936-977F-402B-8CBC-88D654AB68F6}" srcOrd="4" destOrd="0" presId="urn:microsoft.com/office/officeart/2008/layout/VerticalCurvedList"/>
    <dgm:cxn modelId="{ADBF4EBF-2E21-47FD-9CEF-439B33B0CDEE}" type="presParOf" srcId="{07885936-977F-402B-8CBC-88D654AB68F6}" destId="{74F50AB0-6893-432D-9EBF-FA50E5CFDE8C}" srcOrd="0" destOrd="0" presId="urn:microsoft.com/office/officeart/2008/layout/VerticalCurvedList"/>
    <dgm:cxn modelId="{7C992AD2-F59B-496A-915F-013B61CB097E}" type="presParOf" srcId="{9B439262-8A1D-44A3-9383-37F612713C18}" destId="{3CE37BC4-F4E2-4F8C-A24C-728BB6C22D5A}" srcOrd="5" destOrd="0" presId="urn:microsoft.com/office/officeart/2008/layout/VerticalCurvedList"/>
    <dgm:cxn modelId="{9940E271-85F6-429B-A7E7-9F84AC3AB1CF}" type="presParOf" srcId="{9B439262-8A1D-44A3-9383-37F612713C18}" destId="{F7D8445F-C1C7-4400-A9B9-86B64EBB0E92}" srcOrd="6" destOrd="0" presId="urn:microsoft.com/office/officeart/2008/layout/VerticalCurvedList"/>
    <dgm:cxn modelId="{1CAB91F5-D2D1-447C-8CA2-83BAB7D7A0C3}" type="presParOf" srcId="{F7D8445F-C1C7-4400-A9B9-86B64EBB0E92}" destId="{44EEE5DC-EBDD-4F66-9EE9-5D6DEB5026CA}" srcOrd="0" destOrd="0" presId="urn:microsoft.com/office/officeart/2008/layout/VerticalCurvedList"/>
    <dgm:cxn modelId="{C4398BCB-CCF8-4D88-BB83-0B8392AB1F38}" type="presParOf" srcId="{9B439262-8A1D-44A3-9383-37F612713C18}" destId="{C883DB95-A9FA-4528-9AD2-FB6661C555C8}" srcOrd="7" destOrd="0" presId="urn:microsoft.com/office/officeart/2008/layout/VerticalCurvedList"/>
    <dgm:cxn modelId="{0DFB9FF0-66DE-4ABB-A325-2D14F05292A1}" type="presParOf" srcId="{9B439262-8A1D-44A3-9383-37F612713C18}" destId="{1D407A8A-64E7-49D5-A0EA-039299E8AF5E}" srcOrd="8" destOrd="0" presId="urn:microsoft.com/office/officeart/2008/layout/VerticalCurvedList"/>
    <dgm:cxn modelId="{9F359612-0B7D-48C5-AC0B-98CCE7A1B485}" type="presParOf" srcId="{1D407A8A-64E7-49D5-A0EA-039299E8AF5E}" destId="{65D44C61-8842-4DD5-85F2-551F69BCF50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5DBF2-CAEF-462A-9B60-EF07CAC4926D}">
      <dsp:nvSpPr>
        <dsp:cNvPr id="0" name=""/>
        <dsp:cNvSpPr/>
      </dsp:nvSpPr>
      <dsp:spPr>
        <a:xfrm>
          <a:off x="-7755416" y="-1184976"/>
          <a:ext cx="9227952" cy="9227952"/>
        </a:xfrm>
        <a:prstGeom prst="blockArc">
          <a:avLst>
            <a:gd name="adj1" fmla="val 18900000"/>
            <a:gd name="adj2" fmla="val 2700000"/>
            <a:gd name="adj3" fmla="val 234"/>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16F87-77DC-4131-80C3-CBED41941AD9}">
      <dsp:nvSpPr>
        <dsp:cNvPr id="0" name=""/>
        <dsp:cNvSpPr/>
      </dsp:nvSpPr>
      <dsp:spPr>
        <a:xfrm>
          <a:off x="770279" y="527243"/>
          <a:ext cx="11136875" cy="1055034"/>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837434" tIns="83820" rIns="83820" bIns="83820" numCol="1" spcCol="1270" anchor="ctr" anchorCtr="0">
          <a:noAutofit/>
        </a:bodyPr>
        <a:lstStyle/>
        <a:p>
          <a:pPr lvl="0" algn="l" defTabSz="1466850">
            <a:lnSpc>
              <a:spcPct val="90000"/>
            </a:lnSpc>
            <a:spcBef>
              <a:spcPct val="0"/>
            </a:spcBef>
            <a:spcAft>
              <a:spcPct val="35000"/>
            </a:spcAft>
          </a:pPr>
          <a:r>
            <a:rPr lang="en-US" sz="3300" b="1" kern="1200" dirty="0" smtClean="0">
              <a:solidFill>
                <a:srgbClr val="FF0000"/>
              </a:solidFill>
              <a:latin typeface="Times New Roman" panose="02020603050405020304" pitchFamily="18" charset="0"/>
              <a:cs typeface="Times New Roman" panose="02020603050405020304" pitchFamily="18" charset="0"/>
            </a:rPr>
            <a:t>1. Quá </a:t>
          </a:r>
          <a:r>
            <a:rPr lang="en-US" sz="3300" b="1" kern="1200" dirty="0" err="1" smtClean="0">
              <a:solidFill>
                <a:srgbClr val="FF0000"/>
              </a:solidFill>
              <a:latin typeface="Times New Roman" panose="02020603050405020304" pitchFamily="18" charset="0"/>
              <a:cs typeface="Times New Roman" panose="02020603050405020304" pitchFamily="18" charset="0"/>
            </a:rPr>
            <a:t>trình</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hình</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thành</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xã</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hội</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phong</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kiến</a:t>
          </a:r>
          <a:r>
            <a:rPr lang="en-US" sz="3300" b="1" kern="1200" dirty="0" smtClean="0">
              <a:solidFill>
                <a:srgbClr val="FF0000"/>
              </a:solidFill>
              <a:latin typeface="Times New Roman" panose="02020603050405020304" pitchFamily="18" charset="0"/>
              <a:cs typeface="Times New Roman" panose="02020603050405020304" pitchFamily="18" charset="0"/>
            </a:rPr>
            <a:t> ở </a:t>
          </a:r>
          <a:r>
            <a:rPr lang="en-US" sz="3300" b="1" kern="1200" dirty="0" err="1" smtClean="0">
              <a:solidFill>
                <a:srgbClr val="FF0000"/>
              </a:solidFill>
              <a:latin typeface="Times New Roman" panose="02020603050405020304" pitchFamily="18" charset="0"/>
              <a:cs typeface="Times New Roman" panose="02020603050405020304" pitchFamily="18" charset="0"/>
            </a:rPr>
            <a:t>Tây</a:t>
          </a:r>
          <a:r>
            <a:rPr lang="en-US" sz="3300" b="1" kern="1200" dirty="0" smtClean="0">
              <a:solidFill>
                <a:srgbClr val="FF0000"/>
              </a:solidFill>
              <a:latin typeface="Times New Roman" panose="02020603050405020304" pitchFamily="18" charset="0"/>
              <a:cs typeface="Times New Roman" panose="02020603050405020304" pitchFamily="18" charset="0"/>
            </a:rPr>
            <a:t> </a:t>
          </a:r>
          <a:r>
            <a:rPr lang="en-US" sz="3300" b="1" kern="1200" dirty="0" err="1" smtClean="0">
              <a:solidFill>
                <a:srgbClr val="FF0000"/>
              </a:solidFill>
              <a:latin typeface="Times New Roman" panose="02020603050405020304" pitchFamily="18" charset="0"/>
              <a:cs typeface="Times New Roman" panose="02020603050405020304" pitchFamily="18" charset="0"/>
            </a:rPr>
            <a:t>Âu</a:t>
          </a:r>
          <a:endParaRPr lang="en-US" sz="3300" b="1" kern="1200" dirty="0">
            <a:solidFill>
              <a:srgbClr val="FF0000"/>
            </a:solidFill>
            <a:latin typeface="Times New Roman" panose="02020603050405020304" pitchFamily="18" charset="0"/>
            <a:cs typeface="Times New Roman" panose="02020603050405020304" pitchFamily="18" charset="0"/>
          </a:endParaRPr>
        </a:p>
      </dsp:txBody>
      <dsp:txXfrm>
        <a:off x="770279" y="527243"/>
        <a:ext cx="11136875" cy="1055034"/>
      </dsp:txXfrm>
    </dsp:sp>
    <dsp:sp modelId="{1D48BA76-45F1-4377-B88C-7D512CFB04C6}">
      <dsp:nvSpPr>
        <dsp:cNvPr id="0" name=""/>
        <dsp:cNvSpPr/>
      </dsp:nvSpPr>
      <dsp:spPr>
        <a:xfrm>
          <a:off x="110882" y="395363"/>
          <a:ext cx="1318793" cy="13187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71E61C-59E4-4315-8994-7353ED3C6BEE}">
      <dsp:nvSpPr>
        <dsp:cNvPr id="0" name=""/>
        <dsp:cNvSpPr/>
      </dsp:nvSpPr>
      <dsp:spPr>
        <a:xfrm>
          <a:off x="1375155" y="2110069"/>
          <a:ext cx="10532000" cy="1055034"/>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837434" tIns="83820" rIns="83820" bIns="83820" numCol="1" spcCol="1270" anchor="ctr" anchorCtr="0">
          <a:noAutofit/>
        </a:bodyPr>
        <a:lstStyle/>
        <a:p>
          <a:pPr lvl="0" algn="l" defTabSz="1466850">
            <a:lnSpc>
              <a:spcPct val="90000"/>
            </a:lnSpc>
            <a:spcBef>
              <a:spcPct val="0"/>
            </a:spcBef>
            <a:spcAft>
              <a:spcPct val="35000"/>
            </a:spcAft>
          </a:pPr>
          <a:r>
            <a:rPr lang="en-US" sz="3300" b="1" kern="1200" dirty="0" smtClean="0">
              <a:solidFill>
                <a:schemeClr val="tx1"/>
              </a:solidFill>
              <a:latin typeface="Times New Roman" panose="02020603050405020304" pitchFamily="18" charset="0"/>
              <a:cs typeface="Times New Roman" panose="02020603050405020304" pitchFamily="18" charset="0"/>
            </a:rPr>
            <a:t>2. </a:t>
          </a:r>
          <a:r>
            <a:rPr lang="en-US" sz="3300" b="1" kern="1200" dirty="0" err="1" smtClean="0">
              <a:solidFill>
                <a:schemeClr val="tx1"/>
              </a:solidFill>
              <a:latin typeface="Times New Roman" panose="02020603050405020304" pitchFamily="18" charset="0"/>
              <a:cs typeface="Times New Roman" panose="02020603050405020304" pitchFamily="18" charset="0"/>
            </a:rPr>
            <a:t>Lãnh</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địa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phong</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kiến</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va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quan</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hê</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xa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hội</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của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chê</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đô</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phong</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kiến</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Tây</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Âu</a:t>
          </a:r>
          <a:endParaRPr lang="en-US" sz="3300" b="1" kern="1200" dirty="0">
            <a:solidFill>
              <a:schemeClr val="tx1"/>
            </a:solidFill>
            <a:latin typeface="Times New Roman" panose="02020603050405020304" pitchFamily="18" charset="0"/>
            <a:cs typeface="Times New Roman" panose="02020603050405020304" pitchFamily="18" charset="0"/>
          </a:endParaRPr>
        </a:p>
      </dsp:txBody>
      <dsp:txXfrm>
        <a:off x="1375155" y="2110069"/>
        <a:ext cx="10532000" cy="1055034"/>
      </dsp:txXfrm>
    </dsp:sp>
    <dsp:sp modelId="{74F50AB0-6893-432D-9EBF-FA50E5CFDE8C}">
      <dsp:nvSpPr>
        <dsp:cNvPr id="0" name=""/>
        <dsp:cNvSpPr/>
      </dsp:nvSpPr>
      <dsp:spPr>
        <a:xfrm>
          <a:off x="715758" y="1978190"/>
          <a:ext cx="1318793" cy="1318793"/>
        </a:xfrm>
        <a:prstGeom prst="ellipse">
          <a:avLst/>
        </a:prstGeom>
        <a:solidFill>
          <a:schemeClr val="lt1">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37BC4-F4E2-4F8C-A24C-728BB6C22D5A}">
      <dsp:nvSpPr>
        <dsp:cNvPr id="0" name=""/>
        <dsp:cNvSpPr/>
      </dsp:nvSpPr>
      <dsp:spPr>
        <a:xfrm>
          <a:off x="1322179" y="3692895"/>
          <a:ext cx="10532000" cy="1055034"/>
        </a:xfrm>
        <a:prstGeom prst="rect">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837434" tIns="83820" rIns="83820" bIns="83820" numCol="1" spcCol="1270" anchor="ctr" anchorCtr="0">
          <a:noAutofit/>
        </a:bodyPr>
        <a:lstStyle/>
        <a:p>
          <a:pPr lvl="0" algn="l" defTabSz="1466850">
            <a:lnSpc>
              <a:spcPct val="90000"/>
            </a:lnSpc>
            <a:spcBef>
              <a:spcPct val="0"/>
            </a:spcBef>
            <a:spcAft>
              <a:spcPct val="35000"/>
            </a:spcAft>
          </a:pPr>
          <a:r>
            <a:rPr lang="en-US" sz="3300" b="1" kern="1200" dirty="0" smtClean="0">
              <a:solidFill>
                <a:schemeClr val="tx1"/>
              </a:solidFill>
              <a:latin typeface="Times New Roman" panose="02020603050405020304" pitchFamily="18" charset="0"/>
              <a:cs typeface="Times New Roman" panose="02020603050405020304" pitchFamily="18" charset="0"/>
            </a:rPr>
            <a:t>3.Sự </a:t>
          </a:r>
          <a:r>
            <a:rPr lang="en-US" sz="3300" b="1" kern="1200" dirty="0" err="1" smtClean="0">
              <a:solidFill>
                <a:schemeClr val="tx1"/>
              </a:solidFill>
              <a:latin typeface="Times New Roman" panose="02020603050405020304" pitchFamily="18" charset="0"/>
              <a:cs typeface="Times New Roman" panose="02020603050405020304" pitchFamily="18" charset="0"/>
            </a:rPr>
            <a:t>ra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đời</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của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Thiên</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chúa</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giáo</a:t>
          </a:r>
          <a:r>
            <a:rPr lang="en-US" sz="3300" b="1" kern="1200" dirty="0" smtClean="0">
              <a:solidFill>
                <a:schemeClr val="tx1"/>
              </a:solidFill>
              <a:latin typeface="Times New Roman" panose="02020603050405020304" pitchFamily="18" charset="0"/>
              <a:cs typeface="Times New Roman" panose="02020603050405020304" pitchFamily="18" charset="0"/>
            </a:rPr>
            <a:t> </a:t>
          </a:r>
          <a:endParaRPr lang="en-US" sz="3300" b="1" kern="1200" dirty="0" smtClean="0">
            <a:solidFill>
              <a:schemeClr val="tx1"/>
            </a:solidFill>
            <a:latin typeface="Times New Roman" panose="02020603050405020304" pitchFamily="18" charset="0"/>
            <a:cs typeface="Times New Roman" panose="02020603050405020304" pitchFamily="18" charset="0"/>
          </a:endParaRPr>
        </a:p>
      </dsp:txBody>
      <dsp:txXfrm>
        <a:off x="1322179" y="3692895"/>
        <a:ext cx="10532000" cy="1055034"/>
      </dsp:txXfrm>
    </dsp:sp>
    <dsp:sp modelId="{44EEE5DC-EBDD-4F66-9EE9-5D6DEB5026CA}">
      <dsp:nvSpPr>
        <dsp:cNvPr id="0" name=""/>
        <dsp:cNvSpPr/>
      </dsp:nvSpPr>
      <dsp:spPr>
        <a:xfrm>
          <a:off x="715758" y="3561016"/>
          <a:ext cx="1318793" cy="1318793"/>
        </a:xfrm>
        <a:prstGeom prst="ellipse">
          <a:avLst/>
        </a:prstGeom>
        <a:solidFill>
          <a:schemeClr val="lt1">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3DB95-A9FA-4528-9AD2-FB6661C555C8}">
      <dsp:nvSpPr>
        <dsp:cNvPr id="0" name=""/>
        <dsp:cNvSpPr/>
      </dsp:nvSpPr>
      <dsp:spPr>
        <a:xfrm>
          <a:off x="770279" y="5275722"/>
          <a:ext cx="11136875" cy="1055034"/>
        </a:xfrm>
        <a:prstGeom prst="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837434" tIns="83820" rIns="83820" bIns="83820" numCol="1" spcCol="1270" anchor="ctr" anchorCtr="0">
          <a:noAutofit/>
        </a:bodyPr>
        <a:lstStyle/>
        <a:p>
          <a:pPr lvl="0" algn="l" defTabSz="1466850">
            <a:lnSpc>
              <a:spcPct val="90000"/>
            </a:lnSpc>
            <a:spcBef>
              <a:spcPct val="0"/>
            </a:spcBef>
            <a:spcAft>
              <a:spcPct val="35000"/>
            </a:spcAft>
          </a:pPr>
          <a:r>
            <a:rPr lang="en-US" sz="3300" b="1" kern="1200" dirty="0" smtClean="0">
              <a:solidFill>
                <a:schemeClr val="tx1"/>
              </a:solidFill>
              <a:latin typeface="Times New Roman" panose="02020603050405020304" pitchFamily="18" charset="0"/>
              <a:cs typeface="Times New Roman" panose="02020603050405020304" pitchFamily="18" charset="0"/>
            </a:rPr>
            <a:t>4</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Sự</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xuất</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hiện</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và</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vai</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trò</a:t>
          </a:r>
          <a:r>
            <a:rPr lang="en-US" sz="3300" b="1" kern="1200" dirty="0" smtClean="0">
              <a:solidFill>
                <a:schemeClr val="tx1"/>
              </a:solidFill>
              <a:latin typeface="Times New Roman" panose="02020603050405020304" pitchFamily="18" charset="0"/>
              <a:cs typeface="Times New Roman" panose="02020603050405020304" pitchFamily="18" charset="0"/>
            </a:rPr>
            <a:t> của </a:t>
          </a:r>
          <a:r>
            <a:rPr lang="en-US" sz="3300" b="1" kern="1200" dirty="0" err="1" smtClean="0">
              <a:solidFill>
                <a:schemeClr val="tx1"/>
              </a:solidFill>
              <a:latin typeface="Times New Roman" panose="02020603050405020304" pitchFamily="18" charset="0"/>
              <a:cs typeface="Times New Roman" panose="02020603050405020304" pitchFamily="18" charset="0"/>
            </a:rPr>
            <a:t>thành</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thị</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trung</a:t>
          </a:r>
          <a:r>
            <a:rPr lang="en-US" sz="3300" b="1" kern="1200" dirty="0" smtClean="0">
              <a:solidFill>
                <a:schemeClr val="tx1"/>
              </a:solidFill>
              <a:latin typeface="Times New Roman" panose="02020603050405020304" pitchFamily="18" charset="0"/>
              <a:cs typeface="Times New Roman" panose="02020603050405020304" pitchFamily="18" charset="0"/>
            </a:rPr>
            <a:t> </a:t>
          </a:r>
          <a:r>
            <a:rPr lang="en-US" sz="3300" b="1" kern="1200" dirty="0" err="1" smtClean="0">
              <a:solidFill>
                <a:schemeClr val="tx1"/>
              </a:solidFill>
              <a:latin typeface="Times New Roman" panose="02020603050405020304" pitchFamily="18" charset="0"/>
              <a:cs typeface="Times New Roman" panose="02020603050405020304" pitchFamily="18" charset="0"/>
            </a:rPr>
            <a:t>đại</a:t>
          </a:r>
          <a:r>
            <a:rPr lang="en-US" sz="3300" b="1" kern="1200" dirty="0" smtClean="0">
              <a:solidFill>
                <a:schemeClr val="tx1"/>
              </a:solidFill>
              <a:latin typeface="Times New Roman" panose="02020603050405020304" pitchFamily="18" charset="0"/>
              <a:cs typeface="Times New Roman" panose="02020603050405020304" pitchFamily="18" charset="0"/>
            </a:rPr>
            <a:t> </a:t>
          </a:r>
          <a:endParaRPr lang="en-US" sz="3300" b="1" kern="1200" dirty="0">
            <a:solidFill>
              <a:schemeClr val="tx1"/>
            </a:solidFill>
            <a:latin typeface="Times New Roman" panose="02020603050405020304" pitchFamily="18" charset="0"/>
            <a:cs typeface="Times New Roman" panose="02020603050405020304" pitchFamily="18" charset="0"/>
          </a:endParaRPr>
        </a:p>
      </dsp:txBody>
      <dsp:txXfrm>
        <a:off x="770279" y="5275722"/>
        <a:ext cx="11136875" cy="1055034"/>
      </dsp:txXfrm>
    </dsp:sp>
    <dsp:sp modelId="{65D44C61-8842-4DD5-85F2-551F69BCF50A}">
      <dsp:nvSpPr>
        <dsp:cNvPr id="0" name=""/>
        <dsp:cNvSpPr/>
      </dsp:nvSpPr>
      <dsp:spPr>
        <a:xfrm>
          <a:off x="110882" y="5143842"/>
          <a:ext cx="1318793" cy="1318793"/>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9ACE2-9D60-0549-B349-14848FD6F3DD}" type="datetimeFigureOut">
              <a:rPr lang="x-none" smtClean="0"/>
              <a:t>13/9/2025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5DA6B-F943-8A4F-92A7-947E7CDE2479}" type="slidenum">
              <a:rPr lang="x-none" smtClean="0"/>
              <a:t>‹#›</a:t>
            </a:fld>
            <a:endParaRPr lang="x-none"/>
          </a:p>
        </p:txBody>
      </p:sp>
    </p:spTree>
    <p:extLst>
      <p:ext uri="{BB962C8B-B14F-4D97-AF65-F5344CB8AC3E}">
        <p14:creationId xmlns:p14="http://schemas.microsoft.com/office/powerpoint/2010/main" val="9388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1</a:t>
            </a:fld>
            <a:endParaRPr lang="x-none"/>
          </a:p>
        </p:txBody>
      </p:sp>
    </p:spTree>
    <p:extLst>
      <p:ext uri="{BB962C8B-B14F-4D97-AF65-F5344CB8AC3E}">
        <p14:creationId xmlns:p14="http://schemas.microsoft.com/office/powerpoint/2010/main" val="412276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2</a:t>
            </a:fld>
            <a:endParaRPr lang="x-none"/>
          </a:p>
        </p:txBody>
      </p:sp>
    </p:spTree>
    <p:extLst>
      <p:ext uri="{BB962C8B-B14F-4D97-AF65-F5344CB8AC3E}">
        <p14:creationId xmlns:p14="http://schemas.microsoft.com/office/powerpoint/2010/main" val="154989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4</a:t>
            </a:fld>
            <a:endParaRPr lang="x-none"/>
          </a:p>
        </p:txBody>
      </p:sp>
    </p:spTree>
    <p:extLst>
      <p:ext uri="{BB962C8B-B14F-4D97-AF65-F5344CB8AC3E}">
        <p14:creationId xmlns:p14="http://schemas.microsoft.com/office/powerpoint/2010/main" val="221489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baseline="0" dirty="0" err="1" smtClean="0">
                <a:solidFill>
                  <a:schemeClr val="tx1"/>
                </a:solidFill>
                <a:effectLst/>
                <a:latin typeface="Times New Roman" panose="02020603050405020304" pitchFamily="18" charset="0"/>
                <a:ea typeface="+mn-ea"/>
                <a:cs typeface="Times New Roman" panose="02020603050405020304" pitchFamily="18" charset="0"/>
              </a:rPr>
              <a:t>ra</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baseline="0" dirty="0" err="1" smtClean="0">
                <a:solidFill>
                  <a:schemeClr val="tx1"/>
                </a:solidFill>
                <a:effectLst/>
                <a:latin typeface="Times New Roman" panose="02020603050405020304" pitchFamily="18" charset="0"/>
                <a:ea typeface="+mn-ea"/>
                <a:cs typeface="Times New Roman" panose="02020603050405020304" pitchFamily="18" charset="0"/>
              </a:rPr>
              <a:t>còn</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Chiếm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ruộng</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đất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chủ</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nô</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chia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nhau</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Phong</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tướng</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lĩnh</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quý</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tộc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tước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vị</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công</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tước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hầu</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tước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marL="0" marR="0" algn="just">
              <a:lnSpc>
                <a:spcPct val="115000"/>
              </a:lnSpc>
              <a:spcBef>
                <a:spcPts val="0"/>
              </a:spcBef>
              <a:spcAft>
                <a:spcPts val="0"/>
              </a:spcAft>
            </a:pP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5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5</a:t>
            </a:fld>
            <a:endParaRPr lang="x-none"/>
          </a:p>
        </p:txBody>
      </p:sp>
    </p:spTree>
    <p:extLst>
      <p:ext uri="{BB962C8B-B14F-4D97-AF65-F5344CB8AC3E}">
        <p14:creationId xmlns:p14="http://schemas.microsoft.com/office/powerpoint/2010/main" val="82041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1200" dirty="0" smtClean="0">
                <a:effectLst/>
                <a:latin typeface="Times New Roman" panose="02020603050405020304" pitchFamily="18" charset="0"/>
                <a:ea typeface="Times New Roman" panose="02020603050405020304" pitchFamily="18" charset="0"/>
                <a:cs typeface="Times New Roman" panose="02020603050405020304" pitchFamily="18" charset="0"/>
              </a:rPr>
              <a:t> sang -&gt; 2</a:t>
            </a:r>
            <a:endParaRPr lang="en-US"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7</a:t>
            </a:fld>
            <a:endParaRPr lang="x-none"/>
          </a:p>
        </p:txBody>
      </p:sp>
    </p:spTree>
    <p:extLst>
      <p:ext uri="{BB962C8B-B14F-4D97-AF65-F5344CB8AC3E}">
        <p14:creationId xmlns:p14="http://schemas.microsoft.com/office/powerpoint/2010/main" val="2934623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9</a:t>
            </a:fld>
            <a:endParaRPr lang="x-none"/>
          </a:p>
        </p:txBody>
      </p:sp>
    </p:spTree>
    <p:extLst>
      <p:ext uri="{BB962C8B-B14F-4D97-AF65-F5344CB8AC3E}">
        <p14:creationId xmlns:p14="http://schemas.microsoft.com/office/powerpoint/2010/main" val="2294215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5DA6B-F943-8A4F-92A7-947E7CDE2479}" type="slidenum">
              <a:rPr lang="x-none" smtClean="0"/>
              <a:t>19</a:t>
            </a:fld>
            <a:endParaRPr lang="x-none"/>
          </a:p>
        </p:txBody>
      </p:sp>
    </p:spTree>
    <p:extLst>
      <p:ext uri="{BB962C8B-B14F-4D97-AF65-F5344CB8AC3E}">
        <p14:creationId xmlns:p14="http://schemas.microsoft.com/office/powerpoint/2010/main" val="190822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42A081CE-2209-EA4B-95DB-2BA6FA88C943}"/>
              </a:ext>
            </a:extLst>
          </p:cNvPr>
          <p:cNvSpPr>
            <a:spLocks noGrp="1" noChangeArrowheads="1"/>
          </p:cNvSpPr>
          <p:nvPr>
            <p:ph type="sldNum" sz="quarter" idx="5"/>
          </p:nvPr>
        </p:nvSpPr>
        <p:spPr>
          <a:ln/>
        </p:spPr>
        <p:txBody>
          <a:bodyPr/>
          <a:lstStyle/>
          <a:p>
            <a:fld id="{5BECB0A7-CE27-EB45-8AC8-068CC32A1EA1}" type="slidenum">
              <a:rPr lang="en-US" altLang="x-none"/>
              <a:pPr/>
              <a:t>23</a:t>
            </a:fld>
            <a:endParaRPr lang="en-US" altLang="x-none"/>
          </a:p>
        </p:txBody>
      </p:sp>
      <p:sp>
        <p:nvSpPr>
          <p:cNvPr id="112642" name="Rectangle 2">
            <a:extLst>
              <a:ext uri="{FF2B5EF4-FFF2-40B4-BE49-F238E27FC236}">
                <a16:creationId xmlns:a16="http://schemas.microsoft.com/office/drawing/2014/main" xmlns="" id="{F7C85A35-BA04-9D4B-BE89-8ED403AA65E9}"/>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xmlns="" id="{88E650C7-A26C-5847-AF5B-A51169FE0CEE}"/>
              </a:ext>
            </a:extLst>
          </p:cNvPr>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49423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AD11DC-ACD8-ED41-AFB6-48F7BDD72B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9424DFAD-B45C-CC45-BCE8-6F1200CE6D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B57B77F0-E329-2B48-92AC-350174DF964F}"/>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366264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E8A06F7-D9AE-8C47-A1A9-C7C9516E7714}"/>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77372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5754A1-C26F-474B-927B-C50AEFBBBC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C9853433-00CC-3F4A-86F8-206C03774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1FA948D-D350-B94E-BA2F-6CC7A8704152}"/>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172543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6D87B-D472-F641-A6E6-9A0FF07DDFA0}"/>
              </a:ext>
            </a:extLst>
          </p:cNvPr>
          <p:cNvSpPr>
            <a:spLocks noGrp="1"/>
          </p:cNvSpPr>
          <p:nvPr>
            <p:ph type="title" sz="quarter"/>
          </p:nvPr>
        </p:nvSpPr>
        <p:spPr>
          <a:xfrm>
            <a:off x="609600" y="274638"/>
            <a:ext cx="10972800" cy="1143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6AD68BD-F6EE-8245-951E-F762A01F64BD}"/>
              </a:ext>
            </a:extLst>
          </p:cNvPr>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D367CC65-D6AD-974E-B143-05D48E316FA4}"/>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xmlns="" id="{C68DC669-128C-4A48-A78C-756F262654DD}"/>
              </a:ext>
            </a:extLst>
          </p:cNvPr>
          <p:cNvSpPr>
            <a:spLocks noGrp="1"/>
          </p:cNvSpPr>
          <p:nvPr>
            <p:ph sz="quarter" idx="3"/>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xmlns="" id="{525FFC98-E112-E043-B1D7-E55307220EE4}"/>
              </a:ext>
            </a:extLst>
          </p:cNvPr>
          <p:cNvSpPr>
            <a:spLocks noGrp="1"/>
          </p:cNvSpPr>
          <p:nvPr>
            <p:ph sz="quarter" idx="4"/>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FF8191FB-F0CA-474F-BC78-ED7792EE7563}"/>
              </a:ext>
            </a:extLst>
          </p:cNvPr>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xmlns="" id="{DF8D8965-C383-B647-B73D-1559810881D9}"/>
              </a:ext>
            </a:extLst>
          </p:cNvPr>
          <p:cNvSpPr>
            <a:spLocks noGrp="1"/>
          </p:cNvSpPr>
          <p:nvPr>
            <p:ph type="ftr" sz="quarter" idx="11"/>
          </p:nvPr>
        </p:nvSpPr>
        <p:spPr>
          <a:xfrm>
            <a:off x="4165600" y="6248400"/>
            <a:ext cx="3860800" cy="4572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xmlns="" id="{4398340F-2247-674A-9F57-93053322FD74}"/>
              </a:ext>
            </a:extLst>
          </p:cNvPr>
          <p:cNvSpPr>
            <a:spLocks noGrp="1"/>
          </p:cNvSpPr>
          <p:nvPr>
            <p:ph type="sldNum" sz="quarter" idx="12"/>
          </p:nvPr>
        </p:nvSpPr>
        <p:spPr>
          <a:xfrm>
            <a:off x="8737600" y="6248400"/>
            <a:ext cx="2844800" cy="4572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833752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4AA74C-B9A9-9546-93AB-D5D3AD1FC158}"/>
              </a:ext>
            </a:extLst>
          </p:cNvPr>
          <p:cNvSpPr>
            <a:spLocks noGrp="1"/>
          </p:cNvSpPr>
          <p:nvPr>
            <p:ph type="title"/>
          </p:nvPr>
        </p:nvSpPr>
        <p:spPr>
          <a:xfrm>
            <a:off x="609600" y="274638"/>
            <a:ext cx="10972800" cy="1143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ABAA9713-28D0-534B-A94F-D83A73981146}"/>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96172D0-DC31-0549-ABEF-6AF4083E4F95}"/>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xmlns="" id="{F213624C-F0E6-304E-8625-635A2A3DFF26}"/>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Date Placeholder 5">
            <a:extLst>
              <a:ext uri="{FF2B5EF4-FFF2-40B4-BE49-F238E27FC236}">
                <a16:creationId xmlns:a16="http://schemas.microsoft.com/office/drawing/2014/main" xmlns="" id="{C528A4DD-A584-9B4A-A081-91C79A5E6134}"/>
              </a:ext>
            </a:extLst>
          </p:cNvPr>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7" name="Footer Placeholder 6">
            <a:extLst>
              <a:ext uri="{FF2B5EF4-FFF2-40B4-BE49-F238E27FC236}">
                <a16:creationId xmlns:a16="http://schemas.microsoft.com/office/drawing/2014/main" xmlns="" id="{D7EC2155-35F0-E748-9598-400C99C51081}"/>
              </a:ext>
            </a:extLst>
          </p:cNvPr>
          <p:cNvSpPr>
            <a:spLocks noGrp="1"/>
          </p:cNvSpPr>
          <p:nvPr>
            <p:ph type="ftr" sz="quarter" idx="11"/>
          </p:nvPr>
        </p:nvSpPr>
        <p:spPr>
          <a:xfrm>
            <a:off x="4165600" y="6248400"/>
            <a:ext cx="3860800" cy="457200"/>
          </a:xfrm>
        </p:spPr>
        <p:txBody>
          <a:bodyPr/>
          <a:lstStyle>
            <a:lvl1pPr>
              <a:defRPr/>
            </a:lvl1pPr>
          </a:lstStyle>
          <a:p>
            <a:endParaRPr lang="en-US" altLang="x-none"/>
          </a:p>
        </p:txBody>
      </p:sp>
      <p:sp>
        <p:nvSpPr>
          <p:cNvPr id="8" name="Slide Number Placeholder 7">
            <a:extLst>
              <a:ext uri="{FF2B5EF4-FFF2-40B4-BE49-F238E27FC236}">
                <a16:creationId xmlns:a16="http://schemas.microsoft.com/office/drawing/2014/main" xmlns="" id="{DC9B4CF0-7A4E-3C42-808D-09EF07516602}"/>
              </a:ext>
            </a:extLst>
          </p:cNvPr>
          <p:cNvSpPr>
            <a:spLocks noGrp="1"/>
          </p:cNvSpPr>
          <p:nvPr>
            <p:ph type="sldNum" sz="quarter" idx="12"/>
          </p:nvPr>
        </p:nvSpPr>
        <p:spPr>
          <a:xfrm>
            <a:off x="8737600" y="6248400"/>
            <a:ext cx="2844800" cy="457200"/>
          </a:xfrm>
        </p:spPr>
        <p:txBody>
          <a:bodyPr/>
          <a:lstStyle>
            <a:lvl1pPr>
              <a:defRPr/>
            </a:lvl1pPr>
          </a:lstStyle>
          <a:p>
            <a:fld id="{5AF3F77B-09AF-3E40-8758-12EAA7D3A17F}" type="slidenum">
              <a:rPr lang="en-US" altLang="x-none"/>
              <a:pPr/>
              <a:t>‹#›</a:t>
            </a:fld>
            <a:endParaRPr lang="en-US" altLang="x-none"/>
          </a:p>
        </p:txBody>
      </p:sp>
    </p:spTree>
    <p:extLst>
      <p:ext uri="{BB962C8B-B14F-4D97-AF65-F5344CB8AC3E}">
        <p14:creationId xmlns:p14="http://schemas.microsoft.com/office/powerpoint/2010/main" val="2835145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F60CFFA-40A3-4368-B81F-3706DDCC5AD9}"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702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ABE38303-9C13-43DF-8233-030EB4E42E00}"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461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55225495-1EED-417A-897D-E0053476B535}"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666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847D8EE-3AB1-49B8-BD18-1C96ABF8A3C8}"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8593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4F51251-235D-4738-A137-9A2805951B53}"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65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0902ED9-54BF-4516-9615-129867FD797E}"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23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DB0015E-550E-534F-A095-AB40202FB1BC}"/>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810896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59D5CC5-3F14-474D-8829-29CCA16AD79D}"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12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789B9DB-5C13-4523-8A8D-91703358F671}"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932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E53CAC6-CF13-478A-B83D-EFE8FEF0F8DD}"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05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0149FDA-A5FB-4FEC-B9E9-757C19B6FAB0}"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579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AEB4BE5B-E35D-4F94-80A4-A4EC9C8E90C8}"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80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29128E-6EEB-C041-B674-34BCA767A0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636517CD-1CDB-AD46-A97C-CF39B70CA2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FD0B747-FBC1-7347-8A08-9FE73C55F2FD}"/>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50914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1340C40B-E7D4-F043-BE7A-231308259E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AB4ECC6-8C82-1445-BD61-9E4AA72EA1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D2563624-0167-1C4E-9594-79377673FFD9}"/>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6" name="Footer Placeholder 5">
            <a:extLst>
              <a:ext uri="{FF2B5EF4-FFF2-40B4-BE49-F238E27FC236}">
                <a16:creationId xmlns:a16="http://schemas.microsoft.com/office/drawing/2014/main" xmlns=""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4563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334C3-E387-F649-8584-2C1FCF94632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9ED28085-6974-E54E-8070-8F745071C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7C2298F-BF61-1443-B8FC-401C8F9DBB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724C085E-8C20-0747-AF5D-23BB60AB5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028D6B9-233E-6243-978E-1ECF4327A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AB607160-7E4A-8446-8719-8BBEEBD53612}"/>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8" name="Footer Placeholder 7">
            <a:extLst>
              <a:ext uri="{FF2B5EF4-FFF2-40B4-BE49-F238E27FC236}">
                <a16:creationId xmlns:a16="http://schemas.microsoft.com/office/drawing/2014/main" xmlns=""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39993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ED6EC74D-581F-FB44-8480-BE7517BA9B2E}"/>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4" name="Footer Placeholder 3">
            <a:extLst>
              <a:ext uri="{FF2B5EF4-FFF2-40B4-BE49-F238E27FC236}">
                <a16:creationId xmlns:a16="http://schemas.microsoft.com/office/drawing/2014/main" xmlns=""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105695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D340BC-0A4F-3144-8C6B-7BA9E340F831}"/>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3" name="Footer Placeholder 2">
            <a:extLst>
              <a:ext uri="{FF2B5EF4-FFF2-40B4-BE49-F238E27FC236}">
                <a16:creationId xmlns:a16="http://schemas.microsoft.com/office/drawing/2014/main" xmlns=""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18395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F493A2-A0DF-CA4C-9345-612E7B92F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0769814E-4243-DB44-959E-10DA87E0A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1D9E5424-6CE6-B240-886C-6F7891305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580CB2-444D-1A45-A1B6-1876F43E473D}"/>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6" name="Footer Placeholder 5">
            <a:extLst>
              <a:ext uri="{FF2B5EF4-FFF2-40B4-BE49-F238E27FC236}">
                <a16:creationId xmlns:a16="http://schemas.microsoft.com/office/drawing/2014/main" xmlns=""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7100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51689-EB25-F249-9BA4-1B75A85D1B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2D0551E7-C792-6B4F-A6F0-0DD285671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CFB34184-5D0B-B740-BA8B-7A3D99FEF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958A276-A1E6-3A44-A34F-F093D40B80DB}"/>
              </a:ext>
            </a:extLst>
          </p:cNvPr>
          <p:cNvSpPr>
            <a:spLocks noGrp="1"/>
          </p:cNvSpPr>
          <p:nvPr>
            <p:ph type="dt" sz="half" idx="10"/>
          </p:nvPr>
        </p:nvSpPr>
        <p:spPr/>
        <p:txBody>
          <a:bodyPr/>
          <a:lstStyle/>
          <a:p>
            <a:fld id="{75ACB9FB-E85E-C149-A1A8-58C522FB5447}" type="datetimeFigureOut">
              <a:rPr lang="x-none" smtClean="0"/>
              <a:t>13/9/2025</a:t>
            </a:fld>
            <a:endParaRPr lang="x-none"/>
          </a:p>
        </p:txBody>
      </p:sp>
      <p:sp>
        <p:nvSpPr>
          <p:cNvPr id="6" name="Footer Placeholder 5">
            <a:extLst>
              <a:ext uri="{FF2B5EF4-FFF2-40B4-BE49-F238E27FC236}">
                <a16:creationId xmlns:a16="http://schemas.microsoft.com/office/drawing/2014/main" xmlns=""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98281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1DB8BA-032A-584B-A213-9A27B5FEA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1C64FA67-F996-9242-B15A-51FE89291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032A556-B60E-CD4F-9FF3-234313BC7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CB9FB-E85E-C149-A1A8-58C522FB5447}" type="datetimeFigureOut">
              <a:rPr lang="x-none" smtClean="0"/>
              <a:t>13/9/2025</a:t>
            </a:fld>
            <a:endParaRPr lang="x-none"/>
          </a:p>
        </p:txBody>
      </p:sp>
      <p:sp>
        <p:nvSpPr>
          <p:cNvPr id="5" name="Footer Placeholder 4">
            <a:extLst>
              <a:ext uri="{FF2B5EF4-FFF2-40B4-BE49-F238E27FC236}">
                <a16:creationId xmlns:a16="http://schemas.microsoft.com/office/drawing/2014/main" xmlns="" id="{0FCAD26C-ED2E-484B-85E7-29B409D5D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9FC0B261-4E22-D44C-B894-A344A15B27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125269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0" fontAlgn="base" hangingPunct="0">
              <a:spcBef>
                <a:spcPct val="0"/>
              </a:spcBef>
              <a:spcAft>
                <a:spcPct val="0"/>
              </a:spcAft>
              <a:defRPr/>
            </a:pPr>
            <a:fld id="{B8CE9442-483F-45D3-9FDF-DAF091587D3D}" type="slidenum">
              <a:rPr lang="en-US" altLang="en-US" smtClean="0">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28725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slide" Target="slide29.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12" Type="http://schemas.openxmlformats.org/officeDocument/2006/relationships/image" Target="../media/image45.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3.jpeg"/><Relationship Id="rId11" Type="http://schemas.openxmlformats.org/officeDocument/2006/relationships/slide" Target="slide10.xml"/><Relationship Id="rId5" Type="http://schemas.openxmlformats.org/officeDocument/2006/relationships/image" Target="../media/image42.jpeg"/><Relationship Id="rId10" Type="http://schemas.openxmlformats.org/officeDocument/2006/relationships/image" Target="../media/image45.png"/><Relationship Id="rId4" Type="http://schemas.openxmlformats.org/officeDocument/2006/relationships/hyperlink" Target="http://myheartmoscow.wordpress.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8.pn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8.png"/><Relationship Id="rId4" Type="http://schemas.openxmlformats.org/officeDocument/2006/relationships/image" Target="../media/image50.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E2B1DBB-7638-1B4E-B687-974E466FC698}"/>
              </a:ext>
            </a:extLst>
          </p:cNvPr>
          <p:cNvSpPr/>
          <p:nvPr/>
        </p:nvSpPr>
        <p:spPr>
          <a:xfrm>
            <a:off x="1083733" y="1997026"/>
            <a:ext cx="10181167"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Quá</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trình</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hình</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phát</a:t>
            </a: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triển của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chế</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độ</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phong</a:t>
            </a: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kiến</a:t>
            </a:r>
            <a:r>
              <a:rPr lang="en-US" altLang="zh-CN"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ở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Tây</a:t>
            </a:r>
            <a:r>
              <a:rPr lang="en-US" altLang="zh-CN" sz="44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Âu</a:t>
            </a:r>
            <a:endParaRPr lang="zh-CN" altLang="en-US" sz="4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xmlns="" id="{E3C87917-0653-CE43-BC87-F11B34B9B452}"/>
              </a:ext>
            </a:extLst>
          </p:cNvPr>
          <p:cNvPicPr>
            <a:picLocks noChangeAspect="1"/>
          </p:cNvPicPr>
          <p:nvPr/>
        </p:nvPicPr>
        <p:blipFill>
          <a:blip r:embed="rId4"/>
          <a:stretch>
            <a:fillRect/>
          </a:stretch>
        </p:blipFill>
        <p:spPr>
          <a:xfrm>
            <a:off x="4948833" y="4089544"/>
            <a:ext cx="2769591" cy="2310244"/>
          </a:xfrm>
          <a:prstGeom prst="rect">
            <a:avLst/>
          </a:prstGeom>
        </p:spPr>
      </p:pic>
      <p:pic>
        <p:nvPicPr>
          <p:cNvPr id="9" name="Picture 8">
            <a:extLst>
              <a:ext uri="{FF2B5EF4-FFF2-40B4-BE49-F238E27FC236}">
                <a16:creationId xmlns:a16="http://schemas.microsoft.com/office/drawing/2014/main" xmlns="" id="{FA5CD6B0-DFB1-E243-950B-7DBF39AA8948}"/>
              </a:ext>
            </a:extLst>
          </p:cNvPr>
          <p:cNvPicPr>
            <a:picLocks noChangeAspect="1"/>
          </p:cNvPicPr>
          <p:nvPr/>
        </p:nvPicPr>
        <p:blipFill>
          <a:blip r:embed="rId4"/>
          <a:stretch>
            <a:fillRect/>
          </a:stretch>
        </p:blipFill>
        <p:spPr>
          <a:xfrm>
            <a:off x="2472333" y="4062631"/>
            <a:ext cx="2769591" cy="2310244"/>
          </a:xfrm>
          <a:prstGeom prst="rect">
            <a:avLst/>
          </a:prstGeom>
        </p:spPr>
      </p:pic>
      <p:pic>
        <p:nvPicPr>
          <p:cNvPr id="11" name="Picture 10">
            <a:extLst>
              <a:ext uri="{FF2B5EF4-FFF2-40B4-BE49-F238E27FC236}">
                <a16:creationId xmlns:a16="http://schemas.microsoft.com/office/drawing/2014/main" xmlns="" id="{A24E54F3-0971-EB48-B2BB-978FF82438D8}"/>
              </a:ext>
            </a:extLst>
          </p:cNvPr>
          <p:cNvPicPr>
            <a:picLocks noChangeAspect="1"/>
          </p:cNvPicPr>
          <p:nvPr/>
        </p:nvPicPr>
        <p:blipFill>
          <a:blip r:embed="rId4"/>
          <a:stretch>
            <a:fillRect/>
          </a:stretch>
        </p:blipFill>
        <p:spPr>
          <a:xfrm>
            <a:off x="7588577" y="4035718"/>
            <a:ext cx="2769591" cy="2310244"/>
          </a:xfrm>
          <a:prstGeom prst="rect">
            <a:avLst/>
          </a:prstGeom>
        </p:spPr>
      </p:pic>
      <p:sp>
        <p:nvSpPr>
          <p:cNvPr id="6" name="TextBox 5"/>
          <p:cNvSpPr txBox="1"/>
          <p:nvPr/>
        </p:nvSpPr>
        <p:spPr>
          <a:xfrm>
            <a:off x="2056130" y="-104578"/>
            <a:ext cx="9817099"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Chương</a:t>
            </a:r>
            <a:r>
              <a:rPr lang="en-US" sz="3600" b="1" dirty="0" smtClean="0">
                <a:latin typeface="Times New Roman" panose="02020603050405020304" pitchFamily="18" charset="0"/>
                <a:cs typeface="Times New Roman" panose="02020603050405020304" pitchFamily="18" charset="0"/>
              </a:rPr>
              <a:t> 1</a:t>
            </a:r>
          </a:p>
          <a:p>
            <a:pPr algn="ctr"/>
            <a:r>
              <a:rPr lang="en-US" sz="3600" b="1" dirty="0" smtClean="0">
                <a:latin typeface="Times New Roman" panose="02020603050405020304" pitchFamily="18" charset="0"/>
                <a:cs typeface="Times New Roman" panose="02020603050405020304" pitchFamily="18" charset="0"/>
              </a:rPr>
              <a:t>TÂY ÂU TỪ THẾ KỈ V ĐẾN NỮA ĐẦU THẾ KỈ XVI</a:t>
            </a:r>
            <a:endParaRPr lang="en-US" sz="36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937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250" fill="hold"/>
                                        <p:tgtEl>
                                          <p:spTgt spid="11"/>
                                        </p:tgtEl>
                                        <p:attrNameLst>
                                          <p:attrName>ppt_x</p:attrName>
                                        </p:attrNameLst>
                                      </p:cBhvr>
                                      <p:tavLst>
                                        <p:tav tm="0">
                                          <p:val>
                                            <p:strVal val="#ppt_x"/>
                                          </p:val>
                                        </p:tav>
                                        <p:tav tm="100000">
                                          <p:val>
                                            <p:strVal val="#ppt_x"/>
                                          </p:val>
                                        </p:tav>
                                      </p:tavLst>
                                    </p:anim>
                                    <p:anim calcmode="lin" valueType="num">
                                      <p:cBhvr additive="base">
                                        <p:cTn id="21"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C7832064-51C5-BA49-B63C-528341A49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09" t="4918" r="3810" b="10246"/>
          <a:stretch>
            <a:fillRect/>
          </a:stretch>
        </p:blipFill>
        <p:spPr>
          <a:xfrm>
            <a:off x="0" y="24599"/>
            <a:ext cx="12192000" cy="6833401"/>
          </a:xfrm>
          <a:prstGeom prst="rect">
            <a:avLst/>
          </a:prstGeo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Oval Callout 3">
            <a:extLst>
              <a:ext uri="{FF2B5EF4-FFF2-40B4-BE49-F238E27FC236}">
                <a16:creationId xmlns:a16="http://schemas.microsoft.com/office/drawing/2014/main" xmlns="" id="{58D06B82-5684-1049-A6DA-D898D133E6C5}"/>
              </a:ext>
            </a:extLst>
          </p:cNvPr>
          <p:cNvSpPr/>
          <p:nvPr/>
        </p:nvSpPr>
        <p:spPr>
          <a:xfrm>
            <a:off x="2758698" y="309966"/>
            <a:ext cx="2278252" cy="2377087"/>
          </a:xfrm>
          <a:prstGeom prst="wedgeEllipseCallout">
            <a:avLst>
              <a:gd name="adj1" fmla="val -27632"/>
              <a:gd name="adj2" fmla="val 6328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4000" b="1" dirty="0" err="1">
                <a:solidFill>
                  <a:srgbClr val="FF0000"/>
                </a:solidFill>
                <a:latin typeface="Times New Roman" panose="02020603050405020304" pitchFamily="18" charset="0"/>
                <a:cs typeface="Times New Roman" panose="02020603050405020304" pitchFamily="18" charset="0"/>
              </a:rPr>
              <a:t>Nhà</a:t>
            </a:r>
            <a:r>
              <a:rPr lang="en-US" altLang="x-none" sz="4000" b="1" dirty="0">
                <a:solidFill>
                  <a:srgbClr val="FF0000"/>
                </a:solidFill>
                <a:latin typeface="Times New Roman" panose="02020603050405020304" pitchFamily="18" charset="0"/>
                <a:cs typeface="Times New Roman" panose="02020603050405020304" pitchFamily="18" charset="0"/>
              </a:rPr>
              <a:t> </a:t>
            </a:r>
            <a:r>
              <a:rPr lang="en-US" altLang="x-none" sz="4000" b="1" dirty="0" err="1">
                <a:solidFill>
                  <a:srgbClr val="FF0000"/>
                </a:solidFill>
                <a:latin typeface="Times New Roman" panose="02020603050405020304" pitchFamily="18" charset="0"/>
                <a:cs typeface="Times New Roman" panose="02020603050405020304" pitchFamily="18" charset="0"/>
              </a:rPr>
              <a:t>thờ</a:t>
            </a:r>
            <a:endParaRPr lang="en-US" altLang="x-none" sz="4000" b="1" dirty="0">
              <a:solidFill>
                <a:srgbClr val="FF0000"/>
              </a:solidFill>
              <a:latin typeface="Times New Roman" panose="02020603050405020304" pitchFamily="18" charset="0"/>
              <a:cs typeface="Times New Roman" panose="02020603050405020304" pitchFamily="18" charset="0"/>
            </a:endParaRPr>
          </a:p>
        </p:txBody>
      </p:sp>
      <p:sp>
        <p:nvSpPr>
          <p:cNvPr id="5" name="Oval Callout 4">
            <a:extLst>
              <a:ext uri="{FF2B5EF4-FFF2-40B4-BE49-F238E27FC236}">
                <a16:creationId xmlns:a16="http://schemas.microsoft.com/office/drawing/2014/main" xmlns="" id="{097310A5-E731-AD4C-B2B1-43AB7E56B9DE}"/>
              </a:ext>
            </a:extLst>
          </p:cNvPr>
          <p:cNvSpPr/>
          <p:nvPr/>
        </p:nvSpPr>
        <p:spPr>
          <a:xfrm>
            <a:off x="5685229" y="867905"/>
            <a:ext cx="2552391" cy="2781675"/>
          </a:xfrm>
          <a:prstGeom prst="wedgeEllipseCallout">
            <a:avLst>
              <a:gd name="adj1" fmla="val -27632"/>
              <a:gd name="adj2" fmla="val 6328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4000" b="1" dirty="0" err="1">
                <a:solidFill>
                  <a:srgbClr val="FF0000"/>
                </a:solidFill>
                <a:latin typeface="Times New Roman" panose="02020603050405020304" pitchFamily="18" charset="0"/>
                <a:cs typeface="Times New Roman" panose="02020603050405020304" pitchFamily="18" charset="0"/>
              </a:rPr>
              <a:t>Thôn</a:t>
            </a:r>
            <a:r>
              <a:rPr lang="en-US" altLang="x-none" sz="4000" b="1" dirty="0">
                <a:solidFill>
                  <a:srgbClr val="FF0000"/>
                </a:solidFill>
                <a:latin typeface="Times New Roman" panose="02020603050405020304" pitchFamily="18" charset="0"/>
                <a:cs typeface="Times New Roman" panose="02020603050405020304" pitchFamily="18" charset="0"/>
              </a:rPr>
              <a:t> </a:t>
            </a:r>
            <a:r>
              <a:rPr lang="en-US" altLang="x-none" sz="4000" b="1" dirty="0" err="1">
                <a:solidFill>
                  <a:srgbClr val="FF0000"/>
                </a:solidFill>
                <a:latin typeface="Times New Roman" panose="02020603050405020304" pitchFamily="18" charset="0"/>
                <a:cs typeface="Times New Roman" panose="02020603050405020304" pitchFamily="18" charset="0"/>
              </a:rPr>
              <a:t>xóm</a:t>
            </a:r>
            <a:endParaRPr lang="en-US" altLang="x-none" sz="4000" b="1" dirty="0">
              <a:solidFill>
                <a:srgbClr val="FF0000"/>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xmlns="" id="{722C7A1C-14B5-164F-B135-5732E47E1EC9}"/>
              </a:ext>
            </a:extLst>
          </p:cNvPr>
          <p:cNvSpPr/>
          <p:nvPr/>
        </p:nvSpPr>
        <p:spPr>
          <a:xfrm>
            <a:off x="376993" y="2321075"/>
            <a:ext cx="2982136" cy="2948757"/>
          </a:xfrm>
          <a:prstGeom prst="wedgeEllipseCallout">
            <a:avLst>
              <a:gd name="adj1" fmla="val 76072"/>
              <a:gd name="adj2" fmla="val 26544"/>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4000" b="1" dirty="0" err="1">
                <a:solidFill>
                  <a:srgbClr val="FF0000"/>
                </a:solidFill>
                <a:latin typeface="Times New Roman" panose="02020603050405020304" pitchFamily="18" charset="0"/>
                <a:cs typeface="Times New Roman" panose="02020603050405020304" pitchFamily="18" charset="0"/>
              </a:rPr>
              <a:t>Đất</a:t>
            </a:r>
            <a:r>
              <a:rPr lang="en-US" altLang="x-none" sz="4000" b="1" dirty="0">
                <a:solidFill>
                  <a:srgbClr val="FF0000"/>
                </a:solidFill>
                <a:latin typeface="Times New Roman" panose="02020603050405020304" pitchFamily="18" charset="0"/>
                <a:cs typeface="Times New Roman" panose="02020603050405020304" pitchFamily="18" charset="0"/>
              </a:rPr>
              <a:t> </a:t>
            </a:r>
            <a:r>
              <a:rPr lang="en-US" altLang="x-none" sz="4000" b="1" dirty="0" err="1">
                <a:solidFill>
                  <a:srgbClr val="FF0000"/>
                </a:solidFill>
                <a:latin typeface="Times New Roman" panose="02020603050405020304" pitchFamily="18" charset="0"/>
                <a:cs typeface="Times New Roman" panose="02020603050405020304" pitchFamily="18" charset="0"/>
              </a:rPr>
              <a:t>canh</a:t>
            </a:r>
            <a:r>
              <a:rPr lang="en-US" altLang="x-none" sz="4000" b="1" dirty="0">
                <a:solidFill>
                  <a:srgbClr val="FF0000"/>
                </a:solidFill>
                <a:latin typeface="Times New Roman" panose="02020603050405020304" pitchFamily="18" charset="0"/>
                <a:cs typeface="Times New Roman" panose="02020603050405020304" pitchFamily="18" charset="0"/>
              </a:rPr>
              <a:t> </a:t>
            </a:r>
            <a:r>
              <a:rPr lang="en-US" altLang="x-none" sz="4000" b="1" dirty="0" err="1">
                <a:solidFill>
                  <a:srgbClr val="FF0000"/>
                </a:solidFill>
                <a:latin typeface="Times New Roman" panose="02020603050405020304" pitchFamily="18" charset="0"/>
                <a:cs typeface="Times New Roman" panose="02020603050405020304" pitchFamily="18" charset="0"/>
              </a:rPr>
              <a:t>tác</a:t>
            </a:r>
            <a:endParaRPr lang="en-US" altLang="x-none" sz="4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092A8819-FA90-0D43-8271-886182FB3BDF}"/>
              </a:ext>
            </a:extLst>
          </p:cNvPr>
          <p:cNvSpPr/>
          <p:nvPr/>
        </p:nvSpPr>
        <p:spPr>
          <a:xfrm>
            <a:off x="7795648" y="203097"/>
            <a:ext cx="3810000" cy="97001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x-none" sz="4400" b="1" i="1" dirty="0">
                <a:solidFill>
                  <a:srgbClr val="FF0000"/>
                </a:solidFill>
                <a:latin typeface="Times New Roman" panose="02020603050405020304" pitchFamily="18" charset="0"/>
                <a:cs typeface="Times New Roman" panose="02020603050405020304" pitchFamily="18" charset="0"/>
              </a:rPr>
              <a:t>LÃNH ĐỊA</a:t>
            </a:r>
          </a:p>
        </p:txBody>
      </p:sp>
      <p:sp>
        <p:nvSpPr>
          <p:cNvPr id="8" name="Oval Callout 7">
            <a:extLst>
              <a:ext uri="{FF2B5EF4-FFF2-40B4-BE49-F238E27FC236}">
                <a16:creationId xmlns:a16="http://schemas.microsoft.com/office/drawing/2014/main" xmlns="" id="{4B4ED7D3-0C05-BD42-A7D6-7CF4A42F1BEF}"/>
              </a:ext>
            </a:extLst>
          </p:cNvPr>
          <p:cNvSpPr/>
          <p:nvPr/>
        </p:nvSpPr>
        <p:spPr>
          <a:xfrm>
            <a:off x="376994" y="1758510"/>
            <a:ext cx="2552391" cy="2781674"/>
          </a:xfrm>
          <a:prstGeom prst="wedgeEllipseCallout">
            <a:avLst>
              <a:gd name="adj1" fmla="val 31792"/>
              <a:gd name="adj2" fmla="val 7337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4000" b="1" dirty="0" err="1">
                <a:solidFill>
                  <a:srgbClr val="FF0000"/>
                </a:solidFill>
                <a:latin typeface="Times New Roman" panose="02020603050405020304" pitchFamily="18" charset="0"/>
                <a:cs typeface="Times New Roman" panose="02020603050405020304" pitchFamily="18" charset="0"/>
              </a:rPr>
              <a:t>Thôn</a:t>
            </a:r>
            <a:r>
              <a:rPr lang="en-US" altLang="x-none" sz="4000" b="1" dirty="0">
                <a:solidFill>
                  <a:srgbClr val="FF0000"/>
                </a:solidFill>
                <a:latin typeface="Times New Roman" panose="02020603050405020304" pitchFamily="18" charset="0"/>
                <a:cs typeface="Times New Roman" panose="02020603050405020304" pitchFamily="18" charset="0"/>
              </a:rPr>
              <a:t> </a:t>
            </a:r>
            <a:r>
              <a:rPr lang="en-US" altLang="x-none" sz="4000" b="1" dirty="0" err="1">
                <a:solidFill>
                  <a:srgbClr val="FF0000"/>
                </a:solidFill>
                <a:latin typeface="Times New Roman" panose="02020603050405020304" pitchFamily="18" charset="0"/>
                <a:cs typeface="Times New Roman" panose="02020603050405020304" pitchFamily="18" charset="0"/>
              </a:rPr>
              <a:t>xóm</a:t>
            </a:r>
            <a:endParaRPr lang="en-US" altLang="x-none" sz="40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0A5A6B55-5256-6143-A7CF-8B4E5650CE56}"/>
                  </a:ext>
                </a:extLst>
              </p:cNvPr>
              <p:cNvGraphicFramePr>
                <a:graphicFrameLocks noChangeAspect="1"/>
              </p:cNvGraphicFramePr>
              <p:nvPr>
                <p:extLst>
                  <p:ext uri="{D42A27DB-BD31-4B8C-83A1-F6EECF244321}">
                    <p14:modId xmlns:p14="http://schemas.microsoft.com/office/powerpoint/2010/main" val="331613405"/>
                  </p:ext>
                </p:extLst>
              </p:nvPr>
            </p:nvGraphicFramePr>
            <p:xfrm>
              <a:off x="9048368" y="1594762"/>
              <a:ext cx="2095755" cy="2781675"/>
            </p:xfrm>
            <a:graphic>
              <a:graphicData uri="http://schemas.microsoft.com/office/powerpoint/2016/slidezoom">
                <pslz:sldZm>
                  <pslz:sldZmObj sldId="271" cId="3697834150">
                    <pslz:zmPr id="{BB9AD0E4-D6F8-F24D-8BEB-BAF3BACF0CCA}" returnToParent="0" imageType="cover" transitionDur="1000">
                      <p166:blipFill xmlns:p166="http://schemas.microsoft.com/office/powerpoint/2016/6/main">
                        <a:blip r:embed="rId6"/>
                        <a:stretch>
                          <a:fillRect/>
                        </a:stretch>
                      </p166:blipFill>
                      <p166:spPr xmlns:p166="http://schemas.microsoft.com/office/powerpoint/2016/6/main">
                        <a:xfrm>
                          <a:off x="0" y="0"/>
                          <a:ext cx="2095755" cy="2781675"/>
                        </a:xfrm>
                        <a:prstGeom prst="rect">
                          <a:avLst/>
                        </a:prstGeom>
                        <a:ln w="3175">
                          <a:noFill/>
                        </a:ln>
                      </p166:spPr>
                    </pslz:zmPr>
                  </pslz:sldZmObj>
                </pslz:sldZm>
              </a:graphicData>
            </a:graphic>
          </p:graphicFrame>
        </mc:Choice>
        <mc:Fallback>
          <p:pic>
            <p:nvPicPr>
              <p:cNvPr id="10" name="Slide Zoom 9">
                <a:hlinkClick r:id="rId7" action="ppaction://hlinksldjump"/>
                <a:extLst>
                  <a:ext uri="{FF2B5EF4-FFF2-40B4-BE49-F238E27FC236}">
                    <a16:creationId xmlns:a16="http://schemas.microsoft.com/office/drawing/2014/main" xmlns="" id="{0A5A6B55-5256-6143-A7CF-8B4E5650CE56}"/>
                  </a:ext>
                </a:extLst>
              </p:cNvPr>
              <p:cNvPicPr>
                <a:picLocks noGrp="1" noRot="1" noChangeAspect="1" noMove="1" noResize="1" noEditPoints="1" noAdjustHandles="1" noChangeArrowheads="1" noChangeShapeType="1"/>
              </p:cNvPicPr>
              <p:nvPr/>
            </p:nvPicPr>
            <p:blipFill>
              <a:blip r:embed="rId8"/>
              <a:stretch>
                <a:fillRect/>
              </a:stretch>
            </p:blipFill>
            <p:spPr>
              <a:xfrm>
                <a:off x="9048368" y="1594762"/>
                <a:ext cx="2095755" cy="2781675"/>
              </a:xfrm>
              <a:prstGeom prst="rect">
                <a:avLst/>
              </a:prstGeom>
              <a:ln w="3175">
                <a:noFill/>
              </a:ln>
            </p:spPr>
          </p:pic>
        </mc:Fallback>
      </mc:AlternateContent>
    </p:spTree>
    <p:custDataLst>
      <p:tags r:id="rId1"/>
    </p:custDataLst>
    <p:extLst>
      <p:ext uri="{BB962C8B-B14F-4D97-AF65-F5344CB8AC3E}">
        <p14:creationId xmlns:p14="http://schemas.microsoft.com/office/powerpoint/2010/main" val="30054788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3" presetClass="exit" presetSubtype="10" fill="hold" grpId="1" nodeType="withEffect">
                                  <p:stCondLst>
                                    <p:cond delay="0"/>
                                  </p:stCondLst>
                                  <p:childTnLst>
                                    <p:animEffect transition="out" filter="blinds(horizontal)">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373" y="1895470"/>
            <a:ext cx="5610767" cy="523220"/>
          </a:xfrm>
          <a:prstGeom prst="rect">
            <a:avLst/>
          </a:prstGeom>
        </p:spPr>
        <p:txBody>
          <a:bodyPr wrap="none">
            <a:spAutoFit/>
          </a:bodyPr>
          <a:lstStyle/>
          <a:p>
            <a:r>
              <a:rPr lang="vi-VN" sz="2800" dirty="0">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Hoạt động kinh tế trong lãnh địa</a:t>
            </a:r>
            <a:r>
              <a:rPr lang="vi-VN" sz="2800" dirty="0">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753373" y="2548130"/>
            <a:ext cx="9615577" cy="954107"/>
          </a:xfrm>
          <a:prstGeom prst="rect">
            <a:avLst/>
          </a:prstGeom>
        </p:spPr>
        <p:txBody>
          <a:bodyPr wrap="square">
            <a:spAutoFit/>
          </a:bodyPr>
          <a:lstStyle/>
          <a:p>
            <a:r>
              <a:rPr lang="vi-VN" sz="2800" dirty="0">
                <a:latin typeface="Times New Roman" panose="02020603050405020304" pitchFamily="18" charset="0"/>
                <a:ea typeface="Times New Roman" panose="02020603050405020304" pitchFamily="18" charset="0"/>
              </a:rPr>
              <a:t>Chủ yếu là nông nghiệp mang tính tự cung tự cấp. Ngoài ra có nghề thủ công: dệt vải, rèn đúc công cụ, vũ khí…</a:t>
            </a:r>
            <a:endParaRPr lang="en-US" sz="2000" dirty="0"/>
          </a:p>
        </p:txBody>
      </p:sp>
      <p:sp>
        <p:nvSpPr>
          <p:cNvPr id="4" name="Rectangle 3">
            <a:extLst>
              <a:ext uri="{FF2B5EF4-FFF2-40B4-BE49-F238E27FC236}">
                <a16:creationId xmlns:a16="http://schemas.microsoft.com/office/drawing/2014/main" xmlns="" id="{4D0CE3C2-7F2C-664A-AAC8-9709309C6B95}"/>
              </a:ext>
            </a:extLst>
          </p:cNvPr>
          <p:cNvSpPr/>
          <p:nvPr/>
        </p:nvSpPr>
        <p:spPr>
          <a:xfrm>
            <a:off x="0" y="51759"/>
            <a:ext cx="12192000"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914400" indent="-914400">
              <a:buAutoNum type="arabicPeriod" startAt="2"/>
            </a:pP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Lãnh</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địa</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và</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quan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hệ</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xã</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hội</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p>
          <a:p>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của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chế</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độ</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ở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Tây</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Âu</a:t>
            </a:r>
            <a:endParaRPr lang="x-none"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4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xmlns="" id="{A629C103-E9DF-E540-918D-025672F6FDD4}"/>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95514" y="685800"/>
            <a:ext cx="4147886" cy="5091362"/>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xmlns="" id="{7EF45342-5CC3-D34A-A8B5-A26FD93D03B6}"/>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8144877" y="685800"/>
            <a:ext cx="3851609" cy="5091362"/>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xmlns="" id="{03B387C1-8F3F-4E43-8D55-169EBCEBC5B1}"/>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t="2083" r="7980"/>
          <a:stretch>
            <a:fillRect/>
          </a:stretch>
        </p:blipFill>
        <p:spPr>
          <a:xfrm>
            <a:off x="4610100" y="761999"/>
            <a:ext cx="3238502" cy="501516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xmlns="" id="{6C11B951-005D-2848-B8D0-F7CFB2C960F5}"/>
              </a:ext>
            </a:extLst>
          </p:cNvPr>
          <p:cNvSpPr txBox="1">
            <a:spLocks noChangeArrowheads="1"/>
          </p:cNvSpPr>
          <p:nvPr/>
        </p:nvSpPr>
        <p:spPr bwMode="auto">
          <a:xfrm>
            <a:off x="320636" y="5943083"/>
            <a:ext cx="3534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x-none" sz="2800" dirty="0" err="1">
                <a:latin typeface="Times New Roman" panose="02020603050405020304" pitchFamily="18" charset="0"/>
                <a:cs typeface="Times New Roman" panose="02020603050405020304" pitchFamily="18" charset="0"/>
              </a:rPr>
              <a:t>Luyện</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tập</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cung</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kiếm</a:t>
            </a:r>
            <a:r>
              <a:rPr lang="en-US" altLang="x-none" sz="2800" dirty="0">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a16="http://schemas.microsoft.com/office/drawing/2014/main" xmlns="" id="{3E49F48F-5C37-B249-B7EC-BBBAA8CAD981}"/>
              </a:ext>
            </a:extLst>
          </p:cNvPr>
          <p:cNvSpPr txBox="1">
            <a:spLocks noChangeArrowheads="1"/>
          </p:cNvSpPr>
          <p:nvPr/>
        </p:nvSpPr>
        <p:spPr bwMode="auto">
          <a:xfrm>
            <a:off x="4953000" y="5931051"/>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2800" dirty="0" err="1">
                <a:latin typeface="Times New Roman" panose="02020603050405020304" pitchFamily="18" charset="0"/>
                <a:cs typeface="Times New Roman" panose="02020603050405020304" pitchFamily="18" charset="0"/>
              </a:rPr>
              <a:t>Tổ</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chức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tiệc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tùng</a:t>
            </a:r>
            <a:endParaRPr lang="en-US" altLang="x-none" sz="2800" dirty="0">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a16="http://schemas.microsoft.com/office/drawing/2014/main" xmlns="" id="{9CCD7C32-7A2F-5A4A-A414-0FA03A86A0FA}"/>
              </a:ext>
            </a:extLst>
          </p:cNvPr>
          <p:cNvSpPr txBox="1">
            <a:spLocks noChangeArrowheads="1"/>
          </p:cNvSpPr>
          <p:nvPr/>
        </p:nvSpPr>
        <p:spPr bwMode="auto">
          <a:xfrm>
            <a:off x="9488809" y="5943083"/>
            <a:ext cx="24304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2800" dirty="0" err="1">
                <a:latin typeface="Times New Roman" panose="02020603050405020304" pitchFamily="18" charset="0"/>
                <a:cs typeface="Times New Roman" panose="02020603050405020304" pitchFamily="18" charset="0"/>
              </a:rPr>
              <a:t>Tổ</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chức</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hội</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hè</a:t>
            </a:r>
            <a:r>
              <a:rPr lang="en-US" altLang="x-none" sz="2800" dirty="0">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a16="http://schemas.microsoft.com/office/drawing/2014/main" xmlns="" id="{0FCD7B29-9B84-C748-A8C5-0EEC03B10ED3}"/>
              </a:ext>
            </a:extLst>
          </p:cNvPr>
          <p:cNvSpPr txBox="1">
            <a:spLocks noChangeArrowheads="1"/>
          </p:cNvSpPr>
          <p:nvPr/>
        </p:nvSpPr>
        <p:spPr bwMode="auto">
          <a:xfrm>
            <a:off x="3854829" y="39469"/>
            <a:ext cx="58961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3600" b="1" i="1" dirty="0" err="1">
                <a:solidFill>
                  <a:srgbClr val="FFFF00"/>
                </a:solidFill>
                <a:highlight>
                  <a:srgbClr val="FF0000"/>
                </a:highlight>
                <a:latin typeface="SVN-Gotham Black" panose="02000604040000020004" pitchFamily="2" charset="0"/>
              </a:rPr>
              <a:t>Đời</a:t>
            </a:r>
            <a:r>
              <a:rPr lang="en-US" altLang="x-none" sz="3600" b="1" i="1" dirty="0">
                <a:solidFill>
                  <a:srgbClr val="FFFF00"/>
                </a:solidFill>
                <a:highlight>
                  <a:srgbClr val="FF0000"/>
                </a:highlight>
                <a:latin typeface="SVN-Gotham Black" panose="02000604040000020004" pitchFamily="2" charset="0"/>
              </a:rPr>
              <a:t> </a:t>
            </a:r>
            <a:r>
              <a:rPr lang="en-US" altLang="x-none" sz="3600" b="1" i="1" dirty="0" err="1">
                <a:solidFill>
                  <a:srgbClr val="FFFF00"/>
                </a:solidFill>
                <a:highlight>
                  <a:srgbClr val="FF0000"/>
                </a:highlight>
                <a:latin typeface="SVN-Gotham Black" panose="02000604040000020004" pitchFamily="2" charset="0"/>
              </a:rPr>
              <a:t>sống</a:t>
            </a:r>
            <a:r>
              <a:rPr lang="en-US" altLang="x-none" sz="3600" b="1" i="1" dirty="0">
                <a:solidFill>
                  <a:srgbClr val="FFFF00"/>
                </a:solidFill>
                <a:highlight>
                  <a:srgbClr val="FF0000"/>
                </a:highlight>
                <a:latin typeface="SVN-Gotham Black" panose="02000604040000020004" pitchFamily="2" charset="0"/>
              </a:rPr>
              <a:t> </a:t>
            </a:r>
            <a:r>
              <a:rPr lang="en-US" altLang="x-none" sz="3600" b="1" i="1" dirty="0" err="1">
                <a:solidFill>
                  <a:srgbClr val="FFFF00"/>
                </a:solidFill>
                <a:highlight>
                  <a:srgbClr val="FF0000"/>
                </a:highlight>
                <a:latin typeface="SVN-Gotham Black" panose="02000604040000020004" pitchFamily="2" charset="0"/>
              </a:rPr>
              <a:t>của</a:t>
            </a:r>
            <a:r>
              <a:rPr lang="en-US" altLang="x-none" sz="3600" b="1" i="1" dirty="0">
                <a:solidFill>
                  <a:srgbClr val="FFFF00"/>
                </a:solidFill>
                <a:highlight>
                  <a:srgbClr val="FF0000"/>
                </a:highlight>
                <a:latin typeface="SVN-Gotham Black" panose="02000604040000020004" pitchFamily="2" charset="0"/>
              </a:rPr>
              <a:t> </a:t>
            </a:r>
            <a:r>
              <a:rPr lang="en-US" altLang="x-none" sz="3600" b="1" i="1" dirty="0" err="1">
                <a:solidFill>
                  <a:srgbClr val="FFFF00"/>
                </a:solidFill>
                <a:highlight>
                  <a:srgbClr val="FF0000"/>
                </a:highlight>
                <a:latin typeface="SVN-Gotham Black" panose="02000604040000020004" pitchFamily="2" charset="0"/>
              </a:rPr>
              <a:t>lãnh</a:t>
            </a:r>
            <a:r>
              <a:rPr lang="en-US" altLang="x-none" sz="3600" b="1" i="1" dirty="0">
                <a:solidFill>
                  <a:srgbClr val="FFFF00"/>
                </a:solidFill>
                <a:highlight>
                  <a:srgbClr val="FF0000"/>
                </a:highlight>
                <a:latin typeface="SVN-Gotham Black" panose="02000604040000020004" pitchFamily="2" charset="0"/>
              </a:rPr>
              <a:t> </a:t>
            </a:r>
            <a:r>
              <a:rPr lang="en-US" altLang="x-none" sz="3600" b="1" i="1" dirty="0" err="1">
                <a:solidFill>
                  <a:srgbClr val="FFFF00"/>
                </a:solidFill>
                <a:highlight>
                  <a:srgbClr val="FF0000"/>
                </a:highlight>
                <a:latin typeface="SVN-Gotham Black" panose="02000604040000020004" pitchFamily="2" charset="0"/>
              </a:rPr>
              <a:t>chúa</a:t>
            </a:r>
            <a:r>
              <a:rPr lang="en-US" altLang="x-none" sz="3600" b="1" i="1" dirty="0">
                <a:solidFill>
                  <a:srgbClr val="FFFF00"/>
                </a:solidFill>
                <a:highlight>
                  <a:srgbClr val="FF0000"/>
                </a:highlight>
                <a:latin typeface="SVN-Gotham Black" panose="02000604040000020004" pitchFamily="2" charset="0"/>
              </a:rPr>
              <a:t>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xmlns=""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13234" y="790073"/>
            <a:ext cx="4619845" cy="539215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xmlns=""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10978" y="790073"/>
            <a:ext cx="4122625" cy="539215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xmlns="" id="{2CAD59E6-EF6F-B340-B068-4C707EC81879}"/>
              </a:ext>
            </a:extLst>
          </p:cNvPr>
          <p:cNvSpPr>
            <a:spLocks noChangeArrowheads="1"/>
          </p:cNvSpPr>
          <p:nvPr/>
        </p:nvSpPr>
        <p:spPr bwMode="auto">
          <a:xfrm>
            <a:off x="414605" y="6352674"/>
            <a:ext cx="38436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x-none" sz="2800" i="1" dirty="0" err="1">
                <a:latin typeface="Times New Roman" panose="02020603050405020304" pitchFamily="18" charset="0"/>
                <a:cs typeface="Times New Roman" panose="02020603050405020304" pitchFamily="18" charset="0"/>
              </a:rPr>
              <a:t>Nông</a:t>
            </a:r>
            <a:r>
              <a:rPr lang="en-US" altLang="x-none" sz="2800" i="1" dirty="0">
                <a:latin typeface="Times New Roman" panose="02020603050405020304" pitchFamily="18" charset="0"/>
                <a:cs typeface="Times New Roman" panose="02020603050405020304" pitchFamily="18" charset="0"/>
              </a:rPr>
              <a:t> </a:t>
            </a:r>
            <a:r>
              <a:rPr lang="en-US" altLang="x-none" sz="2800" i="1" dirty="0" err="1">
                <a:latin typeface="Times New Roman" panose="02020603050405020304" pitchFamily="18" charset="0"/>
                <a:cs typeface="Times New Roman" panose="02020603050405020304" pitchFamily="18" charset="0"/>
              </a:rPr>
              <a:t>nô</a:t>
            </a:r>
            <a:r>
              <a:rPr lang="en-US" altLang="x-none" sz="2800" i="1" dirty="0">
                <a:latin typeface="Times New Roman" panose="02020603050405020304" pitchFamily="18" charset="0"/>
                <a:cs typeface="Times New Roman" panose="02020603050405020304" pitchFamily="18" charset="0"/>
              </a:rPr>
              <a:t> </a:t>
            </a:r>
            <a:r>
              <a:rPr lang="en-US" altLang="x-none" sz="2800" i="1" dirty="0" err="1">
                <a:latin typeface="Times New Roman" panose="02020603050405020304" pitchFamily="18" charset="0"/>
                <a:cs typeface="Times New Roman" panose="02020603050405020304" pitchFamily="18" charset="0"/>
              </a:rPr>
              <a:t>làm</a:t>
            </a:r>
            <a:r>
              <a:rPr lang="en-US" altLang="x-none" sz="2800" i="1" dirty="0">
                <a:latin typeface="Times New Roman" panose="02020603050405020304" pitchFamily="18" charset="0"/>
                <a:cs typeface="Times New Roman" panose="02020603050405020304" pitchFamily="18" charset="0"/>
              </a:rPr>
              <a:t> </a:t>
            </a:r>
            <a:r>
              <a:rPr lang="en-US" altLang="x-none" sz="2800" i="1" dirty="0" err="1">
                <a:latin typeface="Times New Roman" panose="02020603050405020304" pitchFamily="18" charset="0"/>
                <a:cs typeface="Times New Roman" panose="02020603050405020304" pitchFamily="18" charset="0"/>
              </a:rPr>
              <a:t>ruộng</a:t>
            </a:r>
            <a:r>
              <a:rPr lang="en-US" altLang="x-none" sz="2800" i="1" dirty="0">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a16="http://schemas.microsoft.com/office/drawing/2014/main" xmlns=""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9006122" y="691816"/>
            <a:ext cx="2938747" cy="550645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xmlns="" id="{D34CD529-7B7C-FA4D-B18F-BDEE1406ECF1}"/>
              </a:ext>
            </a:extLst>
          </p:cNvPr>
          <p:cNvSpPr txBox="1">
            <a:spLocks noChangeArrowheads="1"/>
          </p:cNvSpPr>
          <p:nvPr/>
        </p:nvSpPr>
        <p:spPr bwMode="auto">
          <a:xfrm>
            <a:off x="5777811" y="6352674"/>
            <a:ext cx="26963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2800" i="1" dirty="0">
                <a:latin typeface="Times New Roman" panose="02020603050405020304" pitchFamily="18" charset="0"/>
                <a:cs typeface="Times New Roman" panose="02020603050405020304" pitchFamily="18" charset="0"/>
              </a:rPr>
              <a:t> </a:t>
            </a:r>
            <a:r>
              <a:rPr lang="en-US" altLang="x-none" sz="2800" i="1" dirty="0" err="1">
                <a:latin typeface="Times New Roman" panose="02020603050405020304" pitchFamily="18" charset="0"/>
                <a:cs typeface="Times New Roman" panose="02020603050405020304" pitchFamily="18" charset="0"/>
              </a:rPr>
              <a:t>Nướng</a:t>
            </a:r>
            <a:r>
              <a:rPr lang="en-US" altLang="x-none" sz="2800" i="1" dirty="0">
                <a:latin typeface="Times New Roman" panose="02020603050405020304" pitchFamily="18" charset="0"/>
                <a:cs typeface="Times New Roman" panose="02020603050405020304" pitchFamily="18" charset="0"/>
              </a:rPr>
              <a:t> </a:t>
            </a:r>
            <a:r>
              <a:rPr lang="en-US" altLang="x-none" sz="2800" i="1" dirty="0" err="1">
                <a:latin typeface="Times New Roman" panose="02020603050405020304" pitchFamily="18" charset="0"/>
                <a:cs typeface="Times New Roman" panose="02020603050405020304" pitchFamily="18" charset="0"/>
              </a:rPr>
              <a:t>bánh</a:t>
            </a:r>
            <a:r>
              <a:rPr lang="en-US" altLang="x-none" sz="2800" dirty="0">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a16="http://schemas.microsoft.com/office/drawing/2014/main" xmlns="" id="{7F6421E4-EC3D-7044-90A3-FE162B08E92D}"/>
              </a:ext>
            </a:extLst>
          </p:cNvPr>
          <p:cNvSpPr txBox="1">
            <a:spLocks noChangeArrowheads="1"/>
          </p:cNvSpPr>
          <p:nvPr/>
        </p:nvSpPr>
        <p:spPr bwMode="auto">
          <a:xfrm>
            <a:off x="9993687" y="6352674"/>
            <a:ext cx="1926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x-none" sz="2800" dirty="0" err="1">
                <a:latin typeface="Times New Roman" panose="02020603050405020304" pitchFamily="18" charset="0"/>
                <a:cs typeface="Times New Roman" panose="02020603050405020304" pitchFamily="18" charset="0"/>
              </a:rPr>
              <a:t>Kéo</a:t>
            </a:r>
            <a:r>
              <a:rPr lang="en-US" altLang="x-none" sz="2800" dirty="0">
                <a:latin typeface="Times New Roman" panose="02020603050405020304" pitchFamily="18" charset="0"/>
                <a:cs typeface="Times New Roman" panose="02020603050405020304" pitchFamily="18" charset="0"/>
              </a:rPr>
              <a:t> </a:t>
            </a:r>
            <a:r>
              <a:rPr lang="en-US" altLang="x-none" sz="2800" dirty="0" err="1">
                <a:latin typeface="Times New Roman" panose="02020603050405020304" pitchFamily="18" charset="0"/>
                <a:cs typeface="Times New Roman" panose="02020603050405020304" pitchFamily="18" charset="0"/>
              </a:rPr>
              <a:t>cày</a:t>
            </a:r>
            <a:endParaRPr lang="en-US" altLang="x-none" sz="2800" dirty="0">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a16="http://schemas.microsoft.com/office/drawing/2014/main" xmlns="" id="{394E4995-EDA9-B14C-B480-90B278349CF6}"/>
              </a:ext>
            </a:extLst>
          </p:cNvPr>
          <p:cNvSpPr txBox="1">
            <a:spLocks noChangeArrowheads="1"/>
          </p:cNvSpPr>
          <p:nvPr/>
        </p:nvSpPr>
        <p:spPr bwMode="auto">
          <a:xfrm>
            <a:off x="3858047" y="53505"/>
            <a:ext cx="44759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x-none" sz="3600" b="1" i="1" dirty="0" err="1">
                <a:solidFill>
                  <a:srgbClr val="FFFF00"/>
                </a:solidFill>
                <a:highlight>
                  <a:srgbClr val="FF0000"/>
                </a:highlight>
              </a:rPr>
              <a:t>Đời</a:t>
            </a:r>
            <a:r>
              <a:rPr lang="en-US" altLang="x-none" sz="3600" b="1" i="1" dirty="0">
                <a:solidFill>
                  <a:srgbClr val="FFFF00"/>
                </a:solidFill>
                <a:highlight>
                  <a:srgbClr val="FF0000"/>
                </a:highlight>
              </a:rPr>
              <a:t> </a:t>
            </a:r>
            <a:r>
              <a:rPr lang="en-US" altLang="x-none" sz="3600" b="1" i="1" dirty="0" err="1">
                <a:solidFill>
                  <a:srgbClr val="FFFF00"/>
                </a:solidFill>
                <a:highlight>
                  <a:srgbClr val="FF0000"/>
                </a:highlight>
              </a:rPr>
              <a:t>sống</a:t>
            </a:r>
            <a:r>
              <a:rPr lang="en-US" altLang="x-none" sz="3600" b="1" i="1" dirty="0">
                <a:solidFill>
                  <a:srgbClr val="FFFF00"/>
                </a:solidFill>
                <a:highlight>
                  <a:srgbClr val="FF0000"/>
                </a:highlight>
              </a:rPr>
              <a:t> </a:t>
            </a:r>
            <a:r>
              <a:rPr lang="en-US" altLang="x-none" sz="3600" b="1" i="1" dirty="0" err="1">
                <a:solidFill>
                  <a:srgbClr val="FFFF00"/>
                </a:solidFill>
                <a:highlight>
                  <a:srgbClr val="FF0000"/>
                </a:highlight>
              </a:rPr>
              <a:t>của</a:t>
            </a:r>
            <a:r>
              <a:rPr lang="en-US" altLang="x-none" sz="3600" b="1" i="1" dirty="0">
                <a:solidFill>
                  <a:srgbClr val="FFFF00"/>
                </a:solidFill>
                <a:highlight>
                  <a:srgbClr val="FF0000"/>
                </a:highlight>
              </a:rPr>
              <a:t> </a:t>
            </a:r>
            <a:r>
              <a:rPr lang="en-US" altLang="x-none" sz="3600" b="1" i="1" dirty="0" err="1">
                <a:solidFill>
                  <a:srgbClr val="FFFF00"/>
                </a:solidFill>
                <a:highlight>
                  <a:srgbClr val="FF0000"/>
                </a:highlight>
              </a:rPr>
              <a:t>nông</a:t>
            </a:r>
            <a:r>
              <a:rPr lang="en-US" altLang="x-none" sz="3600" b="1" i="1" dirty="0">
                <a:solidFill>
                  <a:srgbClr val="FFFF00"/>
                </a:solidFill>
                <a:highlight>
                  <a:srgbClr val="FF0000"/>
                </a:highlight>
              </a:rPr>
              <a:t> </a:t>
            </a:r>
            <a:r>
              <a:rPr lang="en-US" altLang="x-none" sz="3600" b="1" i="1" dirty="0" err="1">
                <a:solidFill>
                  <a:srgbClr val="FFFF00"/>
                </a:solidFill>
                <a:highlight>
                  <a:srgbClr val="FF0000"/>
                </a:highlight>
              </a:rPr>
              <a:t>nô</a:t>
            </a:r>
            <a:r>
              <a:rPr lang="en-US" altLang="x-none" sz="3600" b="1" i="1" dirty="0">
                <a:solidFill>
                  <a:srgbClr val="FFFF00"/>
                </a:solidFill>
                <a:highlight>
                  <a:srgbClr val="FF0000"/>
                </a:highlight>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1834" y="1692286"/>
            <a:ext cx="2890535" cy="523220"/>
          </a:xfrm>
          <a:prstGeom prst="rect">
            <a:avLst/>
          </a:prstGeom>
        </p:spPr>
        <p:txBody>
          <a:bodyPr wrap="none">
            <a:spAutoFit/>
          </a:bodyPr>
          <a:lstStyle/>
          <a:p>
            <a:pPr algn="just">
              <a:spcAft>
                <a:spcPts val="0"/>
              </a:spcAft>
            </a:pPr>
            <a:r>
              <a:rPr lang="pt-BR" sz="2800" b="1" u="sng" dirty="0">
                <a:latin typeface="Times New Roman" panose="02020603050405020304" pitchFamily="18" charset="0"/>
                <a:ea typeface="Times New Roman" panose="02020603050405020304" pitchFamily="18" charset="0"/>
              </a:rPr>
              <a:t>b. Quan hệ xã hội</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1834" y="2378901"/>
            <a:ext cx="9598324" cy="954107"/>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Lãnh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hữu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ruộng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sướng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32604" y="3437788"/>
            <a:ext cx="9736347" cy="954107"/>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Nông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ruộng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rPr>
              <a:t> của </a:t>
            </a:r>
            <a:r>
              <a:rPr lang="en-US" sz="2800" dirty="0" err="1">
                <a:latin typeface="Times New Roman" panose="02020603050405020304" pitchFamily="18" charset="0"/>
                <a:ea typeface="Times New Roman" panose="02020603050405020304" pitchFamily="18" charset="0"/>
              </a:rPr>
              <a:t>lãnh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nặng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11834" y="4601454"/>
            <a:ext cx="10184921" cy="954107"/>
          </a:xfrm>
          <a:prstGeom prst="rect">
            <a:avLst/>
          </a:prstGeom>
        </p:spPr>
        <p:txBody>
          <a:bodyPr wrap="square">
            <a:spAutoFit/>
          </a:bodyPr>
          <a:lstStyle/>
          <a:p>
            <a:r>
              <a:rPr lang="en-US" sz="2800" b="1" i="1" dirty="0">
                <a:latin typeface="Times New Roman" panose="02020603050405020304" pitchFamily="18" charset="0"/>
                <a:ea typeface="Times New Roman" panose="02020603050405020304" pitchFamily="18" charset="0"/>
              </a:rPr>
              <a:t>=&gt; </a:t>
            </a:r>
            <a:r>
              <a:rPr lang="en-US" sz="2800" b="1" i="1" dirty="0" err="1">
                <a:latin typeface="Times New Roman" panose="02020603050405020304" pitchFamily="18" charset="0"/>
                <a:ea typeface="Times New Roman" panose="02020603050405020304" pitchFamily="18" charset="0"/>
              </a:rPr>
              <a:t>Đây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quan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hệ</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giữa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lãnh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chúa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với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nông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nô</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quan</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hệ</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gia</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cấp</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bóc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lột</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và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giai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cấp</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bị</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bóc</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lột</a:t>
            </a:r>
            <a:r>
              <a:rPr lang="en-US" sz="2800" b="1" i="1" dirty="0">
                <a:latin typeface="Times New Roman" panose="02020603050405020304" pitchFamily="18" charset="0"/>
                <a:ea typeface="Times New Roman" panose="02020603050405020304" pitchFamily="18" charset="0"/>
              </a:rPr>
              <a:t>)</a:t>
            </a:r>
            <a:endParaRPr lang="en-US" sz="2800" dirty="0"/>
          </a:p>
        </p:txBody>
      </p:sp>
      <p:sp>
        <p:nvSpPr>
          <p:cNvPr id="6" name="Rectangle 5">
            <a:extLst>
              <a:ext uri="{FF2B5EF4-FFF2-40B4-BE49-F238E27FC236}">
                <a16:creationId xmlns:a16="http://schemas.microsoft.com/office/drawing/2014/main" xmlns="" id="{4D0CE3C2-7F2C-664A-AAC8-9709309C6B95}"/>
              </a:ext>
            </a:extLst>
          </p:cNvPr>
          <p:cNvSpPr/>
          <p:nvPr/>
        </p:nvSpPr>
        <p:spPr>
          <a:xfrm>
            <a:off x="0" y="0"/>
            <a:ext cx="12192000" cy="132343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914400" indent="-914400">
              <a:buAutoNum type="arabicPeriod" startAt="2"/>
            </a:pP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Lãnh</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địa</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và</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quan</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hệ</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xã</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hội</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p>
          <a:p>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của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chế</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độ</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ở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Tây</a:t>
            </a:r>
            <a:r>
              <a:rPr lang="en-US" sz="40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0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Âu</a:t>
            </a:r>
            <a:endParaRPr lang="x-none"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4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144"/>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1229954-97BD-B54E-8C01-F7D7E8EB149C}"/>
              </a:ext>
            </a:extLst>
          </p:cNvPr>
          <p:cNvPicPr>
            <a:picLocks noChangeAspect="1"/>
          </p:cNvPicPr>
          <p:nvPr/>
        </p:nvPicPr>
        <p:blipFill rotWithShape="1">
          <a:blip r:embed="rId3"/>
          <a:srcRect l="15685" r="24626"/>
          <a:stretch/>
        </p:blipFill>
        <p:spPr>
          <a:xfrm>
            <a:off x="8348870" y="3041565"/>
            <a:ext cx="1948068" cy="4081478"/>
          </a:xfrm>
          <a:prstGeom prst="rect">
            <a:avLst/>
          </a:prstGeom>
        </p:spPr>
      </p:pic>
      <p:sp>
        <p:nvSpPr>
          <p:cNvPr id="4" name="Cloud Callout 3">
            <a:extLst>
              <a:ext uri="{FF2B5EF4-FFF2-40B4-BE49-F238E27FC236}">
                <a16:creationId xmlns:a16="http://schemas.microsoft.com/office/drawing/2014/main" xmlns="" id="{41DFB6FC-CD2E-3045-87FB-D088396F1D94}"/>
              </a:ext>
            </a:extLst>
          </p:cNvPr>
          <p:cNvSpPr/>
          <p:nvPr/>
        </p:nvSpPr>
        <p:spPr>
          <a:xfrm>
            <a:off x="1709531" y="0"/>
            <a:ext cx="6440555" cy="3697356"/>
          </a:xfrm>
          <a:prstGeom prst="cloudCallout">
            <a:avLst>
              <a:gd name="adj1" fmla="val 53066"/>
              <a:gd name="adj2" fmla="val 5081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600" b="1" dirty="0">
                <a:latin typeface="Times New Roman" panose="02020603050405020304" pitchFamily="18" charset="0"/>
                <a:cs typeface="Times New Roman" panose="02020603050405020304" pitchFamily="18" charset="0"/>
              </a:rPr>
              <a:t>Em có nhận xét gì về đời sống của lãnh chúa và nông nô?</a:t>
            </a:r>
          </a:p>
        </p:txBody>
      </p:sp>
    </p:spTree>
    <p:extLst>
      <p:ext uri="{BB962C8B-B14F-4D97-AF65-F5344CB8AC3E}">
        <p14:creationId xmlns:p14="http://schemas.microsoft.com/office/powerpoint/2010/main" val="2734846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25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9"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9"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43A1BA86-D1F8-A248-94C8-E9F9D821A069}"/>
              </a:ext>
            </a:extLst>
          </p:cNvPr>
          <p:cNvSpPr/>
          <p:nvPr/>
        </p:nvSpPr>
        <p:spPr>
          <a:xfrm>
            <a:off x="74061" y="1246487"/>
            <a:ext cx="11963400" cy="55843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eaLnBrk="0" fontAlgn="base" hangingPunct="0">
              <a:spcBef>
                <a:spcPct val="0"/>
              </a:spcBef>
              <a:spcAft>
                <a:spcPct val="0"/>
              </a:spcAft>
              <a:defRPr/>
            </a:pPr>
            <a:endParaRPr lang="vi-VN" sz="2800" dirty="0">
              <a:solidFill>
                <a:schemeClr val="tx1"/>
              </a:solidFill>
              <a:latin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6CF5453A-60E6-AB42-85A0-81F8D86CB401}"/>
              </a:ext>
            </a:extLst>
          </p:cNvPr>
          <p:cNvSpPr/>
          <p:nvPr/>
        </p:nvSpPr>
        <p:spPr>
          <a:xfrm>
            <a:off x="5780314" y="1208314"/>
            <a:ext cx="315686" cy="5584371"/>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6">
            <a:extLst>
              <a:ext uri="{FF2B5EF4-FFF2-40B4-BE49-F238E27FC236}">
                <a16:creationId xmlns:a16="http://schemas.microsoft.com/office/drawing/2014/main" xmlns="" id="{BD26BDFC-9984-544E-A790-584927EBD03F}"/>
              </a:ext>
            </a:extLst>
          </p:cNvPr>
          <p:cNvSpPr/>
          <p:nvPr/>
        </p:nvSpPr>
        <p:spPr>
          <a:xfrm>
            <a:off x="417443" y="1775927"/>
            <a:ext cx="5043645" cy="5016758"/>
          </a:xfrm>
          <a:prstGeom prst="rect">
            <a:avLst/>
          </a:prstGeom>
        </p:spPr>
        <p:txBody>
          <a:bodyPr wrap="square">
            <a:spAutoFit/>
          </a:bodyPr>
          <a:lstStyle/>
          <a:p>
            <a:pPr lvl="0" algn="just" eaLnBrk="0" fontAlgn="base" hangingPunct="0">
              <a:spcBef>
                <a:spcPct val="0"/>
              </a:spcBef>
              <a:spcAft>
                <a:spcPct val="0"/>
              </a:spcAft>
              <a:defRPr/>
            </a:pPr>
            <a:endParaRPr lang="vi-VN" sz="3200" dirty="0">
              <a:latin typeface="Times New Roman" panose="02020603050405020304" pitchFamily="18" charset="0"/>
              <a:cs typeface="Arial" panose="020B0604020202020204" pitchFamily="34" charset="0"/>
            </a:endParaRPr>
          </a:p>
          <a:p>
            <a:pPr lvl="0" algn="just" eaLnBrk="0" fontAlgn="base" hangingPunct="0">
              <a:spcBef>
                <a:spcPct val="0"/>
              </a:spcBef>
              <a:spcAft>
                <a:spcPct val="0"/>
              </a:spcAft>
              <a:defRPr/>
            </a:pPr>
            <a:r>
              <a:rPr lang="vi-VN" sz="3200" dirty="0">
                <a:latin typeface="Times New Roman" panose="02020603050405020304" pitchFamily="18" charset="0"/>
                <a:cs typeface="Arial" panose="020B0604020202020204" pitchFamily="34" charset="0"/>
              </a:rPr>
              <a:t>+ Xây dựng những pháo đài kiên cố, </a:t>
            </a:r>
          </a:p>
          <a:p>
            <a:pPr lvl="0" algn="just" eaLnBrk="0" fontAlgn="base" hangingPunct="0">
              <a:spcBef>
                <a:spcPct val="0"/>
              </a:spcBef>
              <a:spcAft>
                <a:spcPct val="0"/>
              </a:spcAft>
              <a:defRPr/>
            </a:pPr>
            <a:r>
              <a:rPr lang="vi-VN" sz="3200" dirty="0">
                <a:latin typeface="Times New Roman" panose="02020603050405020304" pitchFamily="18" charset="0"/>
                <a:cs typeface="Arial" panose="020B0604020202020204" pitchFamily="34" charset="0"/>
              </a:rPr>
              <a:t>+ Phần đất đai ở xung quanh lâu đài lãnh chúa giao cho nông nô sử dụng và thu tô, thuế.</a:t>
            </a:r>
          </a:p>
          <a:p>
            <a:pPr lvl="0" algn="just" eaLnBrk="0" fontAlgn="base" hangingPunct="0">
              <a:spcBef>
                <a:spcPct val="0"/>
              </a:spcBef>
              <a:spcAft>
                <a:spcPct val="0"/>
              </a:spcAft>
              <a:defRPr/>
            </a:pPr>
            <a:r>
              <a:rPr lang="vi-VN" sz="3200" dirty="0">
                <a:latin typeface="Times New Roman" panose="02020603050405020304" pitchFamily="18" charset="0"/>
                <a:cs typeface="Arial" panose="020B0604020202020204" pitchFamily="34" charset="0"/>
              </a:rPr>
              <a:t>+ Các lãnh chúa thì không bao giờ phải lao động,. Họ đối xử tàn nhẫn với nông nô.</a:t>
            </a:r>
          </a:p>
        </p:txBody>
      </p:sp>
      <p:sp>
        <p:nvSpPr>
          <p:cNvPr id="8" name="Rectangle 7">
            <a:extLst>
              <a:ext uri="{FF2B5EF4-FFF2-40B4-BE49-F238E27FC236}">
                <a16:creationId xmlns:a16="http://schemas.microsoft.com/office/drawing/2014/main" xmlns="" id="{63253EB8-D899-8649-8F89-5A458955A213}"/>
              </a:ext>
            </a:extLst>
          </p:cNvPr>
          <p:cNvSpPr/>
          <p:nvPr/>
        </p:nvSpPr>
        <p:spPr>
          <a:xfrm>
            <a:off x="6492886" y="2066391"/>
            <a:ext cx="5461088" cy="4435830"/>
          </a:xfrm>
          <a:prstGeom prst="rect">
            <a:avLst/>
          </a:prstGeom>
        </p:spPr>
        <p:txBody>
          <a:bodyPr wrap="square">
            <a:spAutoFit/>
          </a:bodyPr>
          <a:lstStyle/>
          <a:p>
            <a:pPr>
              <a:lnSpc>
                <a:spcPct val="150000"/>
              </a:lnSpc>
              <a:defRPr/>
            </a:pPr>
            <a:r>
              <a:rPr lang="vi-VN" sz="3200" dirty="0">
                <a:latin typeface="Times New Roman" panose="02020603050405020304" pitchFamily="18" charset="0"/>
                <a:cs typeface="Times New Roman" panose="02020603050405020304" pitchFamily="18" charset="0"/>
              </a:rPr>
              <a:t>+ Phải nộp tô rất nặng, có khi tới 1/2 sản phẩm thu được.</a:t>
            </a:r>
          </a:p>
          <a:p>
            <a:pPr>
              <a:lnSpc>
                <a:spcPct val="150000"/>
              </a:lnSpc>
              <a:defRPr/>
            </a:pPr>
            <a:r>
              <a:rPr lang="vi-VN" sz="3200" dirty="0">
                <a:latin typeface="Times New Roman" panose="02020603050405020304" pitchFamily="18" charset="0"/>
                <a:cs typeface="Times New Roman" panose="02020603050405020304" pitchFamily="18" charset="0"/>
              </a:rPr>
              <a:t>+ Nộp nhiều thứ thuế khác như thuế thân, thuế cưới xin, thuế thừa kế tài sản,... </a:t>
            </a:r>
          </a:p>
          <a:p>
            <a:pPr>
              <a:lnSpc>
                <a:spcPct val="150000"/>
              </a:lnSpc>
              <a:defRPr/>
            </a:pPr>
            <a:r>
              <a:rPr lang="vi-VN" sz="3200" dirty="0">
                <a:latin typeface="Times New Roman" panose="02020603050405020304" pitchFamily="18" charset="0"/>
                <a:cs typeface="Times New Roman" panose="02020603050405020304" pitchFamily="18" charset="0"/>
              </a:rPr>
              <a:t>+ Bị lãnh chúa đối xử tàn nhẫn.</a:t>
            </a:r>
          </a:p>
        </p:txBody>
      </p:sp>
      <p:sp>
        <p:nvSpPr>
          <p:cNvPr id="2" name="Rectangle 1">
            <a:extLst>
              <a:ext uri="{FF2B5EF4-FFF2-40B4-BE49-F238E27FC236}">
                <a16:creationId xmlns:a16="http://schemas.microsoft.com/office/drawing/2014/main" xmlns="" id="{C6D9D951-9C83-DE4D-8968-815CCFB36F7F}"/>
              </a:ext>
            </a:extLst>
          </p:cNvPr>
          <p:cNvSpPr/>
          <p:nvPr/>
        </p:nvSpPr>
        <p:spPr>
          <a:xfrm>
            <a:off x="1699928" y="1291183"/>
            <a:ext cx="2454519" cy="646331"/>
          </a:xfrm>
          <a:prstGeom prst="rect">
            <a:avLst/>
          </a:prstGeom>
        </p:spPr>
        <p:txBody>
          <a:bodyPr wrap="none">
            <a:spAutoFit/>
          </a:bodyPr>
          <a:lstStyle/>
          <a:p>
            <a:pPr lvl="0" algn="ctr" eaLnBrk="0" fontAlgn="base" hangingPunct="0">
              <a:spcBef>
                <a:spcPct val="0"/>
              </a:spcBef>
              <a:spcAft>
                <a:spcPct val="0"/>
              </a:spcAft>
              <a:defRPr/>
            </a:pPr>
            <a:r>
              <a:rPr lang="vi-VN" sz="3600" b="1" u="sng" dirty="0">
                <a:solidFill>
                  <a:srgbClr val="FF0000"/>
                </a:solidFill>
                <a:latin typeface="Times New Roman" panose="02020603050405020304" pitchFamily="18" charset="0"/>
                <a:cs typeface="Arial" panose="020B0604020202020204" pitchFamily="34" charset="0"/>
              </a:rPr>
              <a:t>Lãnh chúa:</a:t>
            </a:r>
          </a:p>
        </p:txBody>
      </p:sp>
      <p:sp>
        <p:nvSpPr>
          <p:cNvPr id="4" name="Rectangle 3">
            <a:extLst>
              <a:ext uri="{FF2B5EF4-FFF2-40B4-BE49-F238E27FC236}">
                <a16:creationId xmlns:a16="http://schemas.microsoft.com/office/drawing/2014/main" xmlns="" id="{E9132F16-8B19-BC41-A760-C8881131253C}"/>
              </a:ext>
            </a:extLst>
          </p:cNvPr>
          <p:cNvSpPr/>
          <p:nvPr/>
        </p:nvSpPr>
        <p:spPr>
          <a:xfrm>
            <a:off x="7435391" y="1291183"/>
            <a:ext cx="1992854" cy="646331"/>
          </a:xfrm>
          <a:prstGeom prst="rect">
            <a:avLst/>
          </a:prstGeom>
        </p:spPr>
        <p:txBody>
          <a:bodyPr wrap="none">
            <a:spAutoFit/>
          </a:bodyPr>
          <a:lstStyle/>
          <a:p>
            <a:pPr lvl="0" algn="ctr">
              <a:defRPr/>
            </a:pPr>
            <a:r>
              <a:rPr lang="vi-VN" sz="3600" b="1" u="sng" dirty="0">
                <a:solidFill>
                  <a:srgbClr val="FF0000"/>
                </a:solidFill>
                <a:latin typeface="Times New Roman" panose="02020603050405020304" pitchFamily="18" charset="0"/>
                <a:cs typeface="Times New Roman" panose="02020603050405020304" pitchFamily="18" charset="0"/>
              </a:rPr>
              <a:t>Nông nô:</a:t>
            </a:r>
          </a:p>
        </p:txBody>
      </p:sp>
    </p:spTree>
    <p:custDataLst>
      <p:tags r:id="rId1"/>
    </p:custDataLst>
    <p:extLst>
      <p:ext uri="{BB962C8B-B14F-4D97-AF65-F5344CB8AC3E}">
        <p14:creationId xmlns:p14="http://schemas.microsoft.com/office/powerpoint/2010/main" val="24098621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12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7" dur="125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50000">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14:bounceEnd="50000">
                                          <p:cBhvr additive="base">
                                            <p:cTn id="20" dur="125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1"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
                                            </p:tgtEl>
                                            <p:attrNameLst>
                                              <p:attrName>ppt_y</p:attrName>
                                            </p:attrNameLst>
                                          </p:cBhvr>
                                          <p:tavLst>
                                            <p:tav tm="0">
                                              <p:val>
                                                <p:strVal val="#ppt_y"/>
                                              </p:val>
                                            </p:tav>
                                            <p:tav tm="100000">
                                              <p:val>
                                                <p:strVal val="#ppt_y"/>
                                              </p:val>
                                            </p:tav>
                                          </p:tavLst>
                                        </p:anim>
                                        <p:anim calcmode="lin" valueType="num">
                                          <p:cBhvr>
                                            <p:cTn id="2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250" fill="hold"/>
                                            <p:tgtEl>
                                              <p:spTgt spid="2"/>
                                            </p:tgtEl>
                                            <p:attrNameLst>
                                              <p:attrName>ppt_x</p:attrName>
                                            </p:attrNameLst>
                                          </p:cBhvr>
                                          <p:tavLst>
                                            <p:tav tm="0">
                                              <p:val>
                                                <p:strVal val="#ppt_x"/>
                                              </p:val>
                                            </p:tav>
                                            <p:tav tm="100000">
                                              <p:val>
                                                <p:strVal val="#ppt_x"/>
                                              </p:val>
                                            </p:tav>
                                          </p:tavLst>
                                        </p:anim>
                                        <p:anim calcmode="lin" valueType="num">
                                          <p:cBhvr additive="base">
                                            <p:cTn id="17" dur="125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250" fill="hold"/>
                                            <p:tgtEl>
                                              <p:spTgt spid="4"/>
                                            </p:tgtEl>
                                            <p:attrNameLst>
                                              <p:attrName>ppt_x</p:attrName>
                                            </p:attrNameLst>
                                          </p:cBhvr>
                                          <p:tavLst>
                                            <p:tav tm="0">
                                              <p:val>
                                                <p:strVal val="#ppt_x"/>
                                              </p:val>
                                            </p:tav>
                                            <p:tav tm="100000">
                                              <p:val>
                                                <p:strVal val="#ppt_x"/>
                                              </p:val>
                                            </p:tav>
                                          </p:tavLst>
                                        </p:anim>
                                        <p:anim calcmode="lin" valueType="num">
                                          <p:cBhvr additive="base">
                                            <p:cTn id="21"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
                                            </p:tgtEl>
                                            <p:attrNameLst>
                                              <p:attrName>ppt_y</p:attrName>
                                            </p:attrNameLst>
                                          </p:cBhvr>
                                          <p:tavLst>
                                            <p:tav tm="0">
                                              <p:val>
                                                <p:strVal val="#ppt_y"/>
                                              </p:val>
                                            </p:tav>
                                            <p:tav tm="100000">
                                              <p:val>
                                                <p:strVal val="#ppt_y"/>
                                              </p:val>
                                            </p:tav>
                                          </p:tavLst>
                                        </p:anim>
                                        <p:anim calcmode="lin" valueType="num">
                                          <p:cBhvr>
                                            <p:cTn id="2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 calcmode="lin" valueType="num">
                                          <p:cBhvr>
                                            <p:cTn id="3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2"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a16="http://schemas.microsoft.com/office/drawing/2014/main" xmlns="" id="{AF767965-B725-3443-AFA3-89A0D035C939}"/>
              </a:ext>
            </a:extLst>
          </p:cNvPr>
          <p:cNvPicPr>
            <a:picLocks noChangeAspect="1"/>
          </p:cNvPicPr>
          <p:nvPr/>
        </p:nvPicPr>
        <p:blipFill rotWithShape="1">
          <a:blip r:embed="rId2">
            <a:extLst>
              <a:ext uri="{28A0092B-C50C-407E-A947-70E740481C1C}">
                <a14:useLocalDpi xmlns:a14="http://schemas.microsoft.com/office/drawing/2010/main" val="0"/>
              </a:ext>
            </a:extLst>
          </a:blip>
          <a:srcRect l="6719" r="7240" b="26125"/>
          <a:stretch/>
        </p:blipFill>
        <p:spPr bwMode="auto">
          <a:xfrm>
            <a:off x="-2817" y="0"/>
            <a:ext cx="12194817" cy="638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C7CBDDC3-6EFE-C84C-8067-3EF0FF22DF85}"/>
              </a:ext>
            </a:extLst>
          </p:cNvPr>
          <p:cNvSpPr txBox="1"/>
          <p:nvPr/>
        </p:nvSpPr>
        <p:spPr>
          <a:xfrm>
            <a:off x="293507" y="6287052"/>
            <a:ext cx="11607800" cy="584775"/>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Đời sống của lãnh chúa và nông nô</a:t>
            </a:r>
          </a:p>
        </p:txBody>
      </p:sp>
      <p:sp>
        <p:nvSpPr>
          <p:cNvPr id="4" name="Horizontal Scroll 3"/>
          <p:cNvSpPr/>
          <p:nvPr/>
        </p:nvSpPr>
        <p:spPr>
          <a:xfrm>
            <a:off x="172830" y="0"/>
            <a:ext cx="11502335" cy="1245704"/>
          </a:xfrm>
          <a:prstGeom prst="horizontalScrol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anose="02020603050405020304" pitchFamily="18" charset="0"/>
                <a:cs typeface="Times New Roman" panose="02020603050405020304" pitchFamily="18" charset="0"/>
              </a:rPr>
              <a:t>Kinh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tê</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lãnh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thê</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nào</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67973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321" y="0"/>
            <a:ext cx="10429461"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3</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của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t>
            </a:r>
            <a:r>
              <a:rPr lang="en-US" sz="3600" b="1" dirty="0" err="1" smtClean="0">
                <a:solidFill>
                  <a:srgbClr val="FF0000"/>
                </a:solidFill>
                <a:latin typeface="Times New Roman" panose="02020603050405020304" pitchFamily="18" charset="0"/>
                <a:cs typeface="Times New Roman" panose="02020603050405020304" pitchFamily="18" charset="0"/>
              </a:rPr>
              <a:t>hiên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chúa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Giáo</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524500" y="646331"/>
            <a:ext cx="6667500" cy="6143752"/>
          </a:xfrm>
          <a:prstGeom prst="rect">
            <a:avLst/>
          </a:prstGeom>
        </p:spPr>
      </p:pic>
      <p:sp>
        <p:nvSpPr>
          <p:cNvPr id="6" name="Cloud Callout 5"/>
          <p:cNvSpPr/>
          <p:nvPr/>
        </p:nvSpPr>
        <p:spPr>
          <a:xfrm>
            <a:off x="0" y="962976"/>
            <a:ext cx="5366083" cy="2755231"/>
          </a:xfrm>
          <a:prstGeom prst="cloudCallout">
            <a:avLst>
              <a:gd name="adj1" fmla="val 45289"/>
              <a:gd name="adj2" fmla="val 71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latin typeface="Times New Roman" panose="02020603050405020304" pitchFamily="18" charset="0"/>
                <a:cs typeface="Times New Roman" panose="02020603050405020304" pitchFamily="18" charset="0"/>
              </a:rPr>
              <a:t>Nêu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nét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sơ</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lược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vê</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ra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đời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Chúa</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giáo</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255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591" y="503583"/>
            <a:ext cx="104294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3</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Sư</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đời</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của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hiên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chúa</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Giáo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556591" y="1325802"/>
            <a:ext cx="10830277" cy="1569660"/>
          </a:xfrm>
          <a:prstGeom prst="rect">
            <a:avLst/>
          </a:prstGeom>
        </p:spPr>
        <p:txBody>
          <a:bodyPr wrap="square">
            <a:spAutoFit/>
          </a:bodyPr>
          <a:lstStyle/>
          <a:p>
            <a:pPr algn="just">
              <a:spcAft>
                <a:spcPts val="0"/>
              </a:spcAft>
            </a:pPr>
            <a:r>
              <a:rPr lang="vi-VN" sz="3200" b="1" dirty="0">
                <a:latin typeface="Times New Roman" panose="02020603050405020304" pitchFamily="18" charset="0"/>
                <a:ea typeface="Times New Roman" panose="02020603050405020304" pitchFamily="18" charset="0"/>
              </a:rPr>
              <a:t>- Thời gian: </a:t>
            </a:r>
            <a:r>
              <a:rPr lang="vi-VN" sz="3200" dirty="0">
                <a:latin typeface="Times New Roman" panose="02020603050405020304" pitchFamily="18" charset="0"/>
                <a:ea typeface="Times New Roman" panose="02020603050405020304" pitchFamily="18" charset="0"/>
              </a:rPr>
              <a:t>Thế kỉ I</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3200" b="1" dirty="0">
                <a:latin typeface="Times New Roman" panose="02020603050405020304" pitchFamily="18" charset="0"/>
                <a:ea typeface="Times New Roman" panose="02020603050405020304" pitchFamily="18" charset="0"/>
              </a:rPr>
              <a:t>- Địa điểm: </a:t>
            </a:r>
            <a:r>
              <a:rPr lang="vi-VN" sz="3200" dirty="0">
                <a:latin typeface="Times New Roman" panose="02020603050405020304" pitchFamily="18" charset="0"/>
                <a:ea typeface="Times New Roman" panose="02020603050405020304" pitchFamily="18" charset="0"/>
              </a:rPr>
              <a:t>Giu-đê (Vùng Giê-ru-sa-lem) hiện nay thuộc Palestin (La Mã)</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556591" y="3106161"/>
            <a:ext cx="10830276" cy="584775"/>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Nguồn gốc</a:t>
            </a:r>
            <a:r>
              <a:rPr lang="vi-VN" sz="3200" dirty="0">
                <a:latin typeface="Times New Roman" panose="02020603050405020304" pitchFamily="18" charset="0"/>
                <a:ea typeface="Times New Roman" panose="02020603050405020304" pitchFamily="18" charset="0"/>
              </a:rPr>
              <a:t>: kế thừa giáo lí cơ bản và tín điều của đạo Do </a:t>
            </a:r>
            <a:r>
              <a:rPr lang="vi-VN" sz="3200" dirty="0" smtClean="0">
                <a:latin typeface="Times New Roman" panose="02020603050405020304" pitchFamily="18" charset="0"/>
                <a:ea typeface="Times New Roman" panose="02020603050405020304" pitchFamily="18" charset="0"/>
              </a:rPr>
              <a:t>Thái</a:t>
            </a:r>
            <a:endParaRPr lang="en-US"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556591" y="3723860"/>
            <a:ext cx="11054564" cy="3046988"/>
          </a:xfrm>
          <a:prstGeom prst="rect">
            <a:avLst/>
          </a:prstGeom>
        </p:spPr>
        <p:txBody>
          <a:bodyPr wrap="square">
            <a:spAutoFit/>
          </a:bodyPr>
          <a:lstStyle/>
          <a:p>
            <a:pPr algn="just">
              <a:spcAft>
                <a:spcPts val="0"/>
              </a:spcAft>
            </a:pPr>
            <a:r>
              <a:rPr lang="vi-VN" sz="3200"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Quá trình</a:t>
            </a:r>
            <a:r>
              <a:rPr lang="vi-VN"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Khi mới ra đời, Thiên Chúa giáo bị đế quốc La Mã ngăn cản. </a:t>
            </a:r>
            <a:endParaRPr lang="en-US" sz="2800" dirty="0">
              <a:latin typeface="Times New Roman" panose="02020603050405020304" pitchFamily="18" charset="0"/>
              <a:ea typeface="Times New Roman" panose="02020603050405020304" pitchFamily="18" charset="0"/>
            </a:endParaRPr>
          </a:p>
          <a:p>
            <a:pPr algn="just">
              <a:spcAft>
                <a:spcPts val="0"/>
              </a:spcAft>
            </a:pPr>
            <a:r>
              <a:rPr lang="vi-VN" sz="3200" dirty="0">
                <a:latin typeface="Times New Roman" panose="02020603050405020304" pitchFamily="18" charset="0"/>
                <a:ea typeface="Times New Roman" panose="02020603050405020304" pitchFamily="18" charset="0"/>
              </a:rPr>
              <a:t>+ Thời trung đại, Thiên Chúa giáo trở thành tư tưởng thống trị của giai cấp phong kiến.</a:t>
            </a:r>
            <a:endParaRPr lang="en-US" sz="2800" dirty="0">
              <a:latin typeface="Times New Roman" panose="02020603050405020304" pitchFamily="18" charset="0"/>
              <a:ea typeface="Times New Roman" panose="02020603050405020304" pitchFamily="18" charset="0"/>
            </a:endParaRPr>
          </a:p>
          <a:p>
            <a:r>
              <a:rPr lang="en-US" sz="32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dirty="0">
                <a:latin typeface="Times New Roman" panose="02020603050405020304" pitchFamily="18" charset="0"/>
                <a:ea typeface="Times New Roman" panose="02020603050405020304" pitchFamily="18" charset="0"/>
              </a:rPr>
              <a:t>  Thiên Chúa giáo trở thành thế lực rất lớn về chính trị, kinh tế, văn hóa, xã hội ở Tây Âu.</a:t>
            </a:r>
            <a:endParaRPr lang="en-US" sz="3200" dirty="0"/>
          </a:p>
        </p:txBody>
      </p:sp>
    </p:spTree>
    <p:extLst>
      <p:ext uri="{BB962C8B-B14F-4D97-AF65-F5344CB8AC3E}">
        <p14:creationId xmlns:p14="http://schemas.microsoft.com/office/powerpoint/2010/main" val="4194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46461055"/>
              </p:ext>
            </p:extLst>
          </p:nvPr>
        </p:nvGraphicFramePr>
        <p:xfrm>
          <a:off x="0" y="0"/>
          <a:ext cx="1200647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59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332"/>
            <a:lum/>
          </a:blip>
          <a:srcRect/>
          <a:stretch>
            <a:fillRect l="-10000" r="-10000"/>
          </a:stretch>
        </a:blip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xmlns="" id="{E93EE845-B2E9-954B-AE0D-4836A7630CA6}"/>
              </a:ext>
            </a:extLst>
          </p:cNvPr>
          <p:cNvSpPr/>
          <p:nvPr/>
        </p:nvSpPr>
        <p:spPr>
          <a:xfrm>
            <a:off x="12464143" y="489857"/>
            <a:ext cx="6890657" cy="6368143"/>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xmlns="" id="{B7CBC1D0-5482-BB4D-8C3C-BD92B74538E3}"/>
              </a:ext>
            </a:extLst>
          </p:cNvPr>
          <p:cNvSpPr/>
          <p:nvPr/>
        </p:nvSpPr>
        <p:spPr>
          <a:xfrm>
            <a:off x="3801035" y="648197"/>
            <a:ext cx="8390965" cy="144655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400" b="1" dirty="0" smtClean="0">
                <a:solidFill>
                  <a:srgbClr val="FF0000"/>
                </a:solidFill>
                <a:latin typeface="Snell Roundhand Black" panose="02000603080000090004" pitchFamily="2" charset="77"/>
              </a:rPr>
              <a:t>4</a:t>
            </a:r>
            <a:r>
              <a:rPr lang="vi-VN" sz="4400" b="1" dirty="0" smtClean="0">
                <a:solidFill>
                  <a:srgbClr val="FF0000"/>
                </a:solidFill>
                <a:latin typeface="Snell Roundhand Black" panose="02000603080000090004" pitchFamily="2" charset="77"/>
              </a:rPr>
              <a:t>. </a:t>
            </a:r>
            <a:r>
              <a:rPr lang="vi-VN" sz="4400" b="1" dirty="0">
                <a:solidFill>
                  <a:srgbClr val="FF0000"/>
                </a:solidFill>
                <a:latin typeface="Snell Roundhand Black" panose="02000603080000090004" pitchFamily="2" charset="77"/>
              </a:rPr>
              <a:t>Sự xuất hiện </a:t>
            </a:r>
            <a:r>
              <a:rPr lang="en-US" sz="4400" b="1" dirty="0" err="1" smtClean="0">
                <a:solidFill>
                  <a:srgbClr val="FF0000"/>
                </a:solidFill>
                <a:latin typeface="Snell Roundhand Black" panose="02000603080000090004" pitchFamily="2" charset="77"/>
              </a:rPr>
              <a:t>và</a:t>
            </a:r>
            <a:r>
              <a:rPr lang="en-US" sz="4400" b="1" dirty="0" smtClean="0">
                <a:solidFill>
                  <a:srgbClr val="FF0000"/>
                </a:solidFill>
                <a:latin typeface="Snell Roundhand Black" panose="02000603080000090004" pitchFamily="2" charset="77"/>
              </a:rPr>
              <a:t> </a:t>
            </a:r>
            <a:r>
              <a:rPr lang="en-US" sz="4400" b="1" dirty="0" err="1" smtClean="0">
                <a:solidFill>
                  <a:srgbClr val="FF0000"/>
                </a:solidFill>
                <a:latin typeface="Snell Roundhand Black" panose="02000603080000090004" pitchFamily="2" charset="77"/>
              </a:rPr>
              <a:t>vai</a:t>
            </a:r>
            <a:r>
              <a:rPr lang="en-US" sz="4400" b="1" dirty="0" smtClean="0">
                <a:solidFill>
                  <a:srgbClr val="FF0000"/>
                </a:solidFill>
                <a:latin typeface="Snell Roundhand Black" panose="02000603080000090004" pitchFamily="2" charset="77"/>
              </a:rPr>
              <a:t> </a:t>
            </a:r>
            <a:r>
              <a:rPr lang="en-US" sz="4400" b="1" dirty="0" err="1" smtClean="0">
                <a:solidFill>
                  <a:srgbClr val="FF0000"/>
                </a:solidFill>
                <a:latin typeface="Snell Roundhand Black" panose="02000603080000090004" pitchFamily="2" charset="77"/>
              </a:rPr>
              <a:t>trò</a:t>
            </a:r>
            <a:r>
              <a:rPr lang="en-US" sz="4400" b="1" dirty="0" smtClean="0">
                <a:solidFill>
                  <a:srgbClr val="FF0000"/>
                </a:solidFill>
                <a:latin typeface="Snell Roundhand Black" panose="02000603080000090004" pitchFamily="2" charset="77"/>
              </a:rPr>
              <a:t> </a:t>
            </a:r>
            <a:r>
              <a:rPr lang="vi-VN" sz="4400" b="1" dirty="0" smtClean="0">
                <a:solidFill>
                  <a:srgbClr val="FF0000"/>
                </a:solidFill>
                <a:latin typeface="Snell Roundhand Black" panose="02000603080000090004" pitchFamily="2" charset="77"/>
              </a:rPr>
              <a:t>của  </a:t>
            </a:r>
            <a:r>
              <a:rPr lang="vi-VN" sz="4400" b="1" dirty="0">
                <a:solidFill>
                  <a:srgbClr val="FF0000"/>
                </a:solidFill>
                <a:latin typeface="Snell Roundhand Black" panose="02000603080000090004" pitchFamily="2" charset="77"/>
              </a:rPr>
              <a:t>thành thị trung </a:t>
            </a:r>
            <a:r>
              <a:rPr lang="vi-VN" sz="4400" b="1" dirty="0" smtClean="0">
                <a:solidFill>
                  <a:srgbClr val="FF0000"/>
                </a:solidFill>
                <a:latin typeface="Snell Roundhand Black" panose="02000603080000090004" pitchFamily="2" charset="77"/>
              </a:rPr>
              <a:t>đại</a:t>
            </a:r>
            <a:endParaRPr lang="x-none" sz="4400" b="1" dirty="0">
              <a:solidFill>
                <a:srgbClr val="FF0000"/>
              </a:solidFill>
              <a:latin typeface="Snell Roundhand Black" panose="02000603080000090004" pitchFamily="2" charset="77"/>
            </a:endParaRPr>
          </a:p>
        </p:txBody>
      </p:sp>
      <p:pic>
        <p:nvPicPr>
          <p:cNvPr id="10" name="Picture 9">
            <a:extLst>
              <a:ext uri="{FF2B5EF4-FFF2-40B4-BE49-F238E27FC236}">
                <a16:creationId xmlns:a16="http://schemas.microsoft.com/office/drawing/2014/main" xmlns="" id="{E27C9B92-9388-914B-9F97-82635778CE35}"/>
              </a:ext>
            </a:extLst>
          </p:cNvPr>
          <p:cNvPicPr>
            <a:picLocks noChangeAspect="1"/>
          </p:cNvPicPr>
          <p:nvPr/>
        </p:nvPicPr>
        <p:blipFill>
          <a:blip r:embed="rId3"/>
          <a:stretch>
            <a:fillRect/>
          </a:stretch>
        </p:blipFill>
        <p:spPr>
          <a:xfrm>
            <a:off x="2082800" y="4955547"/>
            <a:ext cx="2489200" cy="2076357"/>
          </a:xfrm>
          <a:prstGeom prst="rect">
            <a:avLst/>
          </a:prstGeom>
        </p:spPr>
      </p:pic>
      <p:pic>
        <p:nvPicPr>
          <p:cNvPr id="12" name="Picture 11">
            <a:extLst>
              <a:ext uri="{FF2B5EF4-FFF2-40B4-BE49-F238E27FC236}">
                <a16:creationId xmlns:a16="http://schemas.microsoft.com/office/drawing/2014/main" xmlns="" id="{7B32DA95-EAE0-694A-8629-047B1679C723}"/>
              </a:ext>
            </a:extLst>
          </p:cNvPr>
          <p:cNvPicPr>
            <a:picLocks noChangeAspect="1"/>
          </p:cNvPicPr>
          <p:nvPr/>
        </p:nvPicPr>
        <p:blipFill>
          <a:blip r:embed="rId3"/>
          <a:stretch>
            <a:fillRect/>
          </a:stretch>
        </p:blipFill>
        <p:spPr>
          <a:xfrm>
            <a:off x="9898742" y="4955547"/>
            <a:ext cx="2489200" cy="2076357"/>
          </a:xfrm>
          <a:prstGeom prst="rect">
            <a:avLst/>
          </a:prstGeom>
        </p:spPr>
      </p:pic>
      <p:pic>
        <p:nvPicPr>
          <p:cNvPr id="14" name="Picture 13">
            <a:extLst>
              <a:ext uri="{FF2B5EF4-FFF2-40B4-BE49-F238E27FC236}">
                <a16:creationId xmlns:a16="http://schemas.microsoft.com/office/drawing/2014/main" xmlns="" id="{1CC540DA-28F9-3D4F-8855-71955DB5C95B}"/>
              </a:ext>
            </a:extLst>
          </p:cNvPr>
          <p:cNvPicPr>
            <a:picLocks noChangeAspect="1"/>
          </p:cNvPicPr>
          <p:nvPr/>
        </p:nvPicPr>
        <p:blipFill rotWithShape="1">
          <a:blip r:embed="rId4"/>
          <a:srcRect t="71728" r="24955"/>
          <a:stretch/>
        </p:blipFill>
        <p:spPr>
          <a:xfrm>
            <a:off x="4501244" y="5238655"/>
            <a:ext cx="5270500" cy="1619345"/>
          </a:xfrm>
          <a:prstGeom prst="rect">
            <a:avLst/>
          </a:prstGeom>
        </p:spPr>
      </p:pic>
    </p:spTree>
    <p:extLst>
      <p:ext uri="{BB962C8B-B14F-4D97-AF65-F5344CB8AC3E}">
        <p14:creationId xmlns:p14="http://schemas.microsoft.com/office/powerpoint/2010/main" val="1624737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0056 -0.03565 L -0.70899 -0.03565 " pathEditMode="relative" rAng="0" ptsTypes="AA">
                                      <p:cBhvr>
                                        <p:cTn id="6" dur="1000" fill="hold"/>
                                        <p:tgtEl>
                                          <p:spTgt spid="9"/>
                                        </p:tgtEl>
                                        <p:attrNameLst>
                                          <p:attrName>ppt_x</p:attrName>
                                          <p:attrName>ppt_y</p:attrName>
                                        </p:attrNameLst>
                                      </p:cBhvr>
                                      <p:rCtr x="-35729" y="0"/>
                                    </p:animMotion>
                                  </p:childTnLst>
                                </p:cTn>
                              </p:par>
                              <p:par>
                                <p:cTn id="7" presetID="52"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Scale>
                                      <p:cBhvr>
                                        <p:cTn id="9"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8"/>
                                        </p:tgtEl>
                                        <p:attrNameLst>
                                          <p:attrName>ppt_x</p:attrName>
                                          <p:attrName>ppt_y</p:attrName>
                                        </p:attrNameLst>
                                      </p:cBhvr>
                                    </p:animMotion>
                                    <p:animEffect transition="in" filter="fade">
                                      <p:cBhvr>
                                        <p:cTn id="11" dur="10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82" y="556591"/>
            <a:ext cx="10893287" cy="4524315"/>
          </a:xfrm>
          <a:prstGeom prst="rect">
            <a:avLst/>
          </a:prstGeom>
          <a:noFill/>
        </p:spPr>
        <p:txBody>
          <a:bodyPr wrap="square" rtlCol="0">
            <a:spAutoFit/>
          </a:bodyPr>
          <a:lstStyle/>
          <a:p>
            <a:pPr algn="ctr"/>
            <a:r>
              <a:rPr lang="vi-VN" sz="3200" b="1" dirty="0" smtClean="0">
                <a:latin typeface="+mj-lt"/>
              </a:rPr>
              <a:t>THẢO LUẬN NHÓM</a:t>
            </a:r>
          </a:p>
          <a:p>
            <a:pPr algn="just"/>
            <a:endParaRPr lang="vi-VN" sz="3200" dirty="0" smtClean="0">
              <a:latin typeface="+mj-lt"/>
            </a:endParaRPr>
          </a:p>
          <a:p>
            <a:pPr algn="just"/>
            <a:r>
              <a:rPr lang="vi-VN" sz="3200" dirty="0" smtClean="0">
                <a:latin typeface="+mj-lt"/>
              </a:rPr>
              <a:t>NHÓM </a:t>
            </a:r>
            <a:r>
              <a:rPr lang="vi-VN" sz="3200" dirty="0" smtClean="0">
                <a:latin typeface="+mj-lt"/>
              </a:rPr>
              <a:t>1</a:t>
            </a:r>
            <a:r>
              <a:rPr lang="en-US" sz="3200" dirty="0" smtClean="0">
                <a:latin typeface="+mj-lt"/>
              </a:rPr>
              <a:t>-2</a:t>
            </a:r>
            <a:r>
              <a:rPr lang="vi-VN" sz="3200" dirty="0" smtClean="0">
                <a:latin typeface="+mj-lt"/>
              </a:rPr>
              <a:t>:  </a:t>
            </a:r>
            <a:r>
              <a:rPr lang="en-US" altLang="en-US" sz="3200" dirty="0" err="1" smtClean="0">
                <a:latin typeface="Times New Roman" panose="02020603050405020304" pitchFamily="18" charset="0"/>
                <a:cs typeface="Times New Roman" panose="02020603050405020304" pitchFamily="18" charset="0"/>
              </a:rPr>
              <a:t>Vì</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xuất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trung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đại</a:t>
            </a:r>
            <a:r>
              <a:rPr lang="en-US" altLang="en-US" sz="3200" dirty="0">
                <a:latin typeface="Times New Roman" panose="02020603050405020304" pitchFamily="18" charset="0"/>
                <a:cs typeface="Times New Roman" panose="02020603050405020304" pitchFamily="18" charset="0"/>
              </a:rPr>
              <a:t>?</a:t>
            </a:r>
          </a:p>
          <a:p>
            <a:pPr algn="just"/>
            <a:endParaRPr lang="vi-VN" sz="3200" dirty="0" smtClean="0">
              <a:latin typeface="Times New Roman" panose="02020603050405020304" pitchFamily="18" charset="0"/>
              <a:cs typeface="Times New Roman" panose="02020603050405020304" pitchFamily="18" charset="0"/>
            </a:endParaRPr>
          </a:p>
          <a:p>
            <a:pPr algn="just"/>
            <a:r>
              <a:rPr lang="vi-VN" sz="3200" dirty="0" smtClean="0">
                <a:latin typeface="Times New Roman" panose="02020603050405020304" pitchFamily="18" charset="0"/>
                <a:cs typeface="Times New Roman" panose="02020603050405020304" pitchFamily="18" charset="0"/>
              </a:rPr>
              <a:t>NHÓM </a:t>
            </a:r>
            <a:r>
              <a:rPr lang="en-US" sz="3200" dirty="0" smtClean="0">
                <a:latin typeface="Times New Roman" panose="02020603050405020304" pitchFamily="18" charset="0"/>
                <a:cs typeface="Times New Roman" panose="02020603050405020304" pitchFamily="18" charset="0"/>
              </a:rPr>
              <a:t>3-4</a:t>
            </a:r>
            <a:r>
              <a:rPr lang="vi-VN"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Thành </a:t>
            </a:r>
            <a:r>
              <a:rPr lang="vi-VN" sz="3200" dirty="0">
                <a:latin typeface="Times New Roman" panose="02020603050405020304" pitchFamily="18" charset="0"/>
                <a:cs typeface="Times New Roman" panose="02020603050405020304" pitchFamily="18" charset="0"/>
              </a:rPr>
              <a:t>thị trung đại tuân theo những luật lệ nào?</a:t>
            </a:r>
            <a:endParaRPr lang="en-US" sz="3200" dirty="0">
              <a:latin typeface="Times New Roman" panose="02020603050405020304" pitchFamily="18" charset="0"/>
              <a:cs typeface="Times New Roman" panose="02020603050405020304" pitchFamily="18" charset="0"/>
            </a:endParaRPr>
          </a:p>
          <a:p>
            <a:pPr algn="just"/>
            <a:endParaRPr lang="vi-VN" sz="3200" dirty="0" smtClean="0">
              <a:latin typeface="Times New Roman" panose="02020603050405020304" pitchFamily="18" charset="0"/>
              <a:cs typeface="Times New Roman" panose="02020603050405020304" pitchFamily="18" charset="0"/>
            </a:endParaRPr>
          </a:p>
          <a:p>
            <a:pPr algn="just"/>
            <a:r>
              <a:rPr lang="vi-VN" sz="3200" dirty="0" smtClean="0">
                <a:latin typeface="Times New Roman" panose="02020603050405020304" pitchFamily="18" charset="0"/>
                <a:cs typeface="Times New Roman" panose="02020603050405020304" pitchFamily="18" charset="0"/>
              </a:rPr>
              <a:t>NHÓM </a:t>
            </a:r>
            <a:r>
              <a:rPr lang="en-US" sz="3200" dirty="0" smtClean="0">
                <a:latin typeface="Times New Roman" panose="02020603050405020304" pitchFamily="18" charset="0"/>
                <a:cs typeface="Times New Roman" panose="02020603050405020304" pitchFamily="18" charset="0"/>
              </a:rPr>
              <a:t>5-6</a:t>
            </a:r>
            <a:r>
              <a:rPr lang="vi-VN"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Thành </a:t>
            </a:r>
            <a:r>
              <a:rPr lang="vi-VN" sz="3200" dirty="0">
                <a:latin typeface="Times New Roman" panose="02020603050405020304" pitchFamily="18" charset="0"/>
                <a:cs typeface="Times New Roman" panose="02020603050405020304" pitchFamily="18" charset="0"/>
              </a:rPr>
              <a:t>thị được tổ chức như thế nào?</a:t>
            </a:r>
          </a:p>
          <a:p>
            <a:pPr algn="just"/>
            <a:endParaRPr lang="vi-VN" sz="3200" dirty="0" smtClean="0">
              <a:latin typeface="Times New Roman" panose="02020603050405020304" pitchFamily="18" charset="0"/>
              <a:cs typeface="Times New Roman" panose="02020603050405020304" pitchFamily="18" charset="0"/>
            </a:endParaRPr>
          </a:p>
          <a:p>
            <a:pPr algn="ctr"/>
            <a:endParaRPr lang="vi-VN" sz="3200" dirty="0" smtClean="0">
              <a:latin typeface="+mj-lt"/>
            </a:endParaRPr>
          </a:p>
        </p:txBody>
      </p:sp>
    </p:spTree>
    <p:extLst>
      <p:ext uri="{BB962C8B-B14F-4D97-AF65-F5344CB8AC3E}">
        <p14:creationId xmlns:p14="http://schemas.microsoft.com/office/powerpoint/2010/main" val="2905089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011788" y="2372139"/>
            <a:ext cx="5180212" cy="4485861"/>
          </a:xfrm>
          <a:prstGeom prst="rect">
            <a:avLst/>
          </a:prstGeom>
        </p:spPr>
      </p:pic>
      <p:sp>
        <p:nvSpPr>
          <p:cNvPr id="7" name="Rectangle 6">
            <a:extLst>
              <a:ext uri="{FF2B5EF4-FFF2-40B4-BE49-F238E27FC236}">
                <a16:creationId xmlns:a16="http://schemas.microsoft.com/office/drawing/2014/main" xmlns="" id="{B7CBC1D0-5482-BB4D-8C3C-BD92B74538E3}"/>
              </a:ext>
            </a:extLst>
          </p:cNvPr>
          <p:cNvSpPr/>
          <p:nvPr/>
        </p:nvSpPr>
        <p:spPr>
          <a:xfrm>
            <a:off x="121016" y="110955"/>
            <a:ext cx="11852448"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smtClean="0">
                <a:solidFill>
                  <a:srgbClr val="FF0000"/>
                </a:solidFill>
                <a:latin typeface="Snell Roundhand Black" panose="02000603080000090004" pitchFamily="2" charset="77"/>
              </a:rPr>
              <a:t>4</a:t>
            </a:r>
            <a:r>
              <a:rPr lang="vi-VN" sz="4000" b="1" dirty="0" smtClean="0">
                <a:solidFill>
                  <a:srgbClr val="FF0000"/>
                </a:solidFill>
                <a:latin typeface="Snell Roundhand Black" panose="02000603080000090004" pitchFamily="2" charset="77"/>
              </a:rPr>
              <a:t>. </a:t>
            </a:r>
            <a:r>
              <a:rPr lang="vi-VN" sz="4000" b="1" dirty="0">
                <a:solidFill>
                  <a:srgbClr val="FF0000"/>
                </a:solidFill>
                <a:latin typeface="Snell Roundhand Black" panose="02000603080000090004" pitchFamily="2" charset="77"/>
              </a:rPr>
              <a:t>Sự xuất hiện </a:t>
            </a:r>
            <a:r>
              <a:rPr lang="en-US" sz="4000" b="1" dirty="0" err="1" smtClean="0">
                <a:solidFill>
                  <a:srgbClr val="FF0000"/>
                </a:solidFill>
                <a:latin typeface="Snell Roundhand Black" panose="02000603080000090004" pitchFamily="2" charset="77"/>
              </a:rPr>
              <a:t>và</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vai</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trò</a:t>
            </a:r>
            <a:r>
              <a:rPr lang="en-US" sz="4000" b="1" dirty="0" smtClean="0">
                <a:solidFill>
                  <a:srgbClr val="FF0000"/>
                </a:solidFill>
                <a:latin typeface="Snell Roundhand Black" panose="02000603080000090004" pitchFamily="2" charset="77"/>
              </a:rPr>
              <a:t> </a:t>
            </a:r>
            <a:r>
              <a:rPr lang="vi-VN" sz="4000" b="1" dirty="0" smtClean="0">
                <a:solidFill>
                  <a:srgbClr val="FF0000"/>
                </a:solidFill>
                <a:latin typeface="Snell Roundhand Black" panose="02000603080000090004" pitchFamily="2" charset="77"/>
              </a:rPr>
              <a:t>của  </a:t>
            </a:r>
            <a:r>
              <a:rPr lang="vi-VN" sz="4000" b="1" dirty="0">
                <a:solidFill>
                  <a:srgbClr val="FF0000"/>
                </a:solidFill>
                <a:latin typeface="Snell Roundhand Black" panose="02000603080000090004" pitchFamily="2" charset="77"/>
              </a:rPr>
              <a:t>thành thị trung </a:t>
            </a:r>
            <a:r>
              <a:rPr lang="vi-VN" sz="4000" b="1" dirty="0" smtClean="0">
                <a:solidFill>
                  <a:srgbClr val="FF0000"/>
                </a:solidFill>
                <a:latin typeface="Snell Roundhand Black" panose="02000603080000090004" pitchFamily="2" charset="77"/>
              </a:rPr>
              <a:t>đại</a:t>
            </a:r>
            <a:endParaRPr lang="x-none" sz="4000" b="1" dirty="0">
              <a:solidFill>
                <a:srgbClr val="FF0000"/>
              </a:solidFill>
              <a:latin typeface="Snell Roundhand Black" panose="02000603080000090004" pitchFamily="2" charset="77"/>
            </a:endParaRPr>
          </a:p>
        </p:txBody>
      </p:sp>
      <p:sp>
        <p:nvSpPr>
          <p:cNvPr id="4" name="Rectangle 3"/>
          <p:cNvSpPr/>
          <p:nvPr/>
        </p:nvSpPr>
        <p:spPr>
          <a:xfrm>
            <a:off x="361024" y="835271"/>
            <a:ext cx="3943708"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Thời gian: </a:t>
            </a:r>
            <a:r>
              <a:rPr lang="vi-VN" sz="2800" dirty="0">
                <a:latin typeface="Times New Roman" panose="02020603050405020304" pitchFamily="18" charset="0"/>
                <a:ea typeface="Times New Roman" panose="02020603050405020304" pitchFamily="18" charset="0"/>
              </a:rPr>
              <a:t>Cuối thế kỉ XI</a:t>
            </a:r>
            <a:endParaRPr lang="en-US" sz="2800" dirty="0"/>
          </a:p>
        </p:txBody>
      </p:sp>
      <p:sp>
        <p:nvSpPr>
          <p:cNvPr id="6" name="Rectangle 5"/>
          <p:cNvSpPr/>
          <p:nvPr/>
        </p:nvSpPr>
        <p:spPr>
          <a:xfrm>
            <a:off x="361025" y="1333880"/>
            <a:ext cx="2353529" cy="523220"/>
          </a:xfrm>
          <a:prstGeom prst="rect">
            <a:avLst/>
          </a:prstGeom>
        </p:spPr>
        <p:txBody>
          <a:bodyPr wrap="none">
            <a:spAutoFit/>
          </a:bodyPr>
          <a:lstStyle/>
          <a:p>
            <a:pPr>
              <a:spcAft>
                <a:spcPts val="0"/>
              </a:spcAft>
            </a:pPr>
            <a:r>
              <a:rPr lang="vi-VN" sz="2800" b="1" dirty="0" smtClean="0">
                <a:latin typeface="Times New Roman" panose="02020603050405020304" pitchFamily="18" charset="0"/>
                <a:ea typeface="Times New Roman" panose="02020603050405020304" pitchFamily="18" charset="0"/>
              </a:rPr>
              <a:t>Nguyên </a:t>
            </a:r>
            <a:r>
              <a:rPr lang="vi-VN" sz="2800" b="1" dirty="0">
                <a:latin typeface="Times New Roman" panose="02020603050405020304" pitchFamily="18" charset="0"/>
                <a:ea typeface="Times New Roman" panose="02020603050405020304" pitchFamily="18" charset="0"/>
              </a:rPr>
              <a:t>nhân:</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61024" y="1857100"/>
            <a:ext cx="6505601" cy="1815882"/>
          </a:xfrm>
          <a:prstGeom prst="rect">
            <a:avLst/>
          </a:prstGeom>
        </p:spPr>
        <p:txBody>
          <a:bodyPr wrap="square">
            <a:spAutoFit/>
          </a:bodyPr>
          <a:lstStyle/>
          <a:p>
            <a:pPr>
              <a:spcAft>
                <a:spcPts val="0"/>
              </a:spcAft>
            </a:pPr>
            <a:r>
              <a:rPr lang="vi-VN" sz="2800" b="1"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Do sản xuất phát triển đã xuất hiện những tiền đề của nền kinh tế hàng hóa gắn liền với hoạt động sản xuất của thợ thủ công và buôn bán của thương nhân</a:t>
            </a:r>
            <a:r>
              <a:rPr lang="vi-VN" sz="2800" dirty="0" smtClean="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Img461550990" descr="Medieval Fair">
            <a:extLst>
              <a:ext uri="{FF2B5EF4-FFF2-40B4-BE49-F238E27FC236}">
                <a16:creationId xmlns:a16="http://schemas.microsoft.com/office/drawing/2014/main" xmlns="" id="{2AD58038-980B-A941-BFC3-25CB82750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2" t="1851" b="1927"/>
          <a:stretch>
            <a:fillRect/>
          </a:stretch>
        </p:blipFill>
        <p:spPr bwMode="auto">
          <a:xfrm>
            <a:off x="0" y="42619"/>
            <a:ext cx="12192000" cy="629570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1624" name="Text Box 8">
            <a:extLst>
              <a:ext uri="{FF2B5EF4-FFF2-40B4-BE49-F238E27FC236}">
                <a16:creationId xmlns:a16="http://schemas.microsoft.com/office/drawing/2014/main" xmlns="" id="{E9FD893D-0483-1C42-AD73-A8F740445E06}"/>
              </a:ext>
            </a:extLst>
          </p:cNvPr>
          <p:cNvSpPr txBox="1">
            <a:spLocks noChangeArrowheads="1"/>
          </p:cNvSpPr>
          <p:nvPr/>
        </p:nvSpPr>
        <p:spPr bwMode="auto">
          <a:xfrm>
            <a:off x="1674678" y="6338327"/>
            <a:ext cx="90458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2800" b="1" i="1" dirty="0" err="1">
                <a:latin typeface="Times New Roman" panose="02020603050405020304" pitchFamily="18" charset="0"/>
                <a:cs typeface="Times New Roman" panose="02020603050405020304" pitchFamily="18" charset="0"/>
              </a:rPr>
              <a:t>Cảnh</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sinh</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hoạt</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trong</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thành</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thị</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phương</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Tây</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thời</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Trung</a:t>
            </a:r>
            <a:r>
              <a:rPr lang="en-US" altLang="x-none" sz="2800" b="1" i="1" dirty="0">
                <a:latin typeface="Times New Roman" panose="02020603050405020304" pitchFamily="18" charset="0"/>
                <a:cs typeface="Times New Roman" panose="02020603050405020304" pitchFamily="18" charset="0"/>
              </a:rPr>
              <a:t> </a:t>
            </a:r>
            <a:r>
              <a:rPr lang="en-US" altLang="x-none" sz="2800" b="1" i="1" dirty="0" err="1">
                <a:latin typeface="Times New Roman" panose="02020603050405020304" pitchFamily="18" charset="0"/>
                <a:cs typeface="Times New Roman" panose="02020603050405020304" pitchFamily="18" charset="0"/>
              </a:rPr>
              <a:t>đại</a:t>
            </a:r>
            <a:r>
              <a:rPr lang="en-US" altLang="x-none" sz="2800" b="1" i="1" dirty="0">
                <a:latin typeface="Times New Roman" panose="02020603050405020304" pitchFamily="18" charset="0"/>
                <a:cs typeface="Times New Roman" panose="02020603050405020304" pitchFamily="18" charset="0"/>
              </a:rPr>
              <a:t> .</a:t>
            </a:r>
          </a:p>
        </p:txBody>
      </p:sp>
      <p:sp>
        <p:nvSpPr>
          <p:cNvPr id="2" name="Content Placeholder 1"/>
          <p:cNvSpPr>
            <a:spLocks noGrp="1"/>
          </p:cNvSpPr>
          <p:nvPr>
            <p:ph sz="quarter" idx="4"/>
          </p:nvPr>
        </p:nvSpPr>
        <p:spPr/>
        <p:txBody>
          <a:bodyPr/>
          <a:lstStyle/>
          <a:p>
            <a:endParaRPr lang="en-US"/>
          </a:p>
        </p:txBody>
      </p:sp>
    </p:spTree>
    <p:extLst>
      <p:ext uri="{BB962C8B-B14F-4D97-AF65-F5344CB8AC3E}">
        <p14:creationId xmlns:p14="http://schemas.microsoft.com/office/powerpoint/2010/main" val="23043483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14:bounceEnd="50000">
                                          <p:cBhvr additive="base">
                                            <p:cTn id="7" dur="1500" fill="hold"/>
                                            <p:tgtEl>
                                              <p:spTgt spid="111620"/>
                                            </p:tgtEl>
                                            <p:attrNameLst>
                                              <p:attrName>ppt_x</p:attrName>
                                            </p:attrNameLst>
                                          </p:cBhvr>
                                          <p:tavLst>
                                            <p:tav tm="0">
                                              <p:val>
                                                <p:strVal val="#ppt_x"/>
                                              </p:val>
                                            </p:tav>
                                            <p:tav tm="100000">
                                              <p:val>
                                                <p:strVal val="#ppt_x"/>
                                              </p:val>
                                            </p:tav>
                                          </p:tavLst>
                                        </p:anim>
                                        <p:anim calcmode="lin" valueType="num" p14:bounceEnd="50000">
                                          <p:cBhvr additive="base">
                                            <p:cTn id="8" dur="1500" fill="hold"/>
                                            <p:tgtEl>
                                              <p:spTgt spid="11162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9" presetClass="entr" presetSubtype="0" fill="hold" grpId="0" nodeType="afterEffect">
                                      <p:stCondLst>
                                        <p:cond delay="0"/>
                                      </p:stCondLst>
                                      <p:childTnLst>
                                        <p:set>
                                          <p:cBhvr>
                                            <p:cTn id="11" dur="1" fill="hold">
                                              <p:stCondLst>
                                                <p:cond delay="0"/>
                                              </p:stCondLst>
                                            </p:cTn>
                                            <p:tgtEl>
                                              <p:spTgt spid="111624"/>
                                            </p:tgtEl>
                                            <p:attrNameLst>
                                              <p:attrName>style.visibility</p:attrName>
                                            </p:attrNameLst>
                                          </p:cBhvr>
                                          <p:to>
                                            <p:strVal val="visible"/>
                                          </p:to>
                                        </p:set>
                                        <p:animEffect transition="in" filter="dissolve">
                                          <p:cBhvr>
                                            <p:cTn id="12" dur="5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1500" fill="hold"/>
                                            <p:tgtEl>
                                              <p:spTgt spid="111620"/>
                                            </p:tgtEl>
                                            <p:attrNameLst>
                                              <p:attrName>ppt_x</p:attrName>
                                            </p:attrNameLst>
                                          </p:cBhvr>
                                          <p:tavLst>
                                            <p:tav tm="0">
                                              <p:val>
                                                <p:strVal val="#ppt_x"/>
                                              </p:val>
                                            </p:tav>
                                            <p:tav tm="100000">
                                              <p:val>
                                                <p:strVal val="#ppt_x"/>
                                              </p:val>
                                            </p:tav>
                                          </p:tavLst>
                                        </p:anim>
                                        <p:anim calcmode="lin" valueType="num">
                                          <p:cBhvr additive="base">
                                            <p:cTn id="8" dur="1500" fill="hold"/>
                                            <p:tgtEl>
                                              <p:spTgt spid="11162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9" presetClass="entr" presetSubtype="0" fill="hold" grpId="0" nodeType="afterEffect">
                                      <p:stCondLst>
                                        <p:cond delay="0"/>
                                      </p:stCondLst>
                                      <p:childTnLst>
                                        <p:set>
                                          <p:cBhvr>
                                            <p:cTn id="11" dur="1" fill="hold">
                                              <p:stCondLst>
                                                <p:cond delay="0"/>
                                              </p:stCondLst>
                                            </p:cTn>
                                            <p:tgtEl>
                                              <p:spTgt spid="111624"/>
                                            </p:tgtEl>
                                            <p:attrNameLst>
                                              <p:attrName>style.visibility</p:attrName>
                                            </p:attrNameLst>
                                          </p:cBhvr>
                                          <p:to>
                                            <p:strVal val="visible"/>
                                          </p:to>
                                        </p:set>
                                        <p:animEffect transition="in" filter="dissolve">
                                          <p:cBhvr>
                                            <p:cTn id="12" dur="5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6045" y="0"/>
            <a:ext cx="11915955" cy="6888324"/>
          </a:xfrm>
          <a:prstGeom prst="rect">
            <a:avLst/>
          </a:prstGeom>
        </p:spPr>
      </p:pic>
    </p:spTree>
    <p:extLst>
      <p:ext uri="{BB962C8B-B14F-4D97-AF65-F5344CB8AC3E}">
        <p14:creationId xmlns:p14="http://schemas.microsoft.com/office/powerpoint/2010/main" val="1585471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11788" y="2372139"/>
            <a:ext cx="5180212" cy="4485861"/>
          </a:xfrm>
          <a:prstGeom prst="rect">
            <a:avLst/>
          </a:prstGeom>
        </p:spPr>
      </p:pic>
      <p:sp>
        <p:nvSpPr>
          <p:cNvPr id="7" name="Rectangle 6">
            <a:extLst>
              <a:ext uri="{FF2B5EF4-FFF2-40B4-BE49-F238E27FC236}">
                <a16:creationId xmlns:a16="http://schemas.microsoft.com/office/drawing/2014/main" xmlns="" id="{B7CBC1D0-5482-BB4D-8C3C-BD92B74538E3}"/>
              </a:ext>
            </a:extLst>
          </p:cNvPr>
          <p:cNvSpPr/>
          <p:nvPr/>
        </p:nvSpPr>
        <p:spPr>
          <a:xfrm>
            <a:off x="121016" y="110955"/>
            <a:ext cx="11852448"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smtClean="0">
                <a:solidFill>
                  <a:srgbClr val="FF0000"/>
                </a:solidFill>
                <a:latin typeface="Snell Roundhand Black" panose="02000603080000090004" pitchFamily="2" charset="77"/>
              </a:rPr>
              <a:t>4</a:t>
            </a:r>
            <a:r>
              <a:rPr lang="vi-VN" sz="4000" b="1" dirty="0" smtClean="0">
                <a:solidFill>
                  <a:srgbClr val="FF0000"/>
                </a:solidFill>
                <a:latin typeface="Snell Roundhand Black" panose="02000603080000090004" pitchFamily="2" charset="77"/>
              </a:rPr>
              <a:t>. </a:t>
            </a:r>
            <a:r>
              <a:rPr lang="vi-VN" sz="4000" b="1" dirty="0">
                <a:solidFill>
                  <a:srgbClr val="FF0000"/>
                </a:solidFill>
                <a:latin typeface="Snell Roundhand Black" panose="02000603080000090004" pitchFamily="2" charset="77"/>
              </a:rPr>
              <a:t>Sự xuất hiện </a:t>
            </a:r>
            <a:r>
              <a:rPr lang="en-US" sz="4000" b="1" dirty="0" err="1" smtClean="0">
                <a:solidFill>
                  <a:srgbClr val="FF0000"/>
                </a:solidFill>
                <a:latin typeface="Snell Roundhand Black" panose="02000603080000090004" pitchFamily="2" charset="77"/>
              </a:rPr>
              <a:t>và</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vai</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trò</a:t>
            </a:r>
            <a:r>
              <a:rPr lang="en-US" sz="4000" b="1" dirty="0" smtClean="0">
                <a:solidFill>
                  <a:srgbClr val="FF0000"/>
                </a:solidFill>
                <a:latin typeface="Snell Roundhand Black" panose="02000603080000090004" pitchFamily="2" charset="77"/>
              </a:rPr>
              <a:t> </a:t>
            </a:r>
            <a:r>
              <a:rPr lang="vi-VN" sz="4000" b="1" dirty="0" smtClean="0">
                <a:solidFill>
                  <a:srgbClr val="FF0000"/>
                </a:solidFill>
                <a:latin typeface="Snell Roundhand Black" panose="02000603080000090004" pitchFamily="2" charset="77"/>
              </a:rPr>
              <a:t>của  </a:t>
            </a:r>
            <a:r>
              <a:rPr lang="vi-VN" sz="4000" b="1" dirty="0">
                <a:solidFill>
                  <a:srgbClr val="FF0000"/>
                </a:solidFill>
                <a:latin typeface="Snell Roundhand Black" panose="02000603080000090004" pitchFamily="2" charset="77"/>
              </a:rPr>
              <a:t>thành thị trung </a:t>
            </a:r>
            <a:r>
              <a:rPr lang="vi-VN" sz="4000" b="1" dirty="0" smtClean="0">
                <a:solidFill>
                  <a:srgbClr val="FF0000"/>
                </a:solidFill>
                <a:latin typeface="Snell Roundhand Black" panose="02000603080000090004" pitchFamily="2" charset="77"/>
              </a:rPr>
              <a:t>đại</a:t>
            </a:r>
            <a:endParaRPr lang="x-none" sz="4000" b="1" dirty="0">
              <a:solidFill>
                <a:srgbClr val="FF0000"/>
              </a:solidFill>
              <a:latin typeface="Snell Roundhand Black" panose="02000603080000090004" pitchFamily="2" charset="77"/>
            </a:endParaRPr>
          </a:p>
        </p:txBody>
      </p:sp>
      <p:sp>
        <p:nvSpPr>
          <p:cNvPr id="4" name="Rectangle 3"/>
          <p:cNvSpPr/>
          <p:nvPr/>
        </p:nvSpPr>
        <p:spPr>
          <a:xfrm>
            <a:off x="361024" y="835271"/>
            <a:ext cx="3943708"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Thời gian: </a:t>
            </a:r>
            <a:r>
              <a:rPr lang="vi-VN" sz="2800" dirty="0">
                <a:latin typeface="Times New Roman" panose="02020603050405020304" pitchFamily="18" charset="0"/>
                <a:ea typeface="Times New Roman" panose="02020603050405020304" pitchFamily="18" charset="0"/>
              </a:rPr>
              <a:t>Cuối thế kỉ XI</a:t>
            </a:r>
            <a:endParaRPr lang="en-US" sz="2800" dirty="0"/>
          </a:p>
        </p:txBody>
      </p:sp>
      <p:sp>
        <p:nvSpPr>
          <p:cNvPr id="6" name="Rectangle 5"/>
          <p:cNvSpPr/>
          <p:nvPr/>
        </p:nvSpPr>
        <p:spPr>
          <a:xfrm>
            <a:off x="361025" y="1333880"/>
            <a:ext cx="2353529" cy="523220"/>
          </a:xfrm>
          <a:prstGeom prst="rect">
            <a:avLst/>
          </a:prstGeom>
        </p:spPr>
        <p:txBody>
          <a:bodyPr wrap="none">
            <a:spAutoFit/>
          </a:bodyPr>
          <a:lstStyle/>
          <a:p>
            <a:pPr>
              <a:spcAft>
                <a:spcPts val="0"/>
              </a:spcAft>
            </a:pPr>
            <a:r>
              <a:rPr lang="vi-VN" sz="2800" b="1" dirty="0" smtClean="0">
                <a:latin typeface="Times New Roman" panose="02020603050405020304" pitchFamily="18" charset="0"/>
                <a:ea typeface="Times New Roman" panose="02020603050405020304" pitchFamily="18" charset="0"/>
              </a:rPr>
              <a:t>Nguyên </a:t>
            </a:r>
            <a:r>
              <a:rPr lang="vi-VN" sz="2800" b="1" dirty="0">
                <a:latin typeface="Times New Roman" panose="02020603050405020304" pitchFamily="18" charset="0"/>
                <a:ea typeface="Times New Roman" panose="02020603050405020304" pitchFamily="18" charset="0"/>
              </a:rPr>
              <a:t>nhân:</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61024" y="1857100"/>
            <a:ext cx="6505601" cy="4832092"/>
          </a:xfrm>
          <a:prstGeom prst="rect">
            <a:avLst/>
          </a:prstGeom>
        </p:spPr>
        <p:txBody>
          <a:bodyPr wrap="square">
            <a:spAutoFit/>
          </a:bodyPr>
          <a:lstStyle/>
          <a:p>
            <a:pPr>
              <a:spcAft>
                <a:spcPts val="0"/>
              </a:spcAft>
            </a:pPr>
            <a:r>
              <a:rPr lang="vi-VN" sz="2800" b="1"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Do sản xuất phát triển đã xuất hiện những tiền đề của nền kinh tế hàng hóa gắn liền với hoạt động sản xuất của thợ thủ công và buôn bán của thương nhân.</a:t>
            </a:r>
            <a:endParaRPr lang="en-US" sz="2400" dirty="0">
              <a:latin typeface="Times New Roman" panose="02020603050405020304" pitchFamily="18" charset="0"/>
              <a:ea typeface="Times New Roman" panose="02020603050405020304" pitchFamily="18" charset="0"/>
            </a:endParaRPr>
          </a:p>
          <a:p>
            <a:pPr>
              <a:spcAft>
                <a:spcPts val="0"/>
              </a:spcAft>
            </a:pPr>
            <a:r>
              <a:rPr lang="vi-VN" sz="2800" dirty="0">
                <a:latin typeface="Times New Roman" panose="02020603050405020304" pitchFamily="18" charset="0"/>
                <a:ea typeface="Times New Roman" panose="02020603050405020304" pitchFamily="18" charset="0"/>
              </a:rPr>
              <a:t>+ Thợ thủ công và thương nhân đến những nơi thuận lợi về giao thông để mở xưởng và cửa hàng dẫn đến các thị trấn, thị tứ hình thành và phát triển thành thành thị.</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thị</a:t>
            </a:r>
            <a:r>
              <a:rPr lang="en-US" sz="2800" dirty="0">
                <a:latin typeface="Times New Roman" panose="02020603050405020304" pitchFamily="18" charset="0"/>
                <a:ea typeface="Times New Roman" panose="02020603050405020304" pitchFamily="18" charset="0"/>
              </a:rPr>
              <a:t> do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đại</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4463528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5" name="Picture 15">
            <a:extLst>
              <a:ext uri="{FF2B5EF4-FFF2-40B4-BE49-F238E27FC236}">
                <a16:creationId xmlns:a16="http://schemas.microsoft.com/office/drawing/2014/main" xmlns="" id="{4FB8448C-6996-3C42-B74B-803795670B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5" t="3065" r="1771" b="3204"/>
          <a:stretch/>
        </p:blipFill>
        <p:spPr bwMode="auto">
          <a:xfrm>
            <a:off x="463296" y="184723"/>
            <a:ext cx="11265408" cy="5649149"/>
          </a:xfrm>
          <a:prstGeom prst="rect">
            <a:avLst/>
          </a:prstGeom>
          <a:noFill/>
          <a:extLst>
            <a:ext uri="{909E8E84-426E-40DD-AFC4-6F175D3DCCD1}">
              <a14:hiddenFill xmlns:a14="http://schemas.microsoft.com/office/drawing/2010/main">
                <a:solidFill>
                  <a:srgbClr val="FFFFFF"/>
                </a:solidFill>
              </a14:hiddenFill>
            </a:ext>
          </a:extLst>
        </p:spPr>
      </p:pic>
      <p:sp>
        <p:nvSpPr>
          <p:cNvPr id="102416" name="Text Box 16">
            <a:extLst>
              <a:ext uri="{FF2B5EF4-FFF2-40B4-BE49-F238E27FC236}">
                <a16:creationId xmlns:a16="http://schemas.microsoft.com/office/drawing/2014/main" xmlns="" id="{BFB49614-AA94-2645-9A6D-5629369A460D}"/>
              </a:ext>
            </a:extLst>
          </p:cNvPr>
          <p:cNvSpPr txBox="1">
            <a:spLocks noChangeArrowheads="1"/>
          </p:cNvSpPr>
          <p:nvPr/>
        </p:nvSpPr>
        <p:spPr bwMode="auto">
          <a:xfrm>
            <a:off x="1298448" y="6026946"/>
            <a:ext cx="950976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x-none" sz="4400" b="1" dirty="0" err="1">
                <a:solidFill>
                  <a:srgbClr val="0000FF"/>
                </a:solidFill>
                <a:latin typeface="Times New Roman" panose="02020603050405020304" pitchFamily="18" charset="0"/>
                <a:cs typeface="Times New Roman" panose="02020603050405020304" pitchFamily="18" charset="0"/>
              </a:rPr>
              <a:t>Cảnh</a:t>
            </a:r>
            <a:r>
              <a:rPr lang="en-US" altLang="x-none" sz="4400" b="1" dirty="0">
                <a:solidFill>
                  <a:srgbClr val="0000FF"/>
                </a:solidFill>
                <a:latin typeface="Times New Roman" panose="02020603050405020304" pitchFamily="18" charset="0"/>
                <a:cs typeface="Times New Roman" panose="02020603050405020304" pitchFamily="18" charset="0"/>
              </a:rPr>
              <a:t> </a:t>
            </a:r>
            <a:r>
              <a:rPr lang="en-US" altLang="x-none" sz="4400" b="1" dirty="0" err="1">
                <a:solidFill>
                  <a:srgbClr val="0000FF"/>
                </a:solidFill>
                <a:latin typeface="Times New Roman" panose="02020603050405020304" pitchFamily="18" charset="0"/>
                <a:cs typeface="Times New Roman" panose="02020603050405020304" pitchFamily="18" charset="0"/>
              </a:rPr>
              <a:t>mua</a:t>
            </a:r>
            <a:r>
              <a:rPr lang="en-US" altLang="x-none" sz="4400" b="1" dirty="0">
                <a:solidFill>
                  <a:srgbClr val="0000FF"/>
                </a:solidFill>
                <a:latin typeface="Times New Roman" panose="02020603050405020304" pitchFamily="18" charset="0"/>
                <a:cs typeface="Times New Roman" panose="02020603050405020304" pitchFamily="18" charset="0"/>
              </a:rPr>
              <a:t> </a:t>
            </a:r>
            <a:r>
              <a:rPr lang="en-US" altLang="x-none" sz="4400" b="1" dirty="0" err="1">
                <a:solidFill>
                  <a:srgbClr val="0000FF"/>
                </a:solidFill>
                <a:latin typeface="Times New Roman" panose="02020603050405020304" pitchFamily="18" charset="0"/>
                <a:cs typeface="Times New Roman" panose="02020603050405020304" pitchFamily="18" charset="0"/>
              </a:rPr>
              <a:t>bán</a:t>
            </a:r>
            <a:r>
              <a:rPr lang="en-US" altLang="x-none" sz="4400" b="1" dirty="0">
                <a:solidFill>
                  <a:srgbClr val="0000FF"/>
                </a:solidFill>
                <a:latin typeface="Times New Roman" panose="02020603050405020304" pitchFamily="18" charset="0"/>
                <a:cs typeface="Times New Roman" panose="02020603050405020304" pitchFamily="18" charset="0"/>
              </a:rPr>
              <a:t> </a:t>
            </a:r>
            <a:r>
              <a:rPr lang="en-US" altLang="x-none" sz="4400" b="1" dirty="0" err="1">
                <a:solidFill>
                  <a:srgbClr val="0000FF"/>
                </a:solidFill>
                <a:latin typeface="Times New Roman" panose="02020603050405020304" pitchFamily="18" charset="0"/>
                <a:cs typeface="Times New Roman" panose="02020603050405020304" pitchFamily="18" charset="0"/>
              </a:rPr>
              <a:t>ở</a:t>
            </a:r>
            <a:r>
              <a:rPr lang="en-US" altLang="x-none" sz="4400" b="1" dirty="0">
                <a:solidFill>
                  <a:srgbClr val="0000FF"/>
                </a:solidFill>
                <a:latin typeface="Times New Roman" panose="02020603050405020304" pitchFamily="18" charset="0"/>
                <a:cs typeface="Times New Roman" panose="02020603050405020304" pitchFamily="18" charset="0"/>
              </a:rPr>
              <a:t> </a:t>
            </a:r>
            <a:r>
              <a:rPr lang="en-US" altLang="x-none" sz="4400" b="1" dirty="0" err="1">
                <a:solidFill>
                  <a:srgbClr val="0000FF"/>
                </a:solidFill>
                <a:latin typeface="Times New Roman" panose="02020603050405020304" pitchFamily="18" charset="0"/>
                <a:cs typeface="Times New Roman" panose="02020603050405020304" pitchFamily="18" charset="0"/>
              </a:rPr>
              <a:t>thành</a:t>
            </a:r>
            <a:r>
              <a:rPr lang="en-US" altLang="x-none" sz="4400" b="1" dirty="0">
                <a:solidFill>
                  <a:srgbClr val="0000FF"/>
                </a:solidFill>
                <a:latin typeface="Times New Roman" panose="02020603050405020304" pitchFamily="18" charset="0"/>
                <a:cs typeface="Times New Roman" panose="02020603050405020304" pitchFamily="18" charset="0"/>
              </a:rPr>
              <a:t> </a:t>
            </a:r>
            <a:r>
              <a:rPr lang="en-US" altLang="x-none" sz="4400" b="1" dirty="0" err="1">
                <a:solidFill>
                  <a:srgbClr val="0000FF"/>
                </a:solidFill>
                <a:latin typeface="Times New Roman" panose="02020603050405020304" pitchFamily="18" charset="0"/>
                <a:cs typeface="Times New Roman" panose="02020603050405020304" pitchFamily="18" charset="0"/>
              </a:rPr>
              <a:t>phố</a:t>
            </a:r>
            <a:endParaRPr lang="en-US" altLang="x-none" sz="4400" b="1" dirty="0">
              <a:solidFill>
                <a:srgbClr val="0000FF"/>
              </a:solidFill>
              <a:latin typeface="Times New Roman" panose="02020603050405020304" pitchFamily="18" charset="0"/>
              <a:cs typeface="Times New Roman" panose="02020603050405020304" pitchFamily="18" charset="0"/>
            </a:endParaRPr>
          </a:p>
        </p:txBody>
      </p:sp>
      <p:pic>
        <p:nvPicPr>
          <p:cNvPr id="102404" name="Picture 4">
            <a:extLst>
              <a:ext uri="{FF2B5EF4-FFF2-40B4-BE49-F238E27FC236}">
                <a16:creationId xmlns:a16="http://schemas.microsoft.com/office/drawing/2014/main" xmlns="" id="{FD1073A8-F2D2-F74B-A42D-1B8D5AE8AE04}"/>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4864" y="31989"/>
            <a:ext cx="5987124" cy="58018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10" name="Picture 10">
            <a:extLst>
              <a:ext uri="{FF2B5EF4-FFF2-40B4-BE49-F238E27FC236}">
                <a16:creationId xmlns:a16="http://schemas.microsoft.com/office/drawing/2014/main" xmlns="" id="{DBF5DD8B-BF4D-5D4F-B2EA-5F87F299DAEA}"/>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2304" t="2222" b="4445"/>
          <a:stretch>
            <a:fillRect/>
          </a:stretch>
        </p:blipFill>
        <p:spPr>
          <a:xfrm>
            <a:off x="6131724" y="31988"/>
            <a:ext cx="5987124" cy="585105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082550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15"/>
                                        </p:tgtEl>
                                        <p:attrNameLst>
                                          <p:attrName>style.visibility</p:attrName>
                                        </p:attrNameLst>
                                      </p:cBhvr>
                                      <p:to>
                                        <p:strVal val="visible"/>
                                      </p:to>
                                    </p:set>
                                    <p:anim calcmode="lin" valueType="num">
                                      <p:cBhvr additive="base">
                                        <p:cTn id="7" dur="1000" fill="hold"/>
                                        <p:tgtEl>
                                          <p:spTgt spid="102415"/>
                                        </p:tgtEl>
                                        <p:attrNameLst>
                                          <p:attrName>ppt_x</p:attrName>
                                        </p:attrNameLst>
                                      </p:cBhvr>
                                      <p:tavLst>
                                        <p:tav tm="0">
                                          <p:val>
                                            <p:strVal val="#ppt_x"/>
                                          </p:val>
                                        </p:tav>
                                        <p:tav tm="100000">
                                          <p:val>
                                            <p:strVal val="#ppt_x"/>
                                          </p:val>
                                        </p:tav>
                                      </p:tavLst>
                                    </p:anim>
                                    <p:anim calcmode="lin" valueType="num">
                                      <p:cBhvr additive="base">
                                        <p:cTn id="8" dur="1000" fill="hold"/>
                                        <p:tgtEl>
                                          <p:spTgt spid="1024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16"/>
                                        </p:tgtEl>
                                        <p:attrNameLst>
                                          <p:attrName>style.visibility</p:attrName>
                                        </p:attrNameLst>
                                      </p:cBhvr>
                                      <p:to>
                                        <p:strVal val="visible"/>
                                      </p:to>
                                    </p:set>
                                    <p:anim calcmode="lin" valueType="num">
                                      <p:cBhvr additive="base">
                                        <p:cTn id="11" dur="1000" fill="hold"/>
                                        <p:tgtEl>
                                          <p:spTgt spid="102416"/>
                                        </p:tgtEl>
                                        <p:attrNameLst>
                                          <p:attrName>ppt_x</p:attrName>
                                        </p:attrNameLst>
                                      </p:cBhvr>
                                      <p:tavLst>
                                        <p:tav tm="0">
                                          <p:val>
                                            <p:strVal val="#ppt_x"/>
                                          </p:val>
                                        </p:tav>
                                        <p:tav tm="100000">
                                          <p:val>
                                            <p:strVal val="#ppt_x"/>
                                          </p:val>
                                        </p:tav>
                                      </p:tavLst>
                                    </p:anim>
                                    <p:anim calcmode="lin" valueType="num">
                                      <p:cBhvr additive="base">
                                        <p:cTn id="12" dur="1000" fill="hold"/>
                                        <p:tgtEl>
                                          <p:spTgt spid="1024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02404"/>
                                        </p:tgtEl>
                                        <p:attrNameLst>
                                          <p:attrName>style.visibility</p:attrName>
                                        </p:attrNameLst>
                                      </p:cBhvr>
                                      <p:to>
                                        <p:strVal val="visible"/>
                                      </p:to>
                                    </p:set>
                                    <p:anim calcmode="lin" valueType="num">
                                      <p:cBhvr additive="base">
                                        <p:cTn id="17" dur="1000"/>
                                        <p:tgtEl>
                                          <p:spTgt spid="102404"/>
                                        </p:tgtEl>
                                        <p:attrNameLst>
                                          <p:attrName>ppt_x</p:attrName>
                                        </p:attrNameLst>
                                      </p:cBhvr>
                                      <p:tavLst>
                                        <p:tav tm="0">
                                          <p:val>
                                            <p:strVal val="#ppt_x-#ppt_w*1.125000"/>
                                          </p:val>
                                        </p:tav>
                                        <p:tav tm="100000">
                                          <p:val>
                                            <p:strVal val="#ppt_x"/>
                                          </p:val>
                                        </p:tav>
                                      </p:tavLst>
                                    </p:anim>
                                    <p:animEffect transition="in" filter="wipe(right)">
                                      <p:cBhvr>
                                        <p:cTn id="18" dur="1000"/>
                                        <p:tgtEl>
                                          <p:spTgt spid="102404"/>
                                        </p:tgtEl>
                                      </p:cBhvr>
                                    </p:animEffect>
                                  </p:childTnLst>
                                </p:cTn>
                              </p:par>
                              <p:par>
                                <p:cTn id="19" presetID="12" presetClass="entr" presetSubtype="2" fill="hold" nodeType="withEffect">
                                  <p:stCondLst>
                                    <p:cond delay="0"/>
                                  </p:stCondLst>
                                  <p:childTnLst>
                                    <p:set>
                                      <p:cBhvr>
                                        <p:cTn id="20" dur="1" fill="hold">
                                          <p:stCondLst>
                                            <p:cond delay="0"/>
                                          </p:stCondLst>
                                        </p:cTn>
                                        <p:tgtEl>
                                          <p:spTgt spid="102410"/>
                                        </p:tgtEl>
                                        <p:attrNameLst>
                                          <p:attrName>style.visibility</p:attrName>
                                        </p:attrNameLst>
                                      </p:cBhvr>
                                      <p:to>
                                        <p:strVal val="visible"/>
                                      </p:to>
                                    </p:set>
                                    <p:anim calcmode="lin" valueType="num">
                                      <p:cBhvr additive="base">
                                        <p:cTn id="21" dur="1000"/>
                                        <p:tgtEl>
                                          <p:spTgt spid="102410"/>
                                        </p:tgtEl>
                                        <p:attrNameLst>
                                          <p:attrName>ppt_x</p:attrName>
                                        </p:attrNameLst>
                                      </p:cBhvr>
                                      <p:tavLst>
                                        <p:tav tm="0">
                                          <p:val>
                                            <p:strVal val="#ppt_x+#ppt_w*1.125000"/>
                                          </p:val>
                                        </p:tav>
                                        <p:tav tm="100000">
                                          <p:val>
                                            <p:strVal val="#ppt_x"/>
                                          </p:val>
                                        </p:tav>
                                      </p:tavLst>
                                    </p:anim>
                                    <p:animEffect transition="in" filter="wipe(left)">
                                      <p:cBhvr>
                                        <p:cTn id="22" dur="1000"/>
                                        <p:tgtEl>
                                          <p:spTgt spid="102410"/>
                                        </p:tgtEl>
                                      </p:cBhvr>
                                    </p:animEffect>
                                  </p:childTnLst>
                                </p:cTn>
                              </p:par>
                              <p:par>
                                <p:cTn id="23" presetID="3" presetClass="exit" presetSubtype="10" fill="hold" nodeType="withEffect">
                                  <p:stCondLst>
                                    <p:cond delay="0"/>
                                  </p:stCondLst>
                                  <p:childTnLst>
                                    <p:animEffect transition="out" filter="blinds(horizontal)">
                                      <p:cBhvr>
                                        <p:cTn id="24" dur="500"/>
                                        <p:tgtEl>
                                          <p:spTgt spid="102415"/>
                                        </p:tgtEl>
                                      </p:cBhvr>
                                    </p:animEffect>
                                    <p:set>
                                      <p:cBhvr>
                                        <p:cTn id="25" dur="1" fill="hold">
                                          <p:stCondLst>
                                            <p:cond delay="499"/>
                                          </p:stCondLst>
                                        </p:cTn>
                                        <p:tgtEl>
                                          <p:spTgt spid="1024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105"/>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58F70-CA0A-5748-BE4D-5C073A82AF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17" y="0"/>
            <a:ext cx="564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ED757B25-283E-9348-B6E2-78FAE7829FD1}"/>
              </a:ext>
            </a:extLst>
          </p:cNvPr>
          <p:cNvPicPr>
            <a:picLocks noChangeAspect="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6323308" cy="698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7CBC1D0-5482-BB4D-8C3C-BD92B74538E3}"/>
              </a:ext>
            </a:extLst>
          </p:cNvPr>
          <p:cNvSpPr/>
          <p:nvPr/>
        </p:nvSpPr>
        <p:spPr>
          <a:xfrm>
            <a:off x="121016" y="110955"/>
            <a:ext cx="11852448"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lvl="0" algn="ctr"/>
            <a:r>
              <a:rPr lang="en-US" sz="4000" b="1" dirty="0" smtClean="0">
                <a:solidFill>
                  <a:srgbClr val="FF0000"/>
                </a:solidFill>
                <a:latin typeface="Snell Roundhand Black" panose="02000603080000090004" pitchFamily="2" charset="77"/>
              </a:rPr>
              <a:t>4</a:t>
            </a:r>
            <a:r>
              <a:rPr lang="vi-VN" sz="4000" b="1" dirty="0" smtClean="0">
                <a:solidFill>
                  <a:srgbClr val="FF0000"/>
                </a:solidFill>
                <a:latin typeface="Snell Roundhand Black" panose="02000603080000090004" pitchFamily="2" charset="77"/>
              </a:rPr>
              <a:t>. </a:t>
            </a:r>
            <a:r>
              <a:rPr lang="vi-VN" sz="4000" b="1" dirty="0">
                <a:solidFill>
                  <a:srgbClr val="FF0000"/>
                </a:solidFill>
                <a:latin typeface="Snell Roundhand Black" panose="02000603080000090004" pitchFamily="2" charset="77"/>
              </a:rPr>
              <a:t>Sự xuất hiện </a:t>
            </a:r>
            <a:r>
              <a:rPr lang="en-US" sz="4000" b="1" dirty="0" err="1" smtClean="0">
                <a:solidFill>
                  <a:srgbClr val="FF0000"/>
                </a:solidFill>
                <a:latin typeface="Snell Roundhand Black" panose="02000603080000090004" pitchFamily="2" charset="77"/>
              </a:rPr>
              <a:t>và</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vai</a:t>
            </a:r>
            <a:r>
              <a:rPr lang="en-US" sz="4000" b="1" dirty="0" smtClean="0">
                <a:solidFill>
                  <a:srgbClr val="FF0000"/>
                </a:solidFill>
                <a:latin typeface="Snell Roundhand Black" panose="02000603080000090004" pitchFamily="2" charset="77"/>
              </a:rPr>
              <a:t> </a:t>
            </a:r>
            <a:r>
              <a:rPr lang="en-US" sz="4000" b="1" dirty="0" err="1" smtClean="0">
                <a:solidFill>
                  <a:srgbClr val="FF0000"/>
                </a:solidFill>
                <a:latin typeface="Snell Roundhand Black" panose="02000603080000090004" pitchFamily="2" charset="77"/>
              </a:rPr>
              <a:t>trò</a:t>
            </a:r>
            <a:r>
              <a:rPr lang="en-US" sz="4000" b="1" dirty="0" smtClean="0">
                <a:solidFill>
                  <a:srgbClr val="FF0000"/>
                </a:solidFill>
                <a:latin typeface="Snell Roundhand Black" panose="02000603080000090004" pitchFamily="2" charset="77"/>
              </a:rPr>
              <a:t> </a:t>
            </a:r>
            <a:r>
              <a:rPr lang="vi-VN" sz="4000" b="1" dirty="0" smtClean="0">
                <a:solidFill>
                  <a:srgbClr val="FF0000"/>
                </a:solidFill>
                <a:latin typeface="Snell Roundhand Black" panose="02000603080000090004" pitchFamily="2" charset="77"/>
              </a:rPr>
              <a:t>của  </a:t>
            </a:r>
            <a:r>
              <a:rPr lang="vi-VN" sz="4000" b="1" dirty="0">
                <a:solidFill>
                  <a:srgbClr val="FF0000"/>
                </a:solidFill>
                <a:latin typeface="Snell Roundhand Black" panose="02000603080000090004" pitchFamily="2" charset="77"/>
              </a:rPr>
              <a:t>thành thị trung </a:t>
            </a:r>
            <a:r>
              <a:rPr lang="vi-VN" sz="4000" b="1" dirty="0" smtClean="0">
                <a:solidFill>
                  <a:srgbClr val="FF0000"/>
                </a:solidFill>
                <a:latin typeface="Snell Roundhand Black" panose="02000603080000090004" pitchFamily="2" charset="77"/>
              </a:rPr>
              <a:t>đại</a:t>
            </a:r>
            <a:endParaRPr lang="x-none" sz="4000" b="1" dirty="0">
              <a:solidFill>
                <a:srgbClr val="FF0000"/>
              </a:solidFill>
              <a:latin typeface="Snell Roundhand Black" panose="02000603080000090004" pitchFamily="2" charset="77"/>
            </a:endParaRPr>
          </a:p>
        </p:txBody>
      </p:sp>
      <p:sp>
        <p:nvSpPr>
          <p:cNvPr id="4" name="Rectangle 3"/>
          <p:cNvSpPr/>
          <p:nvPr/>
        </p:nvSpPr>
        <p:spPr>
          <a:xfrm>
            <a:off x="361024" y="835271"/>
            <a:ext cx="3943708"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Thời gian: </a:t>
            </a:r>
            <a:r>
              <a:rPr lang="vi-VN" sz="2800" dirty="0">
                <a:latin typeface="Times New Roman" panose="02020603050405020304" pitchFamily="18" charset="0"/>
                <a:ea typeface="Times New Roman" panose="02020603050405020304" pitchFamily="18" charset="0"/>
              </a:rPr>
              <a:t>Cuối thế kỉ XI</a:t>
            </a:r>
            <a:endParaRPr lang="en-US" sz="2800" dirty="0"/>
          </a:p>
        </p:txBody>
      </p:sp>
      <p:sp>
        <p:nvSpPr>
          <p:cNvPr id="6" name="Rectangle 5"/>
          <p:cNvSpPr/>
          <p:nvPr/>
        </p:nvSpPr>
        <p:spPr>
          <a:xfrm>
            <a:off x="361024" y="1346650"/>
            <a:ext cx="2353529" cy="523220"/>
          </a:xfrm>
          <a:prstGeom prst="rect">
            <a:avLst/>
          </a:prstGeom>
        </p:spPr>
        <p:txBody>
          <a:bodyPr wrap="none">
            <a:spAutoFit/>
          </a:bodyPr>
          <a:lstStyle/>
          <a:p>
            <a:pPr>
              <a:spcAft>
                <a:spcPts val="0"/>
              </a:spcAft>
            </a:pPr>
            <a:r>
              <a:rPr lang="vi-VN" sz="2800" b="1" dirty="0" smtClean="0">
                <a:latin typeface="Times New Roman" panose="02020603050405020304" pitchFamily="18" charset="0"/>
                <a:ea typeface="Times New Roman" panose="02020603050405020304" pitchFamily="18" charset="0"/>
              </a:rPr>
              <a:t>Nguyên </a:t>
            </a:r>
            <a:r>
              <a:rPr lang="vi-VN" sz="2800" b="1" dirty="0">
                <a:latin typeface="Times New Roman" panose="02020603050405020304" pitchFamily="18" charset="0"/>
                <a:ea typeface="Times New Roman" panose="02020603050405020304" pitchFamily="18" charset="0"/>
              </a:rPr>
              <a:t>nhân:</a:t>
            </a:r>
            <a:endParaRPr lang="en-US" sz="24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361024" y="2044005"/>
            <a:ext cx="9523316" cy="1384995"/>
          </a:xfrm>
          <a:prstGeom prst="rect">
            <a:avLst/>
          </a:prstGeom>
        </p:spPr>
        <p:txBody>
          <a:bodyPr wrap="square">
            <a:spAutoFit/>
          </a:bodyPr>
          <a:lstStyle/>
          <a:p>
            <a:pPr>
              <a:spcAft>
                <a:spcPts val="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Đời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kinh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tế</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cư</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dân</a:t>
            </a:r>
            <a:r>
              <a:rPr lang="en-US" sz="2800" b="1" dirty="0">
                <a:latin typeface="Times New Roman" panose="02020603050405020304" pitchFamily="18" charset="0"/>
                <a:ea typeface="Times New Roman" panose="02020603050405020304" pitchFamily="18" charset="0"/>
              </a:rPr>
              <a:t> của </a:t>
            </a:r>
            <a:r>
              <a:rPr lang="en-US" sz="2800" b="1" dirty="0" err="1">
                <a:latin typeface="Times New Roman" panose="02020603050405020304" pitchFamily="18" charset="0"/>
                <a:ea typeface="Times New Roman" panose="02020603050405020304" pitchFamily="18" charset="0"/>
              </a:rPr>
              <a:t>thành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thị</a:t>
            </a:r>
            <a:r>
              <a:rPr lang="en-US" sz="2800" b="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61024" y="3479653"/>
            <a:ext cx="11491670" cy="2246769"/>
          </a:xfrm>
          <a:prstGeom prst="rect">
            <a:avLst/>
          </a:prstGeom>
        </p:spPr>
        <p:txBody>
          <a:bodyPr wrap="square">
            <a:spAutoFit/>
          </a:bodyPr>
          <a:lstStyle/>
          <a:p>
            <a:pPr algn="just">
              <a:spcAft>
                <a:spcPts val="0"/>
              </a:spcAft>
            </a:pPr>
            <a:r>
              <a:rPr lang="en-US" sz="2800" b="1" dirty="0">
                <a:latin typeface="Times New Roman" panose="02020603050405020304" pitchFamily="18" charset="0"/>
                <a:ea typeface="Times New Roman" panose="02020603050405020304" pitchFamily="18" charset="0"/>
              </a:rPr>
              <a:t>-Ý </a:t>
            </a:r>
            <a:r>
              <a:rPr lang="en-US" sz="2800" b="1" dirty="0" err="1">
                <a:latin typeface="Times New Roman" panose="02020603050405020304" pitchFamily="18" charset="0"/>
                <a:ea typeface="Times New Roman" panose="02020603050405020304" pitchFamily="18" charset="0"/>
              </a:rPr>
              <a:t>nghĩa</a:t>
            </a:r>
            <a:r>
              <a:rPr lang="en-US" sz="2800" b="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của </a:t>
            </a:r>
            <a:r>
              <a:rPr lang="en-US" sz="2800" dirty="0" err="1">
                <a:latin typeface="Times New Roman" panose="02020603050405020304" pitchFamily="18" charset="0"/>
                <a:ea typeface="Times New Roman" panose="02020603050405020304" pitchFamily="18" charset="0"/>
              </a:rPr>
              <a:t>lãnh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P.K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quyền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 ĐH </a:t>
            </a:r>
            <a:r>
              <a:rPr lang="en-US" sz="2800" dirty="0" err="1">
                <a:latin typeface="Times New Roman" panose="02020603050405020304" pitchFamily="18" charset="0"/>
                <a:ea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rPr>
              <a:t>Tây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a:t>
            </a:r>
            <a:endParaRPr lang="en-US" sz="2800" dirty="0"/>
          </a:p>
        </p:txBody>
      </p:sp>
    </p:spTree>
    <p:custDataLst>
      <p:tags r:id="rId1"/>
    </p:custDataLst>
    <p:extLst>
      <p:ext uri="{BB962C8B-B14F-4D97-AF65-F5344CB8AC3E}">
        <p14:creationId xmlns:p14="http://schemas.microsoft.com/office/powerpoint/2010/main" val="30459044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9" name="Picture 11">
            <a:extLst>
              <a:ext uri="{FF2B5EF4-FFF2-40B4-BE49-F238E27FC236}">
                <a16:creationId xmlns:a16="http://schemas.microsoft.com/office/drawing/2014/main" xmlns="" id="{4A48E00F-72C4-E34E-A50C-F1D89B8CA7E1}"/>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733" y="0"/>
            <a:ext cx="12143267" cy="615011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5" name="Text Box 7">
            <a:extLst>
              <a:ext uri="{FF2B5EF4-FFF2-40B4-BE49-F238E27FC236}">
                <a16:creationId xmlns:a16="http://schemas.microsoft.com/office/drawing/2014/main" xmlns="" id="{CD1EC396-ADEE-864F-BAAE-BD17D333E4D6}"/>
              </a:ext>
            </a:extLst>
          </p:cNvPr>
          <p:cNvSpPr txBox="1">
            <a:spLocks noChangeArrowheads="1"/>
          </p:cNvSpPr>
          <p:nvPr/>
        </p:nvSpPr>
        <p:spPr bwMode="auto">
          <a:xfrm>
            <a:off x="3162300" y="6150114"/>
            <a:ext cx="5638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x-none" sz="4400" b="1" i="1" dirty="0" err="1">
                <a:solidFill>
                  <a:srgbClr val="FF0000"/>
                </a:solidFill>
                <a:latin typeface="Times New Roman" panose="02020603050405020304" pitchFamily="18" charset="0"/>
                <a:cs typeface="Times New Roman" panose="02020603050405020304" pitchFamily="18" charset="0"/>
              </a:rPr>
              <a:t>Lâu</a:t>
            </a:r>
            <a:r>
              <a:rPr lang="en-US" altLang="x-none" sz="4400" b="1" i="1" dirty="0">
                <a:solidFill>
                  <a:srgbClr val="FF0000"/>
                </a:solidFill>
                <a:latin typeface="Times New Roman" panose="02020603050405020304" pitchFamily="18" charset="0"/>
                <a:cs typeface="Times New Roman" panose="02020603050405020304" pitchFamily="18" charset="0"/>
              </a:rPr>
              <a:t> </a:t>
            </a:r>
            <a:r>
              <a:rPr lang="en-US" altLang="x-none" sz="4400" b="1" i="1" dirty="0" err="1">
                <a:solidFill>
                  <a:srgbClr val="FF0000"/>
                </a:solidFill>
                <a:latin typeface="Times New Roman" panose="02020603050405020304" pitchFamily="18" charset="0"/>
                <a:cs typeface="Times New Roman" panose="02020603050405020304" pitchFamily="18" charset="0"/>
              </a:rPr>
              <a:t>đài</a:t>
            </a:r>
            <a:r>
              <a:rPr lang="en-US" altLang="x-none" sz="4400" b="1" i="1" dirty="0">
                <a:solidFill>
                  <a:srgbClr val="FF0000"/>
                </a:solidFill>
                <a:latin typeface="Times New Roman" panose="02020603050405020304" pitchFamily="18" charset="0"/>
                <a:cs typeface="Times New Roman" panose="02020603050405020304" pitchFamily="18" charset="0"/>
              </a:rPr>
              <a:t> </a:t>
            </a:r>
            <a:r>
              <a:rPr lang="en-US" altLang="x-none" sz="4400" b="1" i="1" dirty="0" err="1">
                <a:solidFill>
                  <a:srgbClr val="FF0000"/>
                </a:solidFill>
                <a:latin typeface="Times New Roman" panose="02020603050405020304" pitchFamily="18" charset="0"/>
                <a:cs typeface="Times New Roman" panose="02020603050405020304" pitchFamily="18" charset="0"/>
              </a:rPr>
              <a:t>của</a:t>
            </a:r>
            <a:r>
              <a:rPr lang="en-US" altLang="x-none" sz="4400" b="1" i="1" dirty="0">
                <a:solidFill>
                  <a:srgbClr val="FF0000"/>
                </a:solidFill>
                <a:latin typeface="Times New Roman" panose="02020603050405020304" pitchFamily="18" charset="0"/>
                <a:cs typeface="Times New Roman" panose="02020603050405020304" pitchFamily="18" charset="0"/>
              </a:rPr>
              <a:t> </a:t>
            </a:r>
            <a:r>
              <a:rPr lang="en-US" altLang="x-none" sz="4400" b="1" i="1" dirty="0" err="1">
                <a:solidFill>
                  <a:srgbClr val="FF0000"/>
                </a:solidFill>
                <a:latin typeface="Times New Roman" panose="02020603050405020304" pitchFamily="18" charset="0"/>
                <a:cs typeface="Times New Roman" panose="02020603050405020304" pitchFamily="18" charset="0"/>
              </a:rPr>
              <a:t>lãnh</a:t>
            </a:r>
            <a:r>
              <a:rPr lang="en-US" altLang="x-none" sz="4400" b="1" i="1" dirty="0">
                <a:solidFill>
                  <a:srgbClr val="FF0000"/>
                </a:solidFill>
                <a:latin typeface="Times New Roman" panose="02020603050405020304" pitchFamily="18" charset="0"/>
                <a:cs typeface="Times New Roman" panose="02020603050405020304" pitchFamily="18" charset="0"/>
              </a:rPr>
              <a:t> </a:t>
            </a:r>
            <a:r>
              <a:rPr lang="en-US" altLang="x-none" sz="4400" b="1" i="1" dirty="0" err="1">
                <a:solidFill>
                  <a:srgbClr val="FF0000"/>
                </a:solidFill>
                <a:latin typeface="Times New Roman" panose="02020603050405020304" pitchFamily="18" charset="0"/>
                <a:cs typeface="Times New Roman" panose="02020603050405020304" pitchFamily="18" charset="0"/>
              </a:rPr>
              <a:t>chúa</a:t>
            </a:r>
            <a:r>
              <a:rPr lang="en-US" altLang="x-none" sz="4400" b="1" i="1" dirty="0">
                <a:solidFill>
                  <a:srgbClr val="FF0000"/>
                </a:solidFill>
                <a:latin typeface="Times New Roman" panose="02020603050405020304" pitchFamily="18" charset="0"/>
                <a:cs typeface="Times New Roman" panose="02020603050405020304" pitchFamily="18" charset="0"/>
              </a:rPr>
              <a:t>.</a:t>
            </a:r>
          </a:p>
        </p:txBody>
      </p:sp>
      <p:pic>
        <p:nvPicPr>
          <p:cNvPr id="37913" name="Picture 25" descr="Image for myheartmoscow.wordpress.com">
            <a:hlinkClick r:id="rId4"/>
            <a:extLst>
              <a:ext uri="{FF2B5EF4-FFF2-40B4-BE49-F238E27FC236}">
                <a16:creationId xmlns:a16="http://schemas.microsoft.com/office/drawing/2014/main" xmlns="" id="{1A3AA3DF-FE2A-2946-A7EC-D7B53D23E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8" y="40384"/>
            <a:ext cx="12071499" cy="606795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F55A5B92-11C6-D34B-A455-278598A50897}"/>
              </a:ext>
            </a:extLst>
          </p:cNvPr>
          <p:cNvSpPr/>
          <p:nvPr/>
        </p:nvSpPr>
        <p:spPr>
          <a:xfrm>
            <a:off x="-92448" y="7961600"/>
            <a:ext cx="1054966" cy="369332"/>
          </a:xfrm>
          <a:prstGeom prst="rect">
            <a:avLst/>
          </a:prstGeom>
        </p:spPr>
        <p:txBody>
          <a:bodyPr wrap="square">
            <a:spAutoFit/>
          </a:bodyPr>
          <a:lstStyle/>
          <a:p>
            <a:r>
              <a:rPr lang="x-none" dirty="0">
                <a:solidFill>
                  <a:prstClr val="black"/>
                </a:solidFill>
              </a:rPr>
              <a:t>…………….</a:t>
            </a:r>
          </a:p>
        </p:txBody>
      </p:sp>
      <p:pic>
        <p:nvPicPr>
          <p:cNvPr id="37892" name="Picture 4">
            <a:extLst>
              <a:ext uri="{FF2B5EF4-FFF2-40B4-BE49-F238E27FC236}">
                <a16:creationId xmlns:a16="http://schemas.microsoft.com/office/drawing/2014/main" xmlns="" id="{33B61259-1551-1B40-AF8B-EE6E39B1104E}"/>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23419" y="34124"/>
            <a:ext cx="12189342" cy="611599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902" name="Picture 14">
            <a:extLst>
              <a:ext uri="{FF2B5EF4-FFF2-40B4-BE49-F238E27FC236}">
                <a16:creationId xmlns:a16="http://schemas.microsoft.com/office/drawing/2014/main" xmlns="" id="{604BA9D0-ECAD-D742-88D5-2253CD616D67}"/>
              </a:ext>
            </a:extLst>
          </p:cNvPr>
          <p:cNvPicPr>
            <a:picLocks noGrp="1" noChangeAspect="1" noChangeArrowheads="1"/>
          </p:cNvPicPr>
          <p:nvPr>
            <p:ph sz="quarter" idx="3"/>
          </p:nvPr>
        </p:nvPicPr>
        <p:blipFill rotWithShape="1">
          <a:blip r:embed="rId7">
            <a:extLst>
              <a:ext uri="{28A0092B-C50C-407E-A947-70E740481C1C}">
                <a14:useLocalDpi xmlns:a14="http://schemas.microsoft.com/office/drawing/2010/main" val="0"/>
              </a:ext>
            </a:extLst>
          </a:blip>
          <a:srcRect l="24290" t="-1134" b="1134"/>
          <a:stretch/>
        </p:blipFill>
        <p:spPr>
          <a:xfrm>
            <a:off x="0" y="31260"/>
            <a:ext cx="6230431" cy="6013758"/>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1540B3D3-4EC6-5D4E-A0E1-9466193FAB89}"/>
                  </a:ext>
                </a:extLst>
              </p:cNvPr>
              <p:cNvGraphicFramePr>
                <a:graphicFrameLocks noChangeAspect="1"/>
              </p:cNvGraphicFramePr>
              <p:nvPr>
                <p:extLst>
                  <p:ext uri="{D42A27DB-BD31-4B8C-83A1-F6EECF244321}">
                    <p14:modId xmlns:p14="http://schemas.microsoft.com/office/powerpoint/2010/main" val="2665582010"/>
                  </p:ext>
                </p:extLst>
              </p:nvPr>
            </p:nvGraphicFramePr>
            <p:xfrm>
              <a:off x="6279163" y="40384"/>
              <a:ext cx="5918149" cy="6004634"/>
            </p:xfrm>
            <a:graphic>
              <a:graphicData uri="http://schemas.microsoft.com/office/powerpoint/2016/slidezoom">
                <pslz:sldZm>
                  <pslz:sldZmObj sldId="328" cId="3005478835">
                    <pslz:zmPr id="{D8B4CA3D-726B-834F-BD35-B82DD44DE1F6}" returnToParent="0" imageType="cover" transitionDur="1000">
                      <p166:blipFill xmlns:p166="http://schemas.microsoft.com/office/powerpoint/2016/6/main">
                        <a:blip r:embed="rId10"/>
                        <a:stretch>
                          <a:fillRect/>
                        </a:stretch>
                      </p166:blipFill>
                      <p166:spPr xmlns:p166="http://schemas.microsoft.com/office/powerpoint/2016/6/main">
                        <a:xfrm>
                          <a:off x="0" y="0"/>
                          <a:ext cx="5918149" cy="6004634"/>
                        </a:xfrm>
                        <a:prstGeom prst="rect">
                          <a:avLst/>
                        </a:prstGeom>
                        <a:ln w="3175">
                          <a:noFill/>
                        </a:ln>
                      </p166:spPr>
                    </pslz:zmPr>
                  </pslz:sldZmObj>
                </pslz:sldZm>
              </a:graphicData>
            </a:graphic>
          </p:graphicFrame>
        </mc:Choice>
        <mc:Fallback>
          <p:pic>
            <p:nvPicPr>
              <p:cNvPr id="3" name="Slide Zoom 2">
                <a:hlinkClick r:id="rId11" action="ppaction://hlinksldjump"/>
                <a:extLst>
                  <a:ext uri="{FF2B5EF4-FFF2-40B4-BE49-F238E27FC236}">
                    <a16:creationId xmlns:a16="http://schemas.microsoft.com/office/drawing/2014/main" xmlns="" id="{1540B3D3-4EC6-5D4E-A0E1-9466193FAB89}"/>
                  </a:ext>
                </a:extLst>
              </p:cNvPr>
              <p:cNvPicPr>
                <a:picLocks noGrp="1" noRot="1" noChangeAspect="1" noMove="1" noResize="1" noEditPoints="1" noAdjustHandles="1" noChangeArrowheads="1" noChangeShapeType="1"/>
              </p:cNvPicPr>
              <p:nvPr/>
            </p:nvPicPr>
            <p:blipFill>
              <a:blip r:embed="rId12"/>
              <a:stretch>
                <a:fillRect/>
              </a:stretch>
            </p:blipFill>
            <p:spPr>
              <a:xfrm>
                <a:off x="6279163" y="40384"/>
                <a:ext cx="5918149" cy="6004634"/>
              </a:xfrm>
              <a:prstGeom prst="rect">
                <a:avLst/>
              </a:prstGeom>
              <a:ln w="3175">
                <a:noFill/>
              </a:ln>
            </p:spPr>
          </p:pic>
        </mc:Fallback>
      </mc:AlternateContent>
    </p:spTree>
    <p:custDataLst>
      <p:tags r:id="rId1"/>
    </p:custDataLst>
    <p:extLst>
      <p:ext uri="{BB962C8B-B14F-4D97-AF65-F5344CB8AC3E}">
        <p14:creationId xmlns:p14="http://schemas.microsoft.com/office/powerpoint/2010/main" val="3697834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37913"/>
                                            </p:tgtEl>
                                            <p:attrNameLst>
                                              <p:attrName>style.visibility</p:attrName>
                                            </p:attrNameLst>
                                          </p:cBhvr>
                                          <p:to>
                                            <p:strVal val="visible"/>
                                          </p:to>
                                        </p:set>
                                        <p:anim calcmode="lin" valueType="num" p14:bounceEnd="50000">
                                          <p:cBhvr additive="base">
                                            <p:cTn id="7" dur="1250" fill="hold"/>
                                            <p:tgtEl>
                                              <p:spTgt spid="37913"/>
                                            </p:tgtEl>
                                            <p:attrNameLst>
                                              <p:attrName>ppt_x</p:attrName>
                                            </p:attrNameLst>
                                          </p:cBhvr>
                                          <p:tavLst>
                                            <p:tav tm="0">
                                              <p:val>
                                                <p:strVal val="#ppt_x"/>
                                              </p:val>
                                            </p:tav>
                                            <p:tav tm="100000">
                                              <p:val>
                                                <p:strVal val="#ppt_x"/>
                                              </p:val>
                                            </p:tav>
                                          </p:tavLst>
                                        </p:anim>
                                        <p:anim calcmode="lin" valueType="num" p14:bounceEnd="50000">
                                          <p:cBhvr additive="base">
                                            <p:cTn id="8" dur="1250" fill="hold"/>
                                            <p:tgtEl>
                                              <p:spTgt spid="379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50000">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14:bounceEnd="50000">
                                          <p:cBhvr additive="base">
                                            <p:cTn id="13" dur="1250" fill="hold"/>
                                            <p:tgtEl>
                                              <p:spTgt spid="37892"/>
                                            </p:tgtEl>
                                            <p:attrNameLst>
                                              <p:attrName>ppt_x</p:attrName>
                                            </p:attrNameLst>
                                          </p:cBhvr>
                                          <p:tavLst>
                                            <p:tav tm="0">
                                              <p:val>
                                                <p:strVal val="#ppt_x"/>
                                              </p:val>
                                            </p:tav>
                                            <p:tav tm="100000">
                                              <p:val>
                                                <p:strVal val="#ppt_x"/>
                                              </p:val>
                                            </p:tav>
                                          </p:tavLst>
                                        </p:anim>
                                        <p:anim calcmode="lin" valueType="num" p14:bounceEnd="50000">
                                          <p:cBhvr additive="base">
                                            <p:cTn id="14" dur="125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50000">
                                      <p:stCondLst>
                                        <p:cond delay="0"/>
                                      </p:stCondLst>
                                      <p:childTnLst>
                                        <p:set>
                                          <p:cBhvr>
                                            <p:cTn id="18" dur="1" fill="hold">
                                              <p:stCondLst>
                                                <p:cond delay="0"/>
                                              </p:stCondLst>
                                            </p:cTn>
                                            <p:tgtEl>
                                              <p:spTgt spid="37902"/>
                                            </p:tgtEl>
                                            <p:attrNameLst>
                                              <p:attrName>style.visibility</p:attrName>
                                            </p:attrNameLst>
                                          </p:cBhvr>
                                          <p:to>
                                            <p:strVal val="visible"/>
                                          </p:to>
                                        </p:set>
                                        <p:anim calcmode="lin" valueType="num" p14:bounceEnd="50000">
                                          <p:cBhvr additive="base">
                                            <p:cTn id="19" dur="1250" fill="hold"/>
                                            <p:tgtEl>
                                              <p:spTgt spid="37902"/>
                                            </p:tgtEl>
                                            <p:attrNameLst>
                                              <p:attrName>ppt_x</p:attrName>
                                            </p:attrNameLst>
                                          </p:cBhvr>
                                          <p:tavLst>
                                            <p:tav tm="0">
                                              <p:val>
                                                <p:strVal val="0-#ppt_w/2"/>
                                              </p:val>
                                            </p:tav>
                                            <p:tav tm="100000">
                                              <p:val>
                                                <p:strVal val="#ppt_x"/>
                                              </p:val>
                                            </p:tav>
                                          </p:tavLst>
                                        </p:anim>
                                        <p:anim calcmode="lin" valueType="num" p14:bounceEnd="50000">
                                          <p:cBhvr additive="base">
                                            <p:cTn id="20" dur="1250" fill="hold"/>
                                            <p:tgtEl>
                                              <p:spTgt spid="3790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125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13"/>
                                            </p:tgtEl>
                                            <p:attrNameLst>
                                              <p:attrName>style.visibility</p:attrName>
                                            </p:attrNameLst>
                                          </p:cBhvr>
                                          <p:to>
                                            <p:strVal val="visible"/>
                                          </p:to>
                                        </p:set>
                                        <p:anim calcmode="lin" valueType="num">
                                          <p:cBhvr additive="base">
                                            <p:cTn id="7" dur="1250" fill="hold"/>
                                            <p:tgtEl>
                                              <p:spTgt spid="37913"/>
                                            </p:tgtEl>
                                            <p:attrNameLst>
                                              <p:attrName>ppt_x</p:attrName>
                                            </p:attrNameLst>
                                          </p:cBhvr>
                                          <p:tavLst>
                                            <p:tav tm="0">
                                              <p:val>
                                                <p:strVal val="#ppt_x"/>
                                              </p:val>
                                            </p:tav>
                                            <p:tav tm="100000">
                                              <p:val>
                                                <p:strVal val="#ppt_x"/>
                                              </p:val>
                                            </p:tav>
                                          </p:tavLst>
                                        </p:anim>
                                        <p:anim calcmode="lin" valueType="num">
                                          <p:cBhvr additive="base">
                                            <p:cTn id="8" dur="1250" fill="hold"/>
                                            <p:tgtEl>
                                              <p:spTgt spid="379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1250" fill="hold"/>
                                            <p:tgtEl>
                                              <p:spTgt spid="37892"/>
                                            </p:tgtEl>
                                            <p:attrNameLst>
                                              <p:attrName>ppt_x</p:attrName>
                                            </p:attrNameLst>
                                          </p:cBhvr>
                                          <p:tavLst>
                                            <p:tav tm="0">
                                              <p:val>
                                                <p:strVal val="#ppt_x"/>
                                              </p:val>
                                            </p:tav>
                                            <p:tav tm="100000">
                                              <p:val>
                                                <p:strVal val="#ppt_x"/>
                                              </p:val>
                                            </p:tav>
                                          </p:tavLst>
                                        </p:anim>
                                        <p:anim calcmode="lin" valueType="num">
                                          <p:cBhvr additive="base">
                                            <p:cTn id="14" dur="1250" fill="hold"/>
                                            <p:tgtEl>
                                              <p:spTgt spid="378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7902"/>
                                            </p:tgtEl>
                                            <p:attrNameLst>
                                              <p:attrName>style.visibility</p:attrName>
                                            </p:attrNameLst>
                                          </p:cBhvr>
                                          <p:to>
                                            <p:strVal val="visible"/>
                                          </p:to>
                                        </p:set>
                                        <p:anim calcmode="lin" valueType="num">
                                          <p:cBhvr additive="base">
                                            <p:cTn id="19" dur="1250" fill="hold"/>
                                            <p:tgtEl>
                                              <p:spTgt spid="37902"/>
                                            </p:tgtEl>
                                            <p:attrNameLst>
                                              <p:attrName>ppt_x</p:attrName>
                                            </p:attrNameLst>
                                          </p:cBhvr>
                                          <p:tavLst>
                                            <p:tav tm="0">
                                              <p:val>
                                                <p:strVal val="0-#ppt_w/2"/>
                                              </p:val>
                                            </p:tav>
                                            <p:tav tm="100000">
                                              <p:val>
                                                <p:strVal val="#ppt_x"/>
                                              </p:val>
                                            </p:tav>
                                          </p:tavLst>
                                        </p:anim>
                                        <p:anim calcmode="lin" valueType="num">
                                          <p:cBhvr additive="base">
                                            <p:cTn id="20" dur="1250" fill="hold"/>
                                            <p:tgtEl>
                                              <p:spTgt spid="3790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1+#ppt_w/2"/>
                                              </p:val>
                                            </p:tav>
                                            <p:tav tm="100000">
                                              <p:val>
                                                <p:strVal val="#ppt_x"/>
                                              </p:val>
                                            </p:tav>
                                          </p:tavLst>
                                        </p:anim>
                                        <p:anim calcmode="lin" valueType="num">
                                          <p:cBhvr additive="base">
                                            <p:cTn id="24"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 descr="tay_au_the_ky__i-v_500">
            <a:extLst>
              <a:ext uri="{FF2B5EF4-FFF2-40B4-BE49-F238E27FC236}">
                <a16:creationId xmlns:a16="http://schemas.microsoft.com/office/drawing/2014/main" xmlns="" id="{DCBDA672-6AE0-1249-8EA4-288F7BF1B7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93"/>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A2C10D42-DE77-0447-B15D-B1740A4D4503}"/>
              </a:ext>
            </a:extLst>
          </p:cNvPr>
          <p:cNvPicPr>
            <a:picLocks noChangeAspect="1"/>
          </p:cNvPicPr>
          <p:nvPr/>
        </p:nvPicPr>
        <p:blipFill>
          <a:blip r:embed="rId4"/>
          <a:stretch>
            <a:fillRect/>
          </a:stretch>
        </p:blipFill>
        <p:spPr>
          <a:xfrm>
            <a:off x="8733771" y="-325757"/>
            <a:ext cx="1273408" cy="1499484"/>
          </a:xfrm>
          <a:prstGeom prst="rect">
            <a:avLst/>
          </a:prstGeom>
        </p:spPr>
      </p:pic>
      <p:pic>
        <p:nvPicPr>
          <p:cNvPr id="6" name="Picture 5">
            <a:extLst>
              <a:ext uri="{FF2B5EF4-FFF2-40B4-BE49-F238E27FC236}">
                <a16:creationId xmlns:a16="http://schemas.microsoft.com/office/drawing/2014/main" xmlns="" id="{6B9BF50B-FF46-FC4F-9BF2-9F7DAE8328F3}"/>
              </a:ext>
            </a:extLst>
          </p:cNvPr>
          <p:cNvPicPr>
            <a:picLocks noChangeAspect="1"/>
          </p:cNvPicPr>
          <p:nvPr/>
        </p:nvPicPr>
        <p:blipFill>
          <a:blip r:embed="rId4"/>
          <a:stretch>
            <a:fillRect/>
          </a:stretch>
        </p:blipFill>
        <p:spPr>
          <a:xfrm>
            <a:off x="8027848" y="768474"/>
            <a:ext cx="1273408" cy="1499484"/>
          </a:xfrm>
          <a:prstGeom prst="rect">
            <a:avLst/>
          </a:prstGeom>
        </p:spPr>
      </p:pic>
      <p:pic>
        <p:nvPicPr>
          <p:cNvPr id="7" name="Picture 6">
            <a:extLst>
              <a:ext uri="{FF2B5EF4-FFF2-40B4-BE49-F238E27FC236}">
                <a16:creationId xmlns:a16="http://schemas.microsoft.com/office/drawing/2014/main" xmlns="" id="{AF71E7C9-5BA3-BD43-AE38-CB30EF088708}"/>
              </a:ext>
            </a:extLst>
          </p:cNvPr>
          <p:cNvPicPr>
            <a:picLocks noChangeAspect="1"/>
          </p:cNvPicPr>
          <p:nvPr/>
        </p:nvPicPr>
        <p:blipFill>
          <a:blip r:embed="rId4"/>
          <a:stretch>
            <a:fillRect/>
          </a:stretch>
        </p:blipFill>
        <p:spPr>
          <a:xfrm>
            <a:off x="7170298" y="-144147"/>
            <a:ext cx="1273408" cy="1499484"/>
          </a:xfrm>
          <a:prstGeom prst="rect">
            <a:avLst/>
          </a:prstGeom>
        </p:spPr>
      </p:pic>
      <p:pic>
        <p:nvPicPr>
          <p:cNvPr id="51" name="Picture 50">
            <a:extLst>
              <a:ext uri="{FF2B5EF4-FFF2-40B4-BE49-F238E27FC236}">
                <a16:creationId xmlns:a16="http://schemas.microsoft.com/office/drawing/2014/main" xmlns="" id="{101887C0-8B78-A845-810F-60C792222B67}"/>
              </a:ext>
            </a:extLst>
          </p:cNvPr>
          <p:cNvPicPr>
            <a:picLocks noChangeAspect="1"/>
          </p:cNvPicPr>
          <p:nvPr/>
        </p:nvPicPr>
        <p:blipFill>
          <a:blip r:embed="rId4"/>
          <a:stretch>
            <a:fillRect/>
          </a:stretch>
        </p:blipFill>
        <p:spPr>
          <a:xfrm>
            <a:off x="5787534" y="-60763"/>
            <a:ext cx="1273408" cy="1499484"/>
          </a:xfrm>
          <a:prstGeom prst="rect">
            <a:avLst/>
          </a:prstGeom>
        </p:spPr>
      </p:pic>
      <p:sp>
        <p:nvSpPr>
          <p:cNvPr id="3" name="Oval Callout 2">
            <a:extLst>
              <a:ext uri="{FF2B5EF4-FFF2-40B4-BE49-F238E27FC236}">
                <a16:creationId xmlns:a16="http://schemas.microsoft.com/office/drawing/2014/main" xmlns="" id="{BC005998-F18E-AF4D-8C86-475A919AEC05}"/>
              </a:ext>
            </a:extLst>
          </p:cNvPr>
          <p:cNvSpPr/>
          <p:nvPr/>
        </p:nvSpPr>
        <p:spPr>
          <a:xfrm>
            <a:off x="185527" y="66725"/>
            <a:ext cx="2493878" cy="1695304"/>
          </a:xfrm>
          <a:prstGeom prst="wedgeEllipseCallout">
            <a:avLst>
              <a:gd name="adj1" fmla="val 71276"/>
              <a:gd name="adj2" fmla="val -21262"/>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n-US" altLang="x-none" sz="2400" dirty="0" err="1">
                <a:latin typeface="Times New Roman" panose="02020603050405020304" pitchFamily="18" charset="0"/>
                <a:cs typeface="Times New Roman" panose="02020603050405020304" pitchFamily="18" charset="0"/>
              </a:rPr>
              <a:t>Vương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quốc</a:t>
            </a:r>
            <a:r>
              <a:rPr lang="en-US" altLang="x-none" sz="2400" dirty="0">
                <a:latin typeface="Times New Roman" panose="02020603050405020304" pitchFamily="18" charset="0"/>
                <a:cs typeface="Times New Roman" panose="02020603050405020304" pitchFamily="18" charset="0"/>
              </a:rPr>
              <a:t> </a:t>
            </a:r>
          </a:p>
          <a:p>
            <a:r>
              <a:rPr lang="en-US" altLang="x-none" sz="2400" dirty="0" err="1">
                <a:latin typeface="Times New Roman" panose="02020603050405020304" pitchFamily="18" charset="0"/>
                <a:cs typeface="Times New Roman" panose="02020603050405020304" pitchFamily="18" charset="0"/>
              </a:rPr>
              <a:t>Ăng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glô</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Xắc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xông</a:t>
            </a:r>
            <a:r>
              <a:rPr lang="en-US" altLang="x-none" sz="2400" dirty="0">
                <a:latin typeface="Times New Roman" panose="02020603050405020304" pitchFamily="18" charset="0"/>
                <a:cs typeface="Times New Roman" panose="02020603050405020304" pitchFamily="18" charset="0"/>
              </a:rPr>
              <a:t>  (Anh)</a:t>
            </a:r>
          </a:p>
        </p:txBody>
      </p:sp>
      <p:sp>
        <p:nvSpPr>
          <p:cNvPr id="44" name="Oval Callout 43">
            <a:extLst>
              <a:ext uri="{FF2B5EF4-FFF2-40B4-BE49-F238E27FC236}">
                <a16:creationId xmlns:a16="http://schemas.microsoft.com/office/drawing/2014/main" xmlns="" id="{7F4815B4-E32C-5342-99B9-F8DF919E86EE}"/>
              </a:ext>
            </a:extLst>
          </p:cNvPr>
          <p:cNvSpPr/>
          <p:nvPr/>
        </p:nvSpPr>
        <p:spPr>
          <a:xfrm>
            <a:off x="-5673" y="4248320"/>
            <a:ext cx="2961524" cy="1695304"/>
          </a:xfrm>
          <a:prstGeom prst="wedgeEllipseCallout">
            <a:avLst>
              <a:gd name="adj1" fmla="val 10510"/>
              <a:gd name="adj2" fmla="val -83981"/>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2400" dirty="0" err="1">
                <a:latin typeface="Times New Roman" panose="02020603050405020304" pitchFamily="18" charset="0"/>
                <a:cs typeface="Times New Roman" panose="02020603050405020304" pitchFamily="18" charset="0"/>
              </a:rPr>
              <a:t>Vương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quốc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Tây</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Gốt</a:t>
            </a:r>
            <a:endParaRPr lang="en-US" altLang="x-none" sz="2400" dirty="0">
              <a:latin typeface="Times New Roman" panose="02020603050405020304" pitchFamily="18" charset="0"/>
              <a:cs typeface="Times New Roman" panose="02020603050405020304" pitchFamily="18" charset="0"/>
            </a:endParaRPr>
          </a:p>
          <a:p>
            <a:pPr algn="ctr"/>
            <a:r>
              <a:rPr lang="en-US" altLang="x-none" sz="2400" dirty="0">
                <a:latin typeface="Times New Roman" panose="02020603050405020304" pitchFamily="18" charset="0"/>
                <a:cs typeface="Times New Roman" panose="02020603050405020304" pitchFamily="18" charset="0"/>
              </a:rPr>
              <a:t>(</a:t>
            </a:r>
            <a:r>
              <a:rPr lang="en-US" altLang="x-none" sz="2400" dirty="0" err="1">
                <a:latin typeface="Times New Roman" panose="02020603050405020304" pitchFamily="18" charset="0"/>
                <a:cs typeface="Times New Roman" panose="02020603050405020304" pitchFamily="18" charset="0"/>
              </a:rPr>
              <a:t>Tây</a:t>
            </a:r>
            <a:r>
              <a:rPr lang="en-US" altLang="x-none" sz="2400" dirty="0">
                <a:latin typeface="Times New Roman" panose="02020603050405020304" pitchFamily="18" charset="0"/>
                <a:cs typeface="Times New Roman" panose="02020603050405020304" pitchFamily="18" charset="0"/>
              </a:rPr>
              <a:t> ban </a:t>
            </a:r>
            <a:r>
              <a:rPr lang="en-US" altLang="x-none" sz="2400" dirty="0" err="1">
                <a:latin typeface="Times New Roman" panose="02020603050405020304" pitchFamily="18" charset="0"/>
                <a:cs typeface="Times New Roman" panose="02020603050405020304" pitchFamily="18" charset="0"/>
              </a:rPr>
              <a:t>Nha</a:t>
            </a:r>
            <a:r>
              <a:rPr lang="en-US" altLang="x-none" sz="2400" dirty="0">
                <a:latin typeface="Times New Roman" panose="02020603050405020304" pitchFamily="18" charset="0"/>
                <a:cs typeface="Times New Roman" panose="02020603050405020304" pitchFamily="18" charset="0"/>
              </a:rPr>
              <a:t>) </a:t>
            </a:r>
          </a:p>
        </p:txBody>
      </p:sp>
      <p:sp>
        <p:nvSpPr>
          <p:cNvPr id="45" name="Oval Callout 44">
            <a:extLst>
              <a:ext uri="{FF2B5EF4-FFF2-40B4-BE49-F238E27FC236}">
                <a16:creationId xmlns:a16="http://schemas.microsoft.com/office/drawing/2014/main" xmlns="" id="{5E145A9F-2BEB-AC45-8088-F088FDF5F60F}"/>
              </a:ext>
            </a:extLst>
          </p:cNvPr>
          <p:cNvSpPr/>
          <p:nvPr/>
        </p:nvSpPr>
        <p:spPr>
          <a:xfrm>
            <a:off x="3334896" y="2997222"/>
            <a:ext cx="2961524" cy="1695304"/>
          </a:xfrm>
          <a:prstGeom prst="wedgeEllipseCallout">
            <a:avLst>
              <a:gd name="adj1" fmla="val 9074"/>
              <a:gd name="adj2" fmla="val -76455"/>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2400" dirty="0" err="1">
                <a:latin typeface="Times New Roman" panose="02020603050405020304" pitchFamily="18" charset="0"/>
                <a:cs typeface="Times New Roman" panose="02020603050405020304" pitchFamily="18" charset="0"/>
              </a:rPr>
              <a:t>Vương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quốc</a:t>
            </a:r>
            <a:r>
              <a:rPr lang="en-US" altLang="x-none" sz="2400" dirty="0">
                <a:latin typeface="Times New Roman" panose="02020603050405020304" pitchFamily="18" charset="0"/>
                <a:cs typeface="Times New Roman" panose="02020603050405020304" pitchFamily="18" charset="0"/>
              </a:rPr>
              <a:t> </a:t>
            </a:r>
          </a:p>
          <a:p>
            <a:pPr algn="ctr"/>
            <a:r>
              <a:rPr lang="en-US" altLang="x-none" sz="2400" dirty="0" err="1">
                <a:latin typeface="Times New Roman" panose="02020603050405020304" pitchFamily="18" charset="0"/>
                <a:cs typeface="Times New Roman" panose="02020603050405020304" pitchFamily="18" charset="0"/>
              </a:rPr>
              <a:t>Phơ-răng</a:t>
            </a:r>
            <a:endParaRPr lang="en-US" altLang="x-none" sz="2400" dirty="0">
              <a:latin typeface="Times New Roman" panose="02020603050405020304" pitchFamily="18" charset="0"/>
              <a:cs typeface="Times New Roman" panose="02020603050405020304" pitchFamily="18" charset="0"/>
            </a:endParaRPr>
          </a:p>
          <a:p>
            <a:pPr algn="ctr"/>
            <a:r>
              <a:rPr lang="en-US" altLang="x-none" sz="2400" dirty="0">
                <a:latin typeface="Times New Roman" panose="02020603050405020304" pitchFamily="18" charset="0"/>
                <a:cs typeface="Times New Roman" panose="02020603050405020304" pitchFamily="18" charset="0"/>
              </a:rPr>
              <a:t>(</a:t>
            </a:r>
            <a:r>
              <a:rPr lang="en-US" altLang="x-none" sz="2400" dirty="0" err="1">
                <a:latin typeface="Times New Roman" panose="02020603050405020304" pitchFamily="18" charset="0"/>
                <a:cs typeface="Times New Roman" panose="02020603050405020304" pitchFamily="18" charset="0"/>
              </a:rPr>
              <a:t>nước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Pháp</a:t>
            </a:r>
            <a:r>
              <a:rPr lang="en-US" altLang="x-none" sz="2400" dirty="0">
                <a:latin typeface="Times New Roman" panose="02020603050405020304" pitchFamily="18" charset="0"/>
                <a:cs typeface="Times New Roman" panose="02020603050405020304" pitchFamily="18" charset="0"/>
              </a:rPr>
              <a:t>) </a:t>
            </a:r>
          </a:p>
        </p:txBody>
      </p:sp>
      <p:sp>
        <p:nvSpPr>
          <p:cNvPr id="46" name="Oval Callout 45">
            <a:extLst>
              <a:ext uri="{FF2B5EF4-FFF2-40B4-BE49-F238E27FC236}">
                <a16:creationId xmlns:a16="http://schemas.microsoft.com/office/drawing/2014/main" xmlns="" id="{36E00729-0530-0044-9A3A-2A4487103E6A}"/>
              </a:ext>
            </a:extLst>
          </p:cNvPr>
          <p:cNvSpPr/>
          <p:nvPr/>
        </p:nvSpPr>
        <p:spPr>
          <a:xfrm>
            <a:off x="7160373" y="3036431"/>
            <a:ext cx="2961524" cy="1695304"/>
          </a:xfrm>
          <a:prstGeom prst="wedgeEllipseCallout">
            <a:avLst>
              <a:gd name="adj1" fmla="val -58422"/>
              <a:gd name="adj2" fmla="val -8147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x-none" sz="2400" dirty="0" err="1">
                <a:latin typeface="Times New Roman" panose="02020603050405020304" pitchFamily="18" charset="0"/>
                <a:cs typeface="Times New Roman" panose="02020603050405020304" pitchFamily="18" charset="0"/>
              </a:rPr>
              <a:t>Vương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quốc</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Đông</a:t>
            </a:r>
            <a:r>
              <a:rPr lang="en-US" altLang="x-none" sz="2400" dirty="0">
                <a:latin typeface="Times New Roman" panose="02020603050405020304" pitchFamily="18" charset="0"/>
                <a:cs typeface="Times New Roman" panose="02020603050405020304" pitchFamily="18" charset="0"/>
              </a:rPr>
              <a:t> </a:t>
            </a:r>
            <a:r>
              <a:rPr lang="en-US" altLang="x-none" sz="2400" dirty="0" err="1">
                <a:latin typeface="Times New Roman" panose="02020603050405020304" pitchFamily="18" charset="0"/>
                <a:cs typeface="Times New Roman" panose="02020603050405020304" pitchFamily="18" charset="0"/>
              </a:rPr>
              <a:t>Gốt</a:t>
            </a:r>
            <a:r>
              <a:rPr lang="en-US" altLang="x-none" sz="2400" dirty="0">
                <a:latin typeface="Times New Roman" panose="02020603050405020304" pitchFamily="18" charset="0"/>
                <a:cs typeface="Times New Roman" panose="02020603050405020304" pitchFamily="18" charset="0"/>
              </a:rPr>
              <a:t>  ( </a:t>
            </a:r>
            <a:r>
              <a:rPr lang="en-US" altLang="x-none" sz="2400" dirty="0" err="1">
                <a:latin typeface="Times New Roman" panose="02020603050405020304" pitchFamily="18" charset="0"/>
                <a:cs typeface="Times New Roman" panose="02020603050405020304" pitchFamily="18" charset="0"/>
              </a:rPr>
              <a:t>Ý</a:t>
            </a:r>
            <a:r>
              <a:rPr lang="en-US" altLang="x-none" sz="2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530421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2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repeatCount="2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repeatCount="2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repeatCount="200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path" presetSubtype="0" accel="50000" decel="50000" fill="hold" nodeType="clickEffect">
                                  <p:stCondLst>
                                    <p:cond delay="0"/>
                                  </p:stCondLst>
                                  <p:childTnLst>
                                    <p:animMotion origin="layout" path="M -3.125E-6 -2.96296E-6 L -0.2414 -0.03865 " pathEditMode="relative" rAng="0" ptsTypes="AA">
                                      <p:cBhvr>
                                        <p:cTn id="28" dur="3000" fill="hold"/>
                                        <p:tgtEl>
                                          <p:spTgt spid="51"/>
                                        </p:tgtEl>
                                        <p:attrNameLst>
                                          <p:attrName>ppt_x</p:attrName>
                                          <p:attrName>ppt_y</p:attrName>
                                        </p:attrNameLst>
                                      </p:cBhvr>
                                      <p:rCtr x="-12070" y="-1944"/>
                                    </p:animMotion>
                                  </p:childTnLst>
                                </p:cTn>
                              </p:par>
                            </p:childTnLst>
                          </p:cTn>
                        </p:par>
                        <p:par>
                          <p:cTn id="29" fill="hold">
                            <p:stCondLst>
                              <p:cond delay="3000"/>
                            </p:stCondLst>
                            <p:childTnLst>
                              <p:par>
                                <p:cTn id="30" presetID="9"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par>
                          <p:cTn id="33" fill="hold">
                            <p:stCondLst>
                              <p:cond delay="3500"/>
                            </p:stCondLst>
                            <p:childTnLst>
                              <p:par>
                                <p:cTn id="34" presetID="56" presetClass="path" presetSubtype="0" accel="50000" decel="50000" fill="hold" nodeType="afterEffect">
                                  <p:stCondLst>
                                    <p:cond delay="0"/>
                                  </p:stCondLst>
                                  <p:childTnLst>
                                    <p:animMotion origin="layout" path="M -4.58333E-6 -4.44444E-6 L -0.47851 0.36806 " pathEditMode="relative" rAng="0" ptsTypes="AA">
                                      <p:cBhvr>
                                        <p:cTn id="35" dur="2000" fill="hold"/>
                                        <p:tgtEl>
                                          <p:spTgt spid="7"/>
                                        </p:tgtEl>
                                        <p:attrNameLst>
                                          <p:attrName>ppt_x</p:attrName>
                                          <p:attrName>ppt_y</p:attrName>
                                        </p:attrNameLst>
                                      </p:cBhvr>
                                      <p:rCtr x="-23932" y="18403"/>
                                    </p:animMotion>
                                  </p:childTnLst>
                                </p:cTn>
                              </p:par>
                            </p:childTnLst>
                          </p:cTn>
                        </p:par>
                        <p:par>
                          <p:cTn id="36" fill="hold">
                            <p:stCondLst>
                              <p:cond delay="5500"/>
                            </p:stCondLst>
                            <p:childTnLst>
                              <p:par>
                                <p:cTn id="37" presetID="18" presetClass="entr" presetSubtype="12"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strips(downLeft)">
                                      <p:cBhvr>
                                        <p:cTn id="39" dur="500"/>
                                        <p:tgtEl>
                                          <p:spTgt spid="44"/>
                                        </p:tgtEl>
                                      </p:cBhvr>
                                    </p:animEffect>
                                  </p:childTnLst>
                                </p:cTn>
                              </p:par>
                            </p:childTnLst>
                          </p:cTn>
                        </p:par>
                        <p:par>
                          <p:cTn id="40" fill="hold">
                            <p:stCondLst>
                              <p:cond delay="6000"/>
                            </p:stCondLst>
                            <p:childTnLst>
                              <p:par>
                                <p:cTn id="41" presetID="42" presetClass="path" presetSubtype="0" accel="50000" decel="50000" fill="hold" nodeType="afterEffect">
                                  <p:stCondLst>
                                    <p:cond delay="0"/>
                                  </p:stCondLst>
                                  <p:childTnLst>
                                    <p:animMotion origin="layout" path="M 2.91667E-6 3.7037E-6 L -0.28933 0.05926 " pathEditMode="relative" rAng="0" ptsTypes="AA">
                                      <p:cBhvr>
                                        <p:cTn id="42" dur="2000" fill="hold"/>
                                        <p:tgtEl>
                                          <p:spTgt spid="6"/>
                                        </p:tgtEl>
                                        <p:attrNameLst>
                                          <p:attrName>ppt_x</p:attrName>
                                          <p:attrName>ppt_y</p:attrName>
                                        </p:attrNameLst>
                                      </p:cBhvr>
                                      <p:rCtr x="-14466" y="2963"/>
                                    </p:animMotion>
                                  </p:childTnLst>
                                </p:cTn>
                              </p:par>
                            </p:childTnLst>
                          </p:cTn>
                        </p:par>
                        <p:par>
                          <p:cTn id="43" fill="hold">
                            <p:stCondLst>
                              <p:cond delay="8000"/>
                            </p:stCondLst>
                            <p:childTnLst>
                              <p:par>
                                <p:cTn id="44" presetID="9"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dissolve">
                                      <p:cBhvr>
                                        <p:cTn id="46" dur="500"/>
                                        <p:tgtEl>
                                          <p:spTgt spid="45"/>
                                        </p:tgtEl>
                                      </p:cBhvr>
                                    </p:animEffect>
                                  </p:childTnLst>
                                </p:cTn>
                              </p:par>
                            </p:childTnLst>
                          </p:cTn>
                        </p:par>
                        <p:par>
                          <p:cTn id="47" fill="hold">
                            <p:stCondLst>
                              <p:cond delay="8500"/>
                            </p:stCondLst>
                            <p:childTnLst>
                              <p:par>
                                <p:cTn id="48" presetID="42" presetClass="path" presetSubtype="0" accel="50000" decel="50000" fill="hold" nodeType="afterEffect">
                                  <p:stCondLst>
                                    <p:cond delay="0"/>
                                  </p:stCondLst>
                                  <p:childTnLst>
                                    <p:animMotion origin="layout" path="M 2.08333E-7 4.44444E-6 L -0.21341 0.30069 " pathEditMode="relative" rAng="0" ptsTypes="AA">
                                      <p:cBhvr>
                                        <p:cTn id="49" dur="2000" fill="hold"/>
                                        <p:tgtEl>
                                          <p:spTgt spid="5"/>
                                        </p:tgtEl>
                                        <p:attrNameLst>
                                          <p:attrName>ppt_x</p:attrName>
                                          <p:attrName>ppt_y</p:attrName>
                                        </p:attrNameLst>
                                      </p:cBhvr>
                                      <p:rCtr x="-10677" y="15023"/>
                                    </p:animMotion>
                                  </p:childTnLst>
                                </p:cTn>
                              </p:par>
                            </p:childTnLst>
                          </p:cTn>
                        </p:par>
                        <p:par>
                          <p:cTn id="50" fill="hold">
                            <p:stCondLst>
                              <p:cond delay="10500"/>
                            </p:stCondLst>
                            <p:childTnLst>
                              <p:par>
                                <p:cTn id="51" presetID="9"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dissolve">
                                      <p:cBhvr>
                                        <p:cTn id="53" dur="500"/>
                                        <p:tgtEl>
                                          <p:spTgt spid="46"/>
                                        </p:tgtEl>
                                      </p:cBhvr>
                                    </p:animEffect>
                                  </p:childTnLst>
                                </p:cTn>
                              </p:par>
                            </p:childTnLst>
                          </p:cTn>
                        </p:par>
                        <p:par>
                          <p:cTn id="54" fill="hold">
                            <p:stCondLst>
                              <p:cond delay="11000"/>
                            </p:stCondLst>
                            <p:childTnLst>
                              <p:par>
                                <p:cTn id="55" presetID="22" presetClass="entr" presetSubtype="4" repeatCount="500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1000"/>
                                        <p:tgtEl>
                                          <p:spTgt spid="6"/>
                                        </p:tgtEl>
                                      </p:cBhvr>
                                    </p:animEffect>
                                  </p:childTnLst>
                                </p:cTn>
                              </p:par>
                              <p:par>
                                <p:cTn id="58" presetID="22" presetClass="entr" presetSubtype="4" repeatCount="500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down)">
                                      <p:cBhvr>
                                        <p:cTn id="60" dur="1000"/>
                                        <p:tgtEl>
                                          <p:spTgt spid="7"/>
                                        </p:tgtEl>
                                      </p:cBhvr>
                                    </p:animEffect>
                                  </p:childTnLst>
                                </p:cTn>
                              </p:par>
                              <p:par>
                                <p:cTn id="61" presetID="22" presetClass="entr" presetSubtype="4" repeatCount="500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down)">
                                      <p:cBhvr>
                                        <p:cTn id="63" dur="1000"/>
                                        <p:tgtEl>
                                          <p:spTgt spid="51"/>
                                        </p:tgtEl>
                                      </p:cBhvr>
                                    </p:animEffect>
                                  </p:childTnLst>
                                </p:cTn>
                              </p:par>
                              <p:par>
                                <p:cTn id="64" presetID="22" presetClass="entr" presetSubtype="4" repeatCount="500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220" y="636766"/>
            <a:ext cx="11349990" cy="4439549"/>
          </a:xfrm>
          <a:prstGeom prst="rect">
            <a:avLst/>
          </a:prstGeom>
        </p:spPr>
        <p:txBody>
          <a:bodyPr wrap="square">
            <a:spAutoFit/>
          </a:bodyPr>
          <a:lstStyle/>
          <a:p>
            <a:pPr indent="180340" algn="ctr">
              <a:lnSpc>
                <a:spcPct val="107000"/>
              </a:lnSpc>
            </a:pPr>
            <a:r>
              <a:rPr lang="en-US" sz="4000" b="1" dirty="0" smtClean="0">
                <a:latin typeface="Times New Roman" panose="02020603050405020304" pitchFamily="18" charset="0"/>
                <a:ea typeface="Times New Roman" panose="02020603050405020304" pitchFamily="18" charset="0"/>
                <a:cs typeface="Times New Roman" panose="02020603050405020304" pitchFamily="18" charset="0"/>
              </a:rPr>
              <a:t>BÀI TẬP </a:t>
            </a:r>
          </a:p>
          <a:p>
            <a:pPr indent="180340">
              <a:lnSpc>
                <a:spcPct val="107000"/>
              </a:lnSpc>
            </a:pP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indent="180340">
              <a:lnSpc>
                <a:spcPct val="107000"/>
              </a:lnSpc>
            </a:pP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1 </a:t>
            </a:r>
          </a:p>
          <a:p>
            <a:pPr indent="180340">
              <a:lnSpc>
                <a:spcPct val="107000"/>
              </a:lnSpc>
            </a:pP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Xã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hội phong kiến ở châu Âu đã được hình thành như thế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nào?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indent="180340">
              <a:lnSpc>
                <a:spcPct val="107000"/>
              </a:lnSpc>
            </a:pPr>
            <a:endParaRPr lang="en-US" sz="3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180340">
              <a:lnSpc>
                <a:spcPct val="107000"/>
              </a:lnSpc>
            </a:pP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 2</a:t>
            </a:r>
          </a:p>
          <a:p>
            <a:pPr indent="180340">
              <a:lnSpc>
                <a:spcPct val="107000"/>
              </a:lnSpc>
            </a:pP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nào là lãnh địa phong </a:t>
            </a:r>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kiến?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Em hãy nêu những đặc điểm của nền kinh tế lãnh địa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2" descr="Học Sinh Tiểu Học Viết Bài Tập Về Nhà Hình ảnh | Định dạng hình ảnh PSD  401472296| vn.lovepik.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1605" y="4967605"/>
            <a:ext cx="1890395" cy="189039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666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sc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3886200" y="457200"/>
            <a:ext cx="4419600" cy="762000"/>
          </a:xfrm>
          <a:prstGeom prst="rect">
            <a:avLst/>
          </a:prstGeom>
          <a:solidFill>
            <a:schemeClr val="bg2"/>
          </a:solidFill>
          <a:ln/>
        </p:spPr>
        <p:style>
          <a:lnRef idx="1">
            <a:schemeClr val="accent1"/>
          </a:lnRef>
          <a:fillRef idx="3">
            <a:schemeClr val="accent1"/>
          </a:fillRef>
          <a:effectRef idx="2">
            <a:schemeClr val="accent1"/>
          </a:effectRef>
          <a:fontRef idx="minor">
            <a:schemeClr val="lt1"/>
          </a:fontRef>
        </p:style>
        <p:txBody>
          <a:bodyPr>
            <a:spAutoFit/>
          </a:bodyPr>
          <a:lstStyle>
            <a:lvl1pPr eaLnBrk="0" hangingPunct="0">
              <a:defRPr sz="2000" b="1">
                <a:solidFill>
                  <a:schemeClr val="tx1"/>
                </a:solidFill>
                <a:latin typeface="VNI-Times" pitchFamily="2" charset="0"/>
              </a:defRPr>
            </a:lvl1pPr>
            <a:lvl2pPr marL="742950" indent="-285750" eaLnBrk="0" hangingPunct="0">
              <a:defRPr sz="2000" b="1">
                <a:solidFill>
                  <a:schemeClr val="tx1"/>
                </a:solidFill>
                <a:latin typeface="VNI-Times" pitchFamily="2" charset="0"/>
              </a:defRPr>
            </a:lvl2pPr>
            <a:lvl3pPr marL="1143000" indent="-228600" eaLnBrk="0" hangingPunct="0">
              <a:defRPr sz="2000" b="1">
                <a:solidFill>
                  <a:schemeClr val="tx1"/>
                </a:solidFill>
                <a:latin typeface="VNI-Times" pitchFamily="2" charset="0"/>
              </a:defRPr>
            </a:lvl3pPr>
            <a:lvl4pPr marL="1600200" indent="-228600" eaLnBrk="0" hangingPunct="0">
              <a:defRPr sz="2000" b="1">
                <a:solidFill>
                  <a:schemeClr val="tx1"/>
                </a:solidFill>
                <a:latin typeface="VNI-Times" pitchFamily="2" charset="0"/>
              </a:defRPr>
            </a:lvl4pPr>
            <a:lvl5pPr marL="2057400" indent="-228600" eaLnBrk="0" hangingPunct="0">
              <a:defRPr sz="2000" b="1">
                <a:solidFill>
                  <a:schemeClr val="tx1"/>
                </a:solidFill>
                <a:latin typeface="VNI-Times" pitchFamily="2" charset="0"/>
              </a:defRPr>
            </a:lvl5pPr>
            <a:lvl6pPr marL="2514600" indent="-228600" eaLnBrk="0" fontAlgn="base" hangingPunct="0">
              <a:spcBef>
                <a:spcPct val="0"/>
              </a:spcBef>
              <a:spcAft>
                <a:spcPct val="0"/>
              </a:spcAft>
              <a:defRPr sz="2000" b="1">
                <a:solidFill>
                  <a:schemeClr val="tx1"/>
                </a:solidFill>
                <a:latin typeface="VNI-Times" pitchFamily="2" charset="0"/>
              </a:defRPr>
            </a:lvl6pPr>
            <a:lvl7pPr marL="2971800" indent="-228600" eaLnBrk="0" fontAlgn="base" hangingPunct="0">
              <a:spcBef>
                <a:spcPct val="0"/>
              </a:spcBef>
              <a:spcAft>
                <a:spcPct val="0"/>
              </a:spcAft>
              <a:defRPr sz="2000" b="1">
                <a:solidFill>
                  <a:schemeClr val="tx1"/>
                </a:solidFill>
                <a:latin typeface="VNI-Times" pitchFamily="2" charset="0"/>
              </a:defRPr>
            </a:lvl7pPr>
            <a:lvl8pPr marL="3429000" indent="-228600" eaLnBrk="0" fontAlgn="base" hangingPunct="0">
              <a:spcBef>
                <a:spcPct val="0"/>
              </a:spcBef>
              <a:spcAft>
                <a:spcPct val="0"/>
              </a:spcAft>
              <a:defRPr sz="2000" b="1">
                <a:solidFill>
                  <a:schemeClr val="tx1"/>
                </a:solidFill>
                <a:latin typeface="VNI-Times" pitchFamily="2" charset="0"/>
              </a:defRPr>
            </a:lvl8pPr>
            <a:lvl9pPr marL="3886200" indent="-228600" eaLnBrk="0" fontAlgn="base" hangingPunct="0">
              <a:spcBef>
                <a:spcPct val="0"/>
              </a:spcBef>
              <a:spcAft>
                <a:spcPct val="0"/>
              </a:spcAft>
              <a:defRPr sz="2000" b="1">
                <a:solidFill>
                  <a:schemeClr val="tx1"/>
                </a:solidFill>
                <a:latin typeface="VNI-Times" pitchFamily="2" charset="0"/>
              </a:defRPr>
            </a:lvl9pPr>
          </a:lstStyle>
          <a:p>
            <a:pPr algn="ctr" eaLnBrk="1" fontAlgn="base" hangingPunct="1">
              <a:spcBef>
                <a:spcPct val="50000"/>
              </a:spcBef>
              <a:spcAft>
                <a:spcPct val="0"/>
              </a:spcAft>
              <a:defRPr/>
            </a:pPr>
            <a:r>
              <a:rPr lang="en-US" sz="4400" dirty="0" err="1">
                <a:solidFill>
                  <a:srgbClr val="990033"/>
                </a:solidFill>
                <a:latin typeface="Arial" charset="0"/>
              </a:rPr>
              <a:t>Dặn</a:t>
            </a:r>
            <a:r>
              <a:rPr lang="en-US" sz="4400" dirty="0">
                <a:solidFill>
                  <a:srgbClr val="990033"/>
                </a:solidFill>
                <a:latin typeface="Arial" charset="0"/>
              </a:rPr>
              <a:t> </a:t>
            </a:r>
            <a:r>
              <a:rPr lang="en-US" sz="4400" dirty="0" err="1">
                <a:solidFill>
                  <a:srgbClr val="990033"/>
                </a:solidFill>
                <a:latin typeface="Arial" charset="0"/>
              </a:rPr>
              <a:t>dò</a:t>
            </a:r>
            <a:r>
              <a:rPr lang="en-US" sz="4400" dirty="0">
                <a:solidFill>
                  <a:srgbClr val="990033"/>
                </a:solidFill>
                <a:latin typeface="Arial" charset="0"/>
              </a:rPr>
              <a:t> </a:t>
            </a:r>
          </a:p>
        </p:txBody>
      </p:sp>
      <p:sp>
        <p:nvSpPr>
          <p:cNvPr id="2" name="Rectangle 1"/>
          <p:cNvSpPr/>
          <p:nvPr/>
        </p:nvSpPr>
        <p:spPr>
          <a:xfrm>
            <a:off x="1268730" y="1885951"/>
            <a:ext cx="10241280" cy="2677656"/>
          </a:xfrm>
          <a:prstGeom prst="rect">
            <a:avLst/>
          </a:prstGeom>
        </p:spPr>
        <p:txBody>
          <a:bodyPr wrap="square">
            <a:spAutoFit/>
          </a:bodyPr>
          <a:lstStyle/>
          <a:p>
            <a:pPr marL="457200" indent="-457200" eaLnBrk="0" fontAlgn="base" hangingPunct="0">
              <a:spcBef>
                <a:spcPct val="0"/>
              </a:spcBef>
              <a:spcAft>
                <a:spcPct val="0"/>
              </a:spcAft>
              <a:buFontTx/>
              <a:buChar char="-"/>
              <a:defRPr/>
            </a:pP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vở</a:t>
            </a:r>
            <a:endParaRPr lang="en-US" sz="2800" dirty="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defRPr/>
            </a:pPr>
            <a:endParaRPr lang="en-US" sz="2800" dirty="0">
              <a:solidFill>
                <a:prstClr val="black"/>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rPr>
              <a:t> HS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vở</a:t>
            </a:r>
            <a:r>
              <a:rPr lang="en-US" sz="2800" dirty="0">
                <a:solidFill>
                  <a:prstClr val="black"/>
                </a:solidFill>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2. </a:t>
            </a:r>
            <a:r>
              <a:rPr lang="en-US" sz="2800" dirty="0" smtClean="0">
                <a:solidFill>
                  <a:prstClr val="black"/>
                </a:solidFill>
                <a:latin typeface="Times New Roman" panose="02020603050405020304" pitchFamily="18" charset="0"/>
                <a:cs typeface="Times New Roman" panose="02020603050405020304" pitchFamily="18" charset="0"/>
              </a:rPr>
              <a:t>SỰ SUY VONG CỦA CHẾ ĐỘ PHONG KIẾN VÀ SỰ HÌNH THÀNH CHỦ NGHĨA TƯ BẢN Ở CHÂU ÂU</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071859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20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98D45A01-932B-554D-A6AD-60B0A08DD559}"/>
              </a:ext>
            </a:extLst>
          </p:cNvPr>
          <p:cNvSpPr/>
          <p:nvPr/>
        </p:nvSpPr>
        <p:spPr>
          <a:xfrm>
            <a:off x="925861" y="2209800"/>
            <a:ext cx="4111360" cy="24384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xmlns="" id="{ED116507-6E65-3A46-918C-375C51B115AA}"/>
              </a:ext>
            </a:extLst>
          </p:cNvPr>
          <p:cNvSpPr/>
          <p:nvPr/>
        </p:nvSpPr>
        <p:spPr>
          <a:xfrm>
            <a:off x="6401566" y="3678704"/>
            <a:ext cx="5790434" cy="1938992"/>
          </a:xfrm>
          <a:prstGeom prst="rect">
            <a:avLst/>
          </a:prstGeom>
          <a:noFill/>
          <a:effectLst>
            <a:outerShdw dist="50800" sx="1000" sy="1000" algn="ctr" rotWithShape="0">
              <a:srgbClr val="000000"/>
            </a:outerShdw>
            <a:reflection stA="63903" endPos="65000" dist="50800" dir="5400000" sy="-100000" algn="bl" rotWithShape="0"/>
          </a:effectLst>
        </p:spPr>
        <p:txBody>
          <a:bodyPr wrap="square" lIns="91440" tIns="45720" rIns="91440" bIns="45720">
            <a:spAutoFit/>
          </a:bodyPr>
          <a:lstStyle/>
          <a:p>
            <a:pPr algn="ctr"/>
            <a:r>
              <a:rPr lang="en-US" sz="1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VN-Blenda Script" panose="02000804000000020003" pitchFamily="2" charset="0"/>
              </a:rPr>
              <a:t>T</a:t>
            </a:r>
            <a:r>
              <a:rPr lang="en-US" sz="12000" b="0" cap="none" spc="0" dirty="0">
                <a:ln w="0"/>
                <a:solidFill>
                  <a:schemeClr val="tx2">
                    <a:lumMod val="60000"/>
                    <a:lumOff val="40000"/>
                  </a:schemeClr>
                </a:solidFill>
                <a:effectLst>
                  <a:reflection blurRad="6350" stA="53000" endA="300" endPos="35500" dir="5400000" sy="-90000" algn="bl" rotWithShape="0"/>
                </a:effectLst>
                <a:latin typeface="SVN-Blenda Script" panose="02000804000000020003" pitchFamily="2" charset="0"/>
              </a:rPr>
              <a:t>h</a:t>
            </a:r>
            <a:r>
              <a:rPr lang="en-US" sz="12000" b="0" cap="none" spc="0" dirty="0">
                <a:ln w="0"/>
                <a:solidFill>
                  <a:srgbClr val="FF0000"/>
                </a:solidFill>
                <a:effectLst>
                  <a:reflection blurRad="6350" stA="53000" endA="300" endPos="35500" dir="5400000" sy="-90000" algn="bl" rotWithShape="0"/>
                </a:effectLst>
                <a:latin typeface="SVN-Blenda Script" panose="02000804000000020003" pitchFamily="2" charset="0"/>
              </a:rPr>
              <a:t>e</a:t>
            </a:r>
            <a:r>
              <a:rPr lang="en-US" sz="12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SVN-Blenda Script" panose="02000804000000020003" pitchFamily="2" charset="0"/>
              </a:rPr>
              <a:t> </a:t>
            </a:r>
            <a:r>
              <a:rPr lang="en-US" sz="12000" b="0" cap="none" spc="0" dirty="0">
                <a:ln w="0"/>
                <a:solidFill>
                  <a:schemeClr val="bg1">
                    <a:lumMod val="50000"/>
                  </a:schemeClr>
                </a:solidFill>
                <a:effectLst>
                  <a:reflection blurRad="6350" stA="53000" endA="300" endPos="35500" dir="5400000" sy="-90000" algn="bl" rotWithShape="0"/>
                </a:effectLst>
                <a:latin typeface="SVN-Blenda Script" panose="02000804000000020003" pitchFamily="2" charset="0"/>
              </a:rPr>
              <a:t>e</a:t>
            </a:r>
            <a:r>
              <a:rPr lang="en-US" sz="12000" b="0" cap="none" spc="0" dirty="0">
                <a:ln w="0"/>
                <a:solidFill>
                  <a:srgbClr val="FFC000"/>
                </a:solidFill>
                <a:effectLst>
                  <a:reflection blurRad="6350" stA="53000" endA="300" endPos="35500" dir="5400000" sy="-90000" algn="bl" rotWithShape="0"/>
                </a:effectLst>
                <a:latin typeface="SVN-Blenda Script" panose="02000804000000020003" pitchFamily="2" charset="0"/>
              </a:rPr>
              <a:t>n</a:t>
            </a:r>
            <a:r>
              <a:rPr lang="en-US" sz="12000" b="0" cap="none" spc="0" dirty="0">
                <a:ln w="0"/>
                <a:solidFill>
                  <a:schemeClr val="accent6">
                    <a:lumMod val="75000"/>
                  </a:schemeClr>
                </a:solidFill>
                <a:effectLst>
                  <a:reflection blurRad="6350" stA="53000" endA="300" endPos="35500" dir="5400000" sy="-90000" algn="bl" rotWithShape="0"/>
                </a:effectLst>
                <a:latin typeface="SVN-Blenda Script" panose="02000804000000020003" pitchFamily="2" charset="0"/>
              </a:rPr>
              <a:t>d</a:t>
            </a:r>
            <a:r>
              <a:rPr lang="en-US" sz="12000" b="0" cap="none" spc="0" dirty="0">
                <a:ln w="0"/>
                <a:solidFill>
                  <a:schemeClr val="accent1">
                    <a:lumMod val="50000"/>
                  </a:schemeClr>
                </a:solidFill>
                <a:effectLst>
                  <a:reflection blurRad="6350" stA="53000" endA="300" endPos="35500" dir="5400000" sy="-90000" algn="bl" rotWithShape="0"/>
                </a:effectLst>
                <a:latin typeface="SVN-Blenda Script" panose="02000804000000020003" pitchFamily="2"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113946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8" presetClass="entr" presetSubtype="0" repeatCount="3000" accel="50000" fill="hold" grpId="0" nodeType="withEffect">
                                  <p:stCondLst>
                                    <p:cond delay="0"/>
                                  </p:stCondLst>
                                  <p:iterate type="lt">
                                    <p:tmPct val="50000"/>
                                  </p:iterate>
                                  <p:childTnLst>
                                    <p:set>
                                      <p:cBhvr>
                                        <p:cTn id="8" dur="1" fill="hold">
                                          <p:stCondLst>
                                            <p:cond delay="0"/>
                                          </p:stCondLst>
                                        </p:cTn>
                                        <p:tgtEl>
                                          <p:spTgt spid="9">
                                            <p:txEl>
                                              <p:pRg st="0" end="0"/>
                                            </p:txEl>
                                          </p:spTgt>
                                        </p:tgtEl>
                                        <p:attrNameLst>
                                          <p:attrName>style.visibility</p:attrName>
                                        </p:attrNameLst>
                                      </p:cBhvr>
                                      <p:to>
                                        <p:strVal val="visible"/>
                                      </p:to>
                                    </p:set>
                                    <p:set>
                                      <p:cBhvr>
                                        <p:cTn id="9" dur="682" fill="hold">
                                          <p:stCondLst>
                                            <p:cond delay="0"/>
                                          </p:stCondLst>
                                        </p:cTn>
                                        <p:tgtEl>
                                          <p:spTgt spid="9">
                                            <p:txEl>
                                              <p:pRg st="0" end="0"/>
                                            </p:txEl>
                                          </p:spTgt>
                                        </p:tgtEl>
                                        <p:attrNameLst>
                                          <p:attrName>style.rotation</p:attrName>
                                        </p:attrNameLst>
                                      </p:cBhvr>
                                      <p:to>
                                        <p:strVal val="-45.0"/>
                                      </p:to>
                                    </p:set>
                                    <p:anim calcmode="lin" valueType="num">
                                      <p:cBhvr>
                                        <p:cTn id="10" dur="682" fill="hold">
                                          <p:stCondLst>
                                            <p:cond delay="682"/>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1" dur="682"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2" dur="234" decel="50000" autoRev="1" fill="hold">
                                          <p:stCondLst>
                                            <p:cond delay="682"/>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3" dur="204" fill="hold">
                                          <p:stCondLst>
                                            <p:cond delay="1296"/>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9"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D2CAA9A6-BF8A-0842-8B54-A827258BB327}"/>
              </a:ext>
            </a:extLst>
          </p:cNvPr>
          <p:cNvGrpSpPr>
            <a:grpSpLocks/>
          </p:cNvGrpSpPr>
          <p:nvPr/>
        </p:nvGrpSpPr>
        <p:grpSpPr bwMode="auto">
          <a:xfrm>
            <a:off x="0" y="-14288"/>
            <a:ext cx="12192000" cy="6896100"/>
            <a:chOff x="1524000" y="7374"/>
            <a:chExt cx="9234178" cy="6850626"/>
          </a:xfrm>
        </p:grpSpPr>
        <p:pic>
          <p:nvPicPr>
            <p:cNvPr id="3" name="Picture 2">
              <a:extLst>
                <a:ext uri="{FF2B5EF4-FFF2-40B4-BE49-F238E27FC236}">
                  <a16:creationId xmlns:a16="http://schemas.microsoft.com/office/drawing/2014/main" xmlns="" id="{A54AF425-380C-EA4D-9F6B-BC964BBB7ADB}"/>
                </a:ext>
              </a:extLst>
            </p:cNvPr>
            <p:cNvPicPr>
              <a:picLocks noChangeAspect="1"/>
            </p:cNvPicPr>
            <p:nvPr/>
          </p:nvPicPr>
          <p:blipFill rotWithShape="1">
            <a:blip r:embed="rId3">
              <a:duotone>
                <a:schemeClr val="accent4">
                  <a:shade val="45000"/>
                  <a:satMod val="135000"/>
                </a:schemeClr>
                <a:prstClr val="white"/>
              </a:duotone>
            </a:blip>
            <a:srcRect l="2742" t="3011" r="1936" b="1935"/>
            <a:stretch/>
          </p:blipFill>
          <p:spPr>
            <a:xfrm>
              <a:off x="1524000" y="7374"/>
              <a:ext cx="9144000" cy="6850626"/>
            </a:xfrm>
            <a:prstGeom prst="rect">
              <a:avLst/>
            </a:prstGeom>
          </p:spPr>
        </p:pic>
        <p:pic>
          <p:nvPicPr>
            <p:cNvPr id="4" name="Picture 2">
              <a:extLst>
                <a:ext uri="{FF2B5EF4-FFF2-40B4-BE49-F238E27FC236}">
                  <a16:creationId xmlns:a16="http://schemas.microsoft.com/office/drawing/2014/main" xmlns="" id="{A3844D4C-6B69-5546-8318-999E9F2E3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378" y="5710766"/>
              <a:ext cx="1066800" cy="99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xmlns="" id="{0474C80A-EFE8-DD4A-9E42-4B228BBB7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6592"/>
              <a:ext cx="4953000" cy="59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1564">
              <a:extLst>
                <a:ext uri="{FF2B5EF4-FFF2-40B4-BE49-F238E27FC236}">
                  <a16:creationId xmlns:a16="http://schemas.microsoft.com/office/drawing/2014/main" xmlns="" id="{EDC51363-B3D3-844B-9BFC-DCCFEF01B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6289" y="757766"/>
              <a:ext cx="7620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xmlns="" id="{47CEAD1F-8A28-0C42-928F-6CEF44EE143A}"/>
                </a:ext>
              </a:extLst>
            </p:cNvPr>
            <p:cNvSpPr/>
            <p:nvPr/>
          </p:nvSpPr>
          <p:spPr>
            <a:xfrm>
              <a:off x="2389198" y="5656073"/>
              <a:ext cx="7212002" cy="99906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dirty="0" err="1">
                  <a:latin typeface="Arial" pitchFamily="34" charset="0"/>
                  <a:cs typeface="Arial" pitchFamily="34" charset="0"/>
                </a:rPr>
                <a:t>Các</a:t>
              </a:r>
              <a:r>
                <a:rPr lang="en-US" sz="3200" dirty="0">
                  <a:latin typeface="Arial" pitchFamily="34" charset="0"/>
                  <a:cs typeface="Arial" pitchFamily="34" charset="0"/>
                </a:rPr>
                <a:t> </a:t>
              </a:r>
              <a:r>
                <a:rPr lang="en-US" sz="3200" dirty="0" err="1">
                  <a:latin typeface="Arial" pitchFamily="34" charset="0"/>
                  <a:cs typeface="Arial" pitchFamily="34" charset="0"/>
                </a:rPr>
                <a:t>cuộc</a:t>
              </a:r>
              <a:r>
                <a:rPr lang="en-US" sz="3200" dirty="0">
                  <a:latin typeface="Arial" pitchFamily="34" charset="0"/>
                  <a:cs typeface="Arial" pitchFamily="34" charset="0"/>
                </a:rPr>
                <a:t> </a:t>
              </a:r>
              <a:r>
                <a:rPr lang="en-US" sz="3200" dirty="0" err="1">
                  <a:latin typeface="Arial" pitchFamily="34" charset="0"/>
                  <a:cs typeface="Arial" pitchFamily="34" charset="0"/>
                </a:rPr>
                <a:t>nội</a:t>
              </a:r>
              <a:r>
                <a:rPr lang="en-US" sz="3200" dirty="0">
                  <a:latin typeface="Arial" pitchFamily="34" charset="0"/>
                  <a:cs typeface="Arial" pitchFamily="34" charset="0"/>
                </a:rPr>
                <a:t> </a:t>
              </a:r>
              <a:r>
                <a:rPr lang="en-US" sz="3200" dirty="0" err="1">
                  <a:latin typeface="Arial" pitchFamily="34" charset="0"/>
                  <a:cs typeface="Arial" pitchFamily="34" charset="0"/>
                </a:rPr>
                <a:t>chiến</a:t>
              </a:r>
              <a:r>
                <a:rPr lang="en-US" sz="3200" dirty="0">
                  <a:latin typeface="Arial" pitchFamily="34" charset="0"/>
                  <a:cs typeface="Arial" pitchFamily="34" charset="0"/>
                </a:rPr>
                <a:t> </a:t>
              </a:r>
              <a:r>
                <a:rPr lang="en-US" sz="3200" dirty="0" err="1">
                  <a:latin typeface="Arial" pitchFamily="34" charset="0"/>
                  <a:cs typeface="Arial" pitchFamily="34" charset="0"/>
                </a:rPr>
                <a:t>đã</a:t>
              </a:r>
              <a:r>
                <a:rPr lang="en-US" sz="3200" dirty="0">
                  <a:latin typeface="Arial" pitchFamily="34" charset="0"/>
                  <a:cs typeface="Arial" pitchFamily="34" charset="0"/>
                </a:rPr>
                <a:t> </a:t>
              </a:r>
              <a:r>
                <a:rPr lang="en-US" sz="3200" dirty="0" err="1">
                  <a:latin typeface="Arial" pitchFamily="34" charset="0"/>
                  <a:cs typeface="Arial" pitchFamily="34" charset="0"/>
                </a:rPr>
                <a:t>làm</a:t>
              </a:r>
              <a:r>
                <a:rPr lang="en-US" sz="3200" dirty="0">
                  <a:latin typeface="Arial" pitchFamily="34" charset="0"/>
                  <a:cs typeface="Arial" pitchFamily="34" charset="0"/>
                </a:rPr>
                <a:t> </a:t>
              </a:r>
              <a:r>
                <a:rPr lang="en-US" sz="3200" dirty="0" err="1">
                  <a:latin typeface="Arial" pitchFamily="34" charset="0"/>
                  <a:cs typeface="Arial" pitchFamily="34" charset="0"/>
                </a:rPr>
                <a:t>cho</a:t>
              </a:r>
              <a:r>
                <a:rPr lang="en-US" sz="3200" dirty="0">
                  <a:latin typeface="Arial" pitchFamily="34" charset="0"/>
                  <a:cs typeface="Arial" pitchFamily="34" charset="0"/>
                </a:rPr>
                <a:t> </a:t>
              </a:r>
              <a:r>
                <a:rPr lang="en-US" sz="3200" dirty="0" err="1">
                  <a:latin typeface="Arial" pitchFamily="34" charset="0"/>
                  <a:cs typeface="Arial" pitchFamily="34" charset="0"/>
                </a:rPr>
                <a:t>đế</a:t>
              </a:r>
              <a:r>
                <a:rPr lang="en-US" sz="3200" dirty="0">
                  <a:latin typeface="Arial" pitchFamily="34" charset="0"/>
                  <a:cs typeface="Arial" pitchFamily="34" charset="0"/>
                </a:rPr>
                <a:t> </a:t>
              </a:r>
              <a:r>
                <a:rPr lang="en-US" sz="3200" dirty="0" err="1">
                  <a:latin typeface="Arial" pitchFamily="34" charset="0"/>
                  <a:cs typeface="Arial" pitchFamily="34" charset="0"/>
                </a:rPr>
                <a:t>quốc</a:t>
              </a:r>
              <a:r>
                <a:rPr lang="en-US" sz="3200" dirty="0">
                  <a:latin typeface="Arial" pitchFamily="34" charset="0"/>
                  <a:cs typeface="Arial" pitchFamily="34" charset="0"/>
                </a:rPr>
                <a:t> </a:t>
              </a:r>
              <a:r>
                <a:rPr lang="en-US" sz="3200" dirty="0" err="1">
                  <a:latin typeface="Arial" pitchFamily="34" charset="0"/>
                  <a:cs typeface="Arial" pitchFamily="34" charset="0"/>
                </a:rPr>
                <a:t>Tây</a:t>
              </a:r>
              <a:r>
                <a:rPr lang="en-US" sz="3200" dirty="0">
                  <a:latin typeface="Arial" pitchFamily="34" charset="0"/>
                  <a:cs typeface="Arial" pitchFamily="34" charset="0"/>
                </a:rPr>
                <a:t> La </a:t>
              </a:r>
              <a:r>
                <a:rPr lang="en-US" sz="3200" dirty="0" err="1">
                  <a:latin typeface="Arial" pitchFamily="34" charset="0"/>
                  <a:cs typeface="Arial" pitchFamily="34" charset="0"/>
                </a:rPr>
                <a:t>Mã</a:t>
              </a:r>
              <a:r>
                <a:rPr lang="en-US" sz="3200" dirty="0">
                  <a:latin typeface="Arial" pitchFamily="34" charset="0"/>
                  <a:cs typeface="Arial" pitchFamily="34" charset="0"/>
                </a:rPr>
                <a:t> </a:t>
              </a:r>
              <a:r>
                <a:rPr lang="en-US" sz="3200" dirty="0" err="1">
                  <a:latin typeface="Arial" pitchFamily="34" charset="0"/>
                  <a:cs typeface="Arial" pitchFamily="34" charset="0"/>
                </a:rPr>
                <a:t>ngày</a:t>
              </a:r>
              <a:r>
                <a:rPr lang="en-US" sz="3200" dirty="0">
                  <a:latin typeface="Arial" pitchFamily="34" charset="0"/>
                  <a:cs typeface="Arial" pitchFamily="34" charset="0"/>
                </a:rPr>
                <a:t> </a:t>
              </a:r>
              <a:r>
                <a:rPr lang="en-US" sz="3200" dirty="0" err="1">
                  <a:latin typeface="Arial" pitchFamily="34" charset="0"/>
                  <a:cs typeface="Arial" pitchFamily="34" charset="0"/>
                </a:rPr>
                <a:t>càng</a:t>
              </a:r>
              <a:r>
                <a:rPr lang="en-US" sz="3200" dirty="0">
                  <a:latin typeface="Arial" pitchFamily="34" charset="0"/>
                  <a:cs typeface="Arial" pitchFamily="34" charset="0"/>
                </a:rPr>
                <a:t> </a:t>
              </a:r>
              <a:r>
                <a:rPr lang="en-US" sz="3200" dirty="0" err="1">
                  <a:latin typeface="Arial" pitchFamily="34" charset="0"/>
                  <a:cs typeface="Arial" pitchFamily="34" charset="0"/>
                </a:rPr>
                <a:t>suy</a:t>
              </a:r>
              <a:r>
                <a:rPr lang="en-US" sz="3200" dirty="0">
                  <a:latin typeface="Arial" pitchFamily="34" charset="0"/>
                  <a:cs typeface="Arial" pitchFamily="34" charset="0"/>
                </a:rPr>
                <a:t> </a:t>
              </a:r>
              <a:r>
                <a:rPr lang="en-US" sz="3200" dirty="0" err="1">
                  <a:latin typeface="Arial" pitchFamily="34" charset="0"/>
                  <a:cs typeface="Arial" pitchFamily="34" charset="0"/>
                </a:rPr>
                <a:t>yếu</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7632798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85000"/>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A3F29AF-69E5-2541-8C36-256838EE3FE7}"/>
              </a:ext>
            </a:extLst>
          </p:cNvPr>
          <p:cNvSpPr/>
          <p:nvPr/>
        </p:nvSpPr>
        <p:spPr>
          <a:xfrm>
            <a:off x="554977" y="1793637"/>
            <a:ext cx="11537133" cy="70788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x-none" sz="4000" b="1" i="1" dirty="0">
                <a:solidFill>
                  <a:srgbClr val="C00000"/>
                </a:solidFill>
                <a:latin typeface="Times New Roman" panose="02020603050405020304" pitchFamily="18" charset="0"/>
                <a:cs typeface="Times New Roman" panose="02020603050405020304" pitchFamily="18" charset="0"/>
              </a:rPr>
              <a:t> </a:t>
            </a:r>
            <a:r>
              <a:rPr lang="en-US" altLang="x-none" sz="4000" b="1" i="1" dirty="0">
                <a:solidFill>
                  <a:srgbClr val="FF0000"/>
                </a:solidFill>
                <a:latin typeface="Times New Roman" panose="02020603050405020304" pitchFamily="18" charset="0"/>
                <a:cs typeface="Times New Roman" panose="02020603050405020304" pitchFamily="18" charset="0"/>
              </a:rPr>
              <a:t>1. </a:t>
            </a:r>
            <a:r>
              <a:rPr lang="en-US" altLang="x-none" sz="4000" b="1" i="1" dirty="0" err="1" smtClean="0">
                <a:solidFill>
                  <a:srgbClr val="FF0000"/>
                </a:solidFill>
                <a:latin typeface="Times New Roman" panose="02020603050405020304" pitchFamily="18" charset="0"/>
                <a:cs typeface="Times New Roman" panose="02020603050405020304" pitchFamily="18" charset="0"/>
              </a:rPr>
              <a:t>Quá</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smtClean="0">
                <a:solidFill>
                  <a:srgbClr val="FF0000"/>
                </a:solidFill>
                <a:latin typeface="Times New Roman" panose="02020603050405020304" pitchFamily="18" charset="0"/>
                <a:cs typeface="Times New Roman" panose="02020603050405020304" pitchFamily="18" charset="0"/>
              </a:rPr>
              <a:t>trình</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hình</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thành</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xã</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hội</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phong</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kiến</a:t>
            </a:r>
            <a:r>
              <a:rPr lang="en-US" altLang="x-none" sz="4000" b="1" i="1" dirty="0">
                <a:solidFill>
                  <a:srgbClr val="FF0000"/>
                </a:solidFill>
                <a:latin typeface="Times New Roman" panose="02020603050405020304" pitchFamily="18" charset="0"/>
                <a:cs typeface="Times New Roman" panose="02020603050405020304" pitchFamily="18" charset="0"/>
              </a:rPr>
              <a:t> ở </a:t>
            </a:r>
            <a:r>
              <a:rPr lang="en-US" altLang="x-none" sz="4000" b="1" i="1" dirty="0" err="1">
                <a:solidFill>
                  <a:srgbClr val="FF0000"/>
                </a:solidFill>
                <a:latin typeface="Times New Roman" panose="02020603050405020304" pitchFamily="18" charset="0"/>
                <a:cs typeface="Times New Roman" panose="02020603050405020304" pitchFamily="18" charset="0"/>
              </a:rPr>
              <a:t>T</a:t>
            </a:r>
            <a:r>
              <a:rPr lang="en-US" altLang="x-none" sz="4000" b="1" i="1" dirty="0" err="1" smtClean="0">
                <a:solidFill>
                  <a:srgbClr val="FF0000"/>
                </a:solidFill>
                <a:latin typeface="Times New Roman" panose="02020603050405020304" pitchFamily="18" charset="0"/>
                <a:cs typeface="Times New Roman" panose="02020603050405020304" pitchFamily="18" charset="0"/>
              </a:rPr>
              <a:t>âu</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Âu</a:t>
            </a:r>
            <a:endParaRPr lang="x-none" sz="40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15962" y="181772"/>
            <a:ext cx="1053084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defRPr/>
            </a:pP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 1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QUÁ TRÌNH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HÌNH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THÀNH VÀ PHÁT TRIỂN CỦA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CHẾ ĐỘ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PHONG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KIẾN Ở </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ÂU ÂU</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Rectangle 4"/>
          <p:cNvSpPr/>
          <p:nvPr/>
        </p:nvSpPr>
        <p:spPr>
          <a:xfrm>
            <a:off x="931333" y="2828604"/>
            <a:ext cx="10634133"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III, </a:t>
            </a:r>
            <a:r>
              <a:rPr lang="en-US" sz="2800" dirty="0" err="1">
                <a:latin typeface="Times New Roman" panose="02020603050405020304" pitchFamily="18" charset="0"/>
                <a:cs typeface="Times New Roman" panose="02020603050405020304" pitchFamily="18" charset="0"/>
              </a:rPr>
              <a:t>đế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của </a:t>
            </a:r>
            <a:r>
              <a:rPr lang="en-US" sz="2800" dirty="0" err="1">
                <a:latin typeface="Times New Roman" panose="02020603050405020304" pitchFamily="18" charset="0"/>
                <a:cs typeface="Times New Roman" panose="02020603050405020304" pitchFamily="18" charset="0"/>
              </a:rPr>
              <a:t>nô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ren</a:t>
            </a:r>
            <a:r>
              <a:rPr lang="en-US" sz="2800" dirty="0">
                <a:latin typeface="Times New Roman" panose="02020603050405020304" pitchFamily="18" charset="0"/>
                <a:cs typeface="Times New Roman" panose="02020603050405020304" pitchFamily="18" charset="0"/>
              </a:rPr>
              <a:t>. </a:t>
            </a:r>
          </a:p>
        </p:txBody>
      </p:sp>
      <p:sp>
        <p:nvSpPr>
          <p:cNvPr id="6" name="Rectangle 5"/>
          <p:cNvSpPr/>
          <p:nvPr/>
        </p:nvSpPr>
        <p:spPr>
          <a:xfrm>
            <a:off x="931332" y="4367440"/>
            <a:ext cx="10803467" cy="1815882"/>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Nửa cuối thế kỉ V, các bộ tộc người Giéc – man từ phương Bắc tràn xuống xâm chiếm lãnh thổ, đưa đến sự diệt vong của đế quốc La Mã (476). </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=&gt; Chế độ phong kiến từng bước được hình thành ở Tây Âu.</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12201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xmlns="" id="{D639A389-C902-2D4A-BEEE-EFEAE9C569F9}"/>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84945" y="1028699"/>
            <a:ext cx="1870075" cy="36576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xmlns="" id="{ECF3459B-2D9A-154E-823E-106F072C868A}"/>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127363" y="1108161"/>
            <a:ext cx="1828800" cy="35814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xmlns="" id="{C11CE94E-BD8A-034E-AEF7-B11D56AFD691}"/>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6230157" y="1108160"/>
            <a:ext cx="2011363" cy="36575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xmlns="" id="{DED867E6-3A21-D245-BF98-EB2C870CCE72}"/>
              </a:ext>
            </a:extLst>
          </p:cNvPr>
          <p:cNvSpPr txBox="1">
            <a:spLocks noChangeArrowheads="1"/>
          </p:cNvSpPr>
          <p:nvPr/>
        </p:nvSpPr>
        <p:spPr bwMode="auto">
          <a:xfrm>
            <a:off x="1892300" y="39484"/>
            <a:ext cx="8407400"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x-none" sz="3600" b="1" i="1" dirty="0">
                <a:solidFill>
                  <a:srgbClr val="FF00FF"/>
                </a:solidFill>
                <a:latin typeface="SVN-Gotham" panose="02000604040000020004" pitchFamily="2" charset="0"/>
              </a:rPr>
              <a:t>SƠ ĐỒ HÌNH THÀNH GIAI CẤP MỚI </a:t>
            </a:r>
          </a:p>
        </p:txBody>
      </p:sp>
      <p:pic>
        <p:nvPicPr>
          <p:cNvPr id="28685" name="Picture 13">
            <a:extLst>
              <a:ext uri="{FF2B5EF4-FFF2-40B4-BE49-F238E27FC236}">
                <a16:creationId xmlns:a16="http://schemas.microsoft.com/office/drawing/2014/main" xmlns="" id="{F7600D40-3855-B640-B92C-9C0D4B296A5A}"/>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10006642" y="1190531"/>
            <a:ext cx="2133790" cy="3657598"/>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xmlns="" id="{4E01A11C-E17B-8341-B339-60A3D98DAC1F}"/>
              </a:ext>
            </a:extLst>
          </p:cNvPr>
          <p:cNvSpPr>
            <a:spLocks noChangeArrowheads="1"/>
          </p:cNvSpPr>
          <p:nvPr/>
        </p:nvSpPr>
        <p:spPr bwMode="auto">
          <a:xfrm>
            <a:off x="-55079" y="4975038"/>
            <a:ext cx="2279520" cy="1077218"/>
          </a:xfrm>
          <a:prstGeom prst="rect">
            <a:avLst/>
          </a:prstGeom>
          <a:solidFill>
            <a:schemeClr val="accent1">
              <a:lumMod val="20000"/>
              <a:lumOff val="80000"/>
            </a:schemeClr>
          </a:solidFill>
          <a:ln>
            <a:noFill/>
          </a:ln>
          <a:effectLst/>
        </p:spPr>
        <p:txBody>
          <a:bodyPr wrap="square">
            <a:spAutoFit/>
          </a:bodyPr>
          <a:lstStyle/>
          <a:p>
            <a:pPr algn="ctr"/>
            <a:r>
              <a:rPr lang="en-US" altLang="x-none" sz="3200" b="1" dirty="0" err="1">
                <a:latin typeface="Times New Roman" panose="02020603050405020304" pitchFamily="18" charset="0"/>
                <a:cs typeface="Times New Roman" panose="02020603050405020304" pitchFamily="18" charset="0"/>
                <a:sym typeface="Wingdings" pitchFamily="2" charset="2"/>
              </a:rPr>
              <a:t>Tướng</a:t>
            </a:r>
            <a:r>
              <a:rPr lang="en-US" altLang="x-none" sz="3200" b="1" dirty="0">
                <a:latin typeface="Times New Roman" panose="02020603050405020304" pitchFamily="18" charset="0"/>
                <a:cs typeface="Times New Roman" panose="02020603050405020304" pitchFamily="18" charset="0"/>
                <a:sym typeface="Wingdings" pitchFamily="2" charset="2"/>
              </a:rPr>
              <a:t> </a:t>
            </a:r>
            <a:r>
              <a:rPr lang="en-US" altLang="x-none" sz="3200" b="1" dirty="0" err="1">
                <a:latin typeface="Times New Roman" panose="02020603050405020304" pitchFamily="18" charset="0"/>
                <a:cs typeface="Times New Roman" panose="02020603050405020304" pitchFamily="18" charset="0"/>
                <a:sym typeface="Wingdings" pitchFamily="2" charset="2"/>
              </a:rPr>
              <a:t>lĩnh</a:t>
            </a:r>
            <a:r>
              <a:rPr lang="en-US" altLang="x-none" sz="3200" b="1" dirty="0">
                <a:latin typeface="Times New Roman" panose="02020603050405020304" pitchFamily="18" charset="0"/>
                <a:cs typeface="Times New Roman" panose="02020603050405020304" pitchFamily="18" charset="0"/>
                <a:sym typeface="Wingdings" pitchFamily="2" charset="2"/>
              </a:rPr>
              <a:t> </a:t>
            </a:r>
            <a:r>
              <a:rPr lang="en-US" altLang="x-none" sz="3200" b="1" dirty="0" err="1">
                <a:latin typeface="Times New Roman" panose="02020603050405020304" pitchFamily="18" charset="0"/>
                <a:cs typeface="Times New Roman" panose="02020603050405020304" pitchFamily="18" charset="0"/>
                <a:sym typeface="Wingdings" pitchFamily="2" charset="2"/>
              </a:rPr>
              <a:t>quân</a:t>
            </a:r>
            <a:r>
              <a:rPr lang="en-US" altLang="x-none" sz="3200" b="1" dirty="0">
                <a:latin typeface="Times New Roman" panose="02020603050405020304" pitchFamily="18" charset="0"/>
                <a:cs typeface="Times New Roman" panose="02020603050405020304" pitchFamily="18" charset="0"/>
                <a:sym typeface="Wingdings" pitchFamily="2" charset="2"/>
              </a:rPr>
              <a:t> </a:t>
            </a:r>
            <a:r>
              <a:rPr lang="en-US" altLang="x-none" sz="3200" b="1" dirty="0" err="1">
                <a:latin typeface="Times New Roman" panose="02020603050405020304" pitchFamily="18" charset="0"/>
                <a:cs typeface="Times New Roman" panose="02020603050405020304" pitchFamily="18" charset="0"/>
                <a:sym typeface="Wingdings" pitchFamily="2" charset="2"/>
              </a:rPr>
              <a:t>sự</a:t>
            </a:r>
            <a:endParaRPr lang="en-US" altLang="x-none" sz="3200" b="1" dirty="0">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xmlns="" id="{1A392E01-DF33-A14D-89A3-D2AD0854A53D}"/>
              </a:ext>
            </a:extLst>
          </p:cNvPr>
          <p:cNvSpPr txBox="1">
            <a:spLocks noChangeArrowheads="1"/>
          </p:cNvSpPr>
          <p:nvPr/>
        </p:nvSpPr>
        <p:spPr bwMode="auto">
          <a:xfrm>
            <a:off x="2980577" y="5267359"/>
            <a:ext cx="2122371" cy="584775"/>
          </a:xfrm>
          <a:prstGeom prst="rect">
            <a:avLst/>
          </a:prstGeom>
          <a:solidFill>
            <a:schemeClr val="accent1">
              <a:lumMod val="60000"/>
              <a:lumOff val="40000"/>
            </a:schemeClr>
          </a:solidFill>
          <a:ln>
            <a:noFill/>
          </a:ln>
          <a:effectLst/>
        </p:spPr>
        <p:txBody>
          <a:bodyPr wrap="square">
            <a:spAutoFit/>
          </a:bodyPr>
          <a:lstStyle/>
          <a:p>
            <a:r>
              <a:rPr lang="en-US" altLang="x-none" sz="3200" b="1" dirty="0" err="1">
                <a:latin typeface="Times New Roman" panose="02020603050405020304" pitchFamily="18" charset="0"/>
                <a:cs typeface="Times New Roman" panose="02020603050405020304" pitchFamily="18" charset="0"/>
              </a:rPr>
              <a:t>Lãnh</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chúa</a:t>
            </a:r>
            <a:r>
              <a:rPr lang="en-US" altLang="x-none" sz="3200" b="1" dirty="0">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xmlns="" id="{D5240CB2-F900-3C42-9684-CCA1D2656E38}"/>
              </a:ext>
            </a:extLst>
          </p:cNvPr>
          <p:cNvSpPr txBox="1">
            <a:spLocks noChangeArrowheads="1"/>
          </p:cNvSpPr>
          <p:nvPr/>
        </p:nvSpPr>
        <p:spPr bwMode="auto">
          <a:xfrm>
            <a:off x="6104850" y="5128860"/>
            <a:ext cx="2201055" cy="1077218"/>
          </a:xfrm>
          <a:prstGeom prst="rect">
            <a:avLst/>
          </a:prstGeom>
          <a:solidFill>
            <a:schemeClr val="accent4">
              <a:lumMod val="60000"/>
              <a:lumOff val="40000"/>
            </a:schemeClr>
          </a:solidFill>
          <a:ln>
            <a:noFill/>
          </a:ln>
          <a:effectLst/>
        </p:spPr>
        <p:txBody>
          <a:bodyPr wrap="square">
            <a:spAutoFit/>
          </a:bodyPr>
          <a:lstStyle/>
          <a:p>
            <a:r>
              <a:rPr lang="en-US" altLang="x-none" sz="3200" b="1" dirty="0" err="1">
                <a:latin typeface="Times New Roman" panose="02020603050405020304" pitchFamily="18" charset="0"/>
                <a:cs typeface="Times New Roman" panose="02020603050405020304" pitchFamily="18" charset="0"/>
              </a:rPr>
              <a:t>Nô</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lệ</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được</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giải</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phóng</a:t>
            </a:r>
            <a:r>
              <a:rPr lang="en-US" altLang="x-none" sz="3200" dirty="0">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xmlns="" id="{94ABA7EA-A656-564E-9BA4-645ACEAA8A32}"/>
              </a:ext>
            </a:extLst>
          </p:cNvPr>
          <p:cNvSpPr txBox="1">
            <a:spLocks noChangeArrowheads="1"/>
          </p:cNvSpPr>
          <p:nvPr/>
        </p:nvSpPr>
        <p:spPr bwMode="auto">
          <a:xfrm>
            <a:off x="10022319" y="5267359"/>
            <a:ext cx="1654620" cy="584775"/>
          </a:xfrm>
          <a:prstGeom prst="rect">
            <a:avLst/>
          </a:prstGeom>
          <a:solidFill>
            <a:schemeClr val="accent5">
              <a:lumMod val="60000"/>
              <a:lumOff val="40000"/>
            </a:schemeClr>
          </a:solidFill>
          <a:ln>
            <a:noFill/>
          </a:ln>
          <a:effectLst/>
        </p:spPr>
        <p:txBody>
          <a:bodyPr wrap="none">
            <a:spAutoFit/>
          </a:bodyPr>
          <a:lstStyle/>
          <a:p>
            <a:r>
              <a:rPr lang="en-US" altLang="x-none" sz="3200" b="1" dirty="0" err="1">
                <a:latin typeface="Times New Roman" panose="02020603050405020304" pitchFamily="18" charset="0"/>
                <a:cs typeface="Times New Roman" panose="02020603050405020304" pitchFamily="18" charset="0"/>
              </a:rPr>
              <a:t>Nông</a:t>
            </a:r>
            <a:r>
              <a:rPr lang="en-US" altLang="x-none" sz="3200" b="1" dirty="0">
                <a:latin typeface="Times New Roman" panose="02020603050405020304" pitchFamily="18" charset="0"/>
                <a:cs typeface="Times New Roman" panose="02020603050405020304" pitchFamily="18" charset="0"/>
              </a:rPr>
              <a:t> </a:t>
            </a:r>
            <a:r>
              <a:rPr lang="en-US" altLang="x-none" sz="3200" b="1" dirty="0" err="1">
                <a:latin typeface="Times New Roman" panose="02020603050405020304" pitchFamily="18" charset="0"/>
                <a:cs typeface="Times New Roman" panose="02020603050405020304" pitchFamily="18" charset="0"/>
              </a:rPr>
              <a:t>nô</a:t>
            </a:r>
            <a:endParaRPr lang="en-US" altLang="x-none" sz="3200" b="1" dirty="0">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xmlns="" id="{BECC4711-A7D5-584D-BCF9-48E4232FD5FA}"/>
              </a:ext>
            </a:extLst>
          </p:cNvPr>
          <p:cNvSpPr>
            <a:spLocks noChangeArrowheads="1"/>
          </p:cNvSpPr>
          <p:nvPr/>
        </p:nvSpPr>
        <p:spPr bwMode="auto">
          <a:xfrm>
            <a:off x="2269322" y="2490831"/>
            <a:ext cx="685800" cy="4572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28694" name="AutoShape 22">
            <a:extLst>
              <a:ext uri="{FF2B5EF4-FFF2-40B4-BE49-F238E27FC236}">
                <a16:creationId xmlns:a16="http://schemas.microsoft.com/office/drawing/2014/main" xmlns="" id="{65471BFA-5206-984E-9757-433624A62AA2}"/>
              </a:ext>
            </a:extLst>
          </p:cNvPr>
          <p:cNvSpPr>
            <a:spLocks noChangeArrowheads="1"/>
          </p:cNvSpPr>
          <p:nvPr/>
        </p:nvSpPr>
        <p:spPr bwMode="auto">
          <a:xfrm>
            <a:off x="8788400" y="2530561"/>
            <a:ext cx="685800" cy="4572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2" name="Rectangle 1">
            <a:extLst>
              <a:ext uri="{FF2B5EF4-FFF2-40B4-BE49-F238E27FC236}">
                <a16:creationId xmlns:a16="http://schemas.microsoft.com/office/drawing/2014/main" xmlns="" id="{F80B2FF7-C82E-FD4A-8A2F-D68157664AA4}"/>
              </a:ext>
            </a:extLst>
          </p:cNvPr>
          <p:cNvSpPr/>
          <p:nvPr/>
        </p:nvSpPr>
        <p:spPr>
          <a:xfrm>
            <a:off x="2955122" y="5128860"/>
            <a:ext cx="2357658" cy="923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14" name="Rectangle 13">
            <a:extLst>
              <a:ext uri="{FF2B5EF4-FFF2-40B4-BE49-F238E27FC236}">
                <a16:creationId xmlns:a16="http://schemas.microsoft.com/office/drawing/2014/main" xmlns="" id="{1413AB21-87C4-E149-BCB3-A80E4B44E170}"/>
              </a:ext>
            </a:extLst>
          </p:cNvPr>
          <p:cNvSpPr/>
          <p:nvPr/>
        </p:nvSpPr>
        <p:spPr>
          <a:xfrm>
            <a:off x="9782774" y="5267359"/>
            <a:ext cx="2357658" cy="923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P spid="28690" grpId="0" animBg="1"/>
          <p:bldP spid="28692" grpId="0" animBg="1"/>
          <p:bldP spid="28693" grpId="0" animBg="1"/>
          <p:bldP spid="28694" grpId="0" animBg="1"/>
          <p:bldP spid="2" grpId="0" animBg="1"/>
          <p:bldP spid="1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P spid="28690" grpId="0" animBg="1"/>
          <p:bldP spid="28692" grpId="0" animBg="1"/>
          <p:bldP spid="28693" grpId="0" animBg="1"/>
          <p:bldP spid="28694" grpId="0" animBg="1"/>
          <p:bldP spid="2" grpId="0" animBg="1"/>
          <p:bldP spid="1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A3F29AF-69E5-2541-8C36-256838EE3FE7}"/>
              </a:ext>
            </a:extLst>
          </p:cNvPr>
          <p:cNvSpPr/>
          <p:nvPr/>
        </p:nvSpPr>
        <p:spPr>
          <a:xfrm>
            <a:off x="446269" y="1455512"/>
            <a:ext cx="11537133" cy="70788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x-none" sz="4000" b="1" i="1" dirty="0">
                <a:solidFill>
                  <a:srgbClr val="C00000"/>
                </a:solidFill>
                <a:latin typeface="Times New Roman" panose="02020603050405020304" pitchFamily="18" charset="0"/>
                <a:cs typeface="Times New Roman" panose="02020603050405020304" pitchFamily="18" charset="0"/>
              </a:rPr>
              <a:t> </a:t>
            </a:r>
            <a:r>
              <a:rPr lang="en-US" altLang="x-none" sz="4000" b="1" i="1" dirty="0">
                <a:solidFill>
                  <a:srgbClr val="FF0000"/>
                </a:solidFill>
                <a:latin typeface="Times New Roman" panose="02020603050405020304" pitchFamily="18" charset="0"/>
                <a:cs typeface="Times New Roman" panose="02020603050405020304" pitchFamily="18" charset="0"/>
              </a:rPr>
              <a:t>1. </a:t>
            </a:r>
            <a:r>
              <a:rPr lang="en-US" altLang="x-none" sz="4000" b="1" i="1" dirty="0" err="1" smtClean="0">
                <a:solidFill>
                  <a:srgbClr val="FF0000"/>
                </a:solidFill>
                <a:latin typeface="Times New Roman" panose="02020603050405020304" pitchFamily="18" charset="0"/>
                <a:cs typeface="Times New Roman" panose="02020603050405020304" pitchFamily="18" charset="0"/>
              </a:rPr>
              <a:t>Quá</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smtClean="0">
                <a:solidFill>
                  <a:srgbClr val="FF0000"/>
                </a:solidFill>
                <a:latin typeface="Times New Roman" panose="02020603050405020304" pitchFamily="18" charset="0"/>
                <a:cs typeface="Times New Roman" panose="02020603050405020304" pitchFamily="18" charset="0"/>
              </a:rPr>
              <a:t>trình</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hình</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thành</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xã</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hội</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phong</a:t>
            </a:r>
            <a:r>
              <a:rPr lang="en-US" altLang="x-none" sz="4000" b="1" i="1" dirty="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kiến</a:t>
            </a:r>
            <a:r>
              <a:rPr lang="en-US" altLang="x-none" sz="4000" b="1" i="1" dirty="0">
                <a:solidFill>
                  <a:srgbClr val="FF0000"/>
                </a:solidFill>
                <a:latin typeface="Times New Roman" panose="02020603050405020304" pitchFamily="18" charset="0"/>
                <a:cs typeface="Times New Roman" panose="02020603050405020304" pitchFamily="18" charset="0"/>
              </a:rPr>
              <a:t> ở </a:t>
            </a:r>
            <a:r>
              <a:rPr lang="en-US" altLang="x-none" sz="4000" b="1" i="1" dirty="0" err="1">
                <a:solidFill>
                  <a:srgbClr val="FF0000"/>
                </a:solidFill>
                <a:latin typeface="Times New Roman" panose="02020603050405020304" pitchFamily="18" charset="0"/>
                <a:cs typeface="Times New Roman" panose="02020603050405020304" pitchFamily="18" charset="0"/>
              </a:rPr>
              <a:t>T</a:t>
            </a:r>
            <a:r>
              <a:rPr lang="en-US" altLang="x-none" sz="4000" b="1" i="1" dirty="0" err="1" smtClean="0">
                <a:solidFill>
                  <a:srgbClr val="FF0000"/>
                </a:solidFill>
                <a:latin typeface="Times New Roman" panose="02020603050405020304" pitchFamily="18" charset="0"/>
                <a:cs typeface="Times New Roman" panose="02020603050405020304" pitchFamily="18" charset="0"/>
              </a:rPr>
              <a:t>âu</a:t>
            </a:r>
            <a:r>
              <a:rPr lang="en-US" altLang="x-none" sz="4000" b="1" i="1" dirty="0" smtClean="0">
                <a:solidFill>
                  <a:srgbClr val="FF0000"/>
                </a:solidFill>
                <a:latin typeface="Times New Roman" panose="02020603050405020304" pitchFamily="18" charset="0"/>
                <a:cs typeface="Times New Roman" panose="02020603050405020304" pitchFamily="18" charset="0"/>
              </a:rPr>
              <a:t> </a:t>
            </a:r>
            <a:r>
              <a:rPr lang="en-US" altLang="x-none" sz="4000" b="1" i="1" dirty="0" err="1">
                <a:solidFill>
                  <a:srgbClr val="FF0000"/>
                </a:solidFill>
                <a:latin typeface="Times New Roman" panose="02020603050405020304" pitchFamily="18" charset="0"/>
                <a:cs typeface="Times New Roman" panose="02020603050405020304" pitchFamily="18" charset="0"/>
              </a:rPr>
              <a:t>Âu</a:t>
            </a:r>
            <a:endParaRPr lang="x-none" sz="40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15962" y="39790"/>
            <a:ext cx="1053084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ctr">
              <a:defRPr/>
            </a:pP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 1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QUÁ TRÌNH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HÌNH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THÀNH VÀ PHÁT TRIỂN CỦA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CHẾ ĐỘ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PHONG </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KIẾN Ở </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3200" b="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ÂU ÂU</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1202266" y="2389987"/>
            <a:ext cx="10327615" cy="1754326"/>
          </a:xfrm>
          <a:prstGeom prst="rect">
            <a:avLst/>
          </a:prstGeom>
        </p:spPr>
        <p:txBody>
          <a:bodyPr wrap="square">
            <a:spAutoFit/>
          </a:bodyPr>
          <a:lstStyle/>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kiến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hóa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diễn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mẽ</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sâu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sắc</a:t>
            </a:r>
            <a:r>
              <a:rPr lang="en-US" sz="3600" dirty="0">
                <a:latin typeface="Times New Roman" panose="02020603050405020304" pitchFamily="18" charset="0"/>
                <a:ea typeface="Times New Roman" panose="02020603050405020304" pitchFamily="18" charset="0"/>
              </a:rPr>
              <a:t> ở </a:t>
            </a:r>
            <a:r>
              <a:rPr lang="en-US" sz="3600" dirty="0" err="1">
                <a:latin typeface="Times New Roman" panose="02020603050405020304" pitchFamily="18" charset="0"/>
                <a:ea typeface="Times New Roman" panose="02020603050405020304" pitchFamily="18" charset="0"/>
              </a:rPr>
              <a:t>vương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quốc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rPr>
              <a:t> 2 </a:t>
            </a:r>
            <a:r>
              <a:rPr lang="en-US" sz="3600" dirty="0" err="1">
                <a:latin typeface="Times New Roman" panose="02020603050405020304" pitchFamily="18" charset="0"/>
                <a:ea typeface="Times New Roman" panose="02020603050405020304" pitchFamily="18" charset="0"/>
              </a:rPr>
              <a:t>giai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cấp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lãnh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chúa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phong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kiến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nô</a:t>
            </a:r>
            <a:r>
              <a:rPr lang="en-US" sz="3600" dirty="0">
                <a:latin typeface="Times New Roman" panose="02020603050405020304" pitchFamily="18" charset="0"/>
                <a:ea typeface="Times New Roman" panose="02020603050405020304" pitchFamily="18" charset="0"/>
              </a:rPr>
              <a:t>.</a:t>
            </a:r>
            <a:endParaRPr lang="en-US" sz="3600" dirty="0"/>
          </a:p>
        </p:txBody>
      </p:sp>
    </p:spTree>
    <p:custDataLst>
      <p:tags r:id="rId1"/>
    </p:custDataLst>
    <p:extLst>
      <p:ext uri="{BB962C8B-B14F-4D97-AF65-F5344CB8AC3E}">
        <p14:creationId xmlns:p14="http://schemas.microsoft.com/office/powerpoint/2010/main" val="112474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xmlns="" id="{F7E7BB42-C632-7543-B6CB-B3FE730D2F3A}"/>
              </a:ext>
            </a:extLst>
          </p:cNvPr>
          <p:cNvSpPr/>
          <p:nvPr/>
        </p:nvSpPr>
        <p:spPr>
          <a:xfrm>
            <a:off x="-7894704" y="489857"/>
            <a:ext cx="6890657" cy="6368143"/>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Rectangle 10">
            <a:extLst>
              <a:ext uri="{FF2B5EF4-FFF2-40B4-BE49-F238E27FC236}">
                <a16:creationId xmlns:a16="http://schemas.microsoft.com/office/drawing/2014/main" xmlns="" id="{229B7D4D-EF00-0942-B647-CB4CD3EE3819}"/>
              </a:ext>
            </a:extLst>
          </p:cNvPr>
          <p:cNvSpPr/>
          <p:nvPr/>
        </p:nvSpPr>
        <p:spPr>
          <a:xfrm>
            <a:off x="6096000" y="-6065268"/>
            <a:ext cx="5346336" cy="769441"/>
          </a:xfrm>
          <a:prstGeom prst="rect">
            <a:avLst/>
          </a:prstGeom>
          <a:noFill/>
        </p:spPr>
        <p:txBody>
          <a:bodyPr wrap="none" lIns="91440" tIns="45720" rIns="91440" bIns="45720">
            <a:spAutoFit/>
          </a:bodyPr>
          <a:lstStyle/>
          <a:p>
            <a:pPr algn="ctr"/>
            <a:r>
              <a:rPr lang="en-US" sz="4400" dirty="0">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2.  </a:t>
            </a:r>
            <a:r>
              <a:rPr lang="en-US" sz="4400" dirty="0" err="1">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lãnh</a:t>
            </a:r>
            <a:r>
              <a:rPr lang="en-US" sz="4400" dirty="0">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 </a:t>
            </a:r>
            <a:r>
              <a:rPr lang="en-US" sz="4400" dirty="0" err="1">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địa</a:t>
            </a:r>
            <a:r>
              <a:rPr lang="en-US" sz="4400" dirty="0">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 </a:t>
            </a:r>
            <a:r>
              <a:rPr lang="en-US" sz="4400" dirty="0" err="1">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phong</a:t>
            </a:r>
            <a:r>
              <a:rPr lang="en-US" sz="4400" dirty="0">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 </a:t>
            </a:r>
            <a:r>
              <a:rPr lang="en-US" sz="4400" dirty="0" err="1">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rPr>
              <a:t>kiến</a:t>
            </a:r>
            <a:endParaRPr lang="en-US" sz="4400" dirty="0">
              <a:ln w="0">
                <a:solidFill>
                  <a:schemeClr val="accent2"/>
                </a:solidFill>
              </a:ln>
              <a:effectLst>
                <a:outerShdw blurRad="38100" dist="19050" dir="2700000" algn="tl" rotWithShape="0">
                  <a:schemeClr val="dk1">
                    <a:alpha val="40000"/>
                  </a:schemeClr>
                </a:outerShdw>
              </a:effectLst>
              <a:latin typeface="SVN-Blenda Script" panose="02000804000000020003" pitchFamily="2" charset="0"/>
            </a:endParaRPr>
          </a:p>
        </p:txBody>
      </p:sp>
      <p:pic>
        <p:nvPicPr>
          <p:cNvPr id="13" name="Picture 12">
            <a:extLst>
              <a:ext uri="{FF2B5EF4-FFF2-40B4-BE49-F238E27FC236}">
                <a16:creationId xmlns:a16="http://schemas.microsoft.com/office/drawing/2014/main" xmlns="" id="{685E53A0-26DD-A940-8271-9B9ED21C41EB}"/>
              </a:ext>
            </a:extLst>
          </p:cNvPr>
          <p:cNvPicPr>
            <a:picLocks noChangeAspect="1"/>
          </p:cNvPicPr>
          <p:nvPr/>
        </p:nvPicPr>
        <p:blipFill>
          <a:blip r:embed="rId3"/>
          <a:stretch>
            <a:fillRect/>
          </a:stretch>
        </p:blipFill>
        <p:spPr>
          <a:xfrm>
            <a:off x="7072615" y="-5069695"/>
            <a:ext cx="3657600" cy="2222500"/>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14:presetBounceEnd="50000">
                                      <p:stCondLst>
                                        <p:cond delay="0"/>
                                      </p:stCondLst>
                                      <p:childTnLst>
                                        <p:animMotion origin="layout" path="M 3.75E-6 1.85185E-6 L 1.06653 0.01666 " pathEditMode="relative" rAng="0" ptsTypes="AA" p14:bounceEnd="50000">
                                          <p:cBhvr>
                                            <p:cTn id="6" dur="1000" fill="hold"/>
                                            <p:tgtEl>
                                              <p:spTgt spid="10"/>
                                            </p:tgtEl>
                                            <p:attrNameLst>
                                              <p:attrName>ppt_x</p:attrName>
                                              <p:attrName>ppt_y</p:attrName>
                                            </p:attrNameLst>
                                          </p:cBhvr>
                                          <p:rCtr x="53320" y="833"/>
                                        </p:animMotion>
                                      </p:childTnLst>
                                    </p:cTn>
                                  </p:par>
                                </p:childTnLst>
                              </p:cTn>
                            </p:par>
                            <p:par>
                              <p:cTn id="7" fill="hold">
                                <p:stCondLst>
                                  <p:cond delay="1000"/>
                                </p:stCondLst>
                                <p:childTnLst>
                                  <p:par>
                                    <p:cTn id="8" presetID="42" presetClass="path" presetSubtype="0" fill="hold" grpId="0" nodeType="afterEffect" p14:presetBounceEnd="50000">
                                      <p:stCondLst>
                                        <p:cond delay="0"/>
                                      </p:stCondLst>
                                      <p:childTnLst>
                                        <p:animMotion origin="layout" path="M -8.33333E-7 7.40741E-7 L -0.02292 1.19213 " pathEditMode="relative" rAng="0" ptsTypes="AA" p14:bounceEnd="50000">
                                          <p:cBhvr>
                                            <p:cTn id="9" dur="500" fill="hold"/>
                                            <p:tgtEl>
                                              <p:spTgt spid="11"/>
                                            </p:tgtEl>
                                            <p:attrNameLst>
                                              <p:attrName>ppt_x</p:attrName>
                                              <p:attrName>ppt_y</p:attrName>
                                            </p:attrNameLst>
                                          </p:cBhvr>
                                          <p:rCtr x="-1146" y="59606"/>
                                        </p:animMotion>
                                      </p:childTnLst>
                                    </p:cTn>
                                  </p:par>
                                </p:childTnLst>
                              </p:cTn>
                            </p:par>
                            <p:par>
                              <p:cTn id="10" fill="hold">
                                <p:stCondLst>
                                  <p:cond delay="1500"/>
                                </p:stCondLst>
                                <p:childTnLst>
                                  <p:par>
                                    <p:cTn id="11" presetID="42" presetClass="path" presetSubtype="0" fill="hold" nodeType="afterEffect" p14:presetBounceEnd="50000">
                                      <p:stCondLst>
                                        <p:cond delay="0"/>
                                      </p:stCondLst>
                                      <p:childTnLst>
                                        <p:animMotion origin="layout" path="M 1.875E-6 4.81481E-6 L -0.01224 1.17245 " pathEditMode="relative" rAng="0" ptsTypes="AA" p14:bounceEnd="50000">
                                          <p:cBhvr>
                                            <p:cTn id="12" dur="1000" fill="hold"/>
                                            <p:tgtEl>
                                              <p:spTgt spid="13"/>
                                            </p:tgtEl>
                                            <p:attrNameLst>
                                              <p:attrName>ppt_x</p:attrName>
                                              <p:attrName>ppt_y</p:attrName>
                                            </p:attrNameLst>
                                          </p:cBhvr>
                                          <p:rCtr x="-612" y="5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2.08333E-6 1.85185E-6 L 1.06653 0.01666 " pathEditMode="relative" rAng="0" ptsTypes="AA">
                                          <p:cBhvr>
                                            <p:cTn id="6" dur="1000" fill="hold"/>
                                            <p:tgtEl>
                                              <p:spTgt spid="10"/>
                                            </p:tgtEl>
                                            <p:attrNameLst>
                                              <p:attrName>ppt_x</p:attrName>
                                              <p:attrName>ppt_y</p:attrName>
                                            </p:attrNameLst>
                                          </p:cBhvr>
                                          <p:rCtr x="53320" y="833"/>
                                        </p:animMotion>
                                      </p:childTnLst>
                                    </p:cTn>
                                  </p:par>
                                </p:childTnLst>
                              </p:cTn>
                            </p:par>
                            <p:par>
                              <p:cTn id="7" fill="hold">
                                <p:stCondLst>
                                  <p:cond delay="1000"/>
                                </p:stCondLst>
                                <p:childTnLst>
                                  <p:par>
                                    <p:cTn id="8" presetID="42" presetClass="path" presetSubtype="0" fill="hold" grpId="0" nodeType="afterEffect">
                                      <p:stCondLst>
                                        <p:cond delay="0"/>
                                      </p:stCondLst>
                                      <p:childTnLst>
                                        <p:animMotion origin="layout" path="M -8.33333E-7 7.40741E-7 L -0.02292 1.19213 " pathEditMode="relative" rAng="0" ptsTypes="AA">
                                          <p:cBhvr>
                                            <p:cTn id="9" dur="500" fill="hold"/>
                                            <p:tgtEl>
                                              <p:spTgt spid="11"/>
                                            </p:tgtEl>
                                            <p:attrNameLst>
                                              <p:attrName>ppt_x</p:attrName>
                                              <p:attrName>ppt_y</p:attrName>
                                            </p:attrNameLst>
                                          </p:cBhvr>
                                          <p:rCtr x="-1146" y="59606"/>
                                        </p:animMotion>
                                      </p:childTnLst>
                                    </p:cTn>
                                  </p:par>
                                </p:childTnLst>
                              </p:cTn>
                            </p:par>
                            <p:par>
                              <p:cTn id="10" fill="hold">
                                <p:stCondLst>
                                  <p:cond delay="1500"/>
                                </p:stCondLst>
                                <p:childTnLst>
                                  <p:par>
                                    <p:cTn id="11" presetID="42" presetClass="path" presetSubtype="0" fill="hold" nodeType="afterEffect">
                                      <p:stCondLst>
                                        <p:cond delay="0"/>
                                      </p:stCondLst>
                                      <p:childTnLst>
                                        <p:animMotion origin="layout" path="M 1.875E-6 4.81481E-6 L -0.01224 1.17245 " pathEditMode="relative" rAng="0" ptsTypes="AA">
                                          <p:cBhvr>
                                            <p:cTn id="12" dur="1000" fill="hold"/>
                                            <p:tgtEl>
                                              <p:spTgt spid="13"/>
                                            </p:tgtEl>
                                            <p:attrNameLst>
                                              <p:attrName>ppt_x</p:attrName>
                                              <p:attrName>ppt_y</p:attrName>
                                            </p:attrNameLst>
                                          </p:cBhvr>
                                          <p:rCtr x="-612" y="5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D0CE3C2-7F2C-664A-AAC8-9709309C6B95}"/>
              </a:ext>
            </a:extLst>
          </p:cNvPr>
          <p:cNvSpPr/>
          <p:nvPr/>
        </p:nvSpPr>
        <p:spPr>
          <a:xfrm>
            <a:off x="0" y="0"/>
            <a:ext cx="12192000" cy="14465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914400" indent="-914400">
              <a:buAutoNum type="arabicPeriod" startAt="2"/>
            </a:pP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Lãnh</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địa</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và</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quan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hệ</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xã</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hội</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p>
          <a:p>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của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chế</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độ</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phong</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kiến</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ở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Tây</a:t>
            </a:r>
            <a:r>
              <a:rPr lang="en-US" sz="4400" dirty="0" smtClean="0">
                <a:ln w="0">
                  <a:solidFill>
                    <a:schemeClr val="accent2"/>
                  </a:solidFill>
                </a:ln>
                <a:solidFill>
                  <a:srgbClr val="FF0000"/>
                </a:solidFill>
                <a:latin typeface="Times New Roman" panose="02020603050405020304" pitchFamily="18" charset="0"/>
                <a:cs typeface="Times New Roman" panose="02020603050405020304" pitchFamily="18" charset="0"/>
              </a:rPr>
              <a:t> </a:t>
            </a:r>
            <a:r>
              <a:rPr lang="en-US" sz="4400" dirty="0" err="1" smtClean="0">
                <a:ln w="0">
                  <a:solidFill>
                    <a:schemeClr val="accent2"/>
                  </a:solidFill>
                </a:ln>
                <a:solidFill>
                  <a:srgbClr val="FF0000"/>
                </a:solidFill>
                <a:latin typeface="Times New Roman" panose="02020603050405020304" pitchFamily="18" charset="0"/>
                <a:cs typeface="Times New Roman" panose="02020603050405020304" pitchFamily="18" charset="0"/>
              </a:rPr>
              <a:t>Âu</a:t>
            </a:r>
            <a:endParaRPr lang="x-none"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79294" y="1945012"/>
            <a:ext cx="4229043" cy="584775"/>
          </a:xfrm>
          <a:prstGeom prst="rect">
            <a:avLst/>
          </a:prstGeom>
        </p:spPr>
        <p:txBody>
          <a:bodyPr wrap="none">
            <a:spAutoFit/>
          </a:bodyPr>
          <a:lstStyle/>
          <a:p>
            <a:pPr algn="just">
              <a:spcAft>
                <a:spcPts val="0"/>
              </a:spcAft>
            </a:pPr>
            <a:r>
              <a:rPr lang="vi-VN" sz="3200" b="1" u="sng" dirty="0">
                <a:latin typeface="Times New Roman" panose="02020603050405020304" pitchFamily="18" charset="0"/>
                <a:ea typeface="Times New Roman" panose="02020603050405020304" pitchFamily="18" charset="0"/>
              </a:rPr>
              <a:t>a. Lãnh địa phong kiến</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30305" y="2633503"/>
            <a:ext cx="11295530" cy="954107"/>
          </a:xfrm>
          <a:prstGeom prst="rect">
            <a:avLst/>
          </a:prstGeom>
        </p:spPr>
        <p:txBody>
          <a:bodyPr wrap="square">
            <a:spAutoFit/>
          </a:bodyPr>
          <a:lstStyle/>
          <a:p>
            <a:pPr algn="just">
              <a:spcAft>
                <a:spcPts val="0"/>
              </a:spcAft>
            </a:pPr>
            <a:r>
              <a:rPr lang="vi-VN" sz="2800" b="1" dirty="0">
                <a:latin typeface="Times New Roman" panose="02020603050405020304" pitchFamily="18" charset="0"/>
                <a:ea typeface="Times New Roman" panose="02020603050405020304" pitchFamily="18" charset="0"/>
              </a:rPr>
              <a:t>Lãnh địa</a:t>
            </a:r>
            <a:r>
              <a:rPr lang="vi-VN" sz="2800" dirty="0">
                <a:latin typeface="Times New Roman" panose="02020603050405020304" pitchFamily="18" charset="0"/>
                <a:ea typeface="Times New Roman" panose="02020603050405020304" pitchFamily="18" charset="0"/>
              </a:rPr>
              <a:t> là những vùng đất đai rộng lớn bị các quý tộc biến thành những vùng đất riêng của họ, được cha truyền con nối.</a:t>
            </a:r>
            <a:endParaRPr lang="en-US" sz="24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30305" y="3587610"/>
            <a:ext cx="3571812"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Thời gian hình </a:t>
            </a:r>
            <a:r>
              <a:rPr lang="vi-VN" sz="2800" b="1" dirty="0" smtClean="0">
                <a:latin typeface="Times New Roman" panose="02020603050405020304" pitchFamily="18" charset="0"/>
                <a:ea typeface="Times New Roman" panose="02020603050405020304" pitchFamily="18" charset="0"/>
              </a:rPr>
              <a:t>thành</a:t>
            </a:r>
            <a:r>
              <a:rPr lang="en-US" sz="2800" b="1" dirty="0" smtClean="0">
                <a:latin typeface="Times New Roman" panose="02020603050405020304" pitchFamily="18" charset="0"/>
                <a:ea typeface="Times New Roman" panose="02020603050405020304" pitchFamily="18" charset="0"/>
              </a:rPr>
              <a:t>:</a:t>
            </a:r>
            <a:endParaRPr lang="en-US" sz="2800" dirty="0"/>
          </a:p>
        </p:txBody>
      </p:sp>
      <p:sp>
        <p:nvSpPr>
          <p:cNvPr id="10" name="Rectangle 9"/>
          <p:cNvSpPr/>
          <p:nvPr/>
        </p:nvSpPr>
        <p:spPr>
          <a:xfrm>
            <a:off x="4274174" y="3649864"/>
            <a:ext cx="2319866" cy="523220"/>
          </a:xfrm>
          <a:prstGeom prst="rect">
            <a:avLst/>
          </a:prstGeom>
        </p:spPr>
        <p:txBody>
          <a:bodyPr wrap="none">
            <a:spAutoFit/>
          </a:bodyPr>
          <a:lstStyle/>
          <a:p>
            <a:r>
              <a:rPr lang="en-US" sz="2800" dirty="0" smtClean="0">
                <a:latin typeface="Times New Roman" panose="02020603050405020304" pitchFamily="18" charset="0"/>
                <a:ea typeface="Times New Roman" panose="02020603050405020304" pitchFamily="18" charset="0"/>
              </a:rPr>
              <a:t>G</a:t>
            </a:r>
            <a:r>
              <a:rPr lang="vi-VN" sz="2800" dirty="0" smtClean="0">
                <a:latin typeface="Times New Roman" panose="02020603050405020304" pitchFamily="18" charset="0"/>
                <a:ea typeface="Times New Roman" panose="02020603050405020304" pitchFamily="18" charset="0"/>
              </a:rPr>
              <a:t>iữa </a:t>
            </a:r>
            <a:r>
              <a:rPr lang="vi-VN" sz="2800" dirty="0">
                <a:latin typeface="Times New Roman" panose="02020603050405020304" pitchFamily="18" charset="0"/>
                <a:ea typeface="Times New Roman" panose="02020603050405020304" pitchFamily="18" charset="0"/>
              </a:rPr>
              <a:t>thế kỉ IX</a:t>
            </a:r>
            <a:r>
              <a:rPr lang="vi-VN" dirty="0">
                <a:latin typeface="Times New Roman" panose="02020603050405020304" pitchFamily="18" charset="0"/>
                <a:ea typeface="Times New Roman" panose="02020603050405020304" pitchFamily="18" charset="0"/>
              </a:rPr>
              <a:t>.</a:t>
            </a:r>
            <a:endParaRPr lang="en-US" dirty="0"/>
          </a:p>
        </p:txBody>
      </p:sp>
      <p:sp>
        <p:nvSpPr>
          <p:cNvPr id="11" name="Rectangle 10"/>
          <p:cNvSpPr/>
          <p:nvPr/>
        </p:nvSpPr>
        <p:spPr>
          <a:xfrm>
            <a:off x="430305" y="4110830"/>
            <a:ext cx="11227795" cy="2246769"/>
          </a:xfrm>
          <a:prstGeom prst="rect">
            <a:avLst/>
          </a:prstGeom>
        </p:spPr>
        <p:txBody>
          <a:bodyPr wrap="square">
            <a:spAutoFit/>
          </a:bodyPr>
          <a:lstStyle/>
          <a:p>
            <a:pPr algn="just">
              <a:spcAft>
                <a:spcPts val="0"/>
              </a:spcAft>
            </a:pPr>
            <a:r>
              <a:rPr lang="vi-VN" sz="2800" dirty="0">
                <a:latin typeface="Times New Roman" panose="02020603050405020304" pitchFamily="18" charset="0"/>
                <a:ea typeface="Times New Roman" panose="02020603050405020304" pitchFamily="18" charset="0"/>
              </a:rPr>
              <a:t>- Lãnh chúa xây dựng lãnh địa bằng lâu đài kiên cố, dinh thự, nhà thờ…với hào sâu và tường bao quanh. Xung quanh là đất đai canh tác, đồng cỏ, ao hồ, rừng và khu nhà ở của nông nô.</a:t>
            </a:r>
            <a:endParaRPr lang="en-US" sz="2400" dirty="0">
              <a:latin typeface="Times New Roman" panose="02020603050405020304" pitchFamily="18" charset="0"/>
              <a:ea typeface="Times New Roman" panose="02020603050405020304" pitchFamily="18" charset="0"/>
            </a:endParaRPr>
          </a:p>
          <a:p>
            <a:pPr algn="just">
              <a:spcAft>
                <a:spcPts val="0"/>
              </a:spcAft>
            </a:pPr>
            <a:r>
              <a:rPr lang="vi-VN" sz="2800" dirty="0">
                <a:latin typeface="Times New Roman" panose="02020603050405020304" pitchFamily="18" charset="0"/>
                <a:ea typeface="Times New Roman" panose="02020603050405020304" pitchFamily="18" charset="0"/>
              </a:rPr>
              <a:t>- Mỗi lãnh chúa có một lãnh địa riêng, toàn quyền cai quản như một ông vua nhỏ.</a:t>
            </a:r>
            <a:endParaRPr lang="en-US" sz="2400" dirty="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ags/tag10.xml><?xml version="1.0" encoding="utf-8"?>
<p:tagLst xmlns:a="http://schemas.openxmlformats.org/drawingml/2006/main" xmlns:r="http://schemas.openxmlformats.org/officeDocument/2006/relationships" xmlns:p="http://schemas.openxmlformats.org/presentationml/2006/main">
  <p:tag name="TIMING" val="|4.5|9.9"/>
</p:tagLst>
</file>

<file path=ppt/tags/tag11.xml><?xml version="1.0" encoding="utf-8"?>
<p:tagLst xmlns:a="http://schemas.openxmlformats.org/drawingml/2006/main" xmlns:r="http://schemas.openxmlformats.org/officeDocument/2006/relationships" xmlns:p="http://schemas.openxmlformats.org/presentationml/2006/main">
  <p:tag name="TIMING" val="|4.6"/>
</p:tagLst>
</file>

<file path=ppt/tags/tag12.xml><?xml version="1.0" encoding="utf-8"?>
<p:tagLst xmlns:a="http://schemas.openxmlformats.org/drawingml/2006/main" xmlns:r="http://schemas.openxmlformats.org/officeDocument/2006/relationships" xmlns:p="http://schemas.openxmlformats.org/presentationml/2006/main">
  <p:tag name="TIMING" val="|17.7|1.1|0.8|30.1"/>
</p:tagLst>
</file>

<file path=ppt/tags/tag13.xml><?xml version="1.0" encoding="utf-8"?>
<p:tagLst xmlns:a="http://schemas.openxmlformats.org/drawingml/2006/main" xmlns:r="http://schemas.openxmlformats.org/officeDocument/2006/relationships" xmlns:p="http://schemas.openxmlformats.org/presentationml/2006/main">
  <p:tag name="TIMING" val="|4.5|9.9"/>
</p:tagLst>
</file>

<file path=ppt/tags/tag14.xml><?xml version="1.0" encoding="utf-8"?>
<p:tagLst xmlns:a="http://schemas.openxmlformats.org/drawingml/2006/main" xmlns:r="http://schemas.openxmlformats.org/officeDocument/2006/relationships" xmlns:p="http://schemas.openxmlformats.org/presentationml/2006/main">
  <p:tag name="TIMING" val="|3.4|4.5|5.7"/>
</p:tagLst>
</file>

<file path=ppt/tags/tag2.xml><?xml version="1.0" encoding="utf-8"?>
<p:tagLst xmlns:a="http://schemas.openxmlformats.org/drawingml/2006/main" xmlns:r="http://schemas.openxmlformats.org/officeDocument/2006/relationships" xmlns:p="http://schemas.openxmlformats.org/presentationml/2006/main">
  <p:tag name="TIMING" val="|1.9|60"/>
</p:tagLst>
</file>

<file path=ppt/tags/tag3.xml><?xml version="1.0" encoding="utf-8"?>
<p:tagLst xmlns:a="http://schemas.openxmlformats.org/drawingml/2006/main" xmlns:r="http://schemas.openxmlformats.org/officeDocument/2006/relationships" xmlns:p="http://schemas.openxmlformats.org/presentationml/2006/main">
  <p:tag name="TIMING" val="|12.5|3.5"/>
</p:tagLst>
</file>

<file path=ppt/tags/tag4.xml><?xml version="1.0" encoding="utf-8"?>
<p:tagLst xmlns:a="http://schemas.openxmlformats.org/drawingml/2006/main" xmlns:r="http://schemas.openxmlformats.org/officeDocument/2006/relationships" xmlns:p="http://schemas.openxmlformats.org/presentationml/2006/main">
  <p:tag name="TIMING" val="|1.2|22.2"/>
</p:tagLst>
</file>

<file path=ppt/tags/tag5.xml><?xml version="1.0" encoding="utf-8"?>
<p:tagLst xmlns:a="http://schemas.openxmlformats.org/drawingml/2006/main" xmlns:r="http://schemas.openxmlformats.org/officeDocument/2006/relationships" xmlns:p="http://schemas.openxmlformats.org/presentationml/2006/main">
  <p:tag name="TIMING" val="|3.7|3.1"/>
</p:tagLst>
</file>

<file path=ppt/tags/tag6.xml><?xml version="1.0" encoding="utf-8"?>
<p:tagLst xmlns:a="http://schemas.openxmlformats.org/drawingml/2006/main" xmlns:r="http://schemas.openxmlformats.org/officeDocument/2006/relationships" xmlns:p="http://schemas.openxmlformats.org/presentationml/2006/main">
  <p:tag name="TIMING" val="|3.2|4.4|1.5|1.4"/>
</p:tagLst>
</file>

<file path=ppt/tags/tag7.xml><?xml version="1.0" encoding="utf-8"?>
<p:tagLst xmlns:a="http://schemas.openxmlformats.org/drawingml/2006/main" xmlns:r="http://schemas.openxmlformats.org/officeDocument/2006/relationships" xmlns:p="http://schemas.openxmlformats.org/presentationml/2006/main">
  <p:tag name="TIMING" val="|2.8"/>
</p:tagLst>
</file>

<file path=ppt/tags/tag8.xml><?xml version="1.0" encoding="utf-8"?>
<p:tagLst xmlns:a="http://schemas.openxmlformats.org/drawingml/2006/main" xmlns:r="http://schemas.openxmlformats.org/officeDocument/2006/relationships" xmlns:p="http://schemas.openxmlformats.org/presentationml/2006/main">
  <p:tag name="TIMING" val="|0.5|2.2|10.1"/>
</p:tagLst>
</file>

<file path=ppt/tags/tag9.xml><?xml version="1.0" encoding="utf-8"?>
<p:tagLst xmlns:a="http://schemas.openxmlformats.org/drawingml/2006/main" xmlns:r="http://schemas.openxmlformats.org/officeDocument/2006/relationships" xmlns:p="http://schemas.openxmlformats.org/presentationml/2006/main">
  <p:tag name="TIMING" val="|4.5|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1790</TotalTime>
  <Words>1457</Words>
  <Application>Microsoft Office PowerPoint</Application>
  <PresentationFormat>Widescreen</PresentationFormat>
  <Paragraphs>140</Paragraphs>
  <Slides>33</Slides>
  <Notes>8</Notes>
  <HiddenSlides>0</HiddenSlides>
  <MMClips>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微软雅黑</vt:lpstr>
      <vt:lpstr>Arial</vt:lpstr>
      <vt:lpstr>Calibri</vt:lpstr>
      <vt:lpstr>Calibri Light</vt:lpstr>
      <vt:lpstr>Snell Roundhand Black</vt:lpstr>
      <vt:lpstr>SVN-Blenda Script</vt:lpstr>
      <vt:lpstr>SVN-Gotham</vt:lpstr>
      <vt:lpstr>SVN-Gotham Black</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97</cp:revision>
  <dcterms:created xsi:type="dcterms:W3CDTF">2021-08-31T01:43:10Z</dcterms:created>
  <dcterms:modified xsi:type="dcterms:W3CDTF">2025-09-13T07:47:53Z</dcterms:modified>
</cp:coreProperties>
</file>