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avi" ContentType="video/x-msvide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30"/>
  </p:notesMasterIdLst>
  <p:sldIdLst>
    <p:sldId id="256" r:id="rId2"/>
    <p:sldId id="310" r:id="rId3"/>
    <p:sldId id="311" r:id="rId4"/>
    <p:sldId id="339" r:id="rId5"/>
    <p:sldId id="335" r:id="rId6"/>
    <p:sldId id="336" r:id="rId7"/>
    <p:sldId id="331" r:id="rId8"/>
    <p:sldId id="332" r:id="rId9"/>
    <p:sldId id="349" r:id="rId10"/>
    <p:sldId id="350" r:id="rId11"/>
    <p:sldId id="299" r:id="rId12"/>
    <p:sldId id="351" r:id="rId13"/>
    <p:sldId id="352" r:id="rId14"/>
    <p:sldId id="333" r:id="rId15"/>
    <p:sldId id="347" r:id="rId16"/>
    <p:sldId id="302" r:id="rId17"/>
    <p:sldId id="353" r:id="rId18"/>
    <p:sldId id="340" r:id="rId19"/>
    <p:sldId id="342" r:id="rId20"/>
    <p:sldId id="344" r:id="rId21"/>
    <p:sldId id="346" r:id="rId22"/>
    <p:sldId id="345" r:id="rId23"/>
    <p:sldId id="325" r:id="rId24"/>
    <p:sldId id="305" r:id="rId25"/>
    <p:sldId id="304" r:id="rId26"/>
    <p:sldId id="327" r:id="rId27"/>
    <p:sldId id="328" r:id="rId28"/>
    <p:sldId id="334" r:id="rId29"/>
  </p:sldIdLst>
  <p:sldSz cx="9144000" cy="5143500" type="screen16x9"/>
  <p:notesSz cx="6858000" cy="9144000"/>
  <p:embeddedFontLst>
    <p:embeddedFont>
      <p:font typeface="SVN-Bebas Neue" panose="020B0604020202020204" charset="0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微软雅黑 Light" panose="020B0604020202020204" charset="-122"/>
      <p:regular r:id="rId37"/>
    </p:embeddedFont>
    <p:embeddedFont>
      <p:font typeface="Oswald Regular" panose="020B0604020202020204" charset="0"/>
      <p:regular r:id="rId38"/>
      <p:bold r:id="rId39"/>
    </p:embeddedFont>
    <p:embeddedFont>
      <p:font typeface="Arial Black" panose="020B0A04020102020204" pitchFamily="34" charset="0"/>
      <p:bold r:id="rId40"/>
    </p:embeddedFont>
    <p:embeddedFont>
      <p:font typeface="Tahoma" panose="020B0604030504040204" pitchFamily="34" charset="0"/>
      <p:regular r:id="rId41"/>
      <p:bold r:id="rId42"/>
    </p:embeddedFont>
    <p:embeddedFont>
      <p:font typeface="Didact Gothic" panose="020B0604020202020204" charset="0"/>
      <p:regular r:id="rId43"/>
    </p:embeddedFont>
    <p:embeddedFont>
      <p:font typeface="Pangolin" panose="020B0604020202020204" charset="0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DAEEEB"/>
    <a:srgbClr val="FF00FF"/>
    <a:srgbClr val="EE8100"/>
    <a:srgbClr val="D1FFEF"/>
    <a:srgbClr val="FFDFEE"/>
    <a:srgbClr val="FF9900"/>
    <a:srgbClr val="BAC92E"/>
    <a:srgbClr val="F4F7E2"/>
    <a:srgbClr val="EAE5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98" d="100"/>
          <a:sy n="98" d="100"/>
        </p:scale>
        <p:origin x="600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90475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5200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ABE1D9F-9E11-4592-9FAD-F68754A10F6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874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ABE1D9F-9E11-4592-9FAD-F68754A10F6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109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ABE1D9F-9E11-4592-9FAD-F68754A10F6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996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ABE1D9F-9E11-4592-9FAD-F68754A10F6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996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ABE1D9F-9E11-4592-9FAD-F68754A10F6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475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 1">
  <p:cSld name="TITLE_2">
    <p:bg>
      <p:bgPr>
        <a:solidFill>
          <a:srgbClr val="F3F3F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" y="-18300"/>
            <a:ext cx="9144000" cy="5180100"/>
          </a:xfrm>
          <a:prstGeom prst="rect">
            <a:avLst/>
          </a:prstGeom>
          <a:solidFill>
            <a:srgbClr val="434343">
              <a:alpha val="21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91662" y="3555875"/>
            <a:ext cx="2810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  <a:latin typeface="SVN-Poppins Light" panose="00000400000000000000" pitchFamily="50" charset="0"/>
                <a:cs typeface="SVN-Poppins Light" panose="00000400000000000000" pitchFamily="50" charset="0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3F3F3"/>
                </a:solidFill>
              </a:defRPr>
            </a:lvl9pPr>
          </a:lstStyle>
          <a:p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291662" y="1545450"/>
            <a:ext cx="381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SVN-Bebas Neue" panose="00000500000000000000" pitchFamily="2" charset="0"/>
                <a:ea typeface="SVN-Bebas Neue" panose="00000500000000000000" pitchFamily="2" charset="0"/>
                <a:cs typeface="SVN-Bebas Neue" panose="00000500000000000000" pitchFamily="2" charset="0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">
  <p:cSld name="TITLE_1_1">
    <p:bg>
      <p:bgPr>
        <a:solidFill>
          <a:schemeClr val="dk2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subTitle" idx="1"/>
          </p:nvPr>
        </p:nvSpPr>
        <p:spPr>
          <a:xfrm flipH="1">
            <a:off x="2412425" y="1398150"/>
            <a:ext cx="4319100" cy="13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  <a:latin typeface="SVN-Poppins Light" panose="00000400000000000000" pitchFamily="50" charset="0"/>
                <a:cs typeface="SVN-Poppins Light" panose="00000400000000000000" pitchFamily="50" charset="0"/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466269"/>
                </a:solidFill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rgbClr val="466269"/>
                </a:solidFill>
              </a:defRPr>
            </a:lvl9pPr>
          </a:lstStyle>
          <a:p>
            <a:endParaRPr dirty="0"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743097" y="237494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1300">
                <a:solidFill>
                  <a:schemeClr val="accent2"/>
                </a:solidFill>
                <a:latin typeface="SVN-Poppins Light" panose="00000400000000000000" pitchFamily="50" charset="0"/>
                <a:ea typeface="SVN-Poppins Light" panose="00000400000000000000" pitchFamily="50" charset="0"/>
                <a:cs typeface="SVN-Poppins Light" panose="00000400000000000000" pitchFamily="50" charset="0"/>
                <a:sym typeface="Didact Gothic"/>
              </a:defRPr>
            </a:lvl1pPr>
            <a:lvl2pPr lvl="1" algn="ctr" rtl="0">
              <a:buNone/>
              <a:defRPr sz="1300">
                <a:solidFill>
                  <a:schemeClr val="accent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ctr" rtl="0">
              <a:buNone/>
              <a:defRPr sz="1300">
                <a:solidFill>
                  <a:schemeClr val="accent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ctr" rtl="0">
              <a:buNone/>
              <a:defRPr sz="1300">
                <a:solidFill>
                  <a:schemeClr val="accent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ctr" rtl="0">
              <a:buNone/>
              <a:defRPr sz="1300">
                <a:solidFill>
                  <a:schemeClr val="accent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ctr" rtl="0">
              <a:buNone/>
              <a:defRPr sz="1300">
                <a:solidFill>
                  <a:schemeClr val="accent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ctr" rtl="0">
              <a:buNone/>
              <a:defRPr sz="1300">
                <a:solidFill>
                  <a:schemeClr val="accent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ctr" rtl="0">
              <a:buNone/>
              <a:defRPr sz="1300">
                <a:solidFill>
                  <a:schemeClr val="accent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ctr" rtl="0">
              <a:buNone/>
              <a:defRPr sz="1300">
                <a:solidFill>
                  <a:schemeClr val="accent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 dirty="0">
              <a:latin typeface="SVN-Bebas Neue" panose="00000500000000000000" pitchFamily="2" charset="0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32" name="Google Shape;32;p4"/>
          <p:cNvSpPr txBox="1">
            <a:spLocks noGrp="1"/>
          </p:cNvSpPr>
          <p:nvPr>
            <p:ph type="ctrTitle"/>
          </p:nvPr>
        </p:nvSpPr>
        <p:spPr>
          <a:xfrm rot="-5400000">
            <a:off x="5277450" y="2279925"/>
            <a:ext cx="6302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None/>
              <a:defRPr sz="1200">
                <a:solidFill>
                  <a:srgbClr val="466269"/>
                </a:solidFill>
                <a:latin typeface="SVN-Bebas Neue" panose="00000500000000000000" pitchFamily="2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>
          <p15:clr>
            <a:srgbClr val="FA7B17"/>
          </p15:clr>
        </p15:guide>
        <p15:guide id="2" orient="horz" pos="1448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1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/>
          <p:nvPr/>
        </p:nvSpPr>
        <p:spPr>
          <a:xfrm flipH="1">
            <a:off x="-32" y="0"/>
            <a:ext cx="930058" cy="514347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7"/>
          <p:cNvSpPr/>
          <p:nvPr/>
        </p:nvSpPr>
        <p:spPr>
          <a:xfrm rot="10800000" flipH="1">
            <a:off x="8216068" y="0"/>
            <a:ext cx="930058" cy="514347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subTitle" idx="1"/>
          </p:nvPr>
        </p:nvSpPr>
        <p:spPr>
          <a:xfrm>
            <a:off x="1722975" y="1280775"/>
            <a:ext cx="22860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subTitle" idx="2"/>
          </p:nvPr>
        </p:nvSpPr>
        <p:spPr>
          <a:xfrm>
            <a:off x="1722975" y="1639154"/>
            <a:ext cx="22860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subTitle" idx="3"/>
          </p:nvPr>
        </p:nvSpPr>
        <p:spPr>
          <a:xfrm>
            <a:off x="5135025" y="1280775"/>
            <a:ext cx="22860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subTitle" idx="4"/>
          </p:nvPr>
        </p:nvSpPr>
        <p:spPr>
          <a:xfrm>
            <a:off x="5135025" y="1639154"/>
            <a:ext cx="22860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subTitle" idx="5"/>
          </p:nvPr>
        </p:nvSpPr>
        <p:spPr>
          <a:xfrm>
            <a:off x="1722975" y="3158775"/>
            <a:ext cx="22860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subTitle" idx="6"/>
          </p:nvPr>
        </p:nvSpPr>
        <p:spPr>
          <a:xfrm>
            <a:off x="1722975" y="3517154"/>
            <a:ext cx="22860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7"/>
          </p:nvPr>
        </p:nvSpPr>
        <p:spPr>
          <a:xfrm>
            <a:off x="5135025" y="3158775"/>
            <a:ext cx="22860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subTitle" idx="8"/>
          </p:nvPr>
        </p:nvSpPr>
        <p:spPr>
          <a:xfrm>
            <a:off x="5135025" y="3517154"/>
            <a:ext cx="22860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4551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2A963BBD-0EC6-4274-9BCA-D6F06E193EB2}" type="datetimeFigureOut">
              <a:rPr lang="en-US" smtClean="0"/>
              <a:t>18/9/2025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5830C-2E06-445C-B219-434C85DFB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14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88CD7AD7-8C0E-449B-9FD0-8325C67C1CD9}" type="datetimeFigureOut">
              <a:rPr lang="en-US" smtClean="0"/>
              <a:t>18/9/2025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59406-1D75-4FDC-A098-442D193DE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226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 userDrawn="1"/>
        </p:nvSpPr>
        <p:spPr>
          <a:xfrm>
            <a:off x="1528536" y="2706490"/>
            <a:ext cx="2059699" cy="71558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21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46" y="1387277"/>
            <a:ext cx="1241951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83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2800"/>
              <a:buFont typeface="Oswald Regular"/>
              <a:buNone/>
              <a:defRPr sz="2800">
                <a:solidFill>
                  <a:srgbClr val="37495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2800"/>
              <a:buFont typeface="Oswald Regular"/>
              <a:buNone/>
              <a:defRPr sz="2800">
                <a:solidFill>
                  <a:srgbClr val="37495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2800"/>
              <a:buFont typeface="Oswald Regular"/>
              <a:buNone/>
              <a:defRPr sz="2800">
                <a:solidFill>
                  <a:srgbClr val="37495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2800"/>
              <a:buFont typeface="Oswald Regular"/>
              <a:buNone/>
              <a:defRPr sz="2800">
                <a:solidFill>
                  <a:srgbClr val="37495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2800"/>
              <a:buFont typeface="Oswald Regular"/>
              <a:buNone/>
              <a:defRPr sz="2800">
                <a:solidFill>
                  <a:srgbClr val="37495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2800"/>
              <a:buFont typeface="Oswald Regular"/>
              <a:buNone/>
              <a:defRPr sz="2800">
                <a:solidFill>
                  <a:srgbClr val="37495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2800"/>
              <a:buFont typeface="Oswald Regular"/>
              <a:buNone/>
              <a:defRPr sz="2800">
                <a:solidFill>
                  <a:srgbClr val="37495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2800"/>
              <a:buFont typeface="Oswald Regular"/>
              <a:buNone/>
              <a:defRPr sz="2800">
                <a:solidFill>
                  <a:srgbClr val="37495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2800"/>
              <a:buFont typeface="Oswald Regular"/>
              <a:buNone/>
              <a:defRPr sz="2800">
                <a:solidFill>
                  <a:srgbClr val="37495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200"/>
              <a:buFont typeface="Didact Gothic"/>
              <a:buChar char="●"/>
              <a:defRPr sz="1200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74957"/>
              </a:buClr>
              <a:buSzPts val="1200"/>
              <a:buFont typeface="Didact Gothic"/>
              <a:buChar char="○"/>
              <a:defRPr sz="1200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74957"/>
              </a:buClr>
              <a:buSzPts val="1200"/>
              <a:buFont typeface="Didact Gothic"/>
              <a:buChar char="■"/>
              <a:defRPr sz="1200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74957"/>
              </a:buClr>
              <a:buSzPts val="1200"/>
              <a:buFont typeface="Didact Gothic"/>
              <a:buChar char="●"/>
              <a:defRPr sz="1200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74957"/>
              </a:buClr>
              <a:buSzPts val="1200"/>
              <a:buFont typeface="Didact Gothic"/>
              <a:buChar char="○"/>
              <a:defRPr sz="1200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74957"/>
              </a:buClr>
              <a:buSzPts val="1200"/>
              <a:buFont typeface="Didact Gothic"/>
              <a:buChar char="■"/>
              <a:defRPr sz="1200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74957"/>
              </a:buClr>
              <a:buSzPts val="1200"/>
              <a:buFont typeface="Didact Gothic"/>
              <a:buChar char="●"/>
              <a:defRPr sz="1200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74957"/>
              </a:buClr>
              <a:buSzPts val="1200"/>
              <a:buFont typeface="Didact Gothic"/>
              <a:buChar char="○"/>
              <a:defRPr sz="1200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74957"/>
              </a:buClr>
              <a:buSzPts val="1200"/>
              <a:buFont typeface="Didact Gothic"/>
              <a:buChar char="■"/>
              <a:defRPr sz="1200">
                <a:solidFill>
                  <a:srgbClr val="374957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AEE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66" r:id="rId3"/>
    <p:sldLayoutId id="2147483670" r:id="rId4"/>
    <p:sldLayoutId id="2147483671" r:id="rId5"/>
    <p:sldLayoutId id="2147483673" r:id="rId6"/>
    <p:sldLayoutId id="2147483674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SVN-Bebas Neue" panose="00000500000000000000" pitchFamily="2" charset="0"/>
          <a:ea typeface="SVN-Bebas Neue" panose="00000500000000000000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SVN-Poppins" panose="00000500000000000000" pitchFamily="50" charset="0"/>
          <a:ea typeface="SVN-Poppins" panose="00000500000000000000" pitchFamily="50" charset="0"/>
          <a:cs typeface="SVN-Poppins" panose="00000500000000000000" pitchFamily="50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Relationship Id="rId9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gif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21.gif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image" Target="../media/image26.png"/><Relationship Id="rId5" Type="http://schemas.openxmlformats.org/officeDocument/2006/relationships/hyperlink" Target="B&#227;o%20s&#7889;%201%20B&#224;i%20day%20Li&#234;n.mp4" TargetMode="External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gif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9144000" cy="521124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lanet Earth Revolv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8827" y="557479"/>
            <a:ext cx="7326346" cy="4121069"/>
          </a:xfrm>
          <a:prstGeom prst="rect">
            <a:avLst/>
          </a:prstGeom>
        </p:spPr>
      </p:pic>
      <p:pic>
        <p:nvPicPr>
          <p:cNvPr id="3" name="intro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70498" y="45339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712" y="557479"/>
            <a:ext cx="3020786" cy="3171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" t="2379" r="3595"/>
          <a:stretch/>
        </p:blipFill>
        <p:spPr>
          <a:xfrm>
            <a:off x="-129540" y="47922"/>
            <a:ext cx="7467600" cy="50825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98693" y="1570643"/>
            <a:ext cx="458153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Arial Black" pitchFamily="34" charset="0"/>
              </a:rPr>
              <a:t>K</a:t>
            </a:r>
            <a:endParaRPr lang="en-US" sz="2800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803358" y="2201615"/>
            <a:ext cx="161925" cy="1371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000500" y="60960"/>
            <a:ext cx="670560" cy="33855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120</a:t>
            </a:r>
            <a:r>
              <a:rPr lang="en-US" sz="1600" b="1" baseline="30000" dirty="0" smtClean="0">
                <a:solidFill>
                  <a:srgbClr val="FFFF00"/>
                </a:solidFill>
              </a:rPr>
              <a:t>0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59680" y="60960"/>
            <a:ext cx="670560" cy="33855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130</a:t>
            </a:r>
            <a:r>
              <a:rPr lang="en-US" sz="1600" b="1" baseline="30000" dirty="0" smtClean="0">
                <a:solidFill>
                  <a:srgbClr val="FFFF00"/>
                </a:solidFill>
              </a:rPr>
              <a:t>0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79420" y="47922"/>
            <a:ext cx="670560" cy="33855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110</a:t>
            </a:r>
            <a:r>
              <a:rPr lang="en-US" sz="1600" b="1" baseline="30000" dirty="0" smtClean="0">
                <a:solidFill>
                  <a:srgbClr val="FFFF00"/>
                </a:solidFill>
              </a:rPr>
              <a:t>0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56960" y="48994"/>
            <a:ext cx="670560" cy="33855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140</a:t>
            </a:r>
            <a:r>
              <a:rPr lang="en-US" sz="1600" b="1" baseline="30000" dirty="0" smtClean="0">
                <a:solidFill>
                  <a:srgbClr val="FFFF00"/>
                </a:solidFill>
              </a:rPr>
              <a:t>o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60220" y="47922"/>
            <a:ext cx="670560" cy="33855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100</a:t>
            </a:r>
            <a:r>
              <a:rPr lang="en-US" sz="1600" b="1" baseline="30000" dirty="0" smtClean="0">
                <a:solidFill>
                  <a:srgbClr val="FFFF00"/>
                </a:solidFill>
              </a:rPr>
              <a:t>0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7220" y="52268"/>
            <a:ext cx="670560" cy="33855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90</a:t>
            </a:r>
            <a:r>
              <a:rPr lang="en-US" sz="1600" b="1" baseline="30000" dirty="0" smtClean="0">
                <a:solidFill>
                  <a:srgbClr val="FFFF00"/>
                </a:solidFill>
              </a:rPr>
              <a:t>0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27520" y="1924586"/>
            <a:ext cx="510540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2">
                    <a:lumMod val="10000"/>
                  </a:schemeClr>
                </a:solidFill>
              </a:rPr>
              <a:t>10</a:t>
            </a:r>
            <a:r>
              <a:rPr lang="en-US" sz="1600" b="1" baseline="30000" dirty="0" smtClean="0">
                <a:solidFill>
                  <a:schemeClr val="bg2">
                    <a:lumMod val="10000"/>
                  </a:schemeClr>
                </a:solidFill>
              </a:rPr>
              <a:t>o</a:t>
            </a:r>
            <a:endParaRPr lang="en-US" sz="16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27520" y="3108395"/>
            <a:ext cx="510540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2">
                    <a:lumMod val="10000"/>
                  </a:schemeClr>
                </a:solidFill>
              </a:rPr>
              <a:t>0</a:t>
            </a:r>
            <a:r>
              <a:rPr lang="en-US" sz="1600" b="1" baseline="30000" dirty="0" smtClean="0">
                <a:solidFill>
                  <a:schemeClr val="bg2">
                    <a:lumMod val="10000"/>
                  </a:schemeClr>
                </a:solidFill>
              </a:rPr>
              <a:t>o</a:t>
            </a:r>
            <a:endParaRPr lang="en-US" sz="16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81800" y="659666"/>
            <a:ext cx="510540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2">
                    <a:lumMod val="10000"/>
                  </a:schemeClr>
                </a:solidFill>
              </a:rPr>
              <a:t>2</a:t>
            </a:r>
            <a:r>
              <a:rPr lang="en-US" sz="1600" b="1" dirty="0" smtClean="0">
                <a:solidFill>
                  <a:schemeClr val="bg2">
                    <a:lumMod val="10000"/>
                  </a:schemeClr>
                </a:solidFill>
              </a:rPr>
              <a:t>0</a:t>
            </a:r>
            <a:r>
              <a:rPr lang="en-US" sz="1600" b="1" baseline="30000" dirty="0" smtClean="0">
                <a:solidFill>
                  <a:schemeClr val="bg2">
                    <a:lumMod val="10000"/>
                  </a:schemeClr>
                </a:solidFill>
              </a:rPr>
              <a:t>o</a:t>
            </a:r>
            <a:endParaRPr lang="en-US" sz="16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38060" y="399514"/>
            <a:ext cx="1805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Xác</a:t>
            </a:r>
            <a:r>
              <a:rPr lang="en-US" sz="2400" dirty="0" smtClean="0"/>
              <a:t> </a:t>
            </a:r>
            <a:r>
              <a:rPr lang="en-US" sz="2400" dirty="0" err="1" smtClean="0"/>
              <a:t>định</a:t>
            </a:r>
            <a:r>
              <a:rPr lang="en-US" sz="2400" dirty="0" smtClean="0"/>
              <a:t> </a:t>
            </a:r>
            <a:r>
              <a:rPr lang="en-US" sz="2400" dirty="0" err="1" smtClean="0"/>
              <a:t>tọa</a:t>
            </a:r>
            <a:r>
              <a:rPr lang="en-US" sz="2400" dirty="0" smtClean="0"/>
              <a:t> </a:t>
            </a:r>
            <a:r>
              <a:rPr lang="en-US" sz="2400" dirty="0" err="1" smtClean="0"/>
              <a:t>độ</a:t>
            </a:r>
            <a:r>
              <a:rPr lang="en-US" sz="2400" dirty="0" smtClean="0"/>
              <a:t> </a:t>
            </a:r>
            <a:r>
              <a:rPr lang="en-US" sz="2400" dirty="0" err="1" smtClean="0"/>
              <a:t>địa</a:t>
            </a:r>
            <a:r>
              <a:rPr lang="en-US" sz="2400" dirty="0" smtClean="0"/>
              <a:t> </a:t>
            </a:r>
            <a:r>
              <a:rPr lang="en-US" sz="2400" dirty="0" err="1" smtClean="0"/>
              <a:t>lí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điểm</a:t>
            </a:r>
            <a:r>
              <a:rPr lang="en-US" sz="2400" dirty="0" smtClean="0"/>
              <a:t> K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7103328" y="2270195"/>
            <a:ext cx="2186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K ( 10</a:t>
            </a:r>
            <a:r>
              <a:rPr lang="en-US" sz="2000" baseline="30000" dirty="0" smtClean="0"/>
              <a:t>0</a:t>
            </a:r>
            <a:r>
              <a:rPr lang="en-US" sz="2000" dirty="0" smtClean="0"/>
              <a:t>B, 125</a:t>
            </a:r>
            <a:r>
              <a:rPr lang="en-US" sz="2000" baseline="30000" dirty="0" smtClean="0"/>
              <a:t>0</a:t>
            </a:r>
            <a:r>
              <a:rPr lang="en-US" sz="2000" dirty="0" smtClean="0"/>
              <a:t>Đ)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340" y="3145572"/>
            <a:ext cx="1997928" cy="199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65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9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461" y="0"/>
            <a:ext cx="4320539" cy="508381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" smtClean="0"/>
              <a:pPr/>
              <a:t>11</a:t>
            </a:fld>
            <a:endParaRPr lang="es" dirty="0">
              <a:latin typeface="SVN-Bebas Neue" panose="00000500000000000000" pitchFamily="2" charset="0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4" r="6406"/>
          <a:stretch/>
        </p:blipFill>
        <p:spPr>
          <a:xfrm>
            <a:off x="0" y="68580"/>
            <a:ext cx="4823461" cy="50215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259163"/>
            <a:ext cx="5376333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Thảo</a:t>
            </a:r>
            <a:r>
              <a:rPr lang="en-US" sz="2400" dirty="0" smtClean="0"/>
              <a:t> </a:t>
            </a:r>
            <a:r>
              <a:rPr lang="en-US" sz="2400" dirty="0" err="1" smtClean="0"/>
              <a:t>luận</a:t>
            </a:r>
            <a:r>
              <a:rPr lang="en-US" sz="2400" dirty="0" smtClean="0"/>
              <a:t> </a:t>
            </a:r>
            <a:r>
              <a:rPr lang="en-US" sz="2400" dirty="0" err="1" smtClean="0"/>
              <a:t>nhóm</a:t>
            </a:r>
            <a:r>
              <a:rPr lang="en-US" sz="2400" dirty="0" smtClean="0"/>
              <a:t> </a:t>
            </a:r>
            <a:r>
              <a:rPr lang="en-US" sz="2400" dirty="0" err="1" smtClean="0"/>
              <a:t>đôi</a:t>
            </a:r>
            <a:r>
              <a:rPr lang="en-US" sz="2400" dirty="0" smtClean="0"/>
              <a:t>: </a:t>
            </a:r>
            <a:r>
              <a:rPr lang="en-US" sz="2400" dirty="0" err="1" smtClean="0"/>
              <a:t>Viết</a:t>
            </a:r>
            <a:r>
              <a:rPr lang="en-US" sz="2400" dirty="0" smtClean="0"/>
              <a:t> </a:t>
            </a:r>
            <a:r>
              <a:rPr lang="en-US" sz="2400" dirty="0" err="1" smtClean="0"/>
              <a:t>tọa</a:t>
            </a:r>
            <a:r>
              <a:rPr lang="en-US" sz="2400" dirty="0" smtClean="0"/>
              <a:t> </a:t>
            </a:r>
            <a:r>
              <a:rPr lang="en-US" sz="2400" dirty="0" err="1" smtClean="0"/>
              <a:t>độ</a:t>
            </a:r>
            <a:r>
              <a:rPr lang="en-US" sz="2400" dirty="0" smtClean="0"/>
              <a:t> </a:t>
            </a:r>
            <a:r>
              <a:rPr lang="en-US" sz="2400" dirty="0" err="1" smtClean="0"/>
              <a:t>địa</a:t>
            </a:r>
            <a:r>
              <a:rPr lang="en-US" sz="2400" dirty="0" smtClean="0"/>
              <a:t> </a:t>
            </a:r>
            <a:r>
              <a:rPr lang="en-US" sz="2400" dirty="0" err="1" smtClean="0"/>
              <a:t>lí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điểm</a:t>
            </a:r>
            <a:r>
              <a:rPr lang="en-US" sz="2400" dirty="0" smtClean="0"/>
              <a:t> A,B,C </a:t>
            </a:r>
            <a:r>
              <a:rPr lang="en-US" sz="2400" dirty="0" err="1" smtClean="0"/>
              <a:t>trên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4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41867" y="456353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19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461" y="0"/>
            <a:ext cx="4320539" cy="5083810"/>
          </a:xfrm>
          <a:prstGeom prst="rect">
            <a:avLst/>
          </a:prstGeom>
        </p:spPr>
      </p:pic>
      <p:sp>
        <p:nvSpPr>
          <p:cNvPr id="7" name="Slide Number Placeholder 2"/>
          <p:cNvSpPr>
            <a:spLocks noGrp="1"/>
          </p:cNvSpPr>
          <p:nvPr>
            <p:ph type="sldNum" idx="12"/>
          </p:nvPr>
        </p:nvSpPr>
        <p:spPr>
          <a:xfrm>
            <a:off x="8743097" y="2374949"/>
            <a:ext cx="548700" cy="393600"/>
          </a:xfrm>
        </p:spPr>
        <p:txBody>
          <a:bodyPr/>
          <a:lstStyle/>
          <a:p>
            <a:fld id="{00000000-1234-1234-1234-123412341234}" type="slidenum">
              <a:rPr lang="es" smtClean="0"/>
              <a:pPr/>
              <a:t>12</a:t>
            </a:fld>
            <a:endParaRPr lang="es" dirty="0">
              <a:latin typeface="SVN-Bebas Neue" panose="00000500000000000000" pitchFamily="2" charset="0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4" r="6406"/>
          <a:stretch/>
        </p:blipFill>
        <p:spPr>
          <a:xfrm>
            <a:off x="0" y="68580"/>
            <a:ext cx="4823461" cy="50215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4259163"/>
            <a:ext cx="5376333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Thảo</a:t>
            </a:r>
            <a:r>
              <a:rPr lang="en-US" sz="2400" dirty="0" smtClean="0"/>
              <a:t> </a:t>
            </a:r>
            <a:r>
              <a:rPr lang="en-US" sz="2400" dirty="0" err="1" smtClean="0"/>
              <a:t>luận</a:t>
            </a:r>
            <a:r>
              <a:rPr lang="en-US" sz="2400" dirty="0" smtClean="0"/>
              <a:t> </a:t>
            </a:r>
            <a:r>
              <a:rPr lang="en-US" sz="2400" dirty="0" err="1" smtClean="0"/>
              <a:t>nhóm</a:t>
            </a:r>
            <a:r>
              <a:rPr lang="en-US" sz="2400" dirty="0" smtClean="0"/>
              <a:t> </a:t>
            </a:r>
            <a:r>
              <a:rPr lang="en-US" sz="2400" dirty="0" err="1" smtClean="0"/>
              <a:t>đôi</a:t>
            </a:r>
            <a:r>
              <a:rPr lang="en-US" sz="2400" dirty="0" smtClean="0"/>
              <a:t>: </a:t>
            </a:r>
            <a:r>
              <a:rPr lang="en-US" sz="2400" dirty="0" err="1" smtClean="0"/>
              <a:t>Viết</a:t>
            </a:r>
            <a:r>
              <a:rPr lang="en-US" sz="2400" dirty="0" smtClean="0"/>
              <a:t> </a:t>
            </a:r>
            <a:r>
              <a:rPr lang="en-US" sz="2400" dirty="0" err="1" smtClean="0"/>
              <a:t>tọa</a:t>
            </a:r>
            <a:r>
              <a:rPr lang="en-US" sz="2400" dirty="0" smtClean="0"/>
              <a:t> </a:t>
            </a:r>
            <a:r>
              <a:rPr lang="en-US" sz="2400" dirty="0" err="1" smtClean="0"/>
              <a:t>độ</a:t>
            </a:r>
            <a:r>
              <a:rPr lang="en-US" sz="2400" dirty="0" smtClean="0"/>
              <a:t> </a:t>
            </a:r>
            <a:r>
              <a:rPr lang="en-US" sz="2400" dirty="0" err="1" smtClean="0"/>
              <a:t>địa</a:t>
            </a:r>
            <a:r>
              <a:rPr lang="en-US" sz="2400" dirty="0" smtClean="0"/>
              <a:t> </a:t>
            </a:r>
            <a:r>
              <a:rPr lang="en-US" sz="2400" dirty="0" err="1" smtClean="0"/>
              <a:t>lí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điểm</a:t>
            </a:r>
            <a:r>
              <a:rPr lang="en-US" sz="2400" dirty="0" smtClean="0"/>
              <a:t> A,B,C </a:t>
            </a:r>
            <a:r>
              <a:rPr lang="en-US" sz="2400" dirty="0" err="1" smtClean="0"/>
              <a:t>trên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4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41867" y="456353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2540" name="Picture 12" descr="Digit 6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604" y="2835705"/>
            <a:ext cx="3454685" cy="142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8388245"/>
      </p:ext>
    </p:extLst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6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461" y="0"/>
            <a:ext cx="4320539" cy="50838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4" r="6406"/>
          <a:stretch/>
        </p:blipFill>
        <p:spPr>
          <a:xfrm>
            <a:off x="0" y="68580"/>
            <a:ext cx="4823461" cy="50215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259163"/>
            <a:ext cx="5376333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Thảo</a:t>
            </a:r>
            <a:r>
              <a:rPr lang="en-US" sz="2400" dirty="0" smtClean="0"/>
              <a:t> </a:t>
            </a:r>
            <a:r>
              <a:rPr lang="en-US" sz="2400" dirty="0" err="1" smtClean="0"/>
              <a:t>luận</a:t>
            </a:r>
            <a:r>
              <a:rPr lang="en-US" sz="2400" dirty="0" smtClean="0"/>
              <a:t> </a:t>
            </a:r>
            <a:r>
              <a:rPr lang="en-US" sz="2400" dirty="0" err="1" smtClean="0"/>
              <a:t>nhóm</a:t>
            </a:r>
            <a:r>
              <a:rPr lang="en-US" sz="2400" dirty="0" smtClean="0"/>
              <a:t> </a:t>
            </a:r>
            <a:r>
              <a:rPr lang="en-US" sz="2400" dirty="0" err="1" smtClean="0"/>
              <a:t>đôi</a:t>
            </a:r>
            <a:r>
              <a:rPr lang="en-US" sz="2400" dirty="0" smtClean="0"/>
              <a:t>: </a:t>
            </a:r>
            <a:r>
              <a:rPr lang="en-US" sz="2400" dirty="0" err="1" smtClean="0"/>
              <a:t>Viết</a:t>
            </a:r>
            <a:r>
              <a:rPr lang="en-US" sz="2400" dirty="0" smtClean="0"/>
              <a:t> </a:t>
            </a:r>
            <a:r>
              <a:rPr lang="en-US" sz="2400" dirty="0" err="1" smtClean="0"/>
              <a:t>tọa</a:t>
            </a:r>
            <a:r>
              <a:rPr lang="en-US" sz="2400" dirty="0" smtClean="0"/>
              <a:t> </a:t>
            </a:r>
            <a:r>
              <a:rPr lang="en-US" sz="2400" dirty="0" err="1" smtClean="0"/>
              <a:t>độ</a:t>
            </a:r>
            <a:r>
              <a:rPr lang="en-US" sz="2400" dirty="0" smtClean="0"/>
              <a:t> </a:t>
            </a:r>
            <a:r>
              <a:rPr lang="en-US" sz="2400" dirty="0" err="1" smtClean="0"/>
              <a:t>địa</a:t>
            </a:r>
            <a:r>
              <a:rPr lang="en-US" sz="2400" dirty="0" smtClean="0"/>
              <a:t> </a:t>
            </a:r>
            <a:r>
              <a:rPr lang="en-US" sz="2400" dirty="0" err="1" smtClean="0"/>
              <a:t>lí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điểm</a:t>
            </a:r>
            <a:r>
              <a:rPr lang="en-US" sz="2400" dirty="0" smtClean="0"/>
              <a:t> A,B,C </a:t>
            </a:r>
            <a:r>
              <a:rPr lang="en-US" sz="2400" dirty="0" err="1" smtClean="0"/>
              <a:t>trên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4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575265" y="2885048"/>
            <a:ext cx="32211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A (60</a:t>
            </a:r>
            <a:r>
              <a:rPr lang="en-US" sz="2800" baseline="30000" dirty="0" smtClean="0">
                <a:solidFill>
                  <a:srgbClr val="C00000"/>
                </a:solidFill>
              </a:rPr>
              <a:t>0</a:t>
            </a:r>
            <a:r>
              <a:rPr lang="en-US" sz="2800" dirty="0" smtClean="0">
                <a:solidFill>
                  <a:srgbClr val="C00000"/>
                </a:solidFill>
              </a:rPr>
              <a:t>B, 120</a:t>
            </a:r>
            <a:r>
              <a:rPr lang="en-US" sz="2800" baseline="30000" dirty="0" smtClean="0">
                <a:solidFill>
                  <a:srgbClr val="C00000"/>
                </a:solidFill>
              </a:rPr>
              <a:t>0</a:t>
            </a:r>
            <a:r>
              <a:rPr lang="en-US" sz="2800" dirty="0" smtClean="0">
                <a:solidFill>
                  <a:srgbClr val="C00000"/>
                </a:solidFill>
              </a:rPr>
              <a:t>Đ)</a:t>
            </a:r>
          </a:p>
          <a:p>
            <a:r>
              <a:rPr lang="en-US" sz="2800" dirty="0" smtClean="0">
                <a:solidFill>
                  <a:srgbClr val="C00000"/>
                </a:solidFill>
              </a:rPr>
              <a:t>B (23</a:t>
            </a:r>
            <a:r>
              <a:rPr lang="en-US" sz="2800" baseline="30000" dirty="0" smtClean="0">
                <a:solidFill>
                  <a:srgbClr val="C00000"/>
                </a:solidFill>
              </a:rPr>
              <a:t>0</a:t>
            </a:r>
            <a:r>
              <a:rPr lang="en-US" sz="2800" dirty="0" smtClean="0">
                <a:solidFill>
                  <a:srgbClr val="C00000"/>
                </a:solidFill>
              </a:rPr>
              <a:t>27’B, 60</a:t>
            </a:r>
            <a:r>
              <a:rPr lang="en-US" sz="2800" baseline="30000" dirty="0" smtClean="0">
                <a:solidFill>
                  <a:srgbClr val="C00000"/>
                </a:solidFill>
              </a:rPr>
              <a:t>0</a:t>
            </a:r>
            <a:r>
              <a:rPr lang="en-US" sz="2800" dirty="0" smtClean="0">
                <a:solidFill>
                  <a:srgbClr val="C00000"/>
                </a:solidFill>
              </a:rPr>
              <a:t>Đ)</a:t>
            </a:r>
          </a:p>
          <a:p>
            <a:r>
              <a:rPr lang="en-US" sz="2800" dirty="0" smtClean="0">
                <a:solidFill>
                  <a:srgbClr val="C00000"/>
                </a:solidFill>
              </a:rPr>
              <a:t>C (30</a:t>
            </a:r>
            <a:r>
              <a:rPr lang="en-US" sz="2800" baseline="30000" dirty="0" smtClean="0">
                <a:solidFill>
                  <a:srgbClr val="C00000"/>
                </a:solidFill>
              </a:rPr>
              <a:t>0</a:t>
            </a:r>
            <a:r>
              <a:rPr lang="en-US" sz="2800" dirty="0" smtClean="0">
                <a:solidFill>
                  <a:srgbClr val="C00000"/>
                </a:solidFill>
              </a:rPr>
              <a:t>N, 90</a:t>
            </a:r>
            <a:r>
              <a:rPr lang="en-US" sz="2800" baseline="30000" dirty="0" smtClean="0">
                <a:solidFill>
                  <a:srgbClr val="C00000"/>
                </a:solidFill>
              </a:rPr>
              <a:t>0</a:t>
            </a:r>
            <a:r>
              <a:rPr lang="en-US" sz="2800" dirty="0" smtClean="0">
                <a:solidFill>
                  <a:srgbClr val="C00000"/>
                </a:solidFill>
              </a:rPr>
              <a:t>Đ</a:t>
            </a:r>
            <a:r>
              <a:rPr lang="en-US" sz="2800" baseline="30000" dirty="0" smtClean="0">
                <a:solidFill>
                  <a:srgbClr val="C00000"/>
                </a:solidFill>
              </a:rPr>
              <a:t> </a:t>
            </a:r>
            <a:r>
              <a:rPr lang="en-US" sz="2800" dirty="0" smtClean="0">
                <a:solidFill>
                  <a:srgbClr val="C00000"/>
                </a:solidFill>
              </a:rPr>
              <a:t>)</a:t>
            </a:r>
            <a:endParaRPr lang="en-US" sz="2800" baseline="30000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56653" y="2418853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</a:rPr>
              <a:t>ĐÁP ÁN: 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867" y="456353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31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11666" y="877149"/>
            <a:ext cx="8610601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Kinh </a:t>
            </a:r>
            <a:r>
              <a:rPr lang="nl-NL" sz="2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tuyến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là khoảng cách tính</a:t>
            </a:r>
            <a:r>
              <a:rPr kumimoji="0" lang="nl-NL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bằng độ 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 kinh tuyến gốc</a:t>
            </a:r>
            <a:r>
              <a:rPr kumimoji="0" lang="nl-NL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đến kinh tuyến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đi qua điểm đó.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Vĩ</a:t>
            </a:r>
            <a:r>
              <a:rPr kumimoji="0" lang="nl-NL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độ 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 khoảng cách tính</a:t>
            </a:r>
            <a:r>
              <a:rPr kumimoji="0" lang="nl-NL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bằng độ 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Xích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đạo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đến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vĩ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tuyến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qua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điểm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đó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Kinh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vĩ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một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điểm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được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gọi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chung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tọa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địa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lí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điểm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đó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Cách viết: 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031999" y="4193019"/>
            <a:ext cx="44577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28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Ví dụ: A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(20</a:t>
            </a:r>
            <a:r>
              <a:rPr kumimoji="0" lang="nl-NL" sz="2800" b="0" i="0" u="none" strike="noStrike" cap="none" normalizeH="0" baseline="3000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 </a:t>
            </a:r>
            <a:r>
              <a:rPr lang="nl-NL" sz="28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10</a:t>
            </a:r>
            <a:r>
              <a:rPr kumimoji="0" lang="nl-NL" sz="2800" b="0" i="0" u="none" strike="noStrike" cap="none" normalizeH="0" baseline="3000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  </a:t>
            </a:r>
            <a:r>
              <a:rPr kumimoji="0" lang="nl-NL" sz="2800" b="0" i="0" u="none" strike="noStrike" cap="none" normalizeH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7633" y="169333"/>
            <a:ext cx="7958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031999" y="3462472"/>
            <a:ext cx="52154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28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Địa điểm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(kinh độ, vĩ</a:t>
            </a:r>
            <a:r>
              <a:rPr kumimoji="0" lang="nl-NL" sz="2800" b="0" i="0" u="none" strike="noStrike" cap="none" normalizeH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độ)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37633" y="1354667"/>
            <a:ext cx="1714500" cy="84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37633" y="868288"/>
            <a:ext cx="1714500" cy="523220"/>
          </a:xfrm>
          <a:prstGeom prst="rect">
            <a:avLst/>
          </a:prstGeom>
          <a:solidFill>
            <a:srgbClr val="DAEEEB"/>
          </a:solidFill>
          <a:ln>
            <a:solidFill>
              <a:srgbClr val="FF66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721100" y="3977225"/>
            <a:ext cx="1960033" cy="84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500967" y="3473913"/>
            <a:ext cx="2497666" cy="523220"/>
          </a:xfrm>
          <a:prstGeom prst="rect">
            <a:avLst/>
          </a:prstGeom>
          <a:solidFill>
            <a:srgbClr val="DAEEEB"/>
          </a:solidFill>
          <a:ln>
            <a:solidFill>
              <a:srgbClr val="FF66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30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11666" y="877149"/>
            <a:ext cx="8610601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Kinh </a:t>
            </a:r>
            <a:r>
              <a:rPr lang="nl-NL" sz="2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tuyế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của một điểm là số độ chỉ khoảng cách từ kinh tuyến đi qua điểm đó tới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kinh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tuyến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gốc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Vĩ</a:t>
            </a:r>
            <a:r>
              <a:rPr kumimoji="0" lang="nl-NL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độ 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 1 điểm là số độ chỉ khoảng cách từ vĩ tuyến đi qua địa điểm đó đến vĩ tuyến gốc.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Kinh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vĩ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một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điểm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được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gọi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chung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tọa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địa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lí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điểm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đó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Cách viết: 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031999" y="4193019"/>
            <a:ext cx="44577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28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Ví dụ: A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(20</a:t>
            </a:r>
            <a:r>
              <a:rPr kumimoji="0" lang="nl-NL" sz="2800" b="0" i="0" u="none" strike="noStrike" cap="none" normalizeH="0" baseline="3000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 </a:t>
            </a:r>
            <a:r>
              <a:rPr lang="nl-NL" sz="28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10</a:t>
            </a:r>
            <a:r>
              <a:rPr kumimoji="0" lang="nl-NL" sz="2800" b="0" i="0" u="none" strike="noStrike" cap="none" normalizeH="0" baseline="3000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  </a:t>
            </a:r>
            <a:r>
              <a:rPr kumimoji="0" lang="nl-NL" sz="2800" b="0" i="0" u="none" strike="noStrike" cap="none" normalizeH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031999" y="3462472"/>
            <a:ext cx="52154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28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Địa điểm</a:t>
            </a:r>
            <a:r>
              <a:rPr kumimoji="0" lang="nl-NL" sz="28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(kinh độ, vĩ</a:t>
            </a:r>
            <a:r>
              <a:rPr kumimoji="0" lang="nl-NL" sz="2800" b="0" i="0" u="none" strike="noStrike" cap="none" normalizeH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độ)</a:t>
            </a:r>
            <a:endParaRPr kumimoji="0" lang="nl-NL" sz="2800" b="0" i="0" u="none" strike="noStrike" cap="none" normalizeH="0" baseline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7633" y="868288"/>
            <a:ext cx="1494366" cy="523220"/>
          </a:xfrm>
          <a:prstGeom prst="rect">
            <a:avLst/>
          </a:prstGeom>
          <a:solidFill>
            <a:srgbClr val="DAEEEB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00967" y="3473913"/>
            <a:ext cx="2497666" cy="523220"/>
          </a:xfrm>
          <a:prstGeom prst="rect">
            <a:avLst/>
          </a:prstGeom>
          <a:solidFill>
            <a:srgbClr val="DAEEEB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7633" y="177800"/>
            <a:ext cx="6201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tọa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01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72880" cy="51434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80434" y="1049568"/>
            <a:ext cx="2488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lan Den" panose="00000400000000000000" pitchFamily="2" charset="0"/>
              </a:rPr>
              <a:t>TRÒ CHƠI</a:t>
            </a:r>
            <a:endParaRPr lang="en-US" sz="3200" b="1" dirty="0">
              <a:latin typeface="Alan Den" panose="000004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2754" y="1760091"/>
            <a:ext cx="463620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AI THÔNG MINH HƠN 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HỌC SINH LỚP 6</a:t>
            </a:r>
            <a:endParaRPr lang="en-US" sz="3200" b="1" dirty="0"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971" y="2875880"/>
            <a:ext cx="396029" cy="673249"/>
          </a:xfrm>
          <a:prstGeom prst="rect">
            <a:avLst/>
          </a:prstGeom>
        </p:spPr>
      </p:pic>
      <p:pic>
        <p:nvPicPr>
          <p:cNvPr id="14" name="DuongDenVinhQuang-TranLap_t7t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45250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95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2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333" y="-438702"/>
            <a:ext cx="9846733" cy="55822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14767" y="245234"/>
            <a:ext cx="2488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lan Den" panose="00000400000000000000" pitchFamily="2" charset="0"/>
              </a:rPr>
              <a:t>TRÒ CHƠI</a:t>
            </a:r>
            <a:endParaRPr lang="en-US" sz="3200" b="1" dirty="0">
              <a:latin typeface="Alan Den" panose="000004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9919" y="947290"/>
            <a:ext cx="83481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 AI THÔNG MINH HƠN HỌC SINH LỚP 6</a:t>
            </a:r>
            <a:endParaRPr lang="en-US" sz="3200" b="1" dirty="0"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971" y="2875880"/>
            <a:ext cx="396029" cy="67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2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397" y="1"/>
            <a:ext cx="9144793" cy="51434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608" y="756925"/>
            <a:ext cx="3898021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b="1" dirty="0"/>
              <a:t>Câu hỏi 1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5692435" y="3709561"/>
            <a:ext cx="1886169" cy="55181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1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951" y="2967039"/>
            <a:ext cx="3282980" cy="21764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8778" y="1335394"/>
            <a:ext cx="51157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</a:rPr>
              <a:t>Cứ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</a:rPr>
              <a:t>cách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 1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</a:rPr>
              <a:t>độ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</a:rPr>
              <a:t>vẽ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</a:rPr>
              <a:t>một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</a:rPr>
              <a:t>đường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</a:rPr>
              <a:t>kinh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</a:rPr>
              <a:t>tuyến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</a:rPr>
              <a:t>thì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</a:rPr>
              <a:t>trên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</a:rPr>
              <a:t>Trái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</a:rPr>
              <a:t>Đất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</a:rPr>
              <a:t>có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</a:rPr>
              <a:t>bao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</a:rPr>
              <a:t>nhiêu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</a:rPr>
              <a:t>đường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</a:rPr>
              <a:t>kinh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</a:rPr>
              <a:t>tuyến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6011333" y="1964267"/>
            <a:ext cx="2099734" cy="7027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</a:rPr>
              <a:t>360</a:t>
            </a:r>
          </a:p>
        </p:txBody>
      </p:sp>
    </p:spTree>
    <p:extLst>
      <p:ext uri="{BB962C8B-B14F-4D97-AF65-F5344CB8AC3E}">
        <p14:creationId xmlns:p14="http://schemas.microsoft.com/office/powerpoint/2010/main" val="387115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397" y="1"/>
            <a:ext cx="9144793" cy="51434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3978" y="682954"/>
            <a:ext cx="3898021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b="1" dirty="0"/>
              <a:t>Câu </a:t>
            </a:r>
            <a:r>
              <a:rPr lang="en-US" sz="3200" b="1" dirty="0" err="1"/>
              <a:t>hỏi</a:t>
            </a:r>
            <a:r>
              <a:rPr lang="en-US" sz="3200" b="1" dirty="0"/>
              <a:t> </a:t>
            </a:r>
            <a:r>
              <a:rPr lang="en-US" sz="3200" b="1" dirty="0" smtClean="0"/>
              <a:t>2</a:t>
            </a:r>
            <a:endParaRPr lang="en-US" sz="3200" b="1" dirty="0"/>
          </a:p>
        </p:txBody>
      </p:sp>
      <p:sp>
        <p:nvSpPr>
          <p:cNvPr id="536" name="TextBox 535"/>
          <p:cNvSpPr txBox="1"/>
          <p:nvPr/>
        </p:nvSpPr>
        <p:spPr>
          <a:xfrm>
            <a:off x="5692435" y="3709561"/>
            <a:ext cx="1886169" cy="55181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1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951" y="2967039"/>
            <a:ext cx="3282980" cy="21764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6725" y="1511035"/>
            <a:ext cx="48229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</a:rPr>
              <a:t>Đường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</a:rPr>
              <a:t>vĩ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</a:rPr>
              <a:t>tuyến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</a:rPr>
              <a:t>lớn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</a:rPr>
              <a:t>nhất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</a:rPr>
              <a:t>là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</a:rPr>
              <a:t>đường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</a:rPr>
              <a:t>vĩ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</a:rPr>
              <a:t>tuyến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</a:rPr>
              <a:t>nào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96774" y="1511035"/>
            <a:ext cx="2963333" cy="10462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2"/>
                </a:solidFill>
              </a:rPr>
              <a:t>Vĩ</a:t>
            </a:r>
            <a:r>
              <a:rPr lang="en-US" sz="3600" b="1" dirty="0" smtClean="0">
                <a:solidFill>
                  <a:schemeClr val="tx2"/>
                </a:solidFill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</a:rPr>
              <a:t>tuyến</a:t>
            </a:r>
            <a:r>
              <a:rPr lang="en-US" sz="3600" b="1" dirty="0" smtClean="0">
                <a:solidFill>
                  <a:schemeClr val="tx2"/>
                </a:solidFill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</a:rPr>
              <a:t>gốc</a:t>
            </a:r>
            <a:r>
              <a:rPr lang="en-US" sz="3600" b="1" dirty="0" smtClean="0">
                <a:solidFill>
                  <a:schemeClr val="tx2"/>
                </a:solidFill>
              </a:rPr>
              <a:t> ( </a:t>
            </a:r>
            <a:r>
              <a:rPr lang="en-US" sz="3600" b="1" dirty="0" err="1">
                <a:solidFill>
                  <a:schemeClr val="tx2"/>
                </a:solidFill>
              </a:rPr>
              <a:t>X</a:t>
            </a:r>
            <a:r>
              <a:rPr lang="en-US" sz="3600" b="1" dirty="0" err="1" smtClean="0">
                <a:solidFill>
                  <a:schemeClr val="tx2"/>
                </a:solidFill>
              </a:rPr>
              <a:t>ích</a:t>
            </a:r>
            <a:r>
              <a:rPr lang="en-US" sz="3600" b="1" dirty="0" smtClean="0">
                <a:solidFill>
                  <a:schemeClr val="tx2"/>
                </a:solidFill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</a:rPr>
              <a:t>Đạo</a:t>
            </a:r>
            <a:r>
              <a:rPr lang="en-US" sz="3600" b="1" dirty="0" smtClean="0">
                <a:solidFill>
                  <a:schemeClr val="tx2"/>
                </a:solidFill>
              </a:rPr>
              <a:t>)</a:t>
            </a:r>
            <a:endParaRPr lang="en-US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61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3" r="14336"/>
          <a:stretch/>
        </p:blipFill>
        <p:spPr>
          <a:xfrm>
            <a:off x="1811867" y="9799"/>
            <a:ext cx="5620320" cy="52313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000" b="94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843" r="14993"/>
          <a:stretch/>
        </p:blipFill>
        <p:spPr>
          <a:xfrm>
            <a:off x="1658087" y="0"/>
            <a:ext cx="5709292" cy="522027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47700" y="2644513"/>
            <a:ext cx="8212667" cy="132343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 smtClean="0">
                <a:ln/>
                <a:solidFill>
                  <a:schemeClr val="accent4"/>
                </a:solidFill>
                <a:effectLst/>
              </a:rPr>
              <a:t>HỆ THỐNG KINH,VĨ TUYẾN .</a:t>
            </a:r>
          </a:p>
          <a:p>
            <a:pPr algn="ctr"/>
            <a:r>
              <a:rPr lang="en-US" sz="4000" b="1" cap="none" spc="0" dirty="0" smtClean="0">
                <a:ln/>
                <a:solidFill>
                  <a:schemeClr val="accent4"/>
                </a:solidFill>
                <a:effectLst/>
              </a:rPr>
              <a:t> TỌA ĐỘ ĐỊA LÍ</a:t>
            </a:r>
            <a:endParaRPr lang="en-US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1067" y="1894764"/>
            <a:ext cx="1693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BÀI 1</a:t>
            </a:r>
            <a:endParaRPr lang="en-US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8801" y="279400"/>
            <a:ext cx="8390467" cy="830997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CHƯƠNG I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BẢN ĐỒ- PHƯƠNG TIỆN THỂ HIỆN BỀ MẶT TRÁI ĐẤT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93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397" y="1"/>
            <a:ext cx="9144793" cy="51434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3978" y="709827"/>
            <a:ext cx="3898021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b="1" dirty="0"/>
              <a:t>Câu </a:t>
            </a:r>
            <a:r>
              <a:rPr lang="en-US" sz="3200" b="1" dirty="0" err="1"/>
              <a:t>hỏi</a:t>
            </a:r>
            <a:r>
              <a:rPr lang="en-US" sz="3200" b="1" dirty="0"/>
              <a:t> </a:t>
            </a:r>
            <a:r>
              <a:rPr lang="en-US" sz="3200" b="1" dirty="0" smtClean="0"/>
              <a:t>3</a:t>
            </a:r>
            <a:endParaRPr lang="en-US" sz="3200" b="1" dirty="0"/>
          </a:p>
        </p:txBody>
      </p:sp>
      <p:sp>
        <p:nvSpPr>
          <p:cNvPr id="536" name="TextBox 535"/>
          <p:cNvSpPr txBox="1"/>
          <p:nvPr/>
        </p:nvSpPr>
        <p:spPr>
          <a:xfrm>
            <a:off x="5692435" y="3709561"/>
            <a:ext cx="1886169" cy="55181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1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951" y="2967039"/>
            <a:ext cx="3282980" cy="21764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73978" y="146772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Cứ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cách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1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độ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vẽ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một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đường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vĩ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tuyến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trên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TĐ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có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bao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nhiêu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đường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vĩ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tuyến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96467" y="1525493"/>
            <a:ext cx="2963333" cy="10462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2"/>
                </a:solidFill>
              </a:rPr>
              <a:t>181</a:t>
            </a:r>
            <a:endParaRPr lang="en-US" sz="4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7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397" y="1"/>
            <a:ext cx="9144793" cy="51434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3978" y="682954"/>
            <a:ext cx="3898021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b="1" dirty="0"/>
              <a:t>Câu </a:t>
            </a:r>
            <a:r>
              <a:rPr lang="en-US" sz="3200" b="1" dirty="0" err="1"/>
              <a:t>hỏi</a:t>
            </a:r>
            <a:r>
              <a:rPr lang="en-US" sz="3200" b="1" dirty="0"/>
              <a:t> </a:t>
            </a:r>
            <a:r>
              <a:rPr lang="en-US" sz="3200" b="1" dirty="0" smtClean="0"/>
              <a:t>4</a:t>
            </a:r>
            <a:endParaRPr lang="en-US" sz="3200" b="1" dirty="0"/>
          </a:p>
        </p:txBody>
      </p:sp>
      <p:sp>
        <p:nvSpPr>
          <p:cNvPr id="536" name="TextBox 535"/>
          <p:cNvSpPr txBox="1"/>
          <p:nvPr/>
        </p:nvSpPr>
        <p:spPr>
          <a:xfrm>
            <a:off x="5692435" y="3709561"/>
            <a:ext cx="1886169" cy="55181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1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951" y="2967039"/>
            <a:ext cx="3282980" cy="21764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12466" y="1527742"/>
            <a:ext cx="45496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>
                <a:solidFill>
                  <a:schemeClr val="accent5">
                    <a:lumMod val="50000"/>
                  </a:schemeClr>
                </a:solidFill>
              </a:rPr>
              <a:t>Kinh</a:t>
            </a:r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5">
                    <a:lumMod val="50000"/>
                  </a:schemeClr>
                </a:solidFill>
              </a:rPr>
              <a:t>tuyến</a:t>
            </a:r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5">
                    <a:lumMod val="50000"/>
                  </a:schemeClr>
                </a:solidFill>
              </a:rPr>
              <a:t>đối</a:t>
            </a:r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5">
                    <a:lumMod val="50000"/>
                  </a:schemeClr>
                </a:solidFill>
              </a:rPr>
              <a:t>diện</a:t>
            </a:r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5">
                    <a:lumMod val="50000"/>
                  </a:schemeClr>
                </a:solidFill>
              </a:rPr>
              <a:t>với</a:t>
            </a:r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5">
                    <a:lumMod val="50000"/>
                  </a:schemeClr>
                </a:solidFill>
              </a:rPr>
              <a:t>kinh</a:t>
            </a:r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5">
                    <a:lumMod val="50000"/>
                  </a:schemeClr>
                </a:solidFill>
              </a:rPr>
              <a:t>tuyến</a:t>
            </a:r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5">
                    <a:lumMod val="50000"/>
                  </a:schemeClr>
                </a:solidFill>
              </a:rPr>
              <a:t>gốc</a:t>
            </a:r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5">
                    <a:lumMod val="50000"/>
                  </a:schemeClr>
                </a:solidFill>
              </a:rPr>
              <a:t>là</a:t>
            </a:r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5">
                    <a:lumMod val="50000"/>
                  </a:schemeClr>
                </a:solidFill>
              </a:rPr>
              <a:t>kinh</a:t>
            </a:r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5">
                    <a:lumMod val="50000"/>
                  </a:schemeClr>
                </a:solidFill>
              </a:rPr>
              <a:t>tuyến</a:t>
            </a:r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5">
                    <a:lumMod val="50000"/>
                  </a:schemeClr>
                </a:solidFill>
              </a:rPr>
              <a:t>nào</a:t>
            </a:r>
            <a:r>
              <a:rPr lang="en-US" sz="3600" dirty="0" smtClean="0">
                <a:solidFill>
                  <a:schemeClr val="accent5">
                    <a:lumMod val="50000"/>
                  </a:schemeClr>
                </a:solidFill>
              </a:rPr>
              <a:t>? </a:t>
            </a:r>
            <a:endParaRPr lang="en-US" sz="3600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79534" y="1527742"/>
            <a:ext cx="2963333" cy="10462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2"/>
                </a:solidFill>
              </a:rPr>
              <a:t>Kinh</a:t>
            </a:r>
            <a:r>
              <a:rPr lang="en-US" sz="2400" b="1" dirty="0" smtClean="0">
                <a:solidFill>
                  <a:schemeClr val="tx2"/>
                </a:solidFill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</a:rPr>
              <a:t>tuyến</a:t>
            </a:r>
            <a:r>
              <a:rPr lang="en-US" sz="2400" b="1" dirty="0" smtClean="0">
                <a:solidFill>
                  <a:schemeClr val="tx2"/>
                </a:solidFill>
              </a:rPr>
              <a:t> 180</a:t>
            </a:r>
            <a:r>
              <a:rPr lang="en-US" sz="2400" b="1" baseline="30000" dirty="0" smtClean="0">
                <a:solidFill>
                  <a:schemeClr val="tx2"/>
                </a:solidFill>
              </a:rPr>
              <a:t>0</a:t>
            </a:r>
            <a:endParaRPr lang="en-US" sz="2400" b="1" dirty="0">
              <a:solidFill>
                <a:schemeClr val="tx2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( </a:t>
            </a:r>
            <a:r>
              <a:rPr lang="en-US" sz="2400" b="1" dirty="0" err="1" smtClean="0">
                <a:solidFill>
                  <a:schemeClr val="tx2"/>
                </a:solidFill>
              </a:rPr>
              <a:t>đường</a:t>
            </a:r>
            <a:r>
              <a:rPr lang="en-US" sz="2400" b="1" dirty="0" smtClean="0">
                <a:solidFill>
                  <a:schemeClr val="tx2"/>
                </a:solidFill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</a:rPr>
              <a:t>đổi</a:t>
            </a:r>
            <a:r>
              <a:rPr lang="en-US" sz="2400" b="1" dirty="0" smtClean="0">
                <a:solidFill>
                  <a:schemeClr val="tx2"/>
                </a:solidFill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</a:rPr>
              <a:t>ngày</a:t>
            </a:r>
            <a:r>
              <a:rPr lang="en-US" sz="2400" b="1" dirty="0" smtClean="0">
                <a:solidFill>
                  <a:schemeClr val="tx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4282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3"/>
          <a:srcRect b="13253"/>
          <a:stretch/>
        </p:blipFill>
        <p:spPr>
          <a:xfrm>
            <a:off x="-793" y="-31254"/>
            <a:ext cx="9144793" cy="5143499"/>
          </a:xfrm>
          <a:prstGeom prst="rect">
            <a:avLst/>
          </a:prstGeom>
        </p:spPr>
      </p:pic>
      <p:sp>
        <p:nvSpPr>
          <p:cNvPr id="6" name="AutoShape 3"/>
          <p:cNvSpPr>
            <a:spLocks noChangeAspect="1" noChangeArrowheads="1" noTextEdit="1"/>
          </p:cNvSpPr>
          <p:nvPr/>
        </p:nvSpPr>
        <p:spPr bwMode="auto">
          <a:xfrm>
            <a:off x="3026641" y="-685549"/>
            <a:ext cx="6299055" cy="62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sym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1598" y="963800"/>
            <a:ext cx="3898021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200" b="1" dirty="0"/>
              <a:t>Câu </a:t>
            </a:r>
            <a:r>
              <a:rPr lang="en-US" sz="3200" b="1" dirty="0" err="1"/>
              <a:t>hỏi</a:t>
            </a:r>
            <a:r>
              <a:rPr lang="en-US" sz="3200" b="1" dirty="0"/>
              <a:t> 5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5692435" y="3709561"/>
            <a:ext cx="1886169" cy="55181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1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951" y="2967039"/>
            <a:ext cx="3282980" cy="21764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6266" y="1671105"/>
            <a:ext cx="45496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Châu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lục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nào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ở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cả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4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nửa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cầu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?</a:t>
            </a:r>
            <a:endParaRPr lang="en-US" sz="3600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96467" y="1525493"/>
            <a:ext cx="2963333" cy="10462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2"/>
                </a:solidFill>
              </a:rPr>
              <a:t>Châu</a:t>
            </a:r>
            <a:r>
              <a:rPr lang="en-US" sz="4000" b="1" dirty="0" smtClean="0">
                <a:solidFill>
                  <a:schemeClr val="tx2"/>
                </a:solidFill>
              </a:rPr>
              <a:t> Phi</a:t>
            </a:r>
            <a:endParaRPr lang="en-US" sz="4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" smtClean="0"/>
              <a:pPr/>
              <a:t>23</a:t>
            </a:fld>
            <a:endParaRPr lang="es" dirty="0">
              <a:latin typeface="SVN-Bebas Neue" panose="00000500000000000000" pitchFamily="2" charset="0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5533" y="1210733"/>
            <a:ext cx="34459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/>
              <a:t>Câu</a:t>
            </a:r>
            <a:r>
              <a:rPr lang="en-US" sz="3200" u="sng" dirty="0" smtClean="0"/>
              <a:t> :</a:t>
            </a:r>
            <a:r>
              <a:rPr lang="en-US" sz="3200" dirty="0" smtClean="0"/>
              <a:t> </a:t>
            </a:r>
            <a:r>
              <a:rPr lang="en-US" sz="3200" dirty="0" err="1" smtClean="0"/>
              <a:t>Xác</a:t>
            </a:r>
            <a:r>
              <a:rPr lang="en-US" sz="3200" dirty="0" smtClean="0"/>
              <a:t> </a:t>
            </a:r>
            <a:r>
              <a:rPr lang="en-US" sz="3200" dirty="0" err="1" smtClean="0"/>
              <a:t>định</a:t>
            </a:r>
            <a:r>
              <a:rPr lang="en-US" sz="3200" dirty="0" smtClean="0"/>
              <a:t> </a:t>
            </a:r>
            <a:r>
              <a:rPr lang="en-US" sz="3200" dirty="0" err="1" smtClean="0"/>
              <a:t>các</a:t>
            </a:r>
            <a:r>
              <a:rPr lang="en-US" sz="3200" dirty="0" smtClean="0"/>
              <a:t> </a:t>
            </a:r>
            <a:r>
              <a:rPr lang="en-US" sz="3200" dirty="0" err="1" smtClean="0"/>
              <a:t>điểm</a:t>
            </a:r>
            <a:r>
              <a:rPr lang="en-US" sz="3200" dirty="0" smtClean="0"/>
              <a:t> </a:t>
            </a:r>
            <a:r>
              <a:rPr lang="en-US" sz="3200" dirty="0" err="1" smtClean="0"/>
              <a:t>cực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</a:t>
            </a:r>
            <a:r>
              <a:rPr lang="en-US" sz="3200" dirty="0" err="1" smtClean="0"/>
              <a:t>Việt</a:t>
            </a:r>
            <a:r>
              <a:rPr lang="en-US" sz="3200" dirty="0" smtClean="0"/>
              <a:t> Nam </a:t>
            </a:r>
            <a:r>
              <a:rPr lang="en-US" sz="3200" dirty="0" err="1" smtClean="0"/>
              <a:t>trên</a:t>
            </a:r>
            <a:r>
              <a:rPr lang="en-US" sz="3200" dirty="0" smtClean="0"/>
              <a:t> </a:t>
            </a:r>
            <a:r>
              <a:rPr lang="en-US" sz="3200" dirty="0" err="1" smtClean="0"/>
              <a:t>bản</a:t>
            </a:r>
            <a:r>
              <a:rPr lang="en-US" sz="3200" dirty="0" smtClean="0"/>
              <a:t> </a:t>
            </a:r>
            <a:r>
              <a:rPr lang="en-US" sz="3200" dirty="0" err="1" smtClean="0"/>
              <a:t>đồ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618" y="457200"/>
            <a:ext cx="3908782" cy="4686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34933" y="42333"/>
            <a:ext cx="1540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23</a:t>
            </a:r>
            <a:r>
              <a:rPr lang="en-US" sz="2400" baseline="30000" dirty="0" smtClean="0">
                <a:solidFill>
                  <a:srgbClr val="FF0000"/>
                </a:solidFill>
              </a:rPr>
              <a:t>0</a:t>
            </a:r>
            <a:r>
              <a:rPr lang="en-US" sz="2400" dirty="0" smtClean="0">
                <a:solidFill>
                  <a:srgbClr val="FF0000"/>
                </a:solidFill>
              </a:rPr>
              <a:t>23’B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16293" y="4613405"/>
            <a:ext cx="1284116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8</a:t>
            </a:r>
            <a:r>
              <a:rPr lang="en-US" sz="2400" baseline="30000" dirty="0" smtClean="0">
                <a:solidFill>
                  <a:srgbClr val="FF0000"/>
                </a:solidFill>
              </a:rPr>
              <a:t>0</a:t>
            </a:r>
            <a:r>
              <a:rPr lang="en-US" sz="2400" dirty="0" smtClean="0">
                <a:solidFill>
                  <a:srgbClr val="FF0000"/>
                </a:solidFill>
              </a:rPr>
              <a:t>34’B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49684" y="576026"/>
            <a:ext cx="1540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102</a:t>
            </a:r>
            <a:r>
              <a:rPr lang="en-US" sz="2400" baseline="30000" dirty="0" smtClean="0">
                <a:solidFill>
                  <a:srgbClr val="FF0000"/>
                </a:solidFill>
              </a:rPr>
              <a:t>0</a:t>
            </a:r>
            <a:r>
              <a:rPr lang="en-US" sz="2400" dirty="0" smtClean="0">
                <a:solidFill>
                  <a:srgbClr val="FF0000"/>
                </a:solidFill>
              </a:rPr>
              <a:t>09’Đ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93551" y="3293826"/>
            <a:ext cx="1540934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109</a:t>
            </a:r>
            <a:r>
              <a:rPr lang="en-US" sz="2400" baseline="30000" dirty="0" smtClean="0">
                <a:solidFill>
                  <a:srgbClr val="FF0000"/>
                </a:solidFill>
              </a:rPr>
              <a:t>0</a:t>
            </a:r>
            <a:r>
              <a:rPr lang="en-US" sz="2400" dirty="0" smtClean="0">
                <a:solidFill>
                  <a:srgbClr val="FF0000"/>
                </a:solidFill>
              </a:rPr>
              <a:t>24’Đ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34933" y="894081"/>
            <a:ext cx="1270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00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8"/>
          <a:stretch/>
        </p:blipFill>
        <p:spPr>
          <a:xfrm>
            <a:off x="-67733" y="1"/>
            <a:ext cx="9211732" cy="592666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" smtClean="0"/>
              <a:pPr/>
              <a:t>24</a:t>
            </a:fld>
            <a:endParaRPr lang="es" dirty="0">
              <a:latin typeface="SVN-Bebas Neue" panose="00000500000000000000" pitchFamily="2" charset="0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304"/>
            <a:ext cx="9050867" cy="830997"/>
          </a:xfrm>
          <a:prstGeom prst="rect">
            <a:avLst/>
          </a:prstGeom>
          <a:solidFill>
            <a:srgbClr val="FFDFEE"/>
          </a:solidFill>
        </p:spPr>
        <p:txBody>
          <a:bodyPr wrap="square" rtlCol="0">
            <a:spAutoFit/>
          </a:bodyPr>
          <a:lstStyle/>
          <a:p>
            <a:r>
              <a:rPr lang="en-US" sz="2400" u="sng" dirty="0" err="1" smtClean="0"/>
              <a:t>Câu</a:t>
            </a:r>
            <a:r>
              <a:rPr lang="en-US" sz="2400" u="sng" dirty="0" smtClean="0"/>
              <a:t> 2: </a:t>
            </a:r>
            <a:r>
              <a:rPr lang="en-US" sz="2400" dirty="0" err="1" smtClean="0"/>
              <a:t>Xem</a:t>
            </a:r>
            <a:r>
              <a:rPr lang="en-US" sz="2400" dirty="0" smtClean="0"/>
              <a:t> video </a:t>
            </a:r>
            <a:r>
              <a:rPr lang="en-US" sz="2400" dirty="0" err="1" smtClean="0"/>
              <a:t>sau</a:t>
            </a:r>
            <a:r>
              <a:rPr lang="en-US" sz="2400" dirty="0" smtClean="0"/>
              <a:t>, </a:t>
            </a:r>
            <a:r>
              <a:rPr lang="en-US" sz="2400" dirty="0" err="1" smtClean="0"/>
              <a:t>sử</a:t>
            </a:r>
            <a:r>
              <a:rPr lang="en-US" sz="2400" dirty="0" smtClean="0"/>
              <a:t> </a:t>
            </a:r>
            <a:r>
              <a:rPr lang="en-US" sz="2400" dirty="0" err="1" smtClean="0"/>
              <a:t>dụng</a:t>
            </a:r>
            <a:r>
              <a:rPr lang="en-US" sz="2400" dirty="0" smtClean="0"/>
              <a:t> </a:t>
            </a:r>
            <a:r>
              <a:rPr lang="en-US" sz="2400" dirty="0" err="1" smtClean="0"/>
              <a:t>Atlat</a:t>
            </a:r>
            <a:r>
              <a:rPr lang="en-US" sz="2400" dirty="0" smtClean="0"/>
              <a:t> </a:t>
            </a:r>
            <a:r>
              <a:rPr lang="en-US" sz="2400" dirty="0" err="1" smtClean="0"/>
              <a:t>địa</a:t>
            </a:r>
            <a:r>
              <a:rPr lang="en-US" sz="2400" dirty="0" smtClean="0"/>
              <a:t> </a:t>
            </a:r>
            <a:r>
              <a:rPr lang="en-US" sz="2400" dirty="0" err="1" smtClean="0"/>
              <a:t>lí</a:t>
            </a:r>
            <a:r>
              <a:rPr lang="en-US" sz="2400" dirty="0" smtClean="0"/>
              <a:t> </a:t>
            </a:r>
            <a:r>
              <a:rPr lang="en-US" sz="2400" dirty="0" err="1" smtClean="0"/>
              <a:t>Việt</a:t>
            </a:r>
            <a:r>
              <a:rPr lang="en-US" sz="2400" dirty="0" smtClean="0"/>
              <a:t> Nam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: </a:t>
            </a:r>
            <a:r>
              <a:rPr lang="en-US" sz="2400" dirty="0" err="1" smtClean="0"/>
              <a:t>Ngày</a:t>
            </a:r>
            <a:r>
              <a:rPr lang="en-US" sz="2400" dirty="0" smtClean="0"/>
              <a:t> 28/7 </a:t>
            </a:r>
            <a:r>
              <a:rPr lang="en-US" sz="2400" dirty="0" err="1" smtClean="0"/>
              <a:t>cơn</a:t>
            </a:r>
            <a:r>
              <a:rPr lang="en-US" sz="2400" dirty="0" smtClean="0"/>
              <a:t> </a:t>
            </a:r>
            <a:r>
              <a:rPr lang="en-US" sz="2400" dirty="0" err="1" smtClean="0"/>
              <a:t>bão</a:t>
            </a:r>
            <a:r>
              <a:rPr lang="en-US" sz="2400" dirty="0" smtClean="0"/>
              <a:t> </a:t>
            </a:r>
            <a:r>
              <a:rPr lang="en-US" sz="2400" dirty="0" err="1" smtClean="0"/>
              <a:t>số</a:t>
            </a:r>
            <a:r>
              <a:rPr lang="en-US" sz="2400" dirty="0" smtClean="0"/>
              <a:t> 1 </a:t>
            </a:r>
            <a:r>
              <a:rPr lang="en-US" sz="2400" dirty="0" err="1" smtClean="0"/>
              <a:t>đổ</a:t>
            </a:r>
            <a:r>
              <a:rPr lang="en-US" sz="2400" dirty="0" smtClean="0"/>
              <a:t> </a:t>
            </a:r>
            <a:r>
              <a:rPr lang="en-US" sz="2400" dirty="0" err="1" smtClean="0"/>
              <a:t>bộ</a:t>
            </a:r>
            <a:r>
              <a:rPr lang="en-US" sz="2400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tỉnh</a:t>
            </a:r>
            <a:r>
              <a:rPr lang="en-US" sz="2400" dirty="0" smtClean="0"/>
              <a:t>, </a:t>
            </a:r>
            <a:r>
              <a:rPr lang="en-US" sz="2400" dirty="0" err="1" smtClean="0"/>
              <a:t>thành</a:t>
            </a:r>
            <a:r>
              <a:rPr lang="en-US" sz="2400" dirty="0" smtClean="0"/>
              <a:t> </a:t>
            </a:r>
            <a:r>
              <a:rPr lang="en-US" sz="2400" dirty="0" err="1" smtClean="0"/>
              <a:t>phố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4" name="5-Point Star 3">
            <a:hlinkClick r:id="rId5" action="ppaction://hlinkfile"/>
          </p:cNvPr>
          <p:cNvSpPr/>
          <p:nvPr/>
        </p:nvSpPr>
        <p:spPr>
          <a:xfrm>
            <a:off x="7941733" y="4004734"/>
            <a:ext cx="457200" cy="304800"/>
          </a:xfrm>
          <a:prstGeom prst="star5">
            <a:avLst>
              <a:gd name="adj" fmla="val 50000"/>
              <a:gd name="hf" fmla="val 105146"/>
              <a:gd name="vf" fmla="val 11055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ai-day-cua-Lien5 AVI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4366" y="917047"/>
            <a:ext cx="8627533" cy="485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" smtClean="0"/>
              <a:pPr/>
              <a:t>25</a:t>
            </a:fld>
            <a:endParaRPr lang="es" dirty="0">
              <a:latin typeface="SVN-Bebas Neue" panose="00000500000000000000" pitchFamily="2" charset="0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46"/>
            <a:ext cx="9144000" cy="518280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760133" y="254000"/>
            <a:ext cx="3107267" cy="145626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7800" y="703029"/>
            <a:ext cx="2582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Bão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đổ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bộ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vào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Hải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Phòng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074524" y="4661529"/>
            <a:ext cx="7798930" cy="461665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US" sz="2400" dirty="0" err="1"/>
              <a:t>Ngày</a:t>
            </a:r>
            <a:r>
              <a:rPr lang="en-US" sz="2400" dirty="0"/>
              <a:t> 28/7 </a:t>
            </a:r>
            <a:r>
              <a:rPr lang="en-US" sz="2400" dirty="0" err="1"/>
              <a:t>cơn</a:t>
            </a:r>
            <a:r>
              <a:rPr lang="en-US" sz="2400" dirty="0"/>
              <a:t> </a:t>
            </a:r>
            <a:r>
              <a:rPr lang="en-US" sz="2400" dirty="0" err="1"/>
              <a:t>bão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1 </a:t>
            </a:r>
            <a:r>
              <a:rPr lang="en-US" sz="2400" dirty="0" err="1"/>
              <a:t>đổ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tỉnh</a:t>
            </a:r>
            <a:r>
              <a:rPr lang="en-US" sz="2400" dirty="0"/>
              <a:t>,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phố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4473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D:\PICTURE\Công việc\Học pp\TAI LIEU SOẠN BÀI\anh-nen-background-powerpoint-mam-non_0401088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75800" cy="520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7066" y="27953"/>
            <a:ext cx="856826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HƯỚNG DẪN CHUẨN BỊ BÀI TIẾT SAU</a:t>
            </a:r>
          </a:p>
          <a:p>
            <a:pPr algn="ctr"/>
            <a:endParaRPr lang="en-US" sz="2800" dirty="0" smtClean="0"/>
          </a:p>
          <a:p>
            <a:pPr marL="342900" indent="-342900">
              <a:buAutoNum type="arabicPeriod"/>
            </a:pPr>
            <a:r>
              <a:rPr lang="en-US" sz="2800" dirty="0" err="1" smtClean="0"/>
              <a:t>Vẽ</a:t>
            </a:r>
            <a:r>
              <a:rPr lang="en-US" sz="2800" dirty="0" smtClean="0"/>
              <a:t> </a:t>
            </a:r>
            <a:r>
              <a:rPr lang="en-US" sz="2800" dirty="0" err="1" smtClean="0"/>
              <a:t>sơ</a:t>
            </a:r>
            <a:r>
              <a:rPr lang="en-US" sz="2800" dirty="0" smtClean="0"/>
              <a:t> </a:t>
            </a:r>
            <a:r>
              <a:rPr lang="en-US" sz="2800" dirty="0" err="1" smtClean="0"/>
              <a:t>đồ</a:t>
            </a:r>
            <a:r>
              <a:rPr lang="en-US" sz="2800" dirty="0" smtClean="0"/>
              <a:t> </a:t>
            </a:r>
            <a:r>
              <a:rPr lang="en-US" sz="2800" dirty="0" err="1" smtClean="0"/>
              <a:t>tư</a:t>
            </a:r>
            <a:r>
              <a:rPr lang="en-US" sz="2800" dirty="0" smtClean="0"/>
              <a:t> </a:t>
            </a:r>
            <a:r>
              <a:rPr lang="en-US" sz="2800" dirty="0" err="1" smtClean="0"/>
              <a:t>duy</a:t>
            </a:r>
            <a:r>
              <a:rPr lang="en-US" sz="2800" dirty="0" smtClean="0"/>
              <a:t> </a:t>
            </a:r>
            <a:r>
              <a:rPr lang="en-US" sz="2800" dirty="0" err="1" smtClean="0"/>
              <a:t>toàn</a:t>
            </a:r>
            <a:r>
              <a:rPr lang="en-US" sz="2800" dirty="0" smtClean="0"/>
              <a:t> </a:t>
            </a:r>
            <a:r>
              <a:rPr lang="en-US" sz="2800" dirty="0" err="1" smtClean="0"/>
              <a:t>bài</a:t>
            </a:r>
            <a:r>
              <a:rPr lang="en-US" sz="2800" dirty="0" smtClean="0"/>
              <a:t> </a:t>
            </a:r>
            <a:r>
              <a:rPr lang="en-US" sz="2800" dirty="0" err="1" smtClean="0"/>
              <a:t>học</a:t>
            </a:r>
            <a:r>
              <a:rPr lang="en-US" sz="2800" dirty="0" smtClean="0"/>
              <a:t> </a:t>
            </a:r>
            <a:r>
              <a:rPr lang="en-US" sz="2800" dirty="0" err="1" smtClean="0"/>
              <a:t>vào</a:t>
            </a:r>
            <a:r>
              <a:rPr lang="en-US" sz="2800" dirty="0" smtClean="0"/>
              <a:t> </a:t>
            </a:r>
            <a:r>
              <a:rPr lang="en-US" sz="2800" dirty="0" err="1" smtClean="0"/>
              <a:t>vở</a:t>
            </a:r>
            <a:r>
              <a:rPr lang="en-US" sz="2800" dirty="0" smtClean="0"/>
              <a:t>.</a:t>
            </a:r>
          </a:p>
          <a:p>
            <a:pPr marL="342900" indent="-342900">
              <a:buAutoNum type="arabicPeriod"/>
            </a:pPr>
            <a:r>
              <a:rPr lang="en-US" sz="2800" dirty="0" err="1" smtClean="0"/>
              <a:t>Trả</a:t>
            </a:r>
            <a:r>
              <a:rPr lang="en-US" sz="2800" dirty="0" smtClean="0"/>
              <a:t> </a:t>
            </a:r>
            <a:r>
              <a:rPr lang="en-US" sz="2800" dirty="0" err="1" smtClean="0"/>
              <a:t>lời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câu</a:t>
            </a:r>
            <a:r>
              <a:rPr lang="en-US" sz="2800" dirty="0" smtClean="0"/>
              <a:t> </a:t>
            </a:r>
            <a:r>
              <a:rPr lang="en-US" sz="2800" dirty="0" err="1" smtClean="0"/>
              <a:t>hỏi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SGK </a:t>
            </a:r>
            <a:r>
              <a:rPr lang="en-US" sz="2800" dirty="0" err="1" smtClean="0"/>
              <a:t>trang</a:t>
            </a:r>
            <a:r>
              <a:rPr lang="en-US" sz="2800" dirty="0" smtClean="0"/>
              <a:t> 104-105</a:t>
            </a:r>
          </a:p>
          <a:p>
            <a:pPr marL="342900" indent="-342900">
              <a:buAutoNum type="arabicPeriod"/>
            </a:pPr>
            <a:r>
              <a:rPr lang="en-US" sz="2800" dirty="0" err="1" smtClean="0"/>
              <a:t>Quan</a:t>
            </a:r>
            <a:r>
              <a:rPr lang="en-US" sz="2800" dirty="0" smtClean="0"/>
              <a:t> </a:t>
            </a:r>
            <a:r>
              <a:rPr lang="en-US" sz="2800" dirty="0" err="1" smtClean="0"/>
              <a:t>sát</a:t>
            </a:r>
            <a:r>
              <a:rPr lang="en-US" sz="2800" dirty="0" smtClean="0"/>
              <a:t> </a:t>
            </a:r>
            <a:r>
              <a:rPr lang="en-US" sz="2800" dirty="0" err="1" smtClean="0"/>
              <a:t>hướng</a:t>
            </a:r>
            <a:r>
              <a:rPr lang="en-US" sz="2800" dirty="0" smtClean="0"/>
              <a:t> </a:t>
            </a:r>
            <a:r>
              <a:rPr lang="en-US" sz="2800" dirty="0" err="1" smtClean="0"/>
              <a:t>mặt</a:t>
            </a:r>
            <a:r>
              <a:rPr lang="en-US" sz="2800" dirty="0" smtClean="0"/>
              <a:t> </a:t>
            </a:r>
            <a:r>
              <a:rPr lang="en-US" sz="2800" dirty="0" err="1" smtClean="0"/>
              <a:t>trời</a:t>
            </a:r>
            <a:r>
              <a:rPr lang="en-US" sz="2800" dirty="0" smtClean="0"/>
              <a:t> </a:t>
            </a:r>
            <a:r>
              <a:rPr lang="en-US" sz="2800" dirty="0" err="1" smtClean="0"/>
              <a:t>mọc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lặn</a:t>
            </a:r>
            <a:r>
              <a:rPr lang="en-US" sz="2800" dirty="0" smtClean="0"/>
              <a:t> </a:t>
            </a:r>
            <a:r>
              <a:rPr lang="en-US" sz="2800" dirty="0" err="1" smtClean="0"/>
              <a:t>tại</a:t>
            </a:r>
            <a:r>
              <a:rPr lang="en-US" sz="2800" dirty="0" smtClean="0"/>
              <a:t> </a:t>
            </a:r>
            <a:r>
              <a:rPr lang="en-US" sz="2800" dirty="0" err="1" smtClean="0"/>
              <a:t>nhà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, </a:t>
            </a:r>
            <a:r>
              <a:rPr lang="en-US" sz="2800" dirty="0" err="1" smtClean="0"/>
              <a:t>lớp</a:t>
            </a:r>
            <a:r>
              <a:rPr lang="en-US" sz="2800" dirty="0" smtClean="0"/>
              <a:t> </a:t>
            </a:r>
            <a:r>
              <a:rPr lang="en-US" sz="2800" dirty="0" err="1" smtClean="0"/>
              <a:t>học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.</a:t>
            </a:r>
          </a:p>
          <a:p>
            <a:pPr marL="342900" indent="-342900">
              <a:buAutoNum type="arabicPeriod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3721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PICTURE\Công việc\Học pp\TAI LIEU SOẠN BÀI\anh-nen-slide-thank-you_110940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59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508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45"/>
            <a:ext cx="9144000" cy="5164932"/>
          </a:xfrm>
          <a:prstGeom prst="rect">
            <a:avLst/>
          </a:prstGeom>
        </p:spPr>
      </p:pic>
      <p:pic>
        <p:nvPicPr>
          <p:cNvPr id="1026" name="Picture 2" descr="Káº¿t quáº£ hÃ¬nh áº£nh cho LIGHTNING STOCK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48" y="-618753"/>
            <a:ext cx="2365262" cy="425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Káº¿t quáº£ hÃ¬nh áº£nh cho LIGHTNING STOCK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07775" y="-618753"/>
            <a:ext cx="2764733" cy="787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Káº¿t quáº£ hÃ¬nh áº£nh cho LIGHTNING STOCK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756" y="-618753"/>
            <a:ext cx="3528957" cy="787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homas Bergersen - Immortal (201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9926" y="683315"/>
            <a:ext cx="457200" cy="457200"/>
          </a:xfrm>
          <a:prstGeom prst="rect">
            <a:avLst/>
          </a:prstGeom>
        </p:spPr>
      </p:pic>
      <p:pic>
        <p:nvPicPr>
          <p:cNvPr id="11" name="Picture 3" descr="D:\PICTURE\Công việc\Học pp\TAI LIEU SOẠN BÀI\4-mau_slide_powerpoint_dep_ctu.vn_(129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646" y="3501248"/>
            <a:ext cx="1985411" cy="165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50023" y="494320"/>
            <a:ext cx="742382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all" spc="0" dirty="0" smtClean="0">
                <a:ln w="9000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NHANH NHƯ CHỚP</a:t>
            </a:r>
            <a:endParaRPr lang="en-US" sz="6000" b="1" cap="all" spc="0" dirty="0">
              <a:ln w="9000" cmpd="sng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1866" y="1689846"/>
            <a:ext cx="8246534" cy="2062103"/>
          </a:xfrm>
          <a:prstGeom prst="rect">
            <a:avLst/>
          </a:prstGeom>
          <a:solidFill>
            <a:srgbClr val="D1FF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Luật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chơi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-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Mỗi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đội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chọn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khái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niệm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dán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vào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vị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trí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từ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khóa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trên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bản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đồ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phù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hợp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  <a:p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Thời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gian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: 1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phút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26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 numSld="2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45"/>
            <a:ext cx="9144000" cy="5164932"/>
          </a:xfrm>
          <a:prstGeom prst="rect">
            <a:avLst/>
          </a:prstGeom>
        </p:spPr>
      </p:pic>
      <p:pic>
        <p:nvPicPr>
          <p:cNvPr id="22540" name="Picture 12" descr="Digit 6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99" y="3603883"/>
            <a:ext cx="3454685" cy="142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73823" y="206454"/>
            <a:ext cx="742382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all" spc="0" dirty="0" smtClean="0">
                <a:ln w="9000" cmpd="sng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NHANH NHƯ CHỚP</a:t>
            </a:r>
            <a:endParaRPr lang="en-US" sz="6000" b="1" cap="all" spc="0" dirty="0">
              <a:ln w="9000" cmpd="sng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8511" y="1240838"/>
            <a:ext cx="7894450" cy="2062103"/>
          </a:xfrm>
          <a:prstGeom prst="rect">
            <a:avLst/>
          </a:prstGeom>
          <a:solidFill>
            <a:srgbClr val="D1FFE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Luật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chơi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-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Mỗi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đội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chọn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khái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niệm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dán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vào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vị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trí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từ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khóa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trên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bản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đồ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phù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hợp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  <a:p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Thời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gian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: 1 </a:t>
            </a:r>
            <a:r>
              <a:rPr lang="en-US" sz="3200" dirty="0" err="1" smtClean="0">
                <a:solidFill>
                  <a:schemeClr val="accent1">
                    <a:lumMod val="50000"/>
                  </a:schemeClr>
                </a:solidFill>
              </a:rPr>
              <a:t>phút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998208"/>
      </p:ext>
    </p:extLst>
  </p:cSld>
  <p:clrMapOvr>
    <a:masterClrMapping/>
  </p:clrMapOvr>
  <p:transition spd="med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6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666" y="0"/>
            <a:ext cx="6400800" cy="537633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inh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" r="3066" b="6176"/>
          <a:stretch/>
        </p:blipFill>
        <p:spPr>
          <a:xfrm>
            <a:off x="1961107" y="1361173"/>
            <a:ext cx="5389713" cy="328869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15773" y="1731450"/>
            <a:ext cx="1746871" cy="2839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032428" y="1566490"/>
            <a:ext cx="1506596" cy="3299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917886" y="2372662"/>
            <a:ext cx="1523999" cy="375311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438501" y="4179842"/>
            <a:ext cx="1414381" cy="329920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032429" y="4256867"/>
            <a:ext cx="1297490" cy="26315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627996" y="2434196"/>
            <a:ext cx="289890" cy="18931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99725" y="440891"/>
            <a:ext cx="82124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nửa đường tròn nối hai cực trên bề mặt quả Địa cầu. 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5535" y="837512"/>
            <a:ext cx="6337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62644" y="1467357"/>
            <a:ext cx="2020262" cy="830997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166" y="1454311"/>
            <a:ext cx="2020262" cy="830997"/>
          </a:xfrm>
          <a:prstGeom prst="rect">
            <a:avLst/>
          </a:prstGeom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2882" y="3760026"/>
            <a:ext cx="2218423" cy="1169551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</a:rPr>
              <a:t>là </a:t>
            </a:r>
            <a:r>
              <a:rPr lang="nl-NL" dirty="0" smtClean="0">
                <a:solidFill>
                  <a:schemeClr val="accent1">
                    <a:lumMod val="50000"/>
                  </a:schemeClr>
                </a:solidFill>
              </a:rPr>
              <a:t>kinh tuyến 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</a:rPr>
              <a:t>đi qua đài thiên văn Grin – Uýt ở ngoại ô Luân Đôn - thủ đô nước Anh (đánh số độ là 0</a:t>
            </a:r>
            <a:r>
              <a:rPr lang="nl-NL" baseline="30000" dirty="0">
                <a:solidFill>
                  <a:schemeClr val="accent1">
                    <a:lumMod val="50000"/>
                  </a:schemeClr>
                </a:solidFill>
              </a:rPr>
              <a:t>o</a:t>
            </a:r>
            <a:r>
              <a:rPr lang="nl-NL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402979" y="2498372"/>
            <a:ext cx="1741021" cy="1077218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180</a:t>
            </a:r>
            <a:r>
              <a:rPr lang="en-US" sz="1600" baseline="30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2987" y="3179649"/>
            <a:ext cx="1741021" cy="1077218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180</a:t>
            </a:r>
            <a:r>
              <a:rPr lang="en-US" sz="1600" baseline="30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20067" y="1361173"/>
            <a:ext cx="1354666" cy="3702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03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7556" y="4233"/>
            <a:ext cx="571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b. </a:t>
            </a:r>
            <a:r>
              <a:rPr lang="en-US" sz="2000" dirty="0" smtClean="0"/>
              <a:t> </a:t>
            </a:r>
            <a:r>
              <a:rPr lang="en-US" sz="2000" dirty="0" err="1"/>
              <a:t>V</a:t>
            </a:r>
            <a:r>
              <a:rPr lang="en-US" sz="2000" dirty="0" err="1" smtClean="0"/>
              <a:t>ĩ</a:t>
            </a:r>
            <a:r>
              <a:rPr lang="en-US" sz="2000" dirty="0" smtClean="0"/>
              <a:t> </a:t>
            </a:r>
            <a:r>
              <a:rPr lang="en-US" sz="2000" dirty="0" err="1" smtClean="0"/>
              <a:t>tuyến</a:t>
            </a:r>
            <a:endParaRPr lang="en-US" sz="2000" dirty="0"/>
          </a:p>
        </p:txBody>
      </p:sp>
      <p:grpSp>
        <p:nvGrpSpPr>
          <p:cNvPr id="2" name="Group 1"/>
          <p:cNvGrpSpPr/>
          <p:nvPr/>
        </p:nvGrpSpPr>
        <p:grpSpPr>
          <a:xfrm>
            <a:off x="1938867" y="1270128"/>
            <a:ext cx="5382114" cy="3200400"/>
            <a:chOff x="1475638" y="571500"/>
            <a:chExt cx="6740247" cy="371475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6" t="5099" r="5290" b="6174"/>
            <a:stretch/>
          </p:blipFill>
          <p:spPr>
            <a:xfrm>
              <a:off x="1475638" y="571500"/>
              <a:ext cx="6740247" cy="3714750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 flipV="1">
              <a:off x="6004560" y="2800350"/>
              <a:ext cx="701040" cy="40005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6172200" y="1085850"/>
              <a:ext cx="1844040" cy="398376"/>
            </a:xfrm>
            <a:prstGeom prst="rect">
              <a:avLst/>
            </a:prstGeom>
            <a:noFill/>
            <a:ln>
              <a:solidFill>
                <a:srgbClr val="EE8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705600" y="2286000"/>
              <a:ext cx="1371600" cy="713538"/>
            </a:xfrm>
            <a:prstGeom prst="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016752" y="3543300"/>
              <a:ext cx="1844040" cy="398376"/>
            </a:xfrm>
            <a:prstGeom prst="rect">
              <a:avLst/>
            </a:prstGeom>
            <a:noFill/>
            <a:ln>
              <a:solidFill>
                <a:srgbClr val="EE8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676400" y="573786"/>
              <a:ext cx="1744980" cy="301753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478685" y="3887874"/>
              <a:ext cx="1844040" cy="398376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4648200" y="3742488"/>
              <a:ext cx="1335024" cy="86562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5666232" y="1484226"/>
              <a:ext cx="612648" cy="58824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257556" y="436714"/>
            <a:ext cx="87509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1800" dirty="0" smtClean="0">
                <a:solidFill>
                  <a:srgbClr val="FF0000"/>
                </a:solidFill>
                <a:latin typeface="+mj-lt"/>
              </a:rPr>
              <a:t>là </a:t>
            </a:r>
            <a:r>
              <a:rPr lang="vi-VN" sz="1800" dirty="0">
                <a:solidFill>
                  <a:srgbClr val="FF0000"/>
                </a:solidFill>
                <a:latin typeface="+mj-lt"/>
              </a:rPr>
              <a:t>vòng tròn bao quanh quả Địa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C</a:t>
            </a:r>
            <a:r>
              <a:rPr lang="vi-VN" sz="1800" dirty="0">
                <a:solidFill>
                  <a:srgbClr val="FF0000"/>
                </a:solidFill>
                <a:latin typeface="+mj-lt"/>
              </a:rPr>
              <a:t>ầu và vuông góc với các kinh tuyến</a:t>
            </a: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7556" y="837512"/>
            <a:ext cx="6337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3269" y="4613645"/>
            <a:ext cx="6337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227719" y="2454441"/>
            <a:ext cx="1916281" cy="1200329"/>
          </a:xfrm>
          <a:prstGeom prst="rect">
            <a:avLst/>
          </a:prstGeom>
          <a:solidFill>
            <a:srgbClr val="EAE5E9"/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223113" y="1374706"/>
            <a:ext cx="3876900" cy="338554"/>
          </a:xfrm>
          <a:prstGeom prst="rect">
            <a:avLst/>
          </a:prstGeom>
          <a:solidFill>
            <a:srgbClr val="D1FFEF"/>
          </a:solidFill>
          <a:ln w="28575">
            <a:solidFill>
              <a:srgbClr val="EE81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ực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ắc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005181" y="4173664"/>
            <a:ext cx="4156792" cy="338554"/>
          </a:xfrm>
          <a:prstGeom prst="rect">
            <a:avLst/>
          </a:prstGeom>
          <a:solidFill>
            <a:srgbClr val="D1FFEF"/>
          </a:solidFill>
          <a:ln w="28575">
            <a:solidFill>
              <a:srgbClr val="EE81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ực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am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77800" y="1527106"/>
            <a:ext cx="2618062" cy="584775"/>
          </a:xfrm>
          <a:prstGeom prst="rect">
            <a:avLst/>
          </a:prstGeom>
          <a:solidFill>
            <a:srgbClr val="D1FFEF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ực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ắc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383" y="3535026"/>
            <a:ext cx="2618062" cy="584775"/>
          </a:xfrm>
          <a:prstGeom prst="rect">
            <a:avLst/>
          </a:prstGeom>
          <a:solidFill>
            <a:srgbClr val="D1FFEF"/>
          </a:solidFill>
          <a:ln w="28575">
            <a:solidFill>
              <a:srgbClr val="FF00FF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ực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Nam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81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https://imgaz1.staticbg.com/thumb/large/oaupload/banggood/images/29/2E/3788e498-a7d7-4c35-9cf5-b676890ba1e6.jp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2" name="Picture 4" descr="QD92 Quả địa cầu trái đất với giá đỡ xoa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3" r="23581" b="11349"/>
          <a:stretch/>
        </p:blipFill>
        <p:spPr bwMode="auto">
          <a:xfrm>
            <a:off x="307975" y="160338"/>
            <a:ext cx="2887135" cy="456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r="26955"/>
          <a:stretch/>
        </p:blipFill>
        <p:spPr>
          <a:xfrm>
            <a:off x="3513666" y="99643"/>
            <a:ext cx="5181600" cy="488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0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4" r="6406"/>
          <a:stretch/>
        </p:blipFill>
        <p:spPr>
          <a:xfrm>
            <a:off x="4470399" y="0"/>
            <a:ext cx="4823461" cy="5021580"/>
          </a:xfrm>
          <a:prstGeom prst="rect">
            <a:avLst/>
          </a:prstGeom>
        </p:spPr>
      </p:pic>
      <p:pic>
        <p:nvPicPr>
          <p:cNvPr id="16386" name="Picture 2" descr="Hãy tìm điểm C trên hình 11 SGK. Đó là chỗ gặp nhau của đường kinh tuyến và  vĩ tuyến nào? | SGK Địa lí lớp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" y="143933"/>
            <a:ext cx="4525909" cy="395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55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ãy tìm điểm C trên hình 11 SGK. Đó là chỗ gặp nhau của đường kinh tuyến và  vĩ tuyến nào? | SGK Địa lí lớp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43" y="143933"/>
            <a:ext cx="5209357" cy="455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861243" y="2243667"/>
            <a:ext cx="4546600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168399" y="812799"/>
            <a:ext cx="0" cy="3745925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235700" y="1756545"/>
            <a:ext cx="2908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C( 10</a:t>
            </a:r>
            <a:r>
              <a:rPr lang="en-US" sz="3200" baseline="30000" dirty="0" smtClean="0">
                <a:solidFill>
                  <a:srgbClr val="FF0000"/>
                </a:solidFill>
              </a:rPr>
              <a:t>0</a:t>
            </a:r>
            <a:r>
              <a:rPr lang="en-US" sz="3200" dirty="0" smtClean="0">
                <a:solidFill>
                  <a:srgbClr val="FF0000"/>
                </a:solidFill>
              </a:rPr>
              <a:t>B, 20</a:t>
            </a:r>
            <a:r>
              <a:rPr lang="en-US" sz="3200" baseline="30000" dirty="0" smtClean="0">
                <a:solidFill>
                  <a:srgbClr val="FF0000"/>
                </a:solidFill>
              </a:rPr>
              <a:t>0</a:t>
            </a:r>
            <a:r>
              <a:rPr lang="en-US" sz="3200" dirty="0" smtClean="0">
                <a:solidFill>
                  <a:srgbClr val="FF0000"/>
                </a:solidFill>
              </a:rPr>
              <a:t>T)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73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Geography Lesson by SlidesGo">
  <a:themeElements>
    <a:clrScheme name="Simple Light">
      <a:dk1>
        <a:srgbClr val="466269"/>
      </a:dk1>
      <a:lt1>
        <a:srgbClr val="E6B695"/>
      </a:lt1>
      <a:dk2>
        <a:srgbClr val="F3F3F3"/>
      </a:dk2>
      <a:lt2>
        <a:srgbClr val="434343"/>
      </a:lt2>
      <a:accent1>
        <a:srgbClr val="434343"/>
      </a:accent1>
      <a:accent2>
        <a:srgbClr val="FFFFFF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1981</TotalTime>
  <Words>987</Words>
  <Application>Microsoft Office PowerPoint</Application>
  <PresentationFormat>On-screen Show (16:9)</PresentationFormat>
  <Paragraphs>122</Paragraphs>
  <Slides>28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Alan Den</vt:lpstr>
      <vt:lpstr>SVN-Poppins</vt:lpstr>
      <vt:lpstr>SVN-Bebas Neue</vt:lpstr>
      <vt:lpstr>SVN-Poppins Light</vt:lpstr>
      <vt:lpstr>Calibri</vt:lpstr>
      <vt:lpstr>微软雅黑 Light</vt:lpstr>
      <vt:lpstr>Oswald Regular</vt:lpstr>
      <vt:lpstr>Times New Roman</vt:lpstr>
      <vt:lpstr>Arial Black</vt:lpstr>
      <vt:lpstr>Arial</vt:lpstr>
      <vt:lpstr>Tahoma</vt:lpstr>
      <vt:lpstr>Didact Gothic</vt:lpstr>
      <vt:lpstr>Pangolin</vt:lpstr>
      <vt:lpstr>Geography Lesson by SlidesGo</vt:lpstr>
      <vt:lpstr>PowerPoint Presentation</vt:lpstr>
      <vt:lpstr>PowerPoint Presentation</vt:lpstr>
      <vt:lpstr>PowerPoint Presentation</vt:lpstr>
      <vt:lpstr>PowerPoint Presentation</vt:lpstr>
      <vt:lpstr>a. Kinh tuyến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giảng địa lý</dc:title>
  <dc:creator>MTHP</dc:creator>
  <cp:lastModifiedBy>Admin</cp:lastModifiedBy>
  <cp:revision>127</cp:revision>
  <dcterms:modified xsi:type="dcterms:W3CDTF">2025-09-18T04:17:01Z</dcterms:modified>
</cp:coreProperties>
</file>