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00" r:id="rId2"/>
    <p:sldId id="383" r:id="rId3"/>
    <p:sldId id="304" r:id="rId4"/>
    <p:sldId id="302" r:id="rId5"/>
    <p:sldId id="292" r:id="rId6"/>
    <p:sldId id="384" r:id="rId7"/>
    <p:sldId id="374" r:id="rId8"/>
    <p:sldId id="375" r:id="rId9"/>
    <p:sldId id="348" r:id="rId10"/>
    <p:sldId id="376" r:id="rId11"/>
    <p:sldId id="365" r:id="rId12"/>
    <p:sldId id="377" r:id="rId13"/>
    <p:sldId id="378" r:id="rId14"/>
    <p:sldId id="379" r:id="rId15"/>
    <p:sldId id="382" r:id="rId16"/>
    <p:sldId id="380" r:id="rId17"/>
    <p:sldId id="381" r:id="rId18"/>
    <p:sldId id="373" r:id="rId19"/>
    <p:sldId id="369" r:id="rId20"/>
    <p:sldId id="295" r:id="rId21"/>
    <p:sldId id="328" r:id="rId22"/>
    <p:sldId id="329" r:id="rId23"/>
    <p:sldId id="33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n Le Ba Trung" initials="NLBT" lastIdx="1" clrIdx="0">
    <p:extLst>
      <p:ext uri="{19B8F6BF-5375-455C-9EA6-DF929625EA0E}">
        <p15:presenceInfo xmlns:p15="http://schemas.microsoft.com/office/powerpoint/2012/main" userId="Nguyen Le Ba Trung" providerId="None"/>
      </p:ext>
    </p:extLst>
  </p:cmAuthor>
  <p:cmAuthor id="2" name="Rieu Phan Van" initials="RPV" lastIdx="1" clrIdx="1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8BC"/>
    <a:srgbClr val="F5F4BE"/>
    <a:srgbClr val="EAED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74" autoAdjust="0"/>
    <p:restoredTop sz="94657"/>
  </p:normalViewPr>
  <p:slideViewPr>
    <p:cSldViewPr snapToGrid="0">
      <p:cViewPr varScale="1">
        <p:scale>
          <a:sx n="82" d="100"/>
          <a:sy n="82" d="100"/>
        </p:scale>
        <p:origin x="1114" y="67"/>
      </p:cViewPr>
      <p:guideLst>
        <p:guide orient="horz" pos="2160"/>
        <p:guide pos="3840"/>
      </p:guideLst>
    </p:cSldViewPr>
  </p:slideViewPr>
  <p:notesTextViewPr>
    <p:cViewPr>
      <p:scale>
        <a:sx n="50" d="100"/>
        <a:sy n="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24/09/2024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47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6638"/>
            <a:ext cx="12192000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63F73586-1432-AEFF-B02B-055A38F58065}"/>
              </a:ext>
            </a:extLst>
          </p:cNvPr>
          <p:cNvSpPr txBox="1"/>
          <p:nvPr userDrawn="1"/>
        </p:nvSpPr>
        <p:spPr>
          <a:xfrm>
            <a:off x="11016678" y="-41096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3.2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Unit 1</a:t>
            </a:r>
            <a:r>
              <a:rPr lang="en-US" sz="4000" b="1" dirty="0" smtClean="0">
                <a:solidFill>
                  <a:srgbClr val="0070C0"/>
                </a:solidFill>
              </a:rPr>
              <a:t>: Free time</a:t>
            </a:r>
            <a:endParaRPr lang="en-US" sz="4000" b="1" dirty="0">
              <a:solidFill>
                <a:srgbClr val="0070C0"/>
              </a:solidFill>
            </a:endParaRPr>
          </a:p>
          <a:p>
            <a:pPr algn="ctr"/>
            <a:r>
              <a:rPr lang="en-US" sz="4000" b="1" dirty="0">
                <a:solidFill>
                  <a:srgbClr val="00B050"/>
                </a:solidFill>
              </a:rPr>
              <a:t>Lesson 3.2: </a:t>
            </a:r>
            <a:r>
              <a:rPr lang="en-US" sz="4000" b="1" dirty="0" smtClean="0">
                <a:solidFill>
                  <a:srgbClr val="00B050"/>
                </a:solidFill>
              </a:rPr>
              <a:t>Writing + Speaking</a:t>
            </a:r>
            <a:endParaRPr lang="en-US" sz="4000" dirty="0"/>
          </a:p>
          <a:p>
            <a:pPr algn="ctr"/>
            <a:r>
              <a:rPr lang="en-US" sz="4000" dirty="0">
                <a:solidFill>
                  <a:srgbClr val="FF0000"/>
                </a:solidFill>
              </a:rPr>
              <a:t>Page</a:t>
            </a:r>
            <a:r>
              <a:rPr lang="en-US" sz="4000" dirty="0"/>
              <a:t> </a:t>
            </a:r>
            <a:r>
              <a:rPr lang="en-US" sz="4000" dirty="0" smtClean="0">
                <a:solidFill>
                  <a:srgbClr val="FF0000"/>
                </a:solidFill>
              </a:rPr>
              <a:t>11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82932"/>
            <a:ext cx="12192001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100" b="1" dirty="0">
                <a:solidFill>
                  <a:srgbClr val="0070C0"/>
                </a:solidFill>
              </a:rPr>
              <a:t>a. Name the activities in the following </a:t>
            </a:r>
            <a:r>
              <a:rPr lang="en-US" sz="3100" b="1" dirty="0" smtClean="0">
                <a:solidFill>
                  <a:srgbClr val="0070C0"/>
                </a:solidFill>
              </a:rPr>
              <a:t>videos</a:t>
            </a:r>
            <a:r>
              <a:rPr lang="en-US" sz="31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6E5809E-3071-7638-4DCA-12067BE8EFB7}"/>
              </a:ext>
            </a:extLst>
          </p:cNvPr>
          <p:cNvSpPr/>
          <p:nvPr/>
        </p:nvSpPr>
        <p:spPr>
          <a:xfrm>
            <a:off x="5225142" y="5892101"/>
            <a:ext cx="19034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Bungee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0" name="586138420523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00604" y="1001179"/>
            <a:ext cx="7716416" cy="50122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2623704" cy="33407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Unit 1 : Free time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9139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314" y="334072"/>
            <a:ext cx="12257314" cy="61040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0"/>
            <a:ext cx="2623704" cy="33407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Unit 1 : Free time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93060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072"/>
            <a:ext cx="12192000" cy="603885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149296" y="938643"/>
            <a:ext cx="597157" cy="60457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2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49296" y="1543213"/>
            <a:ext cx="615820" cy="60457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Right Arrow 8"/>
          <p:cNvSpPr/>
          <p:nvPr/>
        </p:nvSpPr>
        <p:spPr>
          <a:xfrm>
            <a:off x="149295" y="2450069"/>
            <a:ext cx="597157" cy="60457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149294" y="4026943"/>
            <a:ext cx="597158" cy="539123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5</a:t>
            </a:r>
            <a:endParaRPr lang="en-US" sz="36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33281" y="4566066"/>
            <a:ext cx="531836" cy="60457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623704" cy="33407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Unit 1 : Free time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6596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623704" cy="33407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Unit 1 : Free time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5" y="334073"/>
            <a:ext cx="11999167" cy="61133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976" y="1119673"/>
            <a:ext cx="9955763" cy="52251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527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623704" cy="33407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Unit 1 : Free time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072"/>
            <a:ext cx="12192000" cy="62066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976" y="1838131"/>
            <a:ext cx="536510" cy="6997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382140" y="1996747"/>
            <a:ext cx="3722914" cy="4320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=&gt; Ask for a reply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976" y="2500601"/>
            <a:ext cx="536510" cy="6997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630818" y="2634477"/>
            <a:ext cx="3172406" cy="4320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=&gt; Write the invitation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976" y="3066521"/>
            <a:ext cx="536510" cy="6997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444205" y="3733866"/>
            <a:ext cx="3172406" cy="4320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=&gt; Give more details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3976" y="3728992"/>
            <a:ext cx="536510" cy="6997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02026" y="3973209"/>
            <a:ext cx="3172406" cy="4320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=&gt; Start with a meeting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3976" y="4480102"/>
            <a:ext cx="536510" cy="8570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509937" y="4607691"/>
            <a:ext cx="3172406" cy="4320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=&gt; Sign off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3976" y="5651801"/>
            <a:ext cx="536510" cy="8570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788229" y="5956376"/>
            <a:ext cx="3172406" cy="4320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=&gt; Check their availability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2921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623704" cy="33407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Unit 1 : Free time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34072"/>
            <a:ext cx="12192001" cy="614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482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623704" cy="33407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Unit 1 : Free time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34072"/>
            <a:ext cx="12192001" cy="61413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" y="2090057"/>
            <a:ext cx="6018244" cy="4385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518" y="2090057"/>
            <a:ext cx="5968482" cy="43853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23518" y="2081733"/>
            <a:ext cx="5949820" cy="5784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68351" y="2323322"/>
            <a:ext cx="2519265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78090" y="3013787"/>
            <a:ext cx="2519265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629608" y="3800393"/>
            <a:ext cx="2453951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411964" y="4516015"/>
            <a:ext cx="2710542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797557" y="5226972"/>
            <a:ext cx="2276671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31154" y="2142382"/>
            <a:ext cx="2715210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336123" y="3416832"/>
            <a:ext cx="2604796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349273" y="4058815"/>
            <a:ext cx="2842727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430208" y="4717538"/>
            <a:ext cx="2842727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217157" y="5351104"/>
            <a:ext cx="2842727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181321" y="2785187"/>
            <a:ext cx="2741648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64727" y="2813179"/>
            <a:ext cx="5298236" cy="5784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154043" y="3493855"/>
            <a:ext cx="1765042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264728" y="3387926"/>
            <a:ext cx="5949820" cy="5784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9121452" y="3476568"/>
            <a:ext cx="2715210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307493" y="4007932"/>
            <a:ext cx="5949820" cy="5784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264728" y="4648474"/>
            <a:ext cx="5949820" cy="5784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206411" y="5271795"/>
            <a:ext cx="5949820" cy="5784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225067" y="5896946"/>
            <a:ext cx="5949820" cy="5784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309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21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623704" cy="33407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Unit 1 : Free time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072"/>
            <a:ext cx="12192000" cy="61320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81127" y="334072"/>
            <a:ext cx="6910873" cy="613204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F5DB94-B0E4-6B02-1DFC-B24717799592}"/>
              </a:ext>
            </a:extLst>
          </p:cNvPr>
          <p:cNvSpPr/>
          <p:nvPr/>
        </p:nvSpPr>
        <p:spPr>
          <a:xfrm>
            <a:off x="7240554" y="334072"/>
            <a:ext cx="3623478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WRITING</a:t>
            </a:r>
          </a:p>
        </p:txBody>
      </p:sp>
    </p:spTree>
    <p:extLst>
      <p:ext uri="{BB962C8B-B14F-4D97-AF65-F5344CB8AC3E}">
        <p14:creationId xmlns:p14="http://schemas.microsoft.com/office/powerpoint/2010/main" val="4609914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D47B15E-19C4-6F38-98B5-896299F99874}"/>
              </a:ext>
            </a:extLst>
          </p:cNvPr>
          <p:cNvSpPr txBox="1"/>
          <p:nvPr/>
        </p:nvSpPr>
        <p:spPr>
          <a:xfrm>
            <a:off x="60960" y="347924"/>
            <a:ext cx="120497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- Exchange your letter with a partner. </a:t>
            </a:r>
            <a:br>
              <a:rPr lang="en-US" sz="3200" b="1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</a:br>
            <a:r>
              <a:rPr lang="en-US" sz="3200" b="1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- Double check, 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using the feedback form </a:t>
            </a:r>
            <a:r>
              <a:rPr lang="en-US" sz="3200" b="1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to see if you can help your friend write better! 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3100" b="1" dirty="0">
              <a:solidFill>
                <a:schemeClr val="tx2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1912074-0C26-B533-541A-F0379225872E}"/>
              </a:ext>
            </a:extLst>
          </p:cNvPr>
          <p:cNvGrpSpPr/>
          <p:nvPr/>
        </p:nvGrpSpPr>
        <p:grpSpPr>
          <a:xfrm>
            <a:off x="524058" y="2208793"/>
            <a:ext cx="11123563" cy="2880725"/>
            <a:chOff x="445137" y="1931391"/>
            <a:chExt cx="11123563" cy="288072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82244F-9E8D-1E1B-E688-FD2BB491B572}"/>
                </a:ext>
              </a:extLst>
            </p:cNvPr>
            <p:cNvSpPr txBox="1"/>
            <p:nvPr/>
          </p:nvSpPr>
          <p:spPr>
            <a:xfrm>
              <a:off x="445137" y="1931391"/>
              <a:ext cx="11123563" cy="2880725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100" dirty="0">
                  <a:solidFill>
                    <a:schemeClr val="tx2"/>
                  </a:solidFill>
                </a:rPr>
                <a:t>The letter follows the model and uses the correct structure. </a:t>
              </a:r>
            </a:p>
            <a:p>
              <a:pPr>
                <a:lnSpc>
                  <a:spcPct val="150000"/>
                </a:lnSpc>
              </a:pPr>
              <a:r>
                <a:rPr lang="en-US" sz="3100" dirty="0">
                  <a:solidFill>
                    <a:schemeClr val="tx2"/>
                  </a:solidFill>
                </a:rPr>
                <a:t>It is interesting. (Suggest ideas, if not.) </a:t>
              </a:r>
            </a:p>
            <a:p>
              <a:pPr>
                <a:lnSpc>
                  <a:spcPct val="150000"/>
                </a:lnSpc>
              </a:pPr>
              <a:r>
                <a:rPr lang="en-US" sz="3100" dirty="0">
                  <a:solidFill>
                    <a:schemeClr val="tx2"/>
                  </a:solidFill>
                </a:rPr>
                <a:t>I can understand everything. </a:t>
              </a:r>
            </a:p>
            <a:p>
              <a:pPr>
                <a:lnSpc>
                  <a:spcPct val="150000"/>
                </a:lnSpc>
              </a:pPr>
              <a:r>
                <a:rPr lang="en-US" sz="3100" dirty="0">
                  <a:solidFill>
                    <a:schemeClr val="tx2"/>
                  </a:solidFill>
                </a:rPr>
                <a:t>(Underline anything you don't understand.)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20D668E-4EC3-20FE-9D56-DB8607DD0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41636" y="2042993"/>
              <a:ext cx="1125804" cy="56290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9C8A5FC-698F-9109-D6AE-0337C329C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41636" y="2744864"/>
              <a:ext cx="1125804" cy="56290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8C8B114-7C17-B04E-4A41-A86B28E2F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41636" y="3486246"/>
              <a:ext cx="1125804" cy="56290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AB8CF43-3E1E-95A4-D0C1-103751E03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41636" y="4188117"/>
              <a:ext cx="1125804" cy="562902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0" y="0"/>
            <a:ext cx="2623704" cy="33407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Unit 1 : Free time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32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CA3037D8-3233-A8A2-0EF2-50403211162B}"/>
              </a:ext>
            </a:extLst>
          </p:cNvPr>
          <p:cNvSpPr txBox="1"/>
          <p:nvPr/>
        </p:nvSpPr>
        <p:spPr>
          <a:xfrm>
            <a:off x="-53463" y="1187202"/>
            <a:ext cx="12298925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700" dirty="0">
                <a:solidFill>
                  <a:schemeClr val="tx2"/>
                </a:solidFill>
              </a:rPr>
              <a:t>Hi Nina, </a:t>
            </a:r>
            <a:endParaRPr lang="en-US" sz="2700" dirty="0">
              <a:solidFill>
                <a:schemeClr val="tx2"/>
              </a:solidFill>
            </a:endParaRPr>
          </a:p>
          <a:p>
            <a:r>
              <a:rPr lang="vi-VN" sz="2700" dirty="0" smtClean="0">
                <a:solidFill>
                  <a:schemeClr val="tx2"/>
                </a:solidFill>
              </a:rPr>
              <a:t>Are </a:t>
            </a:r>
            <a:r>
              <a:rPr lang="vi-VN" sz="2700" dirty="0">
                <a:solidFill>
                  <a:schemeClr val="tx2"/>
                </a:solidFill>
              </a:rPr>
              <a:t>you busy next </a:t>
            </a:r>
            <a:r>
              <a:rPr lang="vi-VN" sz="2700" dirty="0" smtClean="0">
                <a:solidFill>
                  <a:schemeClr val="tx2"/>
                </a:solidFill>
              </a:rPr>
              <a:t>week?</a:t>
            </a:r>
            <a:endParaRPr lang="en-US" sz="2700" dirty="0" smtClean="0">
              <a:solidFill>
                <a:schemeClr val="tx2"/>
              </a:solidFill>
            </a:endParaRPr>
          </a:p>
          <a:p>
            <a:r>
              <a:rPr lang="vi-VN" sz="2700" dirty="0" smtClean="0">
                <a:solidFill>
                  <a:schemeClr val="tx2"/>
                </a:solidFill>
              </a:rPr>
              <a:t>I'm </a:t>
            </a:r>
            <a:r>
              <a:rPr lang="vi-VN" sz="2700" dirty="0">
                <a:solidFill>
                  <a:schemeClr val="tx2"/>
                </a:solidFill>
              </a:rPr>
              <a:t>going skateboarding with my brother. Do you want to </a:t>
            </a:r>
            <a:r>
              <a:rPr lang="vi-VN" sz="2700" dirty="0" smtClean="0">
                <a:solidFill>
                  <a:schemeClr val="tx2"/>
                </a:solidFill>
              </a:rPr>
              <a:t>come?</a:t>
            </a:r>
            <a:endParaRPr lang="en-US" sz="2700" dirty="0" smtClean="0">
              <a:solidFill>
                <a:schemeClr val="tx2"/>
              </a:solidFill>
            </a:endParaRPr>
          </a:p>
          <a:p>
            <a:r>
              <a:rPr lang="vi-VN" sz="2700" dirty="0" smtClean="0">
                <a:solidFill>
                  <a:schemeClr val="tx2"/>
                </a:solidFill>
              </a:rPr>
              <a:t>We </a:t>
            </a:r>
            <a:r>
              <a:rPr lang="vi-VN" sz="2700" dirty="0">
                <a:solidFill>
                  <a:schemeClr val="tx2"/>
                </a:solidFill>
              </a:rPr>
              <a:t>can meet at 7 a.m. It should be a lot of fun and really </a:t>
            </a:r>
            <a:r>
              <a:rPr lang="vi-VN" sz="2700" dirty="0" smtClean="0">
                <a:solidFill>
                  <a:schemeClr val="tx2"/>
                </a:solidFill>
              </a:rPr>
              <a:t>interesting.</a:t>
            </a:r>
            <a:endParaRPr lang="en-US" sz="2700" dirty="0" smtClean="0">
              <a:solidFill>
                <a:schemeClr val="tx2"/>
              </a:solidFill>
            </a:endParaRPr>
          </a:p>
          <a:p>
            <a:r>
              <a:rPr lang="vi-VN" sz="2700" dirty="0" smtClean="0">
                <a:solidFill>
                  <a:schemeClr val="tx2"/>
                </a:solidFill>
              </a:rPr>
              <a:t>Let </a:t>
            </a:r>
            <a:r>
              <a:rPr lang="vi-VN" sz="2700" dirty="0">
                <a:solidFill>
                  <a:schemeClr val="tx2"/>
                </a:solidFill>
              </a:rPr>
              <a:t>me know by Friday if you want to </a:t>
            </a:r>
            <a:r>
              <a:rPr lang="vi-VN" sz="2700" dirty="0" smtClean="0">
                <a:solidFill>
                  <a:schemeClr val="tx2"/>
                </a:solidFill>
              </a:rPr>
              <a:t>come.</a:t>
            </a:r>
            <a:endParaRPr lang="en-US" sz="2700" dirty="0" smtClean="0">
              <a:solidFill>
                <a:schemeClr val="tx2"/>
              </a:solidFill>
            </a:endParaRPr>
          </a:p>
          <a:p>
            <a:r>
              <a:rPr lang="vi-VN" sz="2700" dirty="0" smtClean="0">
                <a:solidFill>
                  <a:schemeClr val="tx2"/>
                </a:solidFill>
              </a:rPr>
              <a:t>See </a:t>
            </a:r>
            <a:r>
              <a:rPr lang="vi-VN" sz="2700" dirty="0">
                <a:solidFill>
                  <a:schemeClr val="tx2"/>
                </a:solidFill>
              </a:rPr>
              <a:t>you </a:t>
            </a:r>
            <a:r>
              <a:rPr lang="vi-VN" sz="2700" dirty="0" smtClean="0">
                <a:solidFill>
                  <a:schemeClr val="tx2"/>
                </a:solidFill>
              </a:rPr>
              <a:t>soon,</a:t>
            </a:r>
            <a:endParaRPr lang="en-US" sz="2700" dirty="0" smtClean="0">
              <a:solidFill>
                <a:schemeClr val="tx2"/>
              </a:solidFill>
            </a:endParaRPr>
          </a:p>
          <a:p>
            <a:r>
              <a:rPr lang="vi-VN" sz="2700" dirty="0" smtClean="0">
                <a:solidFill>
                  <a:schemeClr val="tx2"/>
                </a:solidFill>
              </a:rPr>
              <a:t>Nhi</a:t>
            </a:r>
            <a:endParaRPr lang="en-US" sz="2700" dirty="0">
              <a:solidFill>
                <a:schemeClr val="tx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20F155-9034-5076-BA96-172E66D5E9EF}"/>
              </a:ext>
            </a:extLst>
          </p:cNvPr>
          <p:cNvSpPr txBox="1"/>
          <p:nvPr/>
        </p:nvSpPr>
        <p:spPr>
          <a:xfrm>
            <a:off x="4683760" y="334072"/>
            <a:ext cx="312596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300" b="1" dirty="0">
                <a:solidFill>
                  <a:schemeClr val="tx2"/>
                </a:solidFill>
              </a:rPr>
              <a:t>Sample answer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2623704" cy="33407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Unit 1 : Free time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41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68340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19364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E5FF4-D731-C9ED-7165-434888BCB149}"/>
              </a:ext>
            </a:extLst>
          </p:cNvPr>
          <p:cNvSpPr txBox="1"/>
          <p:nvPr/>
        </p:nvSpPr>
        <p:spPr>
          <a:xfrm>
            <a:off x="259112" y="2351314"/>
            <a:ext cx="2822134" cy="156966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WRITING </a:t>
            </a:r>
            <a:br>
              <a:rPr lang="en-US" sz="3200" dirty="0">
                <a:solidFill>
                  <a:srgbClr val="002060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>INVITATION EMAILS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800CF68-4854-2300-5884-6CDF6C96E035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3081246" y="857405"/>
            <a:ext cx="2356367" cy="22787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7ED5FFB-F1EF-91D2-1D2D-38945BA87732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3081246" y="1766603"/>
            <a:ext cx="2476110" cy="13695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A5CF567-ADE2-CC32-A5EC-28219C70F9F8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3081246" y="2645129"/>
            <a:ext cx="2476110" cy="491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B0FC1A0-3516-35DE-AD38-4C492B89F8FA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3081246" y="3136144"/>
            <a:ext cx="2476110" cy="4354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A7C9555-5ED2-76A3-AA02-2B9E086D4179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3081246" y="3136144"/>
            <a:ext cx="2476110" cy="1135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F8A31CD-2747-97AF-0978-C17E6543B22E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3081246" y="3136144"/>
            <a:ext cx="2476110" cy="18046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0" y="0"/>
            <a:ext cx="1274436" cy="33407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Unit 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645020" y="4133216"/>
            <a:ext cx="3722914" cy="4320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=&gt; Ask for a reply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45020" y="2432785"/>
            <a:ext cx="3172406" cy="4320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=&gt; Write the invitation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645020" y="3361125"/>
            <a:ext cx="3172406" cy="4320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=&gt; Give more details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645020" y="681029"/>
            <a:ext cx="3172406" cy="4320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=&gt; Start with a meeting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45020" y="4896859"/>
            <a:ext cx="3172406" cy="4320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=&gt; Sign off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645020" y="1453120"/>
            <a:ext cx="3172406" cy="4320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=&gt; Check their availability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401735" y="1925263"/>
            <a:ext cx="10327810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Writing: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Understand steps to write </a:t>
            </a:r>
            <a:r>
              <a:rPr lang="en-US" sz="3600" i="1" dirty="0" smtClean="0">
                <a:solidFill>
                  <a:srgbClr val="FF0000"/>
                </a:solidFill>
              </a:rPr>
              <a:t>invitation emails</a:t>
            </a:r>
            <a:r>
              <a:rPr lang="en-US" sz="3600" i="1" dirty="0" smtClean="0">
                <a:solidFill>
                  <a:srgbClr val="0070C0"/>
                </a:solidFill>
              </a:rPr>
              <a:t>.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writing </a:t>
            </a:r>
            <a:r>
              <a:rPr lang="en-US" sz="3600" i="1" dirty="0">
                <a:solidFill>
                  <a:srgbClr val="FF0000"/>
                </a:solidFill>
              </a:rPr>
              <a:t>invitation emails</a:t>
            </a:r>
            <a:r>
              <a:rPr lang="en-US" sz="3600" i="1" dirty="0" smtClean="0">
                <a:solidFill>
                  <a:srgbClr val="0070C0"/>
                </a:solidFill>
              </a:rPr>
              <a:t>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74436" cy="33407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Unit 1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112395" y="1764945"/>
            <a:ext cx="1072515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writing exercise in Workbook, page 7</a:t>
            </a:r>
            <a:r>
              <a:rPr lang="en-US" sz="3600" i="1" dirty="0" smtClean="0">
                <a:solidFill>
                  <a:srgbClr val="0070C0"/>
                </a:solidFill>
              </a:rPr>
              <a:t>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Prepare </a:t>
            </a:r>
            <a:r>
              <a:rPr lang="en-US" sz="3600" i="1" dirty="0">
                <a:solidFill>
                  <a:srgbClr val="0070C0"/>
                </a:solidFill>
              </a:rPr>
              <a:t>Review Unit </a:t>
            </a:r>
            <a:r>
              <a:rPr lang="en-US" sz="3600" i="1" dirty="0" smtClean="0">
                <a:solidFill>
                  <a:srgbClr val="0070C0"/>
                </a:solidFill>
              </a:rPr>
              <a:t>1 </a:t>
            </a:r>
            <a:r>
              <a:rPr lang="en-US" sz="3600" i="1" dirty="0">
                <a:solidFill>
                  <a:srgbClr val="0070C0"/>
                </a:solidFill>
              </a:rPr>
              <a:t>(pages </a:t>
            </a:r>
            <a:r>
              <a:rPr lang="en-US" sz="3600" i="1" dirty="0" smtClean="0">
                <a:solidFill>
                  <a:srgbClr val="0070C0"/>
                </a:solidFill>
              </a:rPr>
              <a:t>84-85, </a:t>
            </a:r>
            <a:r>
              <a:rPr lang="en-US" sz="3600" i="1" dirty="0">
                <a:solidFill>
                  <a:srgbClr val="0070C0"/>
                </a:solidFill>
              </a:rPr>
              <a:t>SB</a:t>
            </a:r>
            <a:r>
              <a:rPr lang="en-US" sz="3600" i="1" dirty="0" smtClean="0">
                <a:solidFill>
                  <a:srgbClr val="0070C0"/>
                </a:solidFill>
              </a:rPr>
              <a:t>).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74436" cy="33407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Unit 1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E255EEF-83C6-E749-018B-7809966EE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18" y="1514066"/>
            <a:ext cx="1920785" cy="570039"/>
          </a:xfrm>
          <a:prstGeom prst="rect">
            <a:avLst/>
          </a:prstGeom>
        </p:spPr>
      </p:pic>
      <p:sp>
        <p:nvSpPr>
          <p:cNvPr id="16" name="Round Diagonal Corner Rectangle 10">
            <a:extLst>
              <a:ext uri="{FF2B5EF4-FFF2-40B4-BE49-F238E27FC236}">
                <a16:creationId xmlns:a16="http://schemas.microsoft.com/office/drawing/2014/main" id="{AB1C4153-2374-9B0A-0E87-6E467A143F7D}"/>
              </a:ext>
            </a:extLst>
          </p:cNvPr>
          <p:cNvSpPr/>
          <p:nvPr/>
        </p:nvSpPr>
        <p:spPr>
          <a:xfrm>
            <a:off x="2605067" y="4868044"/>
            <a:ext cx="2378633" cy="539496"/>
          </a:xfrm>
          <a:prstGeom prst="round2Diag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sp>
        <p:nvSpPr>
          <p:cNvPr id="17" name="Round Diagonal Corner Rectangle 10">
            <a:extLst>
              <a:ext uri="{FF2B5EF4-FFF2-40B4-BE49-F238E27FC236}">
                <a16:creationId xmlns:a16="http://schemas.microsoft.com/office/drawing/2014/main" id="{F44842C3-485A-1B2B-68DC-8C605FFB468E}"/>
              </a:ext>
            </a:extLst>
          </p:cNvPr>
          <p:cNvSpPr/>
          <p:nvPr/>
        </p:nvSpPr>
        <p:spPr>
          <a:xfrm>
            <a:off x="1274436" y="2269959"/>
            <a:ext cx="2591508" cy="539496"/>
          </a:xfrm>
          <a:prstGeom prst="round2Diag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Presentation</a:t>
            </a:r>
          </a:p>
        </p:txBody>
      </p:sp>
      <p:sp>
        <p:nvSpPr>
          <p:cNvPr id="18" name="Round Diagonal Corner Rectangle 10">
            <a:extLst>
              <a:ext uri="{FF2B5EF4-FFF2-40B4-BE49-F238E27FC236}">
                <a16:creationId xmlns:a16="http://schemas.microsoft.com/office/drawing/2014/main" id="{74345CD0-86BF-BCB1-C4F0-0370CA2E3595}"/>
              </a:ext>
            </a:extLst>
          </p:cNvPr>
          <p:cNvSpPr/>
          <p:nvPr/>
        </p:nvSpPr>
        <p:spPr>
          <a:xfrm>
            <a:off x="2180316" y="4010331"/>
            <a:ext cx="2378633" cy="539496"/>
          </a:xfrm>
          <a:prstGeom prst="round2Diag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Production</a:t>
            </a:r>
          </a:p>
        </p:txBody>
      </p:sp>
      <p:sp>
        <p:nvSpPr>
          <p:cNvPr id="19" name="Round Diagonal Corner Rectangle 10">
            <a:extLst>
              <a:ext uri="{FF2B5EF4-FFF2-40B4-BE49-F238E27FC236}">
                <a16:creationId xmlns:a16="http://schemas.microsoft.com/office/drawing/2014/main" id="{7AA8AAA4-F3A7-C01F-5144-03A896C760AB}"/>
              </a:ext>
            </a:extLst>
          </p:cNvPr>
          <p:cNvSpPr/>
          <p:nvPr/>
        </p:nvSpPr>
        <p:spPr>
          <a:xfrm>
            <a:off x="1589324" y="3130968"/>
            <a:ext cx="2378633" cy="539496"/>
          </a:xfrm>
          <a:prstGeom prst="round2Diag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Practice</a:t>
            </a:r>
          </a:p>
        </p:txBody>
      </p:sp>
      <p:sp>
        <p:nvSpPr>
          <p:cNvPr id="9" name="Round Diagonal Corner Rectangle 10">
            <a:extLst>
              <a:ext uri="{FF2B5EF4-FFF2-40B4-BE49-F238E27FC236}">
                <a16:creationId xmlns:a16="http://schemas.microsoft.com/office/drawing/2014/main" id="{D586A9FD-9E05-B777-E306-B8F69AED2D10}"/>
              </a:ext>
            </a:extLst>
          </p:cNvPr>
          <p:cNvSpPr/>
          <p:nvPr/>
        </p:nvSpPr>
        <p:spPr>
          <a:xfrm>
            <a:off x="3081213" y="5725757"/>
            <a:ext cx="2378633" cy="539496"/>
          </a:xfrm>
          <a:prstGeom prst="round2Diag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Wrap-up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286" y="334072"/>
            <a:ext cx="6313714" cy="61040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2623704" cy="33407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Unit 1 : Free time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00322" y="578094"/>
            <a:ext cx="59809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	</a:t>
            </a:r>
            <a:r>
              <a:rPr lang="en-US" sz="3600" dirty="0" smtClean="0">
                <a:solidFill>
                  <a:srgbClr val="0070C0"/>
                </a:solidFill>
              </a:rPr>
              <a:t>write invitation emails.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74436" cy="33407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Unit 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2623704" cy="33407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Unit 1 : Free time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6"/>
            <a:ext cx="9058275" cy="60388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2946335" y="328576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74436" cy="33407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Unit 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2623704" cy="33407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Unit 1 : Free time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49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82932"/>
            <a:ext cx="12192001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100" b="1" dirty="0">
                <a:solidFill>
                  <a:srgbClr val="0070C0"/>
                </a:solidFill>
              </a:rPr>
              <a:t>a. Name the activities in the following </a:t>
            </a:r>
            <a:r>
              <a:rPr lang="en-US" sz="3100" b="1" dirty="0" smtClean="0">
                <a:solidFill>
                  <a:srgbClr val="0070C0"/>
                </a:solidFill>
              </a:rPr>
              <a:t>videos</a:t>
            </a:r>
            <a:r>
              <a:rPr lang="en-US" sz="31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543EC6D-10B1-5467-9FB2-D094E082FF56}"/>
              </a:ext>
            </a:extLst>
          </p:cNvPr>
          <p:cNvSpPr/>
          <p:nvPr/>
        </p:nvSpPr>
        <p:spPr>
          <a:xfrm>
            <a:off x="5013728" y="5941809"/>
            <a:ext cx="24694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Rock climbing 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1" name="rock climb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79102" y="1001178"/>
            <a:ext cx="6120882" cy="50122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2623704" cy="33407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Unit 1 : Free time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24580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82932"/>
            <a:ext cx="12192001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100" b="1" dirty="0">
                <a:solidFill>
                  <a:srgbClr val="0070C0"/>
                </a:solidFill>
              </a:rPr>
              <a:t>a. Name the activities in the following </a:t>
            </a:r>
            <a:r>
              <a:rPr lang="en-US" sz="3100" b="1" dirty="0" smtClean="0">
                <a:solidFill>
                  <a:srgbClr val="0070C0"/>
                </a:solidFill>
              </a:rPr>
              <a:t>videos</a:t>
            </a:r>
            <a:r>
              <a:rPr lang="en-US" sz="31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543EC6D-10B1-5467-9FB2-D094E082FF56}"/>
              </a:ext>
            </a:extLst>
          </p:cNvPr>
          <p:cNvSpPr/>
          <p:nvPr/>
        </p:nvSpPr>
        <p:spPr>
          <a:xfrm>
            <a:off x="5872140" y="5913817"/>
            <a:ext cx="16390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Surfing 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surf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2612" y="1001178"/>
            <a:ext cx="7231225" cy="50122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2623704" cy="33407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Unit 1 : Free time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14923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82932"/>
            <a:ext cx="12192001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100" b="1" dirty="0">
                <a:solidFill>
                  <a:srgbClr val="0070C0"/>
                </a:solidFill>
              </a:rPr>
              <a:t>a. Name the activities in the following </a:t>
            </a:r>
            <a:r>
              <a:rPr lang="en-US" sz="3100" b="1" dirty="0" smtClean="0">
                <a:solidFill>
                  <a:srgbClr val="0070C0"/>
                </a:solidFill>
              </a:rPr>
              <a:t>videos</a:t>
            </a:r>
            <a:r>
              <a:rPr lang="en-US" sz="31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543EC6D-10B1-5467-9FB2-D094E082FF56}"/>
              </a:ext>
            </a:extLst>
          </p:cNvPr>
          <p:cNvSpPr/>
          <p:nvPr/>
        </p:nvSpPr>
        <p:spPr>
          <a:xfrm>
            <a:off x="5433600" y="5923447"/>
            <a:ext cx="14897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skydive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skydiv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3992" y="952319"/>
            <a:ext cx="7492481" cy="50122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2623704" cy="33407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Unit 1 : Free time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02199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5724</TotalTime>
  <Words>324</Words>
  <Application>Microsoft Office PowerPoint</Application>
  <PresentationFormat>Widescreen</PresentationFormat>
  <Paragraphs>85</Paragraphs>
  <Slides>23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525</cp:revision>
  <dcterms:created xsi:type="dcterms:W3CDTF">2020-12-08T03:17:05Z</dcterms:created>
  <dcterms:modified xsi:type="dcterms:W3CDTF">2024-09-24T07:35:06Z</dcterms:modified>
</cp:coreProperties>
</file>