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9" r:id="rId3"/>
    <p:sldId id="267" r:id="rId4"/>
    <p:sldId id="269" r:id="rId5"/>
    <p:sldId id="912" r:id="rId6"/>
    <p:sldId id="983" r:id="rId7"/>
    <p:sldId id="984" r:id="rId8"/>
    <p:sldId id="985" r:id="rId9"/>
    <p:sldId id="918" r:id="rId10"/>
    <p:sldId id="946" r:id="rId11"/>
    <p:sldId id="947" r:id="rId12"/>
    <p:sldId id="948" r:id="rId13"/>
    <p:sldId id="966" r:id="rId14"/>
    <p:sldId id="949" r:id="rId15"/>
    <p:sldId id="950" r:id="rId16"/>
    <p:sldId id="951" r:id="rId17"/>
    <p:sldId id="952" r:id="rId18"/>
    <p:sldId id="953" r:id="rId19"/>
    <p:sldId id="954" r:id="rId20"/>
    <p:sldId id="967" r:id="rId21"/>
    <p:sldId id="991" r:id="rId22"/>
    <p:sldId id="992" r:id="rId23"/>
    <p:sldId id="993" r:id="rId24"/>
    <p:sldId id="955" r:id="rId25"/>
    <p:sldId id="970" r:id="rId26"/>
    <p:sldId id="971" r:id="rId27"/>
    <p:sldId id="972" r:id="rId28"/>
    <p:sldId id="973" r:id="rId29"/>
    <p:sldId id="927" r:id="rId30"/>
    <p:sldId id="976" r:id="rId31"/>
    <p:sldId id="977" r:id="rId32"/>
    <p:sldId id="958" r:id="rId33"/>
    <p:sldId id="959" r:id="rId34"/>
    <p:sldId id="960" r:id="rId35"/>
    <p:sldId id="961" r:id="rId36"/>
    <p:sldId id="988" r:id="rId37"/>
    <p:sldId id="989" r:id="rId38"/>
    <p:sldId id="995" r:id="rId39"/>
    <p:sldId id="996" r:id="rId40"/>
    <p:sldId id="997" r:id="rId41"/>
    <p:sldId id="998" r:id="rId42"/>
    <p:sldId id="962" r:id="rId43"/>
    <p:sldId id="978" r:id="rId44"/>
    <p:sldId id="994" r:id="rId45"/>
    <p:sldId id="964" r:id="rId46"/>
    <p:sldId id="979" r:id="rId47"/>
    <p:sldId id="981" r:id="rId48"/>
    <p:sldId id="294" r:id="rId49"/>
    <p:sldId id="987" r:id="rId50"/>
    <p:sldId id="296" r:id="rId51"/>
    <p:sldId id="298" r:id="rId52"/>
    <p:sldId id="299" r:id="rId53"/>
    <p:sldId id="30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1FF"/>
    <a:srgbClr val="CCECFF"/>
    <a:srgbClr val="99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FB585C0D-AC48-4B57-8DFC-BDBAC7A3F95A}"/>
    <pc:docChg chg="custSel modSld">
      <pc:chgData name="Phan Van Rieu (Hugo)" userId="032e726b-b6b7-45df-b0ca-e82fb010a48a" providerId="ADAL" clId="{FB585C0D-AC48-4B57-8DFC-BDBAC7A3F95A}" dt="2024-04-20T09:08:15.627" v="33" actId="1076"/>
      <pc:docMkLst>
        <pc:docMk/>
      </pc:docMkLst>
      <pc:sldChg chg="modSp mod">
        <pc:chgData name="Phan Van Rieu (Hugo)" userId="032e726b-b6b7-45df-b0ca-e82fb010a48a" providerId="ADAL" clId="{FB585C0D-AC48-4B57-8DFC-BDBAC7A3F95A}" dt="2024-04-20T09:03:45.466" v="18" actId="404"/>
        <pc:sldMkLst>
          <pc:docMk/>
          <pc:sldMk cId="1772680085" sldId="256"/>
        </pc:sldMkLst>
        <pc:spChg chg="mod">
          <ac:chgData name="Phan Van Rieu (Hugo)" userId="032e726b-b6b7-45df-b0ca-e82fb010a48a" providerId="ADAL" clId="{FB585C0D-AC48-4B57-8DFC-BDBAC7A3F95A}" dt="2024-04-20T09:03:45.466" v="18" actId="404"/>
          <ac:spMkLst>
            <pc:docMk/>
            <pc:sldMk cId="1772680085" sldId="256"/>
            <ac:spMk id="3" creationId="{00000000-0000-0000-0000-000000000000}"/>
          </ac:spMkLst>
        </pc:spChg>
      </pc:sldChg>
      <pc:sldChg chg="addSp delSp modSp mod">
        <pc:chgData name="Phan Van Rieu (Hugo)" userId="032e726b-b6b7-45df-b0ca-e82fb010a48a" providerId="ADAL" clId="{FB585C0D-AC48-4B57-8DFC-BDBAC7A3F95A}" dt="2024-04-20T09:06:36.770" v="21" actId="1076"/>
        <pc:sldMkLst>
          <pc:docMk/>
          <pc:sldMk cId="2879323190" sldId="949"/>
        </pc:sldMkLst>
        <pc:picChg chg="del">
          <ac:chgData name="Phan Van Rieu (Hugo)" userId="032e726b-b6b7-45df-b0ca-e82fb010a48a" providerId="ADAL" clId="{FB585C0D-AC48-4B57-8DFC-BDBAC7A3F95A}" dt="2024-04-20T09:05:52.155" v="19" actId="478"/>
          <ac:picMkLst>
            <pc:docMk/>
            <pc:sldMk cId="2879323190" sldId="949"/>
            <ac:picMk id="2" creationId="{063FB96C-5292-586B-919F-D7EA963E97F9}"/>
          </ac:picMkLst>
        </pc:picChg>
        <pc:picChg chg="add mod">
          <ac:chgData name="Phan Van Rieu (Hugo)" userId="032e726b-b6b7-45df-b0ca-e82fb010a48a" providerId="ADAL" clId="{FB585C0D-AC48-4B57-8DFC-BDBAC7A3F95A}" dt="2024-04-20T09:06:36.770" v="21" actId="1076"/>
          <ac:picMkLst>
            <pc:docMk/>
            <pc:sldMk cId="2879323190" sldId="949"/>
            <ac:picMk id="6" creationId="{C299BD00-288B-456B-ADBF-1B444B57F687}"/>
          </ac:picMkLst>
        </pc:picChg>
      </pc:sldChg>
      <pc:sldChg chg="addSp delSp modSp mod">
        <pc:chgData name="Phan Van Rieu (Hugo)" userId="032e726b-b6b7-45df-b0ca-e82fb010a48a" providerId="ADAL" clId="{FB585C0D-AC48-4B57-8DFC-BDBAC7A3F95A}" dt="2024-04-20T09:07:46.120" v="25" actId="1076"/>
        <pc:sldMkLst>
          <pc:docMk/>
          <pc:sldMk cId="3912895130" sldId="962"/>
        </pc:sldMkLst>
        <pc:picChg chg="add mod">
          <ac:chgData name="Phan Van Rieu (Hugo)" userId="032e726b-b6b7-45df-b0ca-e82fb010a48a" providerId="ADAL" clId="{FB585C0D-AC48-4B57-8DFC-BDBAC7A3F95A}" dt="2024-04-20T09:07:46.120" v="25" actId="1076"/>
          <ac:picMkLst>
            <pc:docMk/>
            <pc:sldMk cId="3912895130" sldId="962"/>
            <ac:picMk id="6" creationId="{C54CF923-8B40-4F39-B5CC-51BBD9DE74DD}"/>
          </ac:picMkLst>
        </pc:picChg>
        <pc:picChg chg="del">
          <ac:chgData name="Phan Van Rieu (Hugo)" userId="032e726b-b6b7-45df-b0ca-e82fb010a48a" providerId="ADAL" clId="{FB585C0D-AC48-4B57-8DFC-BDBAC7A3F95A}" dt="2024-04-20T09:07:42.767" v="23" actId="478"/>
          <ac:picMkLst>
            <pc:docMk/>
            <pc:sldMk cId="3912895130" sldId="962"/>
            <ac:picMk id="11" creationId="{8540174D-B750-8E4D-D6EF-70D65F5B6E57}"/>
          </ac:picMkLst>
        </pc:picChg>
      </pc:sldChg>
      <pc:sldChg chg="addSp delSp modSp mod">
        <pc:chgData name="Phan Van Rieu (Hugo)" userId="032e726b-b6b7-45df-b0ca-e82fb010a48a" providerId="ADAL" clId="{FB585C0D-AC48-4B57-8DFC-BDBAC7A3F95A}" dt="2024-04-20T09:08:15.627" v="33" actId="1076"/>
        <pc:sldMkLst>
          <pc:docMk/>
          <pc:sldMk cId="731327823" sldId="978"/>
        </pc:sldMkLst>
        <pc:picChg chg="add mod">
          <ac:chgData name="Phan Van Rieu (Hugo)" userId="032e726b-b6b7-45df-b0ca-e82fb010a48a" providerId="ADAL" clId="{FB585C0D-AC48-4B57-8DFC-BDBAC7A3F95A}" dt="2024-04-20T09:08:15.627" v="33" actId="1076"/>
          <ac:picMkLst>
            <pc:docMk/>
            <pc:sldMk cId="731327823" sldId="978"/>
            <ac:picMk id="7" creationId="{4D1ACFA3-45B3-415C-A6CB-EEDA7E5E9681}"/>
          </ac:picMkLst>
        </pc:picChg>
        <pc:picChg chg="del">
          <ac:chgData name="Phan Van Rieu (Hugo)" userId="032e726b-b6b7-45df-b0ca-e82fb010a48a" providerId="ADAL" clId="{FB585C0D-AC48-4B57-8DFC-BDBAC7A3F95A}" dt="2024-04-20T09:07:26.309" v="22" actId="478"/>
          <ac:picMkLst>
            <pc:docMk/>
            <pc:sldMk cId="731327823" sldId="978"/>
            <ac:picMk id="11" creationId="{51810521-8703-6E57-564E-2EAF3E307FF9}"/>
          </ac:picMkLst>
        </pc:picChg>
      </pc:sldChg>
      <pc:sldChg chg="addSp delSp modSp mod">
        <pc:chgData name="Phan Van Rieu (Hugo)" userId="032e726b-b6b7-45df-b0ca-e82fb010a48a" providerId="ADAL" clId="{FB585C0D-AC48-4B57-8DFC-BDBAC7A3F95A}" dt="2024-04-20T09:08:02.080" v="31" actId="1076"/>
        <pc:sldMkLst>
          <pc:docMk/>
          <pc:sldMk cId="2908178869" sldId="987"/>
        </pc:sldMkLst>
        <pc:picChg chg="del">
          <ac:chgData name="Phan Van Rieu (Hugo)" userId="032e726b-b6b7-45df-b0ca-e82fb010a48a" providerId="ADAL" clId="{FB585C0D-AC48-4B57-8DFC-BDBAC7A3F95A}" dt="2024-04-20T09:07:58.260" v="29" actId="478"/>
          <ac:picMkLst>
            <pc:docMk/>
            <pc:sldMk cId="2908178869" sldId="987"/>
            <ac:picMk id="7" creationId="{20C0771B-D4EE-C6BA-3E44-81E774632CF0}"/>
          </ac:picMkLst>
        </pc:picChg>
        <pc:picChg chg="add mod">
          <ac:chgData name="Phan Van Rieu (Hugo)" userId="032e726b-b6b7-45df-b0ca-e82fb010a48a" providerId="ADAL" clId="{FB585C0D-AC48-4B57-8DFC-BDBAC7A3F95A}" dt="2024-04-20T09:08:02.080" v="31" actId="1076"/>
          <ac:picMkLst>
            <pc:docMk/>
            <pc:sldMk cId="2908178869" sldId="987"/>
            <ac:picMk id="8" creationId="{BE0BFC24-C943-4429-B894-61FA077C17AE}"/>
          </ac:picMkLst>
        </pc:picChg>
      </pc:sldChg>
      <pc:sldChg chg="addSp delSp modSp mod">
        <pc:chgData name="Phan Van Rieu (Hugo)" userId="032e726b-b6b7-45df-b0ca-e82fb010a48a" providerId="ADAL" clId="{FB585C0D-AC48-4B57-8DFC-BDBAC7A3F95A}" dt="2024-04-20T09:07:52.883" v="28" actId="1076"/>
        <pc:sldMkLst>
          <pc:docMk/>
          <pc:sldMk cId="2983778037" sldId="994"/>
        </pc:sldMkLst>
        <pc:picChg chg="add mod">
          <ac:chgData name="Phan Van Rieu (Hugo)" userId="032e726b-b6b7-45df-b0ca-e82fb010a48a" providerId="ADAL" clId="{FB585C0D-AC48-4B57-8DFC-BDBAC7A3F95A}" dt="2024-04-20T09:07:52.883" v="28" actId="1076"/>
          <ac:picMkLst>
            <pc:docMk/>
            <pc:sldMk cId="2983778037" sldId="994"/>
            <ac:picMk id="7" creationId="{C0F01466-32DF-4DFC-8932-C11C969D6416}"/>
          </ac:picMkLst>
        </pc:picChg>
        <pc:picChg chg="del">
          <ac:chgData name="Phan Van Rieu (Hugo)" userId="032e726b-b6b7-45df-b0ca-e82fb010a48a" providerId="ADAL" clId="{FB585C0D-AC48-4B57-8DFC-BDBAC7A3F95A}" dt="2024-04-20T09:07:49.264" v="26" actId="478"/>
          <ac:picMkLst>
            <pc:docMk/>
            <pc:sldMk cId="2983778037" sldId="994"/>
            <ac:picMk id="11" creationId="{A6E6E3D5-E87C-CA21-9BCC-88B7FB9835BB}"/>
          </ac:picMkLst>
        </pc:picChg>
      </pc:sldChg>
    </pc:docChg>
  </pc:docChgLst>
  <pc:docChgLst>
    <pc:chgData name="Phan Van Rieu (Hugo)" userId="032e726b-b6b7-45df-b0ca-e82fb010a48a" providerId="ADAL" clId="{7A5B3D76-5284-432B-AC49-02BC7EBA4EBB}"/>
    <pc:docChg chg="modSld">
      <pc:chgData name="Phan Van Rieu (Hugo)" userId="032e726b-b6b7-45df-b0ca-e82fb010a48a" providerId="ADAL" clId="{7A5B3D76-5284-432B-AC49-02BC7EBA4EBB}" dt="2024-05-27T02:19:32.463" v="1" actId="20577"/>
      <pc:docMkLst>
        <pc:docMk/>
      </pc:docMkLst>
      <pc:sldChg chg="modSp mod">
        <pc:chgData name="Phan Van Rieu (Hugo)" userId="032e726b-b6b7-45df-b0ca-e82fb010a48a" providerId="ADAL" clId="{7A5B3D76-5284-432B-AC49-02BC7EBA4EBB}" dt="2024-05-27T02:19:32.463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7A5B3D76-5284-432B-AC49-02BC7EBA4EBB}" dt="2024-05-27T02:19:32.463" v="1" actId="20577"/>
          <ac:spMkLst>
            <pc:docMk/>
            <pc:sldMk cId="1872779487" sldId="269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212667" y="71082"/>
            <a:ext cx="381456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1.3: Pronunciation &amp; Speaking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7494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1: English in the World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13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6.png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9065" y="3383548"/>
            <a:ext cx="659750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1: English in the World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2800" b="1" dirty="0">
                <a:solidFill>
                  <a:srgbClr val="00B050"/>
                </a:solidFill>
              </a:rPr>
              <a:t>Lesson 1.3: Pronunciation. &amp; Speaking</a:t>
            </a:r>
            <a:endParaRPr lang="en-US" sz="2800" dirty="0">
              <a:solidFill>
                <a:prstClr val="black"/>
              </a:solidFill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6 &amp; 7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70B238-5BB7-F380-B51B-B38B54B57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899" y="483079"/>
            <a:ext cx="2559182" cy="97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00989-20B0-D471-9DF5-8D9A44AC6CF1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85F1AD-B928-2D03-0303-1A01601D9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808" y="483079"/>
            <a:ext cx="6236020" cy="977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43E975-E659-DED1-9435-2ACFD49C4140}"/>
              </a:ext>
            </a:extLst>
          </p:cNvPr>
          <p:cNvSpPr/>
          <p:nvPr/>
        </p:nvSpPr>
        <p:spPr>
          <a:xfrm>
            <a:off x="312930" y="2221002"/>
            <a:ext cx="11428118" cy="333046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Notes: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Content words </a:t>
            </a:r>
            <a:r>
              <a:rPr lang="en-US" sz="3600" dirty="0">
                <a:solidFill>
                  <a:srgbClr val="242021"/>
                </a:solidFill>
              </a:rPr>
              <a:t>in a sentence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are often stressed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  <a:r>
              <a:rPr lang="en-US" sz="3600" dirty="0"/>
              <a:t>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/>
              <a:t>Content words can be </a:t>
            </a:r>
            <a:r>
              <a:rPr lang="en-US" sz="3600" b="1" dirty="0"/>
              <a:t>nouns, verbs, adjectives, or adverbs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E8C4E-41C0-D9D1-DAF4-3FE12B17C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92" y="2275097"/>
            <a:ext cx="11209909" cy="29283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562256-BD60-771A-CAF9-B053C0A44362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2" name="CD1 TRACK 05">
            <a:hlinkClick r:id="" action="ppaction://media"/>
            <a:extLst>
              <a:ext uri="{FF2B5EF4-FFF2-40B4-BE49-F238E27FC236}">
                <a16:creationId xmlns:a16="http://schemas.microsoft.com/office/drawing/2014/main" id="{B687DD1C-285E-6E81-A269-367C89858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9225" y="3021699"/>
            <a:ext cx="717550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438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44C700-F420-FB2C-4248-36C290B14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38" y="1666875"/>
            <a:ext cx="11102524" cy="2794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EFC0E2-65C7-7ACA-A1AA-058F728241C6}"/>
              </a:ext>
            </a:extLst>
          </p:cNvPr>
          <p:cNvSpPr txBox="1"/>
          <p:nvPr/>
        </p:nvSpPr>
        <p:spPr>
          <a:xfrm>
            <a:off x="-77637" y="483079"/>
            <a:ext cx="131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c</a:t>
            </a:r>
          </a:p>
        </p:txBody>
      </p:sp>
      <p:pic>
        <p:nvPicPr>
          <p:cNvPr id="2" name="CD1 TRACK 06">
            <a:hlinkClick r:id="" action="ppaction://media"/>
            <a:extLst>
              <a:ext uri="{FF2B5EF4-FFF2-40B4-BE49-F238E27FC236}">
                <a16:creationId xmlns:a16="http://schemas.microsoft.com/office/drawing/2014/main" id="{921ED608-CE4B-36FE-46F6-0CE10E94F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3049" y="2378074"/>
            <a:ext cx="803275" cy="80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868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6EB6C-693B-C088-7C58-67D69F68B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27762E-ACE1-5420-53A3-228945C1C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38" y="1666875"/>
            <a:ext cx="11102524" cy="2794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BFA9FE-A23D-8B39-4FD0-BBDAD8083C76}"/>
              </a:ext>
            </a:extLst>
          </p:cNvPr>
          <p:cNvSpPr txBox="1"/>
          <p:nvPr/>
        </p:nvSpPr>
        <p:spPr>
          <a:xfrm>
            <a:off x="-77637" y="483079"/>
            <a:ext cx="131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c</a:t>
            </a:r>
          </a:p>
        </p:txBody>
      </p:sp>
      <p:pic>
        <p:nvPicPr>
          <p:cNvPr id="2" name="CD1 TRACK 06">
            <a:hlinkClick r:id="" action="ppaction://media"/>
            <a:extLst>
              <a:ext uri="{FF2B5EF4-FFF2-40B4-BE49-F238E27FC236}">
                <a16:creationId xmlns:a16="http://schemas.microsoft.com/office/drawing/2014/main" id="{B14AF0C2-6524-945A-0E68-A788C4A4C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3049" y="2378074"/>
            <a:ext cx="803275" cy="8032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B70214C-1449-F1A1-F17D-0271DDD135CD}"/>
              </a:ext>
            </a:extLst>
          </p:cNvPr>
          <p:cNvSpPr/>
          <p:nvPr/>
        </p:nvSpPr>
        <p:spPr>
          <a:xfrm>
            <a:off x="341538" y="3914775"/>
            <a:ext cx="9907362" cy="685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50B1E-6957-1E08-7A01-49C5EC4A41FB}"/>
              </a:ext>
            </a:extLst>
          </p:cNvPr>
          <p:cNvSpPr txBox="1"/>
          <p:nvPr/>
        </p:nvSpPr>
        <p:spPr>
          <a:xfrm>
            <a:off x="10559245" y="428646"/>
            <a:ext cx="1632755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F3C1FF"/>
                </a:highlight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88909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8044DD-67BF-B373-BE10-952E2581B27D}"/>
              </a:ext>
            </a:extLst>
          </p:cNvPr>
          <p:cNvSpPr txBox="1"/>
          <p:nvPr/>
        </p:nvSpPr>
        <p:spPr>
          <a:xfrm>
            <a:off x="1199371" y="472095"/>
            <a:ext cx="110212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Read the sentences with the rhythm noted in Task a. to a partner.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DE3F5-07D7-550D-7F7F-3925090FEFB3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0144D0-6979-AF13-655A-13B4173A2BF8}"/>
              </a:ext>
            </a:extLst>
          </p:cNvPr>
          <p:cNvSpPr/>
          <p:nvPr/>
        </p:nvSpPr>
        <p:spPr>
          <a:xfrm>
            <a:off x="904095" y="3772915"/>
            <a:ext cx="10078230" cy="2357923"/>
          </a:xfrm>
          <a:prstGeom prst="roundRect">
            <a:avLst/>
          </a:prstGeom>
          <a:solidFill>
            <a:srgbClr val="CCECFF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rgbClr val="242021"/>
                </a:solidFill>
                <a:effectLst/>
              </a:rPr>
              <a:t>I </a:t>
            </a:r>
            <a:r>
              <a:rPr lang="en-US" sz="3600" b="0" i="1" u="sng" dirty="0">
                <a:solidFill>
                  <a:srgbClr val="242021"/>
                </a:solidFill>
                <a:effectLst/>
              </a:rPr>
              <a:t>read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the </a:t>
            </a:r>
            <a:r>
              <a:rPr lang="en-US" sz="3600" b="0" i="1" u="sng" dirty="0">
                <a:solidFill>
                  <a:srgbClr val="242021"/>
                </a:solidFill>
                <a:effectLst/>
              </a:rPr>
              <a:t>lyrics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to </a:t>
            </a:r>
            <a:r>
              <a:rPr lang="en-US" sz="3600" b="0" i="1" u="sng" dirty="0">
                <a:solidFill>
                  <a:srgbClr val="242021"/>
                </a:solidFill>
                <a:effectLst/>
              </a:rPr>
              <a:t>understand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the </a:t>
            </a:r>
            <a:r>
              <a:rPr lang="en-US" sz="3600" b="0" i="1" u="sng" dirty="0">
                <a:solidFill>
                  <a:srgbClr val="242021"/>
                </a:solidFill>
                <a:effectLst/>
              </a:rPr>
              <a:t>song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.</a:t>
            </a:r>
          </a:p>
          <a:p>
            <a:pPr marL="742950" indent="-742950" algn="ctr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rgbClr val="242021"/>
                </a:solidFill>
                <a:effectLst/>
              </a:rPr>
              <a:t>I </a:t>
            </a:r>
            <a:r>
              <a:rPr lang="en-US" sz="3600" b="0" i="1" u="sng" dirty="0">
                <a:solidFill>
                  <a:srgbClr val="242021"/>
                </a:solidFill>
                <a:effectLst/>
              </a:rPr>
              <a:t>use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1" u="sng" dirty="0">
                <a:solidFill>
                  <a:srgbClr val="242021"/>
                </a:solidFill>
                <a:effectLst/>
              </a:rPr>
              <a:t>subtitles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to </a:t>
            </a:r>
            <a:r>
              <a:rPr lang="en-US" sz="3600" b="0" i="1" u="sng" dirty="0">
                <a:solidFill>
                  <a:srgbClr val="242021"/>
                </a:solidFill>
                <a:effectLst/>
              </a:rPr>
              <a:t>improve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my </a:t>
            </a:r>
            <a:r>
              <a:rPr lang="en-US" sz="3600" b="0" i="1" u="sng" dirty="0">
                <a:solidFill>
                  <a:srgbClr val="242021"/>
                </a:solidFill>
                <a:effectLst/>
              </a:rPr>
              <a:t>pronunciation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.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99BD00-288B-456B-ADBF-1B444B57F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895" y="1533511"/>
            <a:ext cx="4038630" cy="18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23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B11C5-2864-52A5-76D0-5C80EB6E976C}"/>
              </a:ext>
            </a:extLst>
          </p:cNvPr>
          <p:cNvSpPr txBox="1"/>
          <p:nvPr/>
        </p:nvSpPr>
        <p:spPr>
          <a:xfrm>
            <a:off x="80885" y="1218411"/>
            <a:ext cx="11892039" cy="16684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In pairs: Take turns asking and answering about English study methods.</a:t>
            </a:r>
            <a:r>
              <a:rPr lang="en-US" sz="3600" dirty="0"/>
              <a:t> Follow the example on the next slide.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636F0-D6D4-CB30-3F74-32FC4AD3651B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4889F6-8BD1-AF4C-C0E1-53EAFA526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260" y="466241"/>
            <a:ext cx="3048157" cy="7239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36DDE0-00A1-4204-E733-55474CE7F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396" y="2898276"/>
            <a:ext cx="2128840" cy="3380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185" y="2898276"/>
            <a:ext cx="2128840" cy="33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40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45CA52-89A3-D8DF-2FA2-4ECAC2FA2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547"/>
            <a:ext cx="5049842" cy="30727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89DC42-67D9-0308-5502-68874E088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595" y="794693"/>
            <a:ext cx="2973392" cy="1212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F12815-F966-71BF-A4FE-918DB2272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260" y="1057268"/>
            <a:ext cx="2973392" cy="1466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2541A-1924-672B-9DEA-3558DFE2E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843" y="2509437"/>
            <a:ext cx="2627308" cy="1336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527FB-ABA5-333A-C3D5-7248D1A15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0987" y="2918497"/>
            <a:ext cx="3861939" cy="1249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330D0-9BD6-D338-9CD3-07585560C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2634" y="4335193"/>
            <a:ext cx="3071691" cy="835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29060C-E1D8-7F7B-54F2-45BE71D7B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9092" y="4033903"/>
            <a:ext cx="1385198" cy="2199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E2F028-D1F9-8FC8-C27F-4728C261EA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1732" y="4138989"/>
            <a:ext cx="1295260" cy="2063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65BB75-425A-5EE0-1F4B-ACC79A8F723B}"/>
              </a:ext>
            </a:extLst>
          </p:cNvPr>
          <p:cNvSpPr txBox="1"/>
          <p:nvPr/>
        </p:nvSpPr>
        <p:spPr>
          <a:xfrm>
            <a:off x="72874" y="4335193"/>
            <a:ext cx="191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Example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2B2BB4-54D7-DC55-8B23-7D976E21B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595" y="808063"/>
            <a:ext cx="2973392" cy="12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0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F1E9B-2B07-9BA0-9326-DFA518E4D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14" y="690017"/>
            <a:ext cx="8613911" cy="524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66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AA3A1-AC8A-37A6-3F11-BBE2DEFB6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63" y="629560"/>
            <a:ext cx="8639312" cy="533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13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E20E4-C105-8FAB-5A6B-7C59884D1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638" y="642433"/>
            <a:ext cx="8652012" cy="53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1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4798" y="194027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17906" y="2778564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11682" y="4502995"/>
            <a:ext cx="3256378" cy="643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24125" y="5352342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11682" y="3587464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F4B13-0ED6-704F-72F2-B4B943409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385B09-569D-B91C-9B86-68378264548F}"/>
              </a:ext>
            </a:extLst>
          </p:cNvPr>
          <p:cNvSpPr txBox="1"/>
          <p:nvPr/>
        </p:nvSpPr>
        <p:spPr>
          <a:xfrm>
            <a:off x="149980" y="1704186"/>
            <a:ext cx="11892039" cy="837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Now, role-play the conversations in front of the class.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0633D-4CC8-23A4-63FD-431CC2AC6F56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49F47D-B28A-6D58-2B0F-CCAEF7938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260" y="466241"/>
            <a:ext cx="3048157" cy="7239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66E1E7-334F-F03D-415E-81656EDED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396" y="2898276"/>
            <a:ext cx="2128840" cy="3380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D6A408-D7E0-34B2-9726-FA2C45814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185" y="2898276"/>
            <a:ext cx="2128840" cy="33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73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3991DF-19AA-1D9F-E5EB-7CEDC85D1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595" y="794693"/>
            <a:ext cx="2973392" cy="1212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9FAF27-313D-6836-E924-B2B70042D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43" y="2509437"/>
            <a:ext cx="2627308" cy="1336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7561B3-7E1D-14E6-CCBA-1CB03816F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290" y="4090702"/>
            <a:ext cx="3071691" cy="835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2A12FD-62C9-B3CE-1A90-6C8436ED3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319" y="4161849"/>
            <a:ext cx="1385198" cy="2199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D0561-C165-8D3D-FBF1-C3FBE1819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9846" y="4298363"/>
            <a:ext cx="1295260" cy="2063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45887" y="3643218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Suggested answer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E19501-60D6-CAAC-D513-B09F13FC0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595" y="808063"/>
            <a:ext cx="2973392" cy="1212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09BACD-ED2E-E140-8320-B33D06F28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93" y="624382"/>
            <a:ext cx="4955673" cy="3018836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AFC753A-0C1A-FC56-FF87-9CF8F3589BB3}"/>
              </a:ext>
            </a:extLst>
          </p:cNvPr>
          <p:cNvSpPr/>
          <p:nvPr/>
        </p:nvSpPr>
        <p:spPr>
          <a:xfrm>
            <a:off x="8267116" y="624382"/>
            <a:ext cx="3801059" cy="1371600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We can read interesting books.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804CF22-E5AD-A797-0C1B-24307B48B61A}"/>
              </a:ext>
            </a:extLst>
          </p:cNvPr>
          <p:cNvSpPr/>
          <p:nvPr/>
        </p:nvSpPr>
        <p:spPr>
          <a:xfrm>
            <a:off x="7745528" y="2515789"/>
            <a:ext cx="4024285" cy="1992611"/>
          </a:xfrm>
          <a:prstGeom prst="wedgeRoundRectCallout">
            <a:avLst>
              <a:gd name="adj1" fmla="val 34260"/>
              <a:gd name="adj2" fmla="val 86285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We can note down new words to look them up later.</a:t>
            </a:r>
          </a:p>
        </p:txBody>
      </p:sp>
    </p:spTree>
    <p:extLst>
      <p:ext uri="{BB962C8B-B14F-4D97-AF65-F5344CB8AC3E}">
        <p14:creationId xmlns:p14="http://schemas.microsoft.com/office/powerpoint/2010/main" val="11644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4D898-D364-9B93-1EA8-1565FDD44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EB31B-29B5-F162-A848-6F40D67D6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595" y="794693"/>
            <a:ext cx="2973392" cy="1212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C3C12-39C2-1F68-0197-1F1BFC6D1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43" y="2509437"/>
            <a:ext cx="2627308" cy="1336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716486-14D1-507E-E1A0-731C2C7C1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290" y="4090702"/>
            <a:ext cx="3071691" cy="835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711990-C833-9DB3-DB64-850095C5A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904" y="4161849"/>
            <a:ext cx="1385198" cy="2199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87D4E-6083-5EEE-B5B5-03A5BCE4A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9846" y="4298363"/>
            <a:ext cx="1295260" cy="2063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ECF5FE-5FE0-DCBB-EA9C-5DBBE464A694}"/>
              </a:ext>
            </a:extLst>
          </p:cNvPr>
          <p:cNvSpPr txBox="1"/>
          <p:nvPr/>
        </p:nvSpPr>
        <p:spPr>
          <a:xfrm>
            <a:off x="45887" y="3643218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Suggested answer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272A64-0E4D-218B-C4A1-AFDC66604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595" y="808063"/>
            <a:ext cx="2973392" cy="1212229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872D5C0-FA69-1967-24D0-A38AE8AE9FCF}"/>
              </a:ext>
            </a:extLst>
          </p:cNvPr>
          <p:cNvSpPr/>
          <p:nvPr/>
        </p:nvSpPr>
        <p:spPr>
          <a:xfrm>
            <a:off x="8267116" y="624382"/>
            <a:ext cx="3801059" cy="1371600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We can watch TV or movies.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445D5D7-B56B-E0B3-EB7B-4CCEC35FFAB1}"/>
              </a:ext>
            </a:extLst>
          </p:cNvPr>
          <p:cNvSpPr/>
          <p:nvPr/>
        </p:nvSpPr>
        <p:spPr>
          <a:xfrm>
            <a:off x="7745528" y="2515789"/>
            <a:ext cx="4024285" cy="1992611"/>
          </a:xfrm>
          <a:prstGeom prst="wedgeRoundRectCallout">
            <a:avLst>
              <a:gd name="adj1" fmla="val 34260"/>
              <a:gd name="adj2" fmla="val 86285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We can turn on subtitles to understand new words.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D9587-D3E6-B948-4DED-006CCB30D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20" y="527809"/>
            <a:ext cx="4851994" cy="29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8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399F6-7F6B-1B67-40F8-198807A98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65ACE-6436-7800-0781-1FA7D7CCB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595" y="794693"/>
            <a:ext cx="2973392" cy="1212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5DF8E-0476-E6DE-537E-D53FDCD19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43" y="2509437"/>
            <a:ext cx="2627308" cy="1336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CC37D-EFA9-8DB4-220B-A9B494E9F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290" y="4090702"/>
            <a:ext cx="3071691" cy="835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EB9EA1-AACC-2587-016E-E39131392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904" y="4161849"/>
            <a:ext cx="1385198" cy="2199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A1F89-41E3-35D7-8685-BF8E10E30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9846" y="4298363"/>
            <a:ext cx="1295260" cy="2063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D773DA-517A-DA48-7DD5-5B9E70AD7846}"/>
              </a:ext>
            </a:extLst>
          </p:cNvPr>
          <p:cNvSpPr txBox="1"/>
          <p:nvPr/>
        </p:nvSpPr>
        <p:spPr>
          <a:xfrm>
            <a:off x="45887" y="3643218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Suggested answer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971F87-07EE-947C-5049-5F42527FE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595" y="808063"/>
            <a:ext cx="2973392" cy="1212229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08A99CD-5095-CC34-6608-4EFE8CBD25A2}"/>
              </a:ext>
            </a:extLst>
          </p:cNvPr>
          <p:cNvSpPr/>
          <p:nvPr/>
        </p:nvSpPr>
        <p:spPr>
          <a:xfrm>
            <a:off x="8267116" y="624382"/>
            <a:ext cx="3801059" cy="1371600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We can keep a notebook.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A5FBDC1-32B9-3B75-A623-9749EEC4ED11}"/>
              </a:ext>
            </a:extLst>
          </p:cNvPr>
          <p:cNvSpPr/>
          <p:nvPr/>
        </p:nvSpPr>
        <p:spPr>
          <a:xfrm>
            <a:off x="7745528" y="2515789"/>
            <a:ext cx="4024285" cy="1992611"/>
          </a:xfrm>
          <a:prstGeom prst="wedgeRoundRectCallout">
            <a:avLst>
              <a:gd name="adj1" fmla="val 34260"/>
              <a:gd name="adj2" fmla="val 86285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We can go over our writings to find mistakes.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2B05E-15CB-F496-D6DA-5233F61CC5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14" y="493768"/>
            <a:ext cx="4914651" cy="30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225D74-E206-1955-B856-877F77A11D29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F0835-CC26-70D0-5EA8-7300CC4F9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6" y="1136797"/>
            <a:ext cx="992431" cy="10709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F7081F-2A31-6DFE-42FA-522A85558286}"/>
              </a:ext>
            </a:extLst>
          </p:cNvPr>
          <p:cNvSpPr/>
          <p:nvPr/>
        </p:nvSpPr>
        <p:spPr>
          <a:xfrm>
            <a:off x="2020235" y="570567"/>
            <a:ext cx="9590739" cy="11324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0" i="0" dirty="0">
              <a:solidFill>
                <a:srgbClr val="242021"/>
              </a:solidFill>
              <a:effectLst/>
            </a:endParaRPr>
          </a:p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Practice with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your own ideas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. Look at the example below.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936573-E0E7-AD29-3E8B-36EC30574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93" y="4921980"/>
            <a:ext cx="3071691" cy="835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90A975-5DCC-1FE0-15F1-6FA1D83DB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67" y="1924905"/>
            <a:ext cx="2973392" cy="1212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84DC5D-4E71-FD20-865D-794D8034D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493" y="3283858"/>
            <a:ext cx="2627308" cy="1336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DCE934-63E2-2840-71CF-040838866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64880"/>
            <a:ext cx="1385198" cy="219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E3C8F4-405F-7396-BF8D-7667EA0F9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1875" y="4035340"/>
            <a:ext cx="1295260" cy="206320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7B6855C-826F-1BCA-E29B-59A3F1A7FB2C}"/>
              </a:ext>
            </a:extLst>
          </p:cNvPr>
          <p:cNvSpPr/>
          <p:nvPr/>
        </p:nvSpPr>
        <p:spPr>
          <a:xfrm>
            <a:off x="6364145" y="1892266"/>
            <a:ext cx="3593899" cy="1371600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practice writing.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AE7F0D7-06CE-5057-3F29-9136224C9E6F}"/>
              </a:ext>
            </a:extLst>
          </p:cNvPr>
          <p:cNvSpPr/>
          <p:nvPr/>
        </p:nvSpPr>
        <p:spPr>
          <a:xfrm>
            <a:off x="5372101" y="3639650"/>
            <a:ext cx="5438774" cy="2063201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Writing about our day can improve our grammar and vocabulary.</a:t>
            </a:r>
          </a:p>
        </p:txBody>
      </p:sp>
    </p:spTree>
    <p:extLst>
      <p:ext uri="{BB962C8B-B14F-4D97-AF65-F5344CB8AC3E}">
        <p14:creationId xmlns:p14="http://schemas.microsoft.com/office/powerpoint/2010/main" val="41721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D75B7-2059-D0DE-988A-799F3684D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4F9D87-639D-3FF7-6D6C-6B277549582B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C9BA8-1E3D-4CA0-A3A3-74E3035E5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6" y="1136797"/>
            <a:ext cx="992431" cy="10709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C52509-716F-5C3E-5711-D8D8BCA3754B}"/>
              </a:ext>
            </a:extLst>
          </p:cNvPr>
          <p:cNvSpPr/>
          <p:nvPr/>
        </p:nvSpPr>
        <p:spPr>
          <a:xfrm>
            <a:off x="2020235" y="570567"/>
            <a:ext cx="9590739" cy="11324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Now role-play your conversations in front of the class.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48D453-9978-09BF-3F17-F4BCF1D49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93" y="4921980"/>
            <a:ext cx="3071691" cy="835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F4E19-16A5-DC69-F3C2-E08BA2DB8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67" y="1924905"/>
            <a:ext cx="2973392" cy="1212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91A240-033C-9DF6-7EC8-F41E46B7B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493" y="3283858"/>
            <a:ext cx="2627308" cy="1336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823429-B965-786B-18D0-37AA9BAFB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64880"/>
            <a:ext cx="1385198" cy="219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407FBE-8DFE-EB5F-E9CA-DF892DD52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1875" y="4035340"/>
            <a:ext cx="1295260" cy="206320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E3613CF-C008-5D40-10A1-3F145DE75827}"/>
              </a:ext>
            </a:extLst>
          </p:cNvPr>
          <p:cNvSpPr/>
          <p:nvPr/>
        </p:nvSpPr>
        <p:spPr>
          <a:xfrm>
            <a:off x="6364145" y="1892266"/>
            <a:ext cx="3593899" cy="1371600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practice writing.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3682694F-3694-5C5F-4617-F4AE01A22A17}"/>
              </a:ext>
            </a:extLst>
          </p:cNvPr>
          <p:cNvSpPr/>
          <p:nvPr/>
        </p:nvSpPr>
        <p:spPr>
          <a:xfrm>
            <a:off x="5372101" y="3639650"/>
            <a:ext cx="5438774" cy="2063201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Writing about our day can improve our grammar and vocabulary.</a:t>
            </a:r>
          </a:p>
        </p:txBody>
      </p:sp>
    </p:spTree>
    <p:extLst>
      <p:ext uri="{BB962C8B-B14F-4D97-AF65-F5344CB8AC3E}">
        <p14:creationId xmlns:p14="http://schemas.microsoft.com/office/powerpoint/2010/main" val="4103539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4A928-73F9-BE5E-C215-EA56AD835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10FD15-E44D-31B0-B0F8-351BE7723E66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29B45-0BFE-82E0-3A72-6BE4230A2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6" y="1136797"/>
            <a:ext cx="992431" cy="10709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DE058A-085A-7DAE-6E5E-699790C1D322}"/>
              </a:ext>
            </a:extLst>
          </p:cNvPr>
          <p:cNvSpPr/>
          <p:nvPr/>
        </p:nvSpPr>
        <p:spPr>
          <a:xfrm>
            <a:off x="8109490" y="508818"/>
            <a:ext cx="4029074" cy="6463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answers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AECAC1-3C08-852C-BAB6-D2AA641BC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93" y="4921980"/>
            <a:ext cx="3071691" cy="835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224A6-C1E0-9DB3-83AD-54AA7B899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67" y="1924905"/>
            <a:ext cx="2973392" cy="1212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58C96C-A3E1-6299-8E9A-C6C6E6585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493" y="3283858"/>
            <a:ext cx="2627308" cy="1336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3A5D8D-19DC-7973-778F-C93344101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64880"/>
            <a:ext cx="1385198" cy="219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015720-211A-3CE5-5576-3890CC90F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1875" y="4035340"/>
            <a:ext cx="1295260" cy="206320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36F461C-B0C5-02D5-3DB1-976554156B71}"/>
              </a:ext>
            </a:extLst>
          </p:cNvPr>
          <p:cNvSpPr/>
          <p:nvPr/>
        </p:nvSpPr>
        <p:spPr>
          <a:xfrm>
            <a:off x="6364145" y="1745542"/>
            <a:ext cx="3818080" cy="1518324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use online games and quizzes.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BCCA46D-2BDD-BB90-EB37-C4C641D6913C}"/>
              </a:ext>
            </a:extLst>
          </p:cNvPr>
          <p:cNvSpPr/>
          <p:nvPr/>
        </p:nvSpPr>
        <p:spPr>
          <a:xfrm>
            <a:off x="5372101" y="3639650"/>
            <a:ext cx="5438774" cy="2063201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They can make learning more fun and interactive.</a:t>
            </a:r>
          </a:p>
        </p:txBody>
      </p:sp>
    </p:spTree>
    <p:extLst>
      <p:ext uri="{BB962C8B-B14F-4D97-AF65-F5344CB8AC3E}">
        <p14:creationId xmlns:p14="http://schemas.microsoft.com/office/powerpoint/2010/main" val="169010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6B534-CC02-912B-F16F-D5740B9C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A6F7BA-38BD-FD11-3095-F8E1AD7DE602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666FC-4D9B-0B9A-6BC7-566AF7F10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6" y="1136797"/>
            <a:ext cx="992431" cy="10709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D8496B-9029-A73E-6D50-073A2FBB742E}"/>
              </a:ext>
            </a:extLst>
          </p:cNvPr>
          <p:cNvSpPr/>
          <p:nvPr/>
        </p:nvSpPr>
        <p:spPr>
          <a:xfrm>
            <a:off x="8109490" y="508818"/>
            <a:ext cx="4029074" cy="6463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answers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E3835-456A-FE81-E828-5B0B3AF79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93" y="4921980"/>
            <a:ext cx="3071691" cy="835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7057A-2C6C-C9AF-86F9-83E1249DB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67" y="1924905"/>
            <a:ext cx="2973392" cy="1212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184265-B666-18B6-557C-62DA98B0F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493" y="3283858"/>
            <a:ext cx="2627308" cy="1336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48E84-E634-409D-B346-6F60219431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64880"/>
            <a:ext cx="1385198" cy="219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C5F372-ED17-A05F-B144-E5AAE4E95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1875" y="4035340"/>
            <a:ext cx="1295260" cy="206320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94ECAC2-5F48-7764-9B87-DAE46BA2B551}"/>
              </a:ext>
            </a:extLst>
          </p:cNvPr>
          <p:cNvSpPr/>
          <p:nvPr/>
        </p:nvSpPr>
        <p:spPr>
          <a:xfrm>
            <a:off x="6364145" y="1745542"/>
            <a:ext cx="3818080" cy="1518324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read storybooks.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DACE166-E696-D1F9-933A-54C6B5E05FDF}"/>
              </a:ext>
            </a:extLst>
          </p:cNvPr>
          <p:cNvSpPr/>
          <p:nvPr/>
        </p:nvSpPr>
        <p:spPr>
          <a:xfrm>
            <a:off x="5372101" y="3639650"/>
            <a:ext cx="5438774" cy="2063201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You can summarize each chapter to improve your reading skills.</a:t>
            </a:r>
          </a:p>
        </p:txBody>
      </p:sp>
    </p:spTree>
    <p:extLst>
      <p:ext uri="{BB962C8B-B14F-4D97-AF65-F5344CB8AC3E}">
        <p14:creationId xmlns:p14="http://schemas.microsoft.com/office/powerpoint/2010/main" val="42694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CDC36-1DA0-7D5A-AD03-FA3CBBEEE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00FAE0-5175-D6EA-F487-770C965E0907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4BA5BD-920F-41AE-1207-3634EA600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6" y="1136797"/>
            <a:ext cx="992431" cy="10709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2AE749-7C17-CCB2-97E3-52CEB1BA4601}"/>
              </a:ext>
            </a:extLst>
          </p:cNvPr>
          <p:cNvSpPr/>
          <p:nvPr/>
        </p:nvSpPr>
        <p:spPr>
          <a:xfrm>
            <a:off x="8109490" y="508818"/>
            <a:ext cx="4029074" cy="6463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answers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52997E-7DB6-CA80-64B5-8C5834B44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93" y="4921980"/>
            <a:ext cx="3071691" cy="835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752E43-8847-5706-C595-E164ADBCF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67" y="1924905"/>
            <a:ext cx="2973392" cy="1212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B0090B-B2C4-7961-997D-6B96F401E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493" y="3283858"/>
            <a:ext cx="2627308" cy="1336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904B0-7E9F-88CA-0570-DFE042F46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64880"/>
            <a:ext cx="1385198" cy="219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7427BF-E632-220A-1CF1-200B011DF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1875" y="4035340"/>
            <a:ext cx="1295260" cy="206320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3000495-C56F-F456-8D54-7D770C59EDC0}"/>
              </a:ext>
            </a:extLst>
          </p:cNvPr>
          <p:cNvSpPr/>
          <p:nvPr/>
        </p:nvSpPr>
        <p:spPr>
          <a:xfrm>
            <a:off x="6364145" y="1745542"/>
            <a:ext cx="3818080" cy="1518324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study in groups.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FEF9688-54EB-A84A-9365-A9881F0A8FD1}"/>
              </a:ext>
            </a:extLst>
          </p:cNvPr>
          <p:cNvSpPr/>
          <p:nvPr/>
        </p:nvSpPr>
        <p:spPr>
          <a:xfrm>
            <a:off x="5372101" y="3639650"/>
            <a:ext cx="5438774" cy="2199715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discuss topics, share ideas, and help each other understand difficult concepts.</a:t>
            </a:r>
          </a:p>
        </p:txBody>
      </p:sp>
    </p:spTree>
    <p:extLst>
      <p:ext uri="{BB962C8B-B14F-4D97-AF65-F5344CB8AC3E}">
        <p14:creationId xmlns:p14="http://schemas.microsoft.com/office/powerpoint/2010/main" val="287078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166B-82AB-908B-3C5D-90CE36B6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C468D-9703-A622-E644-B3F9136CEF0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3E56D-5ABE-D4C1-4350-62FB506A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5AB6A-9335-E1BD-9390-DCDBAE82A15A}"/>
              </a:ext>
            </a:extLst>
          </p:cNvPr>
          <p:cNvSpPr txBox="1"/>
          <p:nvPr/>
        </p:nvSpPr>
        <p:spPr>
          <a:xfrm>
            <a:off x="4867134" y="4143638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Speaking </a:t>
            </a:r>
          </a:p>
        </p:txBody>
      </p:sp>
    </p:spTree>
    <p:extLst>
      <p:ext uri="{BB962C8B-B14F-4D97-AF65-F5344CB8AC3E}">
        <p14:creationId xmlns:p14="http://schemas.microsoft.com/office/powerpoint/2010/main" val="780914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36612"/>
            <a:ext cx="63018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Practice stressing 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content words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 in a sentence.</a:t>
            </a:r>
            <a:endParaRPr lang="en-US" sz="3600" dirty="0"/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Talk about fun ways/methods to learn English.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DF00F-ECBD-BDD8-EE4C-ACE24F327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3CF4F1-6CB9-5648-703F-41F3204A7983}"/>
              </a:ext>
            </a:extLst>
          </p:cNvPr>
          <p:cNvSpPr txBox="1"/>
          <p:nvPr/>
        </p:nvSpPr>
        <p:spPr>
          <a:xfrm>
            <a:off x="138035" y="1542261"/>
            <a:ext cx="11892039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In pairs: Look at the pictures of fun ways to learn English. Say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what the activities are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and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discuss the purpose of the study methods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below and your own ideas.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FDFDB1-66C4-793A-F476-8A63A775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396" y="3867150"/>
            <a:ext cx="1518723" cy="2411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DFB95-1D10-9DFA-CA7D-72C5CFE3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185" y="3870123"/>
            <a:ext cx="1518723" cy="2419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A93F8-C245-19F2-6E40-CE2D557C3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499" y="483079"/>
            <a:ext cx="9367302" cy="10396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5060B-26B2-46DE-3FD0-2FC1AAC87760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</p:spTree>
    <p:extLst>
      <p:ext uri="{BB962C8B-B14F-4D97-AF65-F5344CB8AC3E}">
        <p14:creationId xmlns:p14="http://schemas.microsoft.com/office/powerpoint/2010/main" val="2452042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CDBC0-2678-4420-E65B-590FFC4BC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E61E20-3EA1-98A9-84A5-239DD5D84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677" y="4069408"/>
            <a:ext cx="1385198" cy="2199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B4A28A-D227-4E3D-FB5F-7F301B856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065" y="4261705"/>
            <a:ext cx="1295260" cy="2063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5B6DEE-64A1-7243-C486-F7BD35E46AEF}"/>
              </a:ext>
            </a:extLst>
          </p:cNvPr>
          <p:cNvSpPr txBox="1"/>
          <p:nvPr/>
        </p:nvSpPr>
        <p:spPr>
          <a:xfrm>
            <a:off x="13438" y="4765735"/>
            <a:ext cx="191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Example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B2DE4C-9BA3-DB78-3A26-0B041B5A9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491" y="492701"/>
            <a:ext cx="4078272" cy="16447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A30698-D475-FC78-9F99-E2578824C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900" y="778661"/>
            <a:ext cx="3590425" cy="16046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905C8C-F448-5BE7-88B2-0D21A93DC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691" y="2724660"/>
            <a:ext cx="2264635" cy="13092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3A1C1-A8F5-2207-0677-EB4601A225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307" y="2466010"/>
            <a:ext cx="4275201" cy="18265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E861B1-26BC-6711-A4F5-6E801B0FC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17" y="490937"/>
            <a:ext cx="3381265" cy="38884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E7B753-FFB1-029D-09A9-3CA3183EC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4875" y="4375241"/>
            <a:ext cx="3071691" cy="83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CDC8BE-C547-32B0-3A8B-B12B6D21B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873" y="502227"/>
            <a:ext cx="4970294" cy="585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54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7D8F5-94AC-179B-176F-0E3DAE5F5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43" y="503233"/>
            <a:ext cx="5030679" cy="583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27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E8369-262A-B4CD-3279-46A3480DA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527" y="509985"/>
            <a:ext cx="5057458" cy="58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82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CB1E4D-A2DD-3BA8-4CEB-F230634D7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357" y="491807"/>
            <a:ext cx="5073333" cy="587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06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C129C-CC13-749F-5F39-967C8E25D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8A7D1A-DBD9-3E7B-E7BF-56C41DEA525F}"/>
              </a:ext>
            </a:extLst>
          </p:cNvPr>
          <p:cNvSpPr txBox="1"/>
          <p:nvPr/>
        </p:nvSpPr>
        <p:spPr>
          <a:xfrm>
            <a:off x="7781925" y="483078"/>
            <a:ext cx="431482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answers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12EE5-E00D-FCC5-8A52-119BC2B0826E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8F49E-C304-5DDF-82EA-96270E956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8" y="2258630"/>
            <a:ext cx="3495177" cy="411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E23595-4DB5-A48A-03E2-8BD605E37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522739"/>
            <a:ext cx="3321032" cy="3852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209E4B-F07A-0B0A-BF82-1CB209F0FD1A}"/>
              </a:ext>
            </a:extLst>
          </p:cNvPr>
          <p:cNvSpPr txBox="1"/>
          <p:nvPr/>
        </p:nvSpPr>
        <p:spPr>
          <a:xfrm>
            <a:off x="-200026" y="1258326"/>
            <a:ext cx="5534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</a:rPr>
              <a:t>Listen to music in English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5846E9-E452-AEFF-B574-A2A377FA65A5}"/>
              </a:ext>
            </a:extLst>
          </p:cNvPr>
          <p:cNvSpPr txBox="1"/>
          <p:nvPr/>
        </p:nvSpPr>
        <p:spPr>
          <a:xfrm>
            <a:off x="7210425" y="1481042"/>
            <a:ext cx="4314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</a:rPr>
              <a:t>Read books in English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3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2EEE8-710A-2FE8-9229-7787C5D3F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A5CA6C-86C7-81EC-6013-EE996DA43F65}"/>
              </a:ext>
            </a:extLst>
          </p:cNvPr>
          <p:cNvSpPr txBox="1"/>
          <p:nvPr/>
        </p:nvSpPr>
        <p:spPr>
          <a:xfrm>
            <a:off x="7781925" y="483078"/>
            <a:ext cx="431482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answers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B9E7EB-2388-40B9-4C6E-BFABDCC4EA1B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15F495-F43D-4C2B-FB9A-918C96EF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616" y="2548724"/>
            <a:ext cx="3277772" cy="3795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CCFDAE-3E57-F7E3-7DCF-912225F78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8" y="2634359"/>
            <a:ext cx="3106622" cy="3586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36DCC4-F5FB-F09B-C9FF-EEC8B194582A}"/>
              </a:ext>
            </a:extLst>
          </p:cNvPr>
          <p:cNvSpPr txBox="1"/>
          <p:nvPr/>
        </p:nvSpPr>
        <p:spPr>
          <a:xfrm>
            <a:off x="-125603" y="1281720"/>
            <a:ext cx="59072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</a:rPr>
              <a:t>Practice writing in English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DEBE3-FEAC-55A3-45F6-94845E5C36E6}"/>
              </a:ext>
            </a:extLst>
          </p:cNvPr>
          <p:cNvSpPr txBox="1"/>
          <p:nvPr/>
        </p:nvSpPr>
        <p:spPr>
          <a:xfrm>
            <a:off x="6600142" y="1434030"/>
            <a:ext cx="5591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</a:rPr>
              <a:t>Sing along with English songs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1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3DD8B-52DF-1C8D-7447-4F352FED6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596926-3C21-CBD7-A492-E16EBE7B0409}"/>
              </a:ext>
            </a:extLst>
          </p:cNvPr>
          <p:cNvSpPr txBox="1"/>
          <p:nvPr/>
        </p:nvSpPr>
        <p:spPr>
          <a:xfrm>
            <a:off x="6633714" y="48084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463C8C-2815-59F6-E502-FCEC6F5D09FC}"/>
              </a:ext>
            </a:extLst>
          </p:cNvPr>
          <p:cNvSpPr/>
          <p:nvPr/>
        </p:nvSpPr>
        <p:spPr>
          <a:xfrm>
            <a:off x="8109490" y="508818"/>
            <a:ext cx="4029074" cy="6463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answers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74E9A7-9EA6-103F-32CB-BEBAF278A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10" y="4671250"/>
            <a:ext cx="3071691" cy="835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30A3B-FBDA-EA30-3BF8-9984AE6D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105" y="1745542"/>
            <a:ext cx="2973392" cy="1212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B23B11-BF7B-55B4-AEC0-E080D9D0D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00" y="3094940"/>
            <a:ext cx="2627308" cy="1336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5C7636-DA33-EAA8-1CFC-ADFB12F6F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50" y="3763315"/>
            <a:ext cx="1385198" cy="219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B50BE-0AA9-D6E5-8E0D-0162C0A97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0875" y="4126373"/>
            <a:ext cx="1295260" cy="206320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159F2FC-E3EB-AA82-D438-5EC74934AA9C}"/>
              </a:ext>
            </a:extLst>
          </p:cNvPr>
          <p:cNvSpPr/>
          <p:nvPr/>
        </p:nvSpPr>
        <p:spPr>
          <a:xfrm>
            <a:off x="7387772" y="1700026"/>
            <a:ext cx="3818080" cy="1518324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listen to music in English.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2580756-2196-4037-11D4-838047A19C4C}"/>
              </a:ext>
            </a:extLst>
          </p:cNvPr>
          <p:cNvSpPr/>
          <p:nvPr/>
        </p:nvSpPr>
        <p:spPr>
          <a:xfrm>
            <a:off x="5372101" y="3639650"/>
            <a:ext cx="5438774" cy="2063201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learn new words from songs and it’s more fun.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63AD9-A003-4B08-F194-99AEFA27B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6" y="430364"/>
            <a:ext cx="2463690" cy="29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7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C3255-51A5-87C7-CD21-F39EED927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18B52D-37AE-D8C7-C9AB-79775E85C4B7}"/>
              </a:ext>
            </a:extLst>
          </p:cNvPr>
          <p:cNvSpPr txBox="1"/>
          <p:nvPr/>
        </p:nvSpPr>
        <p:spPr>
          <a:xfrm>
            <a:off x="6633714" y="48084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82B948-3807-8A37-862A-A22641B2CA2D}"/>
              </a:ext>
            </a:extLst>
          </p:cNvPr>
          <p:cNvSpPr/>
          <p:nvPr/>
        </p:nvSpPr>
        <p:spPr>
          <a:xfrm>
            <a:off x="8109490" y="508818"/>
            <a:ext cx="4029074" cy="6463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answers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B5E17-751E-F98E-A3D3-899A65CE4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10" y="4671250"/>
            <a:ext cx="3071691" cy="835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5B847E-BA03-9223-D4F8-B5997FED3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105" y="1745542"/>
            <a:ext cx="2973392" cy="1212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2FA120-E2D2-B825-6FA3-AEA568302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00" y="3094940"/>
            <a:ext cx="2627308" cy="1336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37EBB1-E1A1-C3ED-26CD-C6F2BBB77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50" y="3763315"/>
            <a:ext cx="1385198" cy="219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F712BA-0D7A-0339-0891-60B897E48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0875" y="4126373"/>
            <a:ext cx="1295260" cy="206320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454477B-CDB7-C15F-3F7C-4CA5BF87ACB4}"/>
              </a:ext>
            </a:extLst>
          </p:cNvPr>
          <p:cNvSpPr/>
          <p:nvPr/>
        </p:nvSpPr>
        <p:spPr>
          <a:xfrm>
            <a:off x="7387772" y="1700026"/>
            <a:ext cx="3818080" cy="1518324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read books in English.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CCFD84E-1F5C-33F9-46C9-8D481E8056F0}"/>
              </a:ext>
            </a:extLst>
          </p:cNvPr>
          <p:cNvSpPr/>
          <p:nvPr/>
        </p:nvSpPr>
        <p:spPr>
          <a:xfrm>
            <a:off x="5372101" y="3639650"/>
            <a:ext cx="5438774" cy="2063201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expand our vocabulary capacity.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7A21F6-45DD-AC88-2CFE-1BE103DCC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0" y="444055"/>
            <a:ext cx="2508325" cy="290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22510-725D-77A9-2D87-B59413C5C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4248AF-1287-57DF-E50D-9362409D36A8}"/>
              </a:ext>
            </a:extLst>
          </p:cNvPr>
          <p:cNvSpPr txBox="1"/>
          <p:nvPr/>
        </p:nvSpPr>
        <p:spPr>
          <a:xfrm>
            <a:off x="6633714" y="48084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163919-A550-F9D3-F2B8-A4293CAD4CE5}"/>
              </a:ext>
            </a:extLst>
          </p:cNvPr>
          <p:cNvSpPr/>
          <p:nvPr/>
        </p:nvSpPr>
        <p:spPr>
          <a:xfrm>
            <a:off x="8109490" y="508818"/>
            <a:ext cx="4029074" cy="6463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answers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36B54-843D-18C3-1058-CE5B1396E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10" y="4671250"/>
            <a:ext cx="3071691" cy="835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83186A-3236-C6F1-3D48-59CB002DE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105" y="1745542"/>
            <a:ext cx="2973392" cy="1212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CF344-0BC7-8AAC-18DE-7078DA398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00" y="3094940"/>
            <a:ext cx="2627308" cy="1336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80C4AC-5815-9F84-B4D4-5EFFEE5EF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50" y="3763315"/>
            <a:ext cx="1385198" cy="219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1B05A4-0CB6-76C4-CD7C-48D2BA9BE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0875" y="4126373"/>
            <a:ext cx="1295260" cy="206320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0E42C1D-E39B-DCDA-BF4A-F55B1E6FA94E}"/>
              </a:ext>
            </a:extLst>
          </p:cNvPr>
          <p:cNvSpPr/>
          <p:nvPr/>
        </p:nvSpPr>
        <p:spPr>
          <a:xfrm>
            <a:off x="7387772" y="1700026"/>
            <a:ext cx="3818080" cy="1518324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write daily journals in English.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39D721-1B9A-FD0E-DA94-1173FDCB1046}"/>
              </a:ext>
            </a:extLst>
          </p:cNvPr>
          <p:cNvSpPr/>
          <p:nvPr/>
        </p:nvSpPr>
        <p:spPr>
          <a:xfrm>
            <a:off x="5372101" y="3639650"/>
            <a:ext cx="5438774" cy="2063201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practice our writing skills every day.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775E3-AD62-6E0D-92FC-214DCF08E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9" y="480849"/>
            <a:ext cx="2528729" cy="29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0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1751A-D6D7-976D-56D3-E98BCD7BA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82779D-CDFF-3ECB-0A76-9ED16A687343}"/>
              </a:ext>
            </a:extLst>
          </p:cNvPr>
          <p:cNvSpPr txBox="1"/>
          <p:nvPr/>
        </p:nvSpPr>
        <p:spPr>
          <a:xfrm>
            <a:off x="6633714" y="48084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BFAC3A-0122-C3F1-D75B-5624091055B2}"/>
              </a:ext>
            </a:extLst>
          </p:cNvPr>
          <p:cNvSpPr/>
          <p:nvPr/>
        </p:nvSpPr>
        <p:spPr>
          <a:xfrm>
            <a:off x="8109490" y="508818"/>
            <a:ext cx="4029074" cy="6463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answers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CB700-5B28-1457-1822-D5EA69D85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10" y="4671250"/>
            <a:ext cx="3071691" cy="835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2045F-DF41-A501-04D4-57E2A649B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105" y="1745542"/>
            <a:ext cx="2973392" cy="1212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7F3843-1BA1-B40A-5611-710D8EBF3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00" y="3094940"/>
            <a:ext cx="2627308" cy="1336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82A1CB-E5C3-6274-9E02-82F0D150F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50" y="3763315"/>
            <a:ext cx="1385198" cy="219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CD92B9-EEDD-08EB-34F2-E2F19B95E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0875" y="4126373"/>
            <a:ext cx="1295260" cy="206320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D4C5E5C-7903-7AA3-88BA-E4AA3D57CAFC}"/>
              </a:ext>
            </a:extLst>
          </p:cNvPr>
          <p:cNvSpPr/>
          <p:nvPr/>
        </p:nvSpPr>
        <p:spPr>
          <a:xfrm>
            <a:off x="7387772" y="1700025"/>
            <a:ext cx="3818080" cy="1595265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sing along with English songs.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47F48B0-FFAF-1B6D-84DB-4B3CE28B1212}"/>
              </a:ext>
            </a:extLst>
          </p:cNvPr>
          <p:cNvSpPr/>
          <p:nvPr/>
        </p:nvSpPr>
        <p:spPr>
          <a:xfrm>
            <a:off x="5372101" y="3639650"/>
            <a:ext cx="5438774" cy="2063201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learn more new words from lyrics and it’s entertaining too.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7F191-5679-1C1F-B474-A92091965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8819"/>
            <a:ext cx="2703900" cy="313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0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8CA20-3ADF-3FFC-6107-942AEF23E279}"/>
              </a:ext>
            </a:extLst>
          </p:cNvPr>
          <p:cNvSpPr txBox="1"/>
          <p:nvPr/>
        </p:nvSpPr>
        <p:spPr>
          <a:xfrm>
            <a:off x="1447800" y="462790"/>
            <a:ext cx="1061192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Now, </a:t>
            </a:r>
            <a:r>
              <a:rPr lang="en-US" sz="3600" b="1" i="0" dirty="0">
                <a:solidFill>
                  <a:srgbClr val="242021"/>
                </a:solidFill>
                <a:effectLst/>
              </a:rPr>
              <a:t>j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oin another pair and tell them about your favorite fun study method.</a:t>
            </a:r>
            <a:r>
              <a:rPr lang="en-US" sz="3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541AD-CCC5-78C2-C6C7-5E4802389156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5D8F30-CE2C-D3FE-612E-AEEE0FFA0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567" y="1746344"/>
            <a:ext cx="7763161" cy="1682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4CF923-8B40-4F39-B5CC-51BBD9DE7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75" y="3883306"/>
            <a:ext cx="4038630" cy="18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95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CE586-B2C5-FA98-83B4-671B5675B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7BA5E8-1772-7BEA-EDA3-F4CA27D6AC72}"/>
              </a:ext>
            </a:extLst>
          </p:cNvPr>
          <p:cNvSpPr txBox="1"/>
          <p:nvPr/>
        </p:nvSpPr>
        <p:spPr>
          <a:xfrm>
            <a:off x="1447800" y="462790"/>
            <a:ext cx="106119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EA369-F8DE-353C-5068-74CAD43468BD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BBEBF9C-AA1B-15E8-0C1C-D755A9A33E14}"/>
              </a:ext>
            </a:extLst>
          </p:cNvPr>
          <p:cNvSpPr/>
          <p:nvPr/>
        </p:nvSpPr>
        <p:spPr>
          <a:xfrm>
            <a:off x="2714624" y="1239082"/>
            <a:ext cx="9477376" cy="1728531"/>
          </a:xfrm>
          <a:prstGeom prst="wedgeRoundRectCallout">
            <a:avLst>
              <a:gd name="adj1" fmla="val -44597"/>
              <a:gd name="adj2" fmla="val 10856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Our favorite fun study method is creating comic strips to tell a short story.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2D03A-3B4E-0AE8-0B8C-6D1ACBA1F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434" y="3046562"/>
            <a:ext cx="4260941" cy="3318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ACFA3-45B3-415C-A6CB-EEDA7E5E9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5446"/>
            <a:ext cx="4038630" cy="18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7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16E25-CAB3-62FF-F256-FB0C0A79B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B62131-8249-730F-789D-6D048E7807AF}"/>
              </a:ext>
            </a:extLst>
          </p:cNvPr>
          <p:cNvSpPr txBox="1"/>
          <p:nvPr/>
        </p:nvSpPr>
        <p:spPr>
          <a:xfrm>
            <a:off x="1447800" y="462790"/>
            <a:ext cx="106119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304FC2-2431-E386-95E5-79D2DBF2FE48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CB5CE5C-2C01-8F4B-CBBF-905631BDAA92}"/>
              </a:ext>
            </a:extLst>
          </p:cNvPr>
          <p:cNvSpPr/>
          <p:nvPr/>
        </p:nvSpPr>
        <p:spPr>
          <a:xfrm>
            <a:off x="2714624" y="1239082"/>
            <a:ext cx="9477376" cy="1728531"/>
          </a:xfrm>
          <a:prstGeom prst="wedgeRoundRectCallout">
            <a:avLst>
              <a:gd name="adj1" fmla="val -44597"/>
              <a:gd name="adj2" fmla="val 10856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Our favorite fun study method is keeping a daily journal to practice writing skills.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F895C-06AA-E64C-931A-FC70B4669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25" y="3170762"/>
            <a:ext cx="3781425" cy="3127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F01466-32DF-4DFC-8932-C11C969D6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56" y="4250130"/>
            <a:ext cx="4038630" cy="18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78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BC006-42AF-B6AA-0117-118E863A7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702"/>
            <a:ext cx="12214485" cy="3784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5117B-8AAA-0C34-3CAD-7B64B59EB740}"/>
              </a:ext>
            </a:extLst>
          </p:cNvPr>
          <p:cNvSpPr txBox="1"/>
          <p:nvPr/>
        </p:nvSpPr>
        <p:spPr>
          <a:xfrm>
            <a:off x="2604238" y="469960"/>
            <a:ext cx="5426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F3C1FF"/>
                </a:highlight>
              </a:rPr>
              <a:t>Extra practice - WB - page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5F79A-DE1A-5799-038F-833DD4A23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650" y="469960"/>
            <a:ext cx="1920270" cy="21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9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35DD7-7657-5F0F-8B8C-D8CD231C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7BA5AC-BD9C-70BA-8C34-BCF0DEB791D1}"/>
              </a:ext>
            </a:extLst>
          </p:cNvPr>
          <p:cNvSpPr txBox="1"/>
          <p:nvPr/>
        </p:nvSpPr>
        <p:spPr>
          <a:xfrm>
            <a:off x="2604238" y="469960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FF"/>
                </a:highlight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1C11E-B645-3058-07BC-B4B0E5A3773C}"/>
              </a:ext>
            </a:extLst>
          </p:cNvPr>
          <p:cNvSpPr txBox="1"/>
          <p:nvPr/>
        </p:nvSpPr>
        <p:spPr>
          <a:xfrm>
            <a:off x="226218" y="1261199"/>
            <a:ext cx="11851482" cy="49924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0D0D0D"/>
                </a:solidFill>
                <a:effectLst/>
                <a:highlight>
                  <a:srgbClr val="F3C1FF"/>
                </a:highlight>
              </a:rPr>
              <a:t>My fun study methods</a:t>
            </a: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0D0D0D"/>
                </a:solidFill>
                <a:effectLst/>
              </a:rPr>
              <a:t>My Story Journal: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 I keep a cool journal where I write about my day, dreams, and adventures. It's like my personal storybook! This helps me practice writing in English, and I get to be as creative as I want. Sometimes, I share funny stories with my friends, and we all have a good laugh.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A5976-1246-533B-D2DC-F51BEA823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760" y="441385"/>
            <a:ext cx="3549832" cy="17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29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ACD3B-7A5C-AF66-9DC6-DF4B003A8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00A59F-6912-5610-179A-32831D2C9D4C}"/>
              </a:ext>
            </a:extLst>
          </p:cNvPr>
          <p:cNvSpPr txBox="1"/>
          <p:nvPr/>
        </p:nvSpPr>
        <p:spPr>
          <a:xfrm>
            <a:off x="2604238" y="469960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FF"/>
                </a:highlight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34697B-F6C4-712B-C17C-8B5169D338AB}"/>
              </a:ext>
            </a:extLst>
          </p:cNvPr>
          <p:cNvSpPr txBox="1"/>
          <p:nvPr/>
        </p:nvSpPr>
        <p:spPr>
          <a:xfrm>
            <a:off x="208359" y="1395583"/>
            <a:ext cx="11775282" cy="49924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0D0D0D"/>
                </a:solidFill>
                <a:effectLst/>
                <a:highlight>
                  <a:srgbClr val="F3C1FF"/>
                </a:highlight>
              </a:rPr>
              <a:t>My fun study methods</a:t>
            </a: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0D0D0D"/>
                </a:solidFill>
                <a:effectLst/>
              </a:rPr>
              <a:t>Word Detective Game: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 I turn into a word detective! I pick a new word every day and find it everywhere - in books, on TV, or even in conversations. Then, I make a sentence with it. This game makes learning new words super exciting and makes me feel like a real detective on a language mission.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E16A77-47C9-6512-15ED-7FA2F974B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975" y="469960"/>
            <a:ext cx="2105025" cy="202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876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6DD39-C046-5333-A7C8-D18305C7F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1BEA08-27CC-B1B6-6072-0052C8D42842}"/>
              </a:ext>
            </a:extLst>
          </p:cNvPr>
          <p:cNvSpPr txBox="1"/>
          <p:nvPr/>
        </p:nvSpPr>
        <p:spPr>
          <a:xfrm>
            <a:off x="0" y="483079"/>
            <a:ext cx="12192000" cy="120032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Practice saying these sentences by stressing the underlined words.</a:t>
            </a:r>
          </a:p>
        </p:txBody>
      </p:sp>
      <p:pic>
        <p:nvPicPr>
          <p:cNvPr id="2" name="CD1 TRACK 05">
            <a:hlinkClick r:id="" action="ppaction://media"/>
            <a:extLst>
              <a:ext uri="{FF2B5EF4-FFF2-40B4-BE49-F238E27FC236}">
                <a16:creationId xmlns:a16="http://schemas.microsoft.com/office/drawing/2014/main" id="{1CCB1A7F-EA76-3253-F88D-0B4A8A6A9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8375" y="1840427"/>
            <a:ext cx="717550" cy="717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ADFF68-6B33-02C7-EB62-4D802C057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66" y="2825700"/>
            <a:ext cx="11036867" cy="1930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BFC24-C943-4429-B894-61FA077C1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574" y="4361772"/>
            <a:ext cx="4038630" cy="18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7886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8C511-5E68-5BC3-5A88-5E7F5A94D57D}"/>
              </a:ext>
            </a:extLst>
          </p:cNvPr>
          <p:cNvSpPr txBox="1"/>
          <p:nvPr/>
        </p:nvSpPr>
        <p:spPr>
          <a:xfrm>
            <a:off x="5327351" y="444023"/>
            <a:ext cx="686464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COMPETITION TIME: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Create groups/teams of 5 students.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You will be given some English words with unusual stressed syllables.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You have to underline the stress syllable(s) in these words.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The team(s) with the most correct answers win(s).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Time limit: 5 minutes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FC3AC-9B8F-FC11-7D48-7CD2C3875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299"/>
            <a:ext cx="5327351" cy="29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274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5119" y="1763768"/>
            <a:ext cx="11101761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</a:rPr>
              <a:t>Pronunciation</a:t>
            </a:r>
            <a:r>
              <a:rPr lang="en-US" sz="3600" b="1" i="1" dirty="0">
                <a:solidFill>
                  <a:srgbClr val="002060"/>
                </a:solidFill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Practice stressing content words in a sentence.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Speaking</a:t>
            </a:r>
            <a:r>
              <a:rPr lang="en-US" sz="3600" b="1" i="1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Talk about fun ways/methods to learn English. 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4161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Practice saying sentences in the Pronunciation(SB) by stressing content words.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Prepare for the next lesson (Vocabulary &amp; Listening - pages 8 &amp; 9 - SB).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73EBF-583D-7FA2-3AF4-2BFD6A7F3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493CEB-5F1C-F466-7621-3A9D5D6E5551}"/>
              </a:ext>
            </a:extLst>
          </p:cNvPr>
          <p:cNvSpPr txBox="1"/>
          <p:nvPr/>
        </p:nvSpPr>
        <p:spPr>
          <a:xfrm>
            <a:off x="5717876" y="454954"/>
            <a:ext cx="6045499" cy="531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highlight>
                  <a:srgbClr val="FFFF00"/>
                </a:highlight>
              </a:rPr>
              <a:t>Example: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4400" dirty="0">
                <a:solidFill>
                  <a:srgbClr val="0D0D0D"/>
                </a:solidFill>
              </a:rPr>
              <a:t>Trapeze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FF0000"/>
                </a:solidFill>
              </a:rPr>
              <a:t>Answer: Tra</a:t>
            </a:r>
            <a:r>
              <a:rPr lang="en-US" sz="4400" b="1" u="sng" dirty="0">
                <a:solidFill>
                  <a:srgbClr val="FF0000"/>
                </a:solidFill>
              </a:rPr>
              <a:t>peze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FF0000"/>
                </a:solidFill>
              </a:rPr>
              <a:t>/</a:t>
            </a:r>
            <a:r>
              <a:rPr lang="en-US" sz="4400" dirty="0" err="1">
                <a:solidFill>
                  <a:srgbClr val="FF0000"/>
                </a:solidFill>
              </a:rPr>
              <a:t>trəˈpiːz</a:t>
            </a:r>
            <a:r>
              <a:rPr lang="en-US" sz="4400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49C65-9110-5527-7037-C62B2CFCB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8299"/>
            <a:ext cx="5327351" cy="2952909"/>
          </a:xfrm>
          <a:prstGeom prst="rect">
            <a:avLst/>
          </a:prstGeom>
        </p:spPr>
      </p:pic>
      <p:pic>
        <p:nvPicPr>
          <p:cNvPr id="2" name="trapeze">
            <a:hlinkClick r:id="" action="ppaction://media"/>
            <a:extLst>
              <a:ext uri="{FF2B5EF4-FFF2-40B4-BE49-F238E27FC236}">
                <a16:creationId xmlns:a16="http://schemas.microsoft.com/office/drawing/2014/main" id="{A45BA82B-82FA-201C-E1B6-8A6EE570D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4525" y="5152252"/>
            <a:ext cx="62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674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A689-F2A8-333F-74C0-43CB22EC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90659-E9F7-6DDA-EC7B-DB25316D472A}"/>
              </a:ext>
            </a:extLst>
          </p:cNvPr>
          <p:cNvSpPr txBox="1"/>
          <p:nvPr/>
        </p:nvSpPr>
        <p:spPr>
          <a:xfrm>
            <a:off x="6515100" y="612844"/>
            <a:ext cx="47910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Economical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Literature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Recipe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Jewelry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Dessert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Finance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Antique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Liaison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Oblique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Reservoir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3D06D9-554B-9ECF-C469-AC05005D0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299"/>
            <a:ext cx="5327351" cy="29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34674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E5F1-6B22-95D5-5270-39E9AB3D8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88FA53-3696-22A3-E09E-8D4ADFCD5170}"/>
              </a:ext>
            </a:extLst>
          </p:cNvPr>
          <p:cNvSpPr txBox="1"/>
          <p:nvPr/>
        </p:nvSpPr>
        <p:spPr>
          <a:xfrm>
            <a:off x="5432126" y="612844"/>
            <a:ext cx="65788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Eco</a:t>
            </a:r>
            <a:r>
              <a:rPr lang="en-US" sz="3600" b="1" u="sng" dirty="0">
                <a:solidFill>
                  <a:srgbClr val="FF0000"/>
                </a:solidFill>
              </a:rPr>
              <a:t>no</a:t>
            </a:r>
            <a:r>
              <a:rPr lang="en-US" sz="3600" dirty="0">
                <a:solidFill>
                  <a:srgbClr val="0D0D0D"/>
                </a:solidFill>
              </a:rPr>
              <a:t>mical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ek.əˈnɒm.ɪ.kəl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3600" b="1" u="sng" dirty="0">
                <a:solidFill>
                  <a:srgbClr val="FF0000"/>
                </a:solidFill>
              </a:rPr>
              <a:t>Li</a:t>
            </a:r>
            <a:r>
              <a:rPr lang="en-US" sz="3600" dirty="0">
                <a:solidFill>
                  <a:srgbClr val="0D0D0D"/>
                </a:solidFill>
              </a:rPr>
              <a:t>terature 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/ˈ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lɪt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̬.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ɚ.ə.tʃɚ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3600" b="1" u="sng" dirty="0">
                <a:solidFill>
                  <a:srgbClr val="FF0000"/>
                </a:solidFill>
              </a:rPr>
              <a:t>Re</a:t>
            </a:r>
            <a:r>
              <a:rPr lang="en-US" sz="3600" dirty="0">
                <a:solidFill>
                  <a:srgbClr val="0D0D0D"/>
                </a:solidFill>
              </a:rPr>
              <a:t>cipe 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 /ˈ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res.ə.pi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3600" b="1" u="sng" dirty="0">
                <a:solidFill>
                  <a:srgbClr val="FF0000"/>
                </a:solidFill>
              </a:rPr>
              <a:t>Jew</a:t>
            </a:r>
            <a:r>
              <a:rPr lang="en-US" sz="3600" dirty="0">
                <a:solidFill>
                  <a:srgbClr val="0D0D0D"/>
                </a:solidFill>
              </a:rPr>
              <a:t>elry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/ˈ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dʒu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ː.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əl.ri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De</a:t>
            </a:r>
            <a:r>
              <a:rPr lang="en-US" sz="3600" b="1" u="sng" dirty="0">
                <a:solidFill>
                  <a:srgbClr val="FF0000"/>
                </a:solidFill>
              </a:rPr>
              <a:t>ssert</a:t>
            </a:r>
            <a:r>
              <a:rPr lang="en-US" sz="3600" dirty="0">
                <a:solidFill>
                  <a:srgbClr val="0D0D0D"/>
                </a:solidFill>
              </a:rPr>
              <a:t> 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dɪˈzɝːt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3600" b="1" u="sng" dirty="0">
                <a:solidFill>
                  <a:srgbClr val="FF0000"/>
                </a:solidFill>
              </a:rPr>
              <a:t>Fi</a:t>
            </a:r>
            <a:r>
              <a:rPr lang="en-US" sz="3600" dirty="0">
                <a:solidFill>
                  <a:srgbClr val="0D0D0D"/>
                </a:solidFill>
              </a:rPr>
              <a:t>nance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/ˈ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faɪ.næns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An</a:t>
            </a:r>
            <a:r>
              <a:rPr lang="en-US" sz="3600" b="1" u="sng" dirty="0">
                <a:solidFill>
                  <a:srgbClr val="FF0000"/>
                </a:solidFill>
              </a:rPr>
              <a:t>tique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ænˈtiːk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Li</a:t>
            </a:r>
            <a:r>
              <a:rPr lang="en-US" sz="3600" b="1" u="sng" dirty="0">
                <a:solidFill>
                  <a:srgbClr val="FF0000"/>
                </a:solidFill>
              </a:rPr>
              <a:t>ai</a:t>
            </a:r>
            <a:r>
              <a:rPr lang="en-US" sz="3600" dirty="0">
                <a:solidFill>
                  <a:srgbClr val="0D0D0D"/>
                </a:solidFill>
              </a:rPr>
              <a:t>son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liˈeɪ.zɑːn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O</a:t>
            </a:r>
            <a:r>
              <a:rPr lang="en-US" sz="3600" b="1" u="sng" dirty="0">
                <a:solidFill>
                  <a:srgbClr val="FF0000"/>
                </a:solidFill>
              </a:rPr>
              <a:t>blique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 /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oʊˈbliːk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3600" b="1" u="sng" dirty="0">
                <a:solidFill>
                  <a:srgbClr val="FF0000"/>
                </a:solidFill>
              </a:rPr>
              <a:t>Re</a:t>
            </a:r>
            <a:r>
              <a:rPr lang="en-US" sz="3600" dirty="0">
                <a:solidFill>
                  <a:srgbClr val="0D0D0D"/>
                </a:solidFill>
              </a:rPr>
              <a:t>servoir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 /ˈ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rez.ɚ.vwɑːr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9C5F83-6E08-70F8-9CE6-0D81BF64789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1638299"/>
            <a:ext cx="5327351" cy="2952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ABBB6-777C-0770-13F1-2F0C2613D024}"/>
              </a:ext>
            </a:extLst>
          </p:cNvPr>
          <p:cNvSpPr txBox="1"/>
          <p:nvPr/>
        </p:nvSpPr>
        <p:spPr>
          <a:xfrm>
            <a:off x="1557584" y="317569"/>
            <a:ext cx="2212181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highlight>
                  <a:srgbClr val="FFFF00"/>
                </a:highlight>
              </a:rPr>
              <a:t>Answers   </a:t>
            </a:r>
          </a:p>
        </p:txBody>
      </p:sp>
      <p:pic>
        <p:nvPicPr>
          <p:cNvPr id="6" name="economical">
            <a:hlinkClick r:id="" action="ppaction://media"/>
            <a:extLst>
              <a:ext uri="{FF2B5EF4-FFF2-40B4-BE49-F238E27FC236}">
                <a16:creationId xmlns:a16="http://schemas.microsoft.com/office/drawing/2014/main" id="{00555BDE-4147-5650-9519-FE04E451F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0124" y="819541"/>
            <a:ext cx="498475" cy="498475"/>
          </a:xfrm>
          <a:prstGeom prst="rect">
            <a:avLst/>
          </a:prstGeom>
        </p:spPr>
      </p:pic>
      <p:pic>
        <p:nvPicPr>
          <p:cNvPr id="7" name="literature">
            <a:hlinkClick r:id="" action="ppaction://media"/>
            <a:extLst>
              <a:ext uri="{FF2B5EF4-FFF2-40B4-BE49-F238E27FC236}">
                <a16:creationId xmlns:a16="http://schemas.microsoft.com/office/drawing/2014/main" id="{254E6DC3-0314-AF92-4CB6-B1D4981B3E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213974" y="1362792"/>
            <a:ext cx="498474" cy="498474"/>
          </a:xfrm>
          <a:prstGeom prst="rect">
            <a:avLst/>
          </a:prstGeom>
        </p:spPr>
      </p:pic>
      <p:pic>
        <p:nvPicPr>
          <p:cNvPr id="8" name="recipe">
            <a:hlinkClick r:id="" action="ppaction://media"/>
            <a:extLst>
              <a:ext uri="{FF2B5EF4-FFF2-40B4-BE49-F238E27FC236}">
                <a16:creationId xmlns:a16="http://schemas.microsoft.com/office/drawing/2014/main" id="{D0AE2286-DB50-DC00-3D09-47C1CDBAFF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464675" y="1861266"/>
            <a:ext cx="498474" cy="498474"/>
          </a:xfrm>
          <a:prstGeom prst="rect">
            <a:avLst/>
          </a:prstGeom>
        </p:spPr>
      </p:pic>
      <p:pic>
        <p:nvPicPr>
          <p:cNvPr id="9" name="jewelry">
            <a:hlinkClick r:id="" action="ppaction://media"/>
            <a:extLst>
              <a:ext uri="{FF2B5EF4-FFF2-40B4-BE49-F238E27FC236}">
                <a16:creationId xmlns:a16="http://schemas.microsoft.com/office/drawing/2014/main" id="{D435A0F1-48B7-B25B-A9D7-D0FA7AFBA6A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464675" y="2397840"/>
            <a:ext cx="498474" cy="498474"/>
          </a:xfrm>
          <a:prstGeom prst="rect">
            <a:avLst/>
          </a:prstGeom>
        </p:spPr>
      </p:pic>
      <p:pic>
        <p:nvPicPr>
          <p:cNvPr id="10" name="dessert">
            <a:hlinkClick r:id="" action="ppaction://media"/>
            <a:extLst>
              <a:ext uri="{FF2B5EF4-FFF2-40B4-BE49-F238E27FC236}">
                <a16:creationId xmlns:a16="http://schemas.microsoft.com/office/drawing/2014/main" id="{FF26F47A-56FE-EFF9-3009-7FACA6EF24E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058275" y="2943939"/>
            <a:ext cx="498474" cy="498474"/>
          </a:xfrm>
          <a:prstGeom prst="rect">
            <a:avLst/>
          </a:prstGeom>
        </p:spPr>
      </p:pic>
      <p:pic>
        <p:nvPicPr>
          <p:cNvPr id="11" name="finance">
            <a:hlinkClick r:id="" action="ppaction://media"/>
            <a:extLst>
              <a:ext uri="{FF2B5EF4-FFF2-40B4-BE49-F238E27FC236}">
                <a16:creationId xmlns:a16="http://schemas.microsoft.com/office/drawing/2014/main" id="{A6442BCB-8564-A540-D055-F85939D1540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75798" y="3493925"/>
            <a:ext cx="467761" cy="467761"/>
          </a:xfrm>
          <a:prstGeom prst="rect">
            <a:avLst/>
          </a:prstGeom>
        </p:spPr>
      </p:pic>
      <p:pic>
        <p:nvPicPr>
          <p:cNvPr id="12" name="antique">
            <a:hlinkClick r:id="" action="ppaction://media"/>
            <a:extLst>
              <a:ext uri="{FF2B5EF4-FFF2-40B4-BE49-F238E27FC236}">
                <a16:creationId xmlns:a16="http://schemas.microsoft.com/office/drawing/2014/main" id="{B26B094C-3F76-B57E-C18D-ADE909A46DF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61474" y="4040023"/>
            <a:ext cx="498473" cy="498473"/>
          </a:xfrm>
          <a:prstGeom prst="rect">
            <a:avLst/>
          </a:prstGeom>
        </p:spPr>
      </p:pic>
      <p:pic>
        <p:nvPicPr>
          <p:cNvPr id="13" name="liaison">
            <a:hlinkClick r:id="" action="ppaction://media"/>
            <a:extLst>
              <a:ext uri="{FF2B5EF4-FFF2-40B4-BE49-F238E27FC236}">
                <a16:creationId xmlns:a16="http://schemas.microsoft.com/office/drawing/2014/main" id="{CB91FE59-AAAC-90D9-4F91-9BDF1D230A0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61473" y="4559295"/>
            <a:ext cx="498473" cy="498473"/>
          </a:xfrm>
          <a:prstGeom prst="rect">
            <a:avLst/>
          </a:prstGeom>
        </p:spPr>
      </p:pic>
      <p:pic>
        <p:nvPicPr>
          <p:cNvPr id="14" name="oblique">
            <a:hlinkClick r:id="" action="ppaction://media"/>
            <a:extLst>
              <a:ext uri="{FF2B5EF4-FFF2-40B4-BE49-F238E27FC236}">
                <a16:creationId xmlns:a16="http://schemas.microsoft.com/office/drawing/2014/main" id="{874E36AC-63F5-32FD-F02D-B723655350F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07511" y="5136106"/>
            <a:ext cx="458919" cy="458919"/>
          </a:xfrm>
          <a:prstGeom prst="rect">
            <a:avLst/>
          </a:prstGeom>
        </p:spPr>
      </p:pic>
      <p:pic>
        <p:nvPicPr>
          <p:cNvPr id="15" name="resevoir">
            <a:hlinkClick r:id="" action="ppaction://media"/>
            <a:extLst>
              <a:ext uri="{FF2B5EF4-FFF2-40B4-BE49-F238E27FC236}">
                <a16:creationId xmlns:a16="http://schemas.microsoft.com/office/drawing/2014/main" id="{7E273959-A46A-1B72-530F-32DDB23B984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661651" y="5746682"/>
            <a:ext cx="498473" cy="49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580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4049441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952</Words>
  <Application>Microsoft Office PowerPoint</Application>
  <PresentationFormat>Widescreen</PresentationFormat>
  <Paragraphs>151</Paragraphs>
  <Slides>53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663</cp:revision>
  <dcterms:created xsi:type="dcterms:W3CDTF">2023-02-01T04:45:54Z</dcterms:created>
  <dcterms:modified xsi:type="dcterms:W3CDTF">2024-05-27T02:19:34Z</dcterms:modified>
</cp:coreProperties>
</file>