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7" r:id="rId3"/>
    <p:sldId id="269" r:id="rId4"/>
    <p:sldId id="262" r:id="rId5"/>
    <p:sldId id="263" r:id="rId6"/>
    <p:sldId id="264" r:id="rId7"/>
    <p:sldId id="274" r:id="rId8"/>
    <p:sldId id="282" r:id="rId9"/>
    <p:sldId id="271" r:id="rId10"/>
    <p:sldId id="268" r:id="rId11"/>
    <p:sldId id="267" r:id="rId12"/>
    <p:sldId id="272" r:id="rId13"/>
    <p:sldId id="270" r:id="rId14"/>
    <p:sldId id="277" r:id="rId15"/>
    <p:sldId id="275" r:id="rId16"/>
    <p:sldId id="281" r:id="rId17"/>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99"/>
    <a:srgbClr val="0000CC"/>
    <a:srgbClr val="336600"/>
    <a:srgbClr val="9900CC"/>
    <a:srgbClr val="FF00FF"/>
    <a:srgbClr val="006699"/>
    <a:srgbClr val="FFFFFF"/>
    <a:srgbClr val="7C00A8"/>
    <a:srgbClr val="72009A"/>
    <a:srgbClr val="7800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1.png"/><Relationship Id="rId1" Type="http://schemas.openxmlformats.org/officeDocument/2006/relationships/image" Target="../media/image161.png"/><Relationship Id="rId5" Type="http://schemas.openxmlformats.org/officeDocument/2006/relationships/image" Target="../media/image51.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9CFD5-3F88-4EB5-8947-2C8CEB26379C}"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CC75D7DB-3C53-49FF-806E-206187FFCAA5}">
      <dgm:prSet phldrT="[Text]" custT="1"/>
      <dgm:spPr/>
      <dgm:t>
        <a:bodyPr/>
        <a:lstStyle/>
        <a:p>
          <a:r>
            <a:rPr lang="en-US" sz="2400" b="1" dirty="0" err="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Hình</a:t>
          </a:r>
          <a:r>
            <a:rPr lang="en-US" sz="24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thành</a:t>
          </a:r>
          <a:r>
            <a:rPr lang="en-US" sz="24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kiến</a:t>
          </a:r>
          <a:r>
            <a:rPr lang="en-US" sz="24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thức</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kĩ</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năng</a:t>
          </a:r>
          <a:endParaRPr lang="en-US" sz="24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800" b="0" dirty="0">
              <a:solidFill>
                <a:schemeClr val="accent5">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1800" b="0" dirty="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Quan</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sát</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trả</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lời</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câu</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hỏi</a:t>
          </a:r>
          <a:endPar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US" sz="1800" b="0" dirty="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endParaRPr>
        </a:p>
        <a:p>
          <a:r>
            <a:rPr lang="en-US" sz="1800" b="0" dirty="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Thực</a:t>
          </a:r>
          <a:r>
            <a:rPr lang="en-US" sz="1800" b="0" dirty="0"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hành</a:t>
          </a:r>
          <a:endParaRPr lang="en-US" sz="1800" b="0" dirty="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endParaRPr>
        </a:p>
      </dgm:t>
    </dgm:pt>
    <dgm:pt modelId="{2D7A8504-3184-41AB-A8F7-3EC6FF2AECCC}" type="parTrans" cxnId="{F111D31B-BB8D-40A2-9C66-15DBD8D57269}">
      <dgm:prSet/>
      <dgm:spPr/>
      <dgm:t>
        <a:bodyPr/>
        <a:lstStyle/>
        <a:p>
          <a:endParaRPr lang="en-US"/>
        </a:p>
      </dgm:t>
    </dgm:pt>
    <dgm:pt modelId="{954EAE8C-3653-4A2A-A3F0-A028509294AD}" type="sibTrans" cxnId="{F111D31B-BB8D-40A2-9C66-15DBD8D57269}">
      <dgm:prSet/>
      <dgm:spPr/>
      <dgm:t>
        <a:bodyPr/>
        <a:lstStyle/>
        <a:p>
          <a:endParaRPr lang="en-US"/>
        </a:p>
      </dgm:t>
    </dgm:pt>
    <dgm:pt modelId="{2A336EE3-B268-472D-91C6-FCC669175E95}">
      <dgm:prSet phldrT="[Text]" custT="1"/>
      <dgm:spPr/>
      <dgm:t>
        <a:bodyPr/>
        <a:lstStyle/>
        <a:p>
          <a:r>
            <a:rPr lang="en-US" sz="2400" b="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p>
        <a:p>
          <a:r>
            <a:rPr lang="en-US" sz="1800" b="0">
              <a:solidFill>
                <a:srgbClr val="00B050"/>
              </a:solidFill>
              <a:effectLst/>
              <a:latin typeface="Tahoma" panose="020B0604030504040204" pitchFamily="34" charset="0"/>
              <a:ea typeface="Tahoma" panose="020B0604030504040204" pitchFamily="34" charset="0"/>
              <a:cs typeface="Tahoma" panose="020B0604030504040204" pitchFamily="34" charset="0"/>
            </a:rPr>
            <a:t>Vận dụng kiến thức và kĩ năng đã học giải quyết vấn đề thực tiễn </a:t>
          </a:r>
          <a:endParaRPr lang="en-US" sz="1800" b="1">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gm:t>
    </dgm:pt>
    <dgm:pt modelId="{005BA137-0802-4050-927C-840CD8473F9F}" type="parTrans" cxnId="{CA94B528-A0BB-4005-84D6-FDF88EBBBA95}">
      <dgm:prSet/>
      <dgm:spPr/>
      <dgm:t>
        <a:bodyPr/>
        <a:lstStyle/>
        <a:p>
          <a:endParaRPr lang="en-US"/>
        </a:p>
      </dgm:t>
    </dgm:pt>
    <dgm:pt modelId="{87AF598E-AC2D-4DB8-AE37-EEDC55859D6E}" type="sibTrans" cxnId="{CA94B528-A0BB-4005-84D6-FDF88EBBBA95}">
      <dgm:prSet/>
      <dgm:spPr/>
      <dgm:t>
        <a:bodyPr/>
        <a:lstStyle/>
        <a:p>
          <a:endParaRPr lang="en-US"/>
        </a:p>
      </dgm:t>
    </dgm:pt>
    <dgm:pt modelId="{4C9E6448-772B-4F38-841E-F5558CC8274D}">
      <dgm:prSet phldrT="[Text]" custT="1"/>
      <dgm:spPr/>
      <dgm:t>
        <a:bodyPr/>
        <a:lstStyle/>
        <a:p>
          <a:r>
            <a:rPr lang="en-US" sz="2400" b="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Luyện tập</a:t>
          </a:r>
        </a:p>
        <a:p>
          <a:r>
            <a:rPr lang="en-US" sz="1800" b="0">
              <a:solidFill>
                <a:schemeClr val="accent4"/>
              </a:solidFill>
              <a:effectLst/>
              <a:latin typeface="Tahoma" panose="020B0604030504040204" pitchFamily="34" charset="0"/>
              <a:ea typeface="Tahoma" panose="020B0604030504040204" pitchFamily="34" charset="0"/>
              <a:cs typeface="Tahoma" panose="020B0604030504040204" pitchFamily="34" charset="0"/>
            </a:rPr>
            <a:t>Củng cố kiến thức rèn kĩ năng bài học </a:t>
          </a:r>
        </a:p>
      </dgm:t>
    </dgm:pt>
    <dgm:pt modelId="{4EE97774-BD86-402F-AAA8-3628BDE7BC96}" type="parTrans" cxnId="{81EDCBB2-2E31-4C1C-8AD1-7F1BB86124B2}">
      <dgm:prSet/>
      <dgm:spPr/>
      <dgm:t>
        <a:bodyPr/>
        <a:lstStyle/>
        <a:p>
          <a:endParaRPr lang="en-US"/>
        </a:p>
      </dgm:t>
    </dgm:pt>
    <dgm:pt modelId="{56B7B6F1-C343-4259-BBB2-B6AD7214CC42}" type="sibTrans" cxnId="{81EDCBB2-2E31-4C1C-8AD1-7F1BB86124B2}">
      <dgm:prSet/>
      <dgm:spPr/>
      <dgm:t>
        <a:bodyPr/>
        <a:lstStyle/>
        <a:p>
          <a:endParaRPr lang="en-US"/>
        </a:p>
      </dgm:t>
    </dgm:pt>
    <dgm:pt modelId="{9FE48100-4978-4F21-A15D-BE172E015155}">
      <dgm:prSet phldrT="[Text]" custT="1"/>
      <dgm:spPr/>
      <dgm:t>
        <a:bodyPr/>
        <a:lstStyle/>
        <a:p>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Mở</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đầu</a:t>
          </a:r>
          <a:endParaRPr lang="en-US" sz="2400" b="1"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Khởi</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động</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đặt</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vấn</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đề</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gợi</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mở</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tạo</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hứng</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thú</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vào</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bài</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r>
            <a:rPr lang="en-US" sz="1800" b="0" dirty="0" err="1"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mới</a:t>
          </a:r>
          <a:r>
            <a:rPr lang="en-US" sz="1800" b="0" dirty="0" smtClean="0">
              <a:solidFill>
                <a:srgbClr val="00B0F0"/>
              </a:solidFill>
              <a:effectLst/>
              <a:latin typeface="Tahoma" panose="020B0604030504040204" pitchFamily="34" charset="0"/>
              <a:ea typeface="Tahoma" panose="020B0604030504040204" pitchFamily="34" charset="0"/>
              <a:cs typeface="Tahoma" panose="020B0604030504040204" pitchFamily="34" charset="0"/>
            </a:rPr>
            <a:t> </a:t>
          </a:r>
          <a:endParaRPr lang="en-US" sz="1800" b="0" dirty="0">
            <a:solidFill>
              <a:srgbClr val="00B0F0"/>
            </a:solidFill>
            <a:effectLst/>
            <a:latin typeface="Tahoma" panose="020B0604030504040204" pitchFamily="34" charset="0"/>
            <a:ea typeface="Tahoma" panose="020B0604030504040204" pitchFamily="34" charset="0"/>
            <a:cs typeface="Tahoma" panose="020B0604030504040204" pitchFamily="34" charset="0"/>
          </a:endParaRPr>
        </a:p>
      </dgm:t>
    </dgm:pt>
    <dgm:pt modelId="{D6AD4287-8634-481C-8C2C-C2FEE024C697}" type="sibTrans" cxnId="{F581976C-A51A-4463-B470-4ABA3F513E15}">
      <dgm:prSet/>
      <dgm:spPr/>
      <dgm:t>
        <a:bodyPr/>
        <a:lstStyle/>
        <a:p>
          <a:endParaRPr lang="en-US"/>
        </a:p>
      </dgm:t>
    </dgm:pt>
    <dgm:pt modelId="{0CC2E3EC-26D6-487F-807E-B348F2C360B2}" type="parTrans" cxnId="{F581976C-A51A-4463-B470-4ABA3F513E15}">
      <dgm:prSet/>
      <dgm:spPr/>
      <dgm:t>
        <a:bodyPr/>
        <a:lstStyle/>
        <a:p>
          <a:endParaRPr lang="en-US"/>
        </a:p>
      </dgm:t>
    </dgm:pt>
    <dgm:pt modelId="{7CF1E0DA-CFCE-486F-816B-698BF15BBA0C}">
      <dgm:prSet phldrT="[Text]" phldr="1"/>
      <dgm:spPr>
        <a:blipFill rotWithShape="0">
          <a:blip xmlns:r="http://schemas.openxmlformats.org/officeDocument/2006/relationships" r:embed="rId1"/>
          <a:stretch>
            <a:fillRect/>
          </a:stretch>
        </a:blipFill>
      </dgm:spPr>
      <dgm:t>
        <a:bodyPr/>
        <a:lstStyle/>
        <a:p>
          <a:endParaRPr lang="en-US" dirty="0"/>
        </a:p>
      </dgm:t>
    </dgm:pt>
    <dgm:pt modelId="{BE4C11CD-8C96-49F4-AFBF-8DD4D722277E}" type="sibTrans" cxnId="{50C77195-473A-452D-B66B-2531840E8F93}">
      <dgm:prSet/>
      <dgm:spPr/>
      <dgm:t>
        <a:bodyPr/>
        <a:lstStyle/>
        <a:p>
          <a:endParaRPr lang="en-US"/>
        </a:p>
      </dgm:t>
    </dgm:pt>
    <dgm:pt modelId="{C26BEA42-95CF-49ED-9600-D5F4860B26A9}" type="parTrans" cxnId="{50C77195-473A-452D-B66B-2531840E8F93}">
      <dgm:prSet/>
      <dgm:spPr/>
      <dgm:t>
        <a:bodyPr/>
        <a:lstStyle/>
        <a:p>
          <a:endParaRPr lang="en-US"/>
        </a:p>
      </dgm:t>
    </dgm:pt>
    <dgm:pt modelId="{951017CB-E285-42F3-BF3F-42166D20113A}" type="pres">
      <dgm:prSet presAssocID="{D4B9CFD5-3F88-4EB5-8947-2C8CEB26379C}" presName="Name0" presStyleCnt="0">
        <dgm:presLayoutVars>
          <dgm:chMax val="1"/>
          <dgm:chPref val="1"/>
          <dgm:dir/>
          <dgm:resizeHandles/>
        </dgm:presLayoutVars>
      </dgm:prSet>
      <dgm:spPr/>
      <dgm:t>
        <a:bodyPr/>
        <a:lstStyle/>
        <a:p>
          <a:endParaRPr lang="en-US"/>
        </a:p>
      </dgm:t>
    </dgm:pt>
    <dgm:pt modelId="{FED6600A-37E9-4B17-93CE-5A706B505FFF}" type="pres">
      <dgm:prSet presAssocID="{7CF1E0DA-CFCE-486F-816B-698BF15BBA0C}" presName="Parent" presStyleLbl="node1" presStyleIdx="0" presStyleCnt="2" custLinFactNeighborX="-39737">
        <dgm:presLayoutVars>
          <dgm:chMax val="4"/>
          <dgm:chPref val="3"/>
        </dgm:presLayoutVars>
      </dgm:prSet>
      <dgm:spPr/>
      <dgm:t>
        <a:bodyPr/>
        <a:lstStyle/>
        <a:p>
          <a:endParaRPr lang="en-US"/>
        </a:p>
      </dgm:t>
    </dgm:pt>
    <dgm:pt modelId="{97484BE9-6B59-474E-BD1C-6FD6E17BF1A4}" type="pres">
      <dgm:prSet presAssocID="{9FE48100-4978-4F21-A15D-BE172E015155}" presName="Accent" presStyleLbl="node1" presStyleIdx="1" presStyleCnt="2" custLinFactNeighborX="-10005" custLinFactNeighborY="-283"/>
      <dgm:spPr/>
    </dgm:pt>
    <dgm:pt modelId="{FCE73CC9-E283-46FA-9B30-7B039CAACEA8}" type="pres">
      <dgm:prSet presAssocID="{9FE48100-4978-4F21-A15D-BE172E015155}" presName="Image1" presStyleLbl="fgImgPlace1" presStyleIdx="0" presStyleCnt="4" custScaleX="66016" custScaleY="61289" custLinFactNeighborX="-57557" custLinFactNeighborY="-6817"/>
      <dgm:spPr>
        <a:blipFill rotWithShape="1">
          <a:blip xmlns:r="http://schemas.openxmlformats.org/officeDocument/2006/relationships" r:embed="rId2"/>
          <a:stretch>
            <a:fillRect/>
          </a:stretch>
        </a:blipFill>
      </dgm:spPr>
    </dgm:pt>
    <dgm:pt modelId="{BD1285E1-298A-4534-B4F7-9B896A47B7DF}" type="pres">
      <dgm:prSet presAssocID="{9FE48100-4978-4F21-A15D-BE172E015155}" presName="Child1" presStyleLbl="revTx" presStyleIdx="0" presStyleCnt="4" custScaleX="369762" custLinFactNeighborX="96985" custLinFactNeighborY="-17333">
        <dgm:presLayoutVars>
          <dgm:chMax val="0"/>
          <dgm:chPref val="0"/>
          <dgm:bulletEnabled val="1"/>
        </dgm:presLayoutVars>
      </dgm:prSet>
      <dgm:spPr/>
      <dgm:t>
        <a:bodyPr/>
        <a:lstStyle/>
        <a:p>
          <a:endParaRPr lang="en-US"/>
        </a:p>
      </dgm:t>
    </dgm:pt>
    <dgm:pt modelId="{B277707A-BDCD-471D-8759-987A3B01AB96}" type="pres">
      <dgm:prSet presAssocID="{CC75D7DB-3C53-49FF-806E-206187FFCAA5}" presName="Image2" presStyleCnt="0"/>
      <dgm:spPr/>
    </dgm:pt>
    <dgm:pt modelId="{4F0C5177-F655-4667-BF4B-3F179C9128E1}" type="pres">
      <dgm:prSet presAssocID="{CC75D7DB-3C53-49FF-806E-206187FFCAA5}" presName="Image" presStyleLbl="fgImgPlace1" presStyleIdx="1" presStyleCnt="4" custScaleX="41862" custScaleY="90922" custLinFactNeighborX="-27672" custLinFactNeighborY="28362"/>
      <dgm:spPr>
        <a:blipFill rotWithShape="1">
          <a:blip xmlns:r="http://schemas.openxmlformats.org/officeDocument/2006/relationships" r:embed="rId3"/>
          <a:stretch>
            <a:fillRect/>
          </a:stretch>
        </a:blipFill>
      </dgm:spPr>
    </dgm:pt>
    <dgm:pt modelId="{7E0FAF73-8261-4918-A18D-915EDFCFA8D1}" type="pres">
      <dgm:prSet presAssocID="{CC75D7DB-3C53-49FF-806E-206187FFCAA5}" presName="Child2" presStyleLbl="revTx" presStyleIdx="1" presStyleCnt="4" custScaleX="316930" custScaleY="176722" custLinFactNeighborX="77210" custLinFactNeighborY="11619">
        <dgm:presLayoutVars>
          <dgm:chMax val="0"/>
          <dgm:chPref val="0"/>
          <dgm:bulletEnabled val="1"/>
        </dgm:presLayoutVars>
      </dgm:prSet>
      <dgm:spPr/>
      <dgm:t>
        <a:bodyPr/>
        <a:lstStyle/>
        <a:p>
          <a:endParaRPr lang="en-US"/>
        </a:p>
      </dgm:t>
    </dgm:pt>
    <dgm:pt modelId="{2C124060-5BD5-418A-92FF-448619AEF347}" type="pres">
      <dgm:prSet presAssocID="{4C9E6448-772B-4F38-841E-F5558CC8274D}" presName="Image3" presStyleCnt="0"/>
      <dgm:spPr/>
    </dgm:pt>
    <dgm:pt modelId="{7D9259C1-D9D1-4905-9E42-0E80E14AC3D2}" type="pres">
      <dgm:prSet presAssocID="{4C9E6448-772B-4F38-841E-F5558CC8274D}" presName="Image" presStyleLbl="fgImgPlace1" presStyleIdx="2" presStyleCnt="4" custScaleX="49668" custScaleY="47497" custLinFactNeighborX="-28779" custLinFactNeighborY="-14393"/>
      <dgm:spPr>
        <a:blipFill rotWithShape="1">
          <a:blip xmlns:r="http://schemas.openxmlformats.org/officeDocument/2006/relationships" r:embed="rId4"/>
          <a:stretch>
            <a:fillRect/>
          </a:stretch>
        </a:blipFill>
      </dgm:spPr>
    </dgm:pt>
    <dgm:pt modelId="{A3BE04BE-26EB-4989-BBC1-63D4309E895A}" type="pres">
      <dgm:prSet presAssocID="{4C9E6448-772B-4F38-841E-F5558CC8274D}" presName="Child3" presStyleLbl="revTx" presStyleIdx="2" presStyleCnt="4" custScaleX="232871" custLinFactNeighborX="44308" custLinFactNeighborY="-17155">
        <dgm:presLayoutVars>
          <dgm:chMax val="0"/>
          <dgm:chPref val="0"/>
          <dgm:bulletEnabled val="1"/>
        </dgm:presLayoutVars>
      </dgm:prSet>
      <dgm:spPr/>
      <dgm:t>
        <a:bodyPr/>
        <a:lstStyle/>
        <a:p>
          <a:endParaRPr lang="en-US"/>
        </a:p>
      </dgm:t>
    </dgm:pt>
    <dgm:pt modelId="{5E99AD62-16DD-433D-BE76-CCE5B16736DF}" type="pres">
      <dgm:prSet presAssocID="{2A336EE3-B268-472D-91C6-FCC669175E95}" presName="Image4" presStyleCnt="0"/>
      <dgm:spPr/>
    </dgm:pt>
    <dgm:pt modelId="{9FF25DF3-8D52-4F9A-ADD9-ECFAB6830A9C}" type="pres">
      <dgm:prSet presAssocID="{2A336EE3-B268-472D-91C6-FCC669175E95}" presName="Image" presStyleLbl="fgImgPlace1" presStyleIdx="3" presStyleCnt="4" custScaleX="51629" custScaleY="49136" custLinFactNeighborX="12373" custLinFactNeighborY="-40963"/>
      <dgm:spPr>
        <a:blipFill rotWithShape="1">
          <a:blip xmlns:r="http://schemas.openxmlformats.org/officeDocument/2006/relationships" r:embed="rId5"/>
          <a:stretch>
            <a:fillRect/>
          </a:stretch>
        </a:blipFill>
      </dgm:spPr>
    </dgm:pt>
    <dgm:pt modelId="{083E1710-F852-4EB1-92C5-9C3B732AB85A}" type="pres">
      <dgm:prSet presAssocID="{2A336EE3-B268-472D-91C6-FCC669175E95}" presName="Child4" presStyleLbl="revTx" presStyleIdx="3" presStyleCnt="4" custScaleX="326279" custLinFactX="30645" custLinFactNeighborX="100000" custLinFactNeighborY="-20587">
        <dgm:presLayoutVars>
          <dgm:chMax val="0"/>
          <dgm:chPref val="0"/>
          <dgm:bulletEnabled val="1"/>
        </dgm:presLayoutVars>
      </dgm:prSet>
      <dgm:spPr/>
      <dgm:t>
        <a:bodyPr/>
        <a:lstStyle/>
        <a:p>
          <a:endParaRPr lang="en-US"/>
        </a:p>
      </dgm:t>
    </dgm:pt>
  </dgm:ptLst>
  <dgm:cxnLst>
    <dgm:cxn modelId="{50C77195-473A-452D-B66B-2531840E8F93}" srcId="{D4B9CFD5-3F88-4EB5-8947-2C8CEB26379C}" destId="{7CF1E0DA-CFCE-486F-816B-698BF15BBA0C}" srcOrd="0" destOrd="0" parTransId="{C26BEA42-95CF-49ED-9600-D5F4860B26A9}" sibTransId="{BE4C11CD-8C96-49F4-AFBF-8DD4D722277E}"/>
    <dgm:cxn modelId="{C125B1FD-0192-4979-A1D0-63BA96C5E5F5}" type="presOf" srcId="{9FE48100-4978-4F21-A15D-BE172E015155}" destId="{BD1285E1-298A-4534-B4F7-9B896A47B7DF}" srcOrd="0" destOrd="0" presId="urn:microsoft.com/office/officeart/2011/layout/RadialPictureList"/>
    <dgm:cxn modelId="{C1C43A07-91F1-4C09-B5C9-99C77F8EAADA}" type="presOf" srcId="{2A336EE3-B268-472D-91C6-FCC669175E95}" destId="{083E1710-F852-4EB1-92C5-9C3B732AB85A}" srcOrd="0" destOrd="0" presId="urn:microsoft.com/office/officeart/2011/layout/RadialPictureList"/>
    <dgm:cxn modelId="{F111D31B-BB8D-40A2-9C66-15DBD8D57269}" srcId="{7CF1E0DA-CFCE-486F-816B-698BF15BBA0C}" destId="{CC75D7DB-3C53-49FF-806E-206187FFCAA5}" srcOrd="1" destOrd="0" parTransId="{2D7A8504-3184-41AB-A8F7-3EC6FF2AECCC}" sibTransId="{954EAE8C-3653-4A2A-A3F0-A028509294AD}"/>
    <dgm:cxn modelId="{CA94B528-A0BB-4005-84D6-FDF88EBBBA95}" srcId="{7CF1E0DA-CFCE-486F-816B-698BF15BBA0C}" destId="{2A336EE3-B268-472D-91C6-FCC669175E95}" srcOrd="3" destOrd="0" parTransId="{005BA137-0802-4050-927C-840CD8473F9F}" sibTransId="{87AF598E-AC2D-4DB8-AE37-EEDC55859D6E}"/>
    <dgm:cxn modelId="{81EDCBB2-2E31-4C1C-8AD1-7F1BB86124B2}" srcId="{7CF1E0DA-CFCE-486F-816B-698BF15BBA0C}" destId="{4C9E6448-772B-4F38-841E-F5558CC8274D}" srcOrd="2" destOrd="0" parTransId="{4EE97774-BD86-402F-AAA8-3628BDE7BC96}" sibTransId="{56B7B6F1-C343-4259-BBB2-B6AD7214CC42}"/>
    <dgm:cxn modelId="{99E57378-DA08-456E-9322-F84496BE009D}" type="presOf" srcId="{CC75D7DB-3C53-49FF-806E-206187FFCAA5}" destId="{7E0FAF73-8261-4918-A18D-915EDFCFA8D1}" srcOrd="0" destOrd="0" presId="urn:microsoft.com/office/officeart/2011/layout/RadialPictureList"/>
    <dgm:cxn modelId="{F581976C-A51A-4463-B470-4ABA3F513E15}" srcId="{7CF1E0DA-CFCE-486F-816B-698BF15BBA0C}" destId="{9FE48100-4978-4F21-A15D-BE172E015155}" srcOrd="0" destOrd="0" parTransId="{0CC2E3EC-26D6-487F-807E-B348F2C360B2}" sibTransId="{D6AD4287-8634-481C-8C2C-C2FEE024C697}"/>
    <dgm:cxn modelId="{00E56C87-F799-4CCF-9D14-D799324DDEA9}" type="presOf" srcId="{D4B9CFD5-3F88-4EB5-8947-2C8CEB26379C}" destId="{951017CB-E285-42F3-BF3F-42166D20113A}" srcOrd="0" destOrd="0" presId="urn:microsoft.com/office/officeart/2011/layout/RadialPictureList"/>
    <dgm:cxn modelId="{B2CFB2AD-580F-411F-818B-CA4344F7CDA1}" type="presOf" srcId="{7CF1E0DA-CFCE-486F-816B-698BF15BBA0C}" destId="{FED6600A-37E9-4B17-93CE-5A706B505FFF}" srcOrd="0" destOrd="0" presId="urn:microsoft.com/office/officeart/2011/layout/RadialPictureList"/>
    <dgm:cxn modelId="{38C201A4-C54E-473A-B5FE-49A59D5A5C38}" type="presOf" srcId="{4C9E6448-772B-4F38-841E-F5558CC8274D}" destId="{A3BE04BE-26EB-4989-BBC1-63D4309E895A}" srcOrd="0" destOrd="0" presId="urn:microsoft.com/office/officeart/2011/layout/RadialPictureList"/>
    <dgm:cxn modelId="{3A4DB000-7726-4FB0-B9DD-740F956A31E6}" type="presParOf" srcId="{951017CB-E285-42F3-BF3F-42166D20113A}" destId="{FED6600A-37E9-4B17-93CE-5A706B505FFF}" srcOrd="0" destOrd="0" presId="urn:microsoft.com/office/officeart/2011/layout/RadialPictureList"/>
    <dgm:cxn modelId="{5701EA2B-7404-4DDE-BF0F-B34E0E9EA342}" type="presParOf" srcId="{951017CB-E285-42F3-BF3F-42166D20113A}" destId="{97484BE9-6B59-474E-BD1C-6FD6E17BF1A4}" srcOrd="1" destOrd="0" presId="urn:microsoft.com/office/officeart/2011/layout/RadialPictureList"/>
    <dgm:cxn modelId="{667136C0-6EE4-4C12-A0F9-F12279BC2157}" type="presParOf" srcId="{951017CB-E285-42F3-BF3F-42166D20113A}" destId="{FCE73CC9-E283-46FA-9B30-7B039CAACEA8}" srcOrd="2" destOrd="0" presId="urn:microsoft.com/office/officeart/2011/layout/RadialPictureList"/>
    <dgm:cxn modelId="{24E6386C-8F7C-446F-BFBD-2AF59B9641E0}" type="presParOf" srcId="{951017CB-E285-42F3-BF3F-42166D20113A}" destId="{BD1285E1-298A-4534-B4F7-9B896A47B7DF}" srcOrd="3" destOrd="0" presId="urn:microsoft.com/office/officeart/2011/layout/RadialPictureList"/>
    <dgm:cxn modelId="{617310B4-4440-43EB-B291-091848C18479}" type="presParOf" srcId="{951017CB-E285-42F3-BF3F-42166D20113A}" destId="{B277707A-BDCD-471D-8759-987A3B01AB96}" srcOrd="4" destOrd="0" presId="urn:microsoft.com/office/officeart/2011/layout/RadialPictureList"/>
    <dgm:cxn modelId="{5E4800AF-64A1-46F8-95F5-5B152E159470}" type="presParOf" srcId="{B277707A-BDCD-471D-8759-987A3B01AB96}" destId="{4F0C5177-F655-4667-BF4B-3F179C9128E1}" srcOrd="0" destOrd="0" presId="urn:microsoft.com/office/officeart/2011/layout/RadialPictureList"/>
    <dgm:cxn modelId="{8B9D679F-E33C-485A-9E89-83825F726DCD}" type="presParOf" srcId="{951017CB-E285-42F3-BF3F-42166D20113A}" destId="{7E0FAF73-8261-4918-A18D-915EDFCFA8D1}" srcOrd="5" destOrd="0" presId="urn:microsoft.com/office/officeart/2011/layout/RadialPictureList"/>
    <dgm:cxn modelId="{368F447D-C29A-4BA2-8A81-3E235752C8FB}" type="presParOf" srcId="{951017CB-E285-42F3-BF3F-42166D20113A}" destId="{2C124060-5BD5-418A-92FF-448619AEF347}" srcOrd="6" destOrd="0" presId="urn:microsoft.com/office/officeart/2011/layout/RadialPictureList"/>
    <dgm:cxn modelId="{41ECD35D-7634-4A6E-9D3C-4EF76DB97DFF}" type="presParOf" srcId="{2C124060-5BD5-418A-92FF-448619AEF347}" destId="{7D9259C1-D9D1-4905-9E42-0E80E14AC3D2}" srcOrd="0" destOrd="0" presId="urn:microsoft.com/office/officeart/2011/layout/RadialPictureList"/>
    <dgm:cxn modelId="{85781F8A-60AC-4BBD-A0EF-66932488820B}" type="presParOf" srcId="{951017CB-E285-42F3-BF3F-42166D20113A}" destId="{A3BE04BE-26EB-4989-BBC1-63D4309E895A}" srcOrd="7" destOrd="0" presId="urn:microsoft.com/office/officeart/2011/layout/RadialPictureList"/>
    <dgm:cxn modelId="{C293A6D8-76BD-4C22-9FF5-59AC0E828C8A}" type="presParOf" srcId="{951017CB-E285-42F3-BF3F-42166D20113A}" destId="{5E99AD62-16DD-433D-BE76-CCE5B16736DF}" srcOrd="8" destOrd="0" presId="urn:microsoft.com/office/officeart/2011/layout/RadialPictureList"/>
    <dgm:cxn modelId="{17B06939-EC01-4B68-AB77-3D6A509107FF}" type="presParOf" srcId="{5E99AD62-16DD-433D-BE76-CCE5B16736DF}" destId="{9FF25DF3-8D52-4F9A-ADD9-ECFAB6830A9C}" srcOrd="0" destOrd="0" presId="urn:microsoft.com/office/officeart/2011/layout/RadialPictureList"/>
    <dgm:cxn modelId="{15C37D50-C63A-4DAF-A6F0-634033693EBE}" type="presParOf" srcId="{951017CB-E285-42F3-BF3F-42166D20113A}" destId="{083E1710-F852-4EB1-92C5-9C3B732AB85A}" srcOrd="9" destOrd="0" presId="urn:microsoft.com/office/officeart/2011/layout/RadialPictur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6600A-37E9-4B17-93CE-5A706B505FFF}">
      <dsp:nvSpPr>
        <dsp:cNvPr id="0" name=""/>
        <dsp:cNvSpPr/>
      </dsp:nvSpPr>
      <dsp:spPr>
        <a:xfrm>
          <a:off x="2308481" y="1513704"/>
          <a:ext cx="2371962" cy="2371750"/>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endParaRPr lang="en-US" sz="4600" kern="1200" dirty="0"/>
        </a:p>
      </dsp:txBody>
      <dsp:txXfrm>
        <a:off x="2655847" y="1861039"/>
        <a:ext cx="1677230" cy="1677080"/>
      </dsp:txXfrm>
    </dsp:sp>
    <dsp:sp modelId="{97484BE9-6B59-474E-BD1C-6FD6E17BF1A4}">
      <dsp:nvSpPr>
        <dsp:cNvPr id="0" name=""/>
        <dsp:cNvSpPr/>
      </dsp:nvSpPr>
      <dsp:spPr>
        <a:xfrm>
          <a:off x="1549815" y="180697"/>
          <a:ext cx="4780834" cy="4983548"/>
        </a:xfrm>
        <a:prstGeom prst="blockArc">
          <a:avLst>
            <a:gd name="adj1" fmla="val 16509444"/>
            <a:gd name="adj2" fmla="val 5088054"/>
            <a:gd name="adj3" fmla="val 52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73CC9-E283-46FA-9B30-7B039CAACEA8}">
      <dsp:nvSpPr>
        <dsp:cNvPr id="0" name=""/>
        <dsp:cNvSpPr/>
      </dsp:nvSpPr>
      <dsp:spPr>
        <a:xfrm>
          <a:off x="4472309" y="158511"/>
          <a:ext cx="839025" cy="778785"/>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285E1-298A-4534-B4F7-9B896A47B7DF}">
      <dsp:nvSpPr>
        <dsp:cNvPr id="0" name=""/>
        <dsp:cNvSpPr/>
      </dsp:nvSpPr>
      <dsp:spPr>
        <a:xfrm>
          <a:off x="5710878" y="0"/>
          <a:ext cx="6290844"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Khởi động</a:t>
          </a:r>
        </a:p>
        <a:p>
          <a:pPr marL="0" lvl="0" indent="0" algn="l" defTabSz="1066800">
            <a:lnSpc>
              <a:spcPct val="90000"/>
            </a:lnSpc>
            <a:spcBef>
              <a:spcPct val="0"/>
            </a:spcBef>
            <a:spcAft>
              <a:spcPct val="10000"/>
            </a:spcAft>
            <a:buNone/>
          </a:pPr>
          <a:r>
            <a:rPr lang="en-US" sz="1800" b="0" kern="1200">
              <a:solidFill>
                <a:srgbClr val="00B0F0"/>
              </a:solidFill>
              <a:effectLst/>
              <a:latin typeface="Tahoma" panose="020B0604030504040204" pitchFamily="34" charset="0"/>
              <a:ea typeface="Tahoma" panose="020B0604030504040204" pitchFamily="34" charset="0"/>
              <a:cs typeface="Tahoma" panose="020B0604030504040204" pitchFamily="34" charset="0"/>
            </a:rPr>
            <a:t>Khởi động, đặt vấn đề, gợi mở , tạo hứng thú vào bài mới </a:t>
          </a:r>
        </a:p>
      </dsp:txBody>
      <dsp:txXfrm>
        <a:off x="5710878" y="0"/>
        <a:ext cx="6290844" cy="1230037"/>
      </dsp:txXfrm>
    </dsp:sp>
    <dsp:sp modelId="{4F0C5177-F655-4667-BF4B-3F179C9128E1}">
      <dsp:nvSpPr>
        <dsp:cNvPr id="0" name=""/>
        <dsp:cNvSpPr/>
      </dsp:nvSpPr>
      <dsp:spPr>
        <a:xfrm>
          <a:off x="5944379" y="1600689"/>
          <a:ext cx="532042" cy="1155325"/>
        </a:xfrm>
        <a:prstGeom prst="ellipse">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FAF73-8261-4918-A18D-915EDFCFA8D1}">
      <dsp:nvSpPr>
        <dsp:cNvPr id="0" name=""/>
        <dsp:cNvSpPr/>
      </dsp:nvSpPr>
      <dsp:spPr>
        <a:xfrm>
          <a:off x="6759137" y="875904"/>
          <a:ext cx="5392001" cy="217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Hình thành kiến thức mới</a:t>
          </a:r>
        </a:p>
        <a:p>
          <a:pPr marL="0" lvl="0" indent="0" algn="l" defTabSz="1066800">
            <a:lnSpc>
              <a:spcPct val="90000"/>
            </a:lnSpc>
            <a:spcBef>
              <a:spcPct val="0"/>
            </a:spcBef>
            <a:spcAft>
              <a:spcPct val="10000"/>
            </a:spcAft>
            <a:buNone/>
          </a:pPr>
          <a:r>
            <a:rPr lang="en-US" sz="1800" b="0" kern="1200">
              <a:solidFill>
                <a:schemeClr val="accent5">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sz="1800" b="0" kern="120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Hoạt động hình thành kiến thức qua  việc quan sát hình ảnh, thí nghiệm hoặc trải nghiệm thực tế</a:t>
          </a:r>
        </a:p>
        <a:p>
          <a:pPr marL="0" lvl="0" indent="0" algn="l" defTabSz="1066800">
            <a:lnSpc>
              <a:spcPct val="90000"/>
            </a:lnSpc>
            <a:spcBef>
              <a:spcPct val="0"/>
            </a:spcBef>
            <a:spcAft>
              <a:spcPct val="10000"/>
            </a:spcAft>
            <a:buNone/>
          </a:pPr>
          <a:r>
            <a:rPr lang="en-US" sz="1800" b="0" kern="120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Thảo luận để hình thành kiến thức mới</a:t>
          </a:r>
        </a:p>
        <a:p>
          <a:pPr marL="0" lvl="0" indent="0" algn="l" defTabSz="1066800">
            <a:lnSpc>
              <a:spcPct val="90000"/>
            </a:lnSpc>
            <a:spcBef>
              <a:spcPct val="0"/>
            </a:spcBef>
            <a:spcAft>
              <a:spcPct val="10000"/>
            </a:spcAft>
            <a:buNone/>
          </a:pPr>
          <a:r>
            <a:rPr lang="en-US" sz="1800" b="0" kern="1200">
              <a:solidFill>
                <a:schemeClr val="accent5">
                  <a:lumMod val="75000"/>
                </a:schemeClr>
              </a:solidFill>
              <a:effectLst/>
              <a:latin typeface="Tahoma" panose="020B0604030504040204" pitchFamily="34" charset="0"/>
              <a:ea typeface="Tahoma" panose="020B0604030504040204" pitchFamily="34" charset="0"/>
              <a:cs typeface="Tahoma" panose="020B0604030504040204" pitchFamily="34" charset="0"/>
            </a:rPr>
            <a:t>- Tóm tắt kiến thức trọng tâm</a:t>
          </a:r>
        </a:p>
      </dsp:txBody>
      <dsp:txXfrm>
        <a:off x="6759137" y="875904"/>
        <a:ext cx="5392001" cy="2173746"/>
      </dsp:txXfrm>
    </dsp:sp>
    <dsp:sp modelId="{7D9259C1-D9D1-4905-9E42-0E80E14AC3D2}">
      <dsp:nvSpPr>
        <dsp:cNvPr id="0" name=""/>
        <dsp:cNvSpPr/>
      </dsp:nvSpPr>
      <dsp:spPr>
        <a:xfrm>
          <a:off x="5875830" y="3073241"/>
          <a:ext cx="631251" cy="603533"/>
        </a:xfrm>
        <a:prstGeom prst="ellipse">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E04BE-26EB-4989-BBC1-63D4309E895A}">
      <dsp:nvSpPr>
        <dsp:cNvPr id="0" name=""/>
        <dsp:cNvSpPr/>
      </dsp:nvSpPr>
      <dsp:spPr>
        <a:xfrm>
          <a:off x="6914426" y="2732136"/>
          <a:ext cx="3961886"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Luyện tập</a:t>
          </a:r>
        </a:p>
        <a:p>
          <a:pPr marL="0" lvl="0" indent="0" algn="l" defTabSz="1066800">
            <a:lnSpc>
              <a:spcPct val="90000"/>
            </a:lnSpc>
            <a:spcBef>
              <a:spcPct val="0"/>
            </a:spcBef>
            <a:spcAft>
              <a:spcPct val="10000"/>
            </a:spcAft>
            <a:buNone/>
          </a:pPr>
          <a:r>
            <a:rPr lang="en-US" sz="1800" b="0" kern="1200">
              <a:solidFill>
                <a:schemeClr val="accent4"/>
              </a:solidFill>
              <a:effectLst/>
              <a:latin typeface="Tahoma" panose="020B0604030504040204" pitchFamily="34" charset="0"/>
              <a:ea typeface="Tahoma" panose="020B0604030504040204" pitchFamily="34" charset="0"/>
              <a:cs typeface="Tahoma" panose="020B0604030504040204" pitchFamily="34" charset="0"/>
            </a:rPr>
            <a:t>Củng cố kiến thức rèn kĩ năng bài học </a:t>
          </a:r>
        </a:p>
      </dsp:txBody>
      <dsp:txXfrm>
        <a:off x="6914426" y="2732136"/>
        <a:ext cx="3961886" cy="1230037"/>
      </dsp:txXfrm>
    </dsp:sp>
    <dsp:sp modelId="{9FF25DF3-8D52-4F9A-ADD9-ECFAB6830A9C}">
      <dsp:nvSpPr>
        <dsp:cNvPr id="0" name=""/>
        <dsp:cNvSpPr/>
      </dsp:nvSpPr>
      <dsp:spPr>
        <a:xfrm>
          <a:off x="5452505" y="3949827"/>
          <a:ext cx="656175" cy="624360"/>
        </a:xfrm>
        <a:prstGeom prst="ellipse">
          <a:avLst/>
        </a:prstGeom>
        <a:blipFill rotWithShape="1">
          <a:blip xmlns:r="http://schemas.openxmlformats.org/officeDocument/2006/relationships" r:embed="rId5"/>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E1710-F852-4EB1-92C5-9C3B732AB85A}">
      <dsp:nvSpPr>
        <dsp:cNvPr id="0" name=""/>
        <dsp:cNvSpPr/>
      </dsp:nvSpPr>
      <dsp:spPr>
        <a:xfrm>
          <a:off x="6653436" y="3919958"/>
          <a:ext cx="5551058" cy="123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10000"/>
            </a:spcAft>
            <a:buNone/>
          </a:pPr>
          <a:r>
            <a:rPr lang="en-US" sz="2400" b="1" kern="120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Vận dụng</a:t>
          </a:r>
        </a:p>
        <a:p>
          <a:pPr marL="0" lvl="0" indent="0" algn="l" defTabSz="1066800">
            <a:lnSpc>
              <a:spcPct val="90000"/>
            </a:lnSpc>
            <a:spcBef>
              <a:spcPct val="0"/>
            </a:spcBef>
            <a:spcAft>
              <a:spcPct val="10000"/>
            </a:spcAft>
            <a:buNone/>
          </a:pPr>
          <a:r>
            <a:rPr lang="en-US" sz="1800" b="0" kern="1200">
              <a:solidFill>
                <a:srgbClr val="00B050"/>
              </a:solidFill>
              <a:effectLst/>
              <a:latin typeface="Tahoma" panose="020B0604030504040204" pitchFamily="34" charset="0"/>
              <a:ea typeface="Tahoma" panose="020B0604030504040204" pitchFamily="34" charset="0"/>
              <a:cs typeface="Tahoma" panose="020B0604030504040204" pitchFamily="34" charset="0"/>
            </a:rPr>
            <a:t>Vận dụng kiến thức và kĩ năng đã học giải quyết vấn đề thực tiễn </a:t>
          </a:r>
          <a:endParaRPr lang="en-US" sz="1800" b="1" kern="120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dsp:txBody>
      <dsp:txXfrm>
        <a:off x="6653436" y="3919958"/>
        <a:ext cx="5551058" cy="123003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38294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189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42659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1034478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420511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267549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85513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14336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6434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23233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217650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23159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73403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05108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44233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382480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E0D358-0962-40DE-88E1-CB8530FFF93B}" type="datetimeFigureOut">
              <a:rPr lang="en-US" smtClean="0"/>
              <a:pPr/>
              <a:t>2/10/2021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E2BF9-C954-44B8-8477-5FCD3092657F}" type="slidenum">
              <a:rPr lang="en-US" smtClean="0"/>
              <a:pPr/>
              <a:t>‹#›</a:t>
            </a:fld>
            <a:endParaRPr lang="en-US" dirty="0"/>
          </a:p>
        </p:txBody>
      </p:sp>
    </p:spTree>
    <p:extLst>
      <p:ext uri="{BB962C8B-B14F-4D97-AF65-F5344CB8AC3E}">
        <p14:creationId xmlns:p14="http://schemas.microsoft.com/office/powerpoint/2010/main" xmlns="" val="2457791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b="0" i="0" u="none"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ÌA.png"/>
          <p:cNvPicPr>
            <a:picLocks noChangeAspect="1"/>
          </p:cNvPicPr>
          <p:nvPr/>
        </p:nvPicPr>
        <p:blipFill>
          <a:blip r:embed="rId2"/>
          <a:stretch>
            <a:fillRect/>
          </a:stretch>
        </p:blipFill>
        <p:spPr>
          <a:xfrm>
            <a:off x="0" y="0"/>
            <a:ext cx="12192000" cy="6878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578" y="20716"/>
            <a:ext cx="10032643" cy="6858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814031" y="159800"/>
            <a:ext cx="4430333" cy="6698200"/>
            <a:chOff x="2775394" y="159800"/>
            <a:chExt cx="4430333" cy="6698200"/>
          </a:xfrm>
        </p:grpSpPr>
        <p:sp>
          <p:nvSpPr>
            <p:cNvPr id="3" name="TextBox 2"/>
            <p:cNvSpPr txBox="1"/>
            <p:nvPr/>
          </p:nvSpPr>
          <p:spPr>
            <a:xfrm>
              <a:off x="2775394" y="159800"/>
              <a:ext cx="4430333" cy="523220"/>
            </a:xfrm>
            <a:prstGeom prst="rect">
              <a:avLst/>
            </a:prstGeom>
            <a:solidFill>
              <a:schemeClr val="bg1"/>
            </a:solidFill>
          </p:spPr>
          <p:txBody>
            <a:bodyPr wrap="square" rtlCol="0">
              <a:spAutoFit/>
            </a:bodyPr>
            <a:lstStyle/>
            <a:p>
              <a:pPr algn="ctr"/>
              <a:r>
                <a:rPr lang="en-US" sz="2800" b="1">
                  <a:ln>
                    <a:solidFill>
                      <a:schemeClr val="bg2"/>
                    </a:solidFill>
                  </a:ln>
                  <a:solidFill>
                    <a:schemeClr val="accent5"/>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KHOA HỌC TỰ NHIÊN </a:t>
              </a:r>
            </a:p>
          </p:txBody>
        </p:sp>
        <p:sp>
          <p:nvSpPr>
            <p:cNvPr id="14" name="TextBox 13"/>
            <p:cNvSpPr txBox="1"/>
            <p:nvPr/>
          </p:nvSpPr>
          <p:spPr>
            <a:xfrm>
              <a:off x="4682785" y="687806"/>
              <a:ext cx="615553" cy="6170194"/>
            </a:xfrm>
            <a:prstGeom prst="rect">
              <a:avLst/>
            </a:prstGeom>
            <a:solidFill>
              <a:schemeClr val="bg1"/>
            </a:solidFill>
          </p:spPr>
          <p:txBody>
            <a:bodyPr vert="vert" wrap="square" rtlCol="0">
              <a:spAutoFit/>
            </a:bodyPr>
            <a:lstStyle/>
            <a:p>
              <a:r>
                <a:rPr lang="en-US" sz="24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Là</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ngành</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khoa</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học</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nghiên</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cứu</a:t>
              </a:r>
              <a:r>
                <a:rPr lang="en-US" sz="2800" b="1" dirty="0">
                  <a:ln>
                    <a:solidFill>
                      <a:schemeClr val="bg1"/>
                    </a:solidFill>
                  </a:ln>
                  <a:solidFill>
                    <a:schemeClr val="accent2">
                      <a:lumMod val="75000"/>
                    </a:schemeClr>
                  </a:solidFill>
                </a:rPr>
                <a:t> </a:t>
              </a:r>
              <a:r>
                <a:rPr lang="en-US" sz="2800" b="1" dirty="0" err="1">
                  <a:ln>
                    <a:solidFill>
                      <a:schemeClr val="bg1"/>
                    </a:solidFill>
                  </a:ln>
                  <a:solidFill>
                    <a:schemeClr val="accent2">
                      <a:lumMod val="75000"/>
                    </a:schemeClr>
                  </a:solidFill>
                </a:rPr>
                <a:t>về</a:t>
              </a:r>
              <a:r>
                <a:rPr lang="en-US" sz="2800" b="1" dirty="0">
                  <a:ln>
                    <a:solidFill>
                      <a:schemeClr val="bg1"/>
                    </a:solidFill>
                  </a:ln>
                  <a:solidFill>
                    <a:schemeClr val="accent2">
                      <a:lumMod val="75000"/>
                    </a:schemeClr>
                  </a:solidFill>
                </a:rPr>
                <a:t> </a:t>
              </a:r>
              <a:r>
                <a:rPr lang="en-US" sz="2800" dirty="0">
                  <a:ln>
                    <a:solidFill>
                      <a:schemeClr val="bg1"/>
                    </a:solidFill>
                  </a:ln>
                  <a:solidFill>
                    <a:schemeClr val="bg1"/>
                  </a:solidFill>
                </a:rPr>
                <a:t> </a:t>
              </a:r>
              <a:endParaRPr lang="en-US" sz="2800" dirty="0">
                <a:ln>
                  <a:solidFill>
                    <a:schemeClr val="bg1"/>
                  </a:solidFill>
                </a:ln>
                <a:solidFill>
                  <a:srgbClr val="FF0000"/>
                </a:solidFill>
              </a:endParaRPr>
            </a:p>
          </p:txBody>
        </p:sp>
      </p:grpSp>
      <p:grpSp>
        <p:nvGrpSpPr>
          <p:cNvPr id="8" name="Group 7"/>
          <p:cNvGrpSpPr/>
          <p:nvPr/>
        </p:nvGrpSpPr>
        <p:grpSpPr>
          <a:xfrm>
            <a:off x="1186435" y="969561"/>
            <a:ext cx="3599380" cy="2643462"/>
            <a:chOff x="1318322" y="969561"/>
            <a:chExt cx="3467493" cy="2643462"/>
          </a:xfrm>
        </p:grpSpPr>
        <p:cxnSp>
          <p:nvCxnSpPr>
            <p:cNvPr id="5" name="Straight Connector 4"/>
            <p:cNvCxnSpPr/>
            <p:nvPr/>
          </p:nvCxnSpPr>
          <p:spPr>
            <a:xfrm flipH="1">
              <a:off x="2371027" y="969561"/>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71027" y="969562"/>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8" name="Picture 4" descr="Kết quả hình ảnh cho sự vật trong tự nhiên"/>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34" t="3531" r="3785" b="4037"/>
            <a:stretch/>
          </p:blipFill>
          <p:spPr bwMode="auto">
            <a:xfrm>
              <a:off x="1318322" y="1963873"/>
              <a:ext cx="2232742" cy="16491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1318323" y="1321355"/>
              <a:ext cx="2232741"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Sự  vật </a:t>
              </a:r>
            </a:p>
            <a:p>
              <a:pPr algn="ctr"/>
              <a:r>
                <a:rPr lang="en-US" sz="2400" b="1">
                  <a:ln>
                    <a:solidFill>
                      <a:schemeClr val="bg2"/>
                    </a:solidFill>
                  </a:ln>
                  <a:solidFill>
                    <a:srgbClr val="0000CC"/>
                  </a:solidFill>
                </a:rPr>
                <a:t>tự nhiên</a:t>
              </a:r>
            </a:p>
          </p:txBody>
        </p:sp>
      </p:grpSp>
      <p:grpSp>
        <p:nvGrpSpPr>
          <p:cNvPr id="9" name="Group 8"/>
          <p:cNvGrpSpPr/>
          <p:nvPr/>
        </p:nvGrpSpPr>
        <p:grpSpPr>
          <a:xfrm>
            <a:off x="5316181" y="1300229"/>
            <a:ext cx="3556121" cy="2616847"/>
            <a:chOff x="5316181" y="1300229"/>
            <a:chExt cx="3556121" cy="2616847"/>
          </a:xfrm>
        </p:grpSpPr>
        <p:cxnSp>
          <p:nvCxnSpPr>
            <p:cNvPr id="15" name="Straight Connector 14"/>
            <p:cNvCxnSpPr/>
            <p:nvPr/>
          </p:nvCxnSpPr>
          <p:spPr>
            <a:xfrm flipH="1">
              <a:off x="5316181" y="130022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730969" y="132094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92512" y="1687530"/>
              <a:ext cx="2379790"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Hiện tượng</a:t>
              </a:r>
            </a:p>
            <a:p>
              <a:pPr algn="ctr"/>
              <a:r>
                <a:rPr lang="en-US" sz="2400" b="1">
                  <a:ln>
                    <a:solidFill>
                      <a:schemeClr val="bg2"/>
                    </a:solidFill>
                  </a:ln>
                  <a:solidFill>
                    <a:srgbClr val="0000CC"/>
                  </a:solidFill>
                </a:rPr>
                <a:t>tự nhiên</a:t>
              </a:r>
            </a:p>
          </p:txBody>
        </p:sp>
        <p:pic>
          <p:nvPicPr>
            <p:cNvPr id="1030" name="Picture 6" descr="Kết quả hình ảnh cho hiện tượng hoá họ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92512" y="2429707"/>
              <a:ext cx="2379790" cy="148736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1" name="Group 10"/>
          <p:cNvGrpSpPr/>
          <p:nvPr/>
        </p:nvGrpSpPr>
        <p:grpSpPr>
          <a:xfrm>
            <a:off x="1186436" y="3686273"/>
            <a:ext cx="3604342" cy="3227976"/>
            <a:chOff x="1186436" y="3686273"/>
            <a:chExt cx="3604342" cy="3227976"/>
          </a:xfrm>
        </p:grpSpPr>
        <p:cxnSp>
          <p:nvCxnSpPr>
            <p:cNvPr id="16" name="Straight Connector 15"/>
            <p:cNvCxnSpPr/>
            <p:nvPr/>
          </p:nvCxnSpPr>
          <p:spPr>
            <a:xfrm flipH="1">
              <a:off x="2375990" y="369143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71028" y="3686273"/>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86436" y="4027704"/>
              <a:ext cx="2317665" cy="830997"/>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Quy luật </a:t>
              </a:r>
            </a:p>
            <a:p>
              <a:pPr algn="ctr"/>
              <a:r>
                <a:rPr lang="en-US" sz="2400" b="1">
                  <a:ln>
                    <a:solidFill>
                      <a:schemeClr val="bg2"/>
                    </a:solidFill>
                  </a:ln>
                  <a:solidFill>
                    <a:srgbClr val="0000CC"/>
                  </a:solidFill>
                </a:rPr>
                <a:t>tự nhiên</a:t>
              </a:r>
            </a:p>
          </p:txBody>
        </p:sp>
        <p:pic>
          <p:nvPicPr>
            <p:cNvPr id="1032" name="Picture 8" descr="Kết quả hình ảnh cho vòng tuần hoàn của nước trong tự nhiê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86437" y="4847491"/>
              <a:ext cx="2317665" cy="206675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oup 11"/>
          <p:cNvGrpSpPr/>
          <p:nvPr/>
        </p:nvGrpSpPr>
        <p:grpSpPr>
          <a:xfrm>
            <a:off x="4934776" y="4015591"/>
            <a:ext cx="5175138" cy="1517722"/>
            <a:chOff x="5346900" y="4030706"/>
            <a:chExt cx="4396986" cy="1517722"/>
          </a:xfrm>
        </p:grpSpPr>
        <p:cxnSp>
          <p:nvCxnSpPr>
            <p:cNvPr id="17" name="Straight Connector 16"/>
            <p:cNvCxnSpPr/>
            <p:nvPr/>
          </p:nvCxnSpPr>
          <p:spPr>
            <a:xfrm flipH="1">
              <a:off x="5346900" y="4030706"/>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61688" y="403070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79488" y="4348099"/>
              <a:ext cx="3964398" cy="1200329"/>
            </a:xfrm>
            <a:prstGeom prst="rect">
              <a:avLst/>
            </a:prstGeom>
            <a:solidFill>
              <a:schemeClr val="bg1"/>
            </a:solidFill>
          </p:spPr>
          <p:txBody>
            <a:bodyPr wrap="square" rtlCol="0">
              <a:spAutoFit/>
            </a:bodyPr>
            <a:lstStyle/>
            <a:p>
              <a:pPr algn="ctr"/>
              <a:r>
                <a:rPr lang="en-US" sz="2400" b="1">
                  <a:ln>
                    <a:solidFill>
                      <a:schemeClr val="bg2"/>
                    </a:solidFill>
                  </a:ln>
                  <a:solidFill>
                    <a:srgbClr val="0000CC"/>
                  </a:solidFill>
                </a:rPr>
                <a:t>Những ảnh hưởng của chúng đến cuộc sống con người và môi trường </a:t>
              </a:r>
            </a:p>
          </p:txBody>
        </p:sp>
      </p:grpSp>
    </p:spTree>
    <p:extLst>
      <p:ext uri="{BB962C8B-B14F-4D97-AF65-F5344CB8AC3E}">
        <p14:creationId xmlns:p14="http://schemas.microsoft.com/office/powerpoint/2010/main" xmlns="" val="270533258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204640" cy="6858000"/>
          </a:xfrm>
          <a:prstGeom prst="rect">
            <a:avLst/>
          </a:prstGeom>
        </p:spPr>
      </p:pic>
    </p:spTree>
    <p:extLst>
      <p:ext uri="{BB962C8B-B14F-4D97-AF65-F5344CB8AC3E}">
        <p14:creationId xmlns:p14="http://schemas.microsoft.com/office/powerpoint/2010/main" xmlns="" val="45279907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8785"/>
            <a:ext cx="11000237" cy="1338828"/>
          </a:xfrm>
          <a:prstGeom prst="rect">
            <a:avLst/>
          </a:prstGeom>
          <a:solidFill>
            <a:srgbClr val="CCFF99"/>
          </a:solidFill>
          <a:ln>
            <a:solidFill>
              <a:srgbClr val="CCFF99"/>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nSpc>
                <a:spcPct val="150000"/>
              </a:lnSpc>
              <a:buAutoNum type="arabicPeriod"/>
            </a:pPr>
            <a:r>
              <a:rPr lang="en-US" b="1" dirty="0" err="1" smtClean="0">
                <a:solidFill>
                  <a:srgbClr val="0000CC"/>
                </a:solidFill>
                <a:latin typeface="Tahoma" panose="020B0604030504040204" pitchFamily="34" charset="0"/>
                <a:ea typeface="Tahoma" panose="020B0604030504040204" pitchFamily="34" charset="0"/>
                <a:cs typeface="Tahoma" panose="020B0604030504040204" pitchFamily="34" charset="0"/>
              </a:rPr>
              <a:t>Hãy</a:t>
            </a:r>
            <a:r>
              <a:rPr lang="en-US" b="1" dirty="0" smtClean="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cho</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biết</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vai</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trò</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khoa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tự</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nhiên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thể</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hiện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trong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từ</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1.7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đến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1.10</a:t>
            </a:r>
          </a:p>
          <a:p>
            <a:pPr marL="342900" indent="-342900">
              <a:lnSpc>
                <a:spcPct val="150000"/>
              </a:lnSpc>
              <a:buAutoNum type="arabicPeriod"/>
            </a:pP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Hãy</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kể</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tên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một</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số</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hoạt</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động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trong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thực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tế</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có</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đóng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góp</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vai</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trò</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khoa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tự</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nhiên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Nêu</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rõ</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vai</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trò</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khoa</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tự</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nhiên</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trong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hoạt</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động</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CC"/>
                </a:solidFill>
                <a:latin typeface="Tahoma" panose="020B0604030504040204" pitchFamily="34" charset="0"/>
                <a:ea typeface="Tahoma" panose="020B0604030504040204" pitchFamily="34" charset="0"/>
                <a:cs typeface="Tahoma" panose="020B0604030504040204" pitchFamily="34" charset="0"/>
              </a:rPr>
              <a:t>đó</a:t>
            </a: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 ?</a:t>
            </a:r>
          </a:p>
        </p:txBody>
      </p:sp>
      <p:pic>
        <p:nvPicPr>
          <p:cNvPr id="5" name="Picture 4"/>
          <p:cNvPicPr>
            <a:picLocks noChangeAspect="1"/>
          </p:cNvPicPr>
          <p:nvPr/>
        </p:nvPicPr>
        <p:blipFill>
          <a:blip r:embed="rId2"/>
          <a:stretch>
            <a:fillRect/>
          </a:stretch>
        </p:blipFill>
        <p:spPr>
          <a:xfrm>
            <a:off x="423136" y="1595301"/>
            <a:ext cx="9758190" cy="5202177"/>
          </a:xfrm>
          <a:prstGeom prst="rect">
            <a:avLst/>
          </a:prstGeom>
        </p:spPr>
      </p:pic>
    </p:spTree>
    <p:extLst>
      <p:ext uri="{BB962C8B-B14F-4D97-AF65-F5344CB8AC3E}">
        <p14:creationId xmlns:p14="http://schemas.microsoft.com/office/powerpoint/2010/main" xmlns="" val="25385470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58" y="2289"/>
            <a:ext cx="10353820" cy="6855711"/>
          </a:xfrm>
          <a:prstGeom prst="rect">
            <a:avLst/>
          </a:prstGeom>
        </p:spPr>
      </p:pic>
      <p:grpSp>
        <p:nvGrpSpPr>
          <p:cNvPr id="6" name="Group 5"/>
          <p:cNvGrpSpPr/>
          <p:nvPr/>
        </p:nvGrpSpPr>
        <p:grpSpPr>
          <a:xfrm>
            <a:off x="3137094" y="0"/>
            <a:ext cx="4529797" cy="6827432"/>
            <a:chOff x="3137094" y="283886"/>
            <a:chExt cx="4529797" cy="6544811"/>
          </a:xfrm>
        </p:grpSpPr>
        <p:cxnSp>
          <p:nvCxnSpPr>
            <p:cNvPr id="3" name="Straight Arrow Connector 2"/>
            <p:cNvCxnSpPr/>
            <p:nvPr/>
          </p:nvCxnSpPr>
          <p:spPr>
            <a:xfrm flipH="1" flipV="1">
              <a:off x="5383369" y="283886"/>
              <a:ext cx="18624" cy="5866228"/>
            </a:xfrm>
            <a:prstGeom prst="straightConnector1">
              <a:avLst/>
            </a:prstGeom>
            <a:ln w="177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37094" y="6150114"/>
              <a:ext cx="4529797" cy="678583"/>
            </a:xfrm>
            <a:prstGeom prst="rect">
              <a:avLst/>
            </a:prstGeom>
            <a:solidFill>
              <a:schemeClr val="accent4">
                <a:lumMod val="75000"/>
              </a:schemeClr>
            </a:solidFill>
          </p:spPr>
          <p:txBody>
            <a:bodyPr wrap="square" rtlCol="0">
              <a:spAutoFit/>
            </a:bodyPr>
            <a:lstStyle/>
            <a:p>
              <a:pPr algn="ctr"/>
              <a:r>
                <a:rPr lang="en-US" sz="2000" b="1">
                  <a:solidFill>
                    <a:schemeClr val="bg1"/>
                  </a:solidFill>
                  <a:latin typeface="Tahoma" panose="020B0604030504040204" pitchFamily="34" charset="0"/>
                  <a:ea typeface="Tahoma" panose="020B0604030504040204" pitchFamily="34" charset="0"/>
                  <a:cs typeface="Tahoma" panose="020B0604030504040204" pitchFamily="34" charset="0"/>
                </a:rPr>
                <a:t>KHOA HỌC TỰ NHIÊN CÓ VAI TRÒ QUAN TRỌNG TRONG: </a:t>
              </a:r>
            </a:p>
          </p:txBody>
        </p:sp>
      </p:grpSp>
      <p:grpSp>
        <p:nvGrpSpPr>
          <p:cNvPr id="53" name="Group 52"/>
          <p:cNvGrpSpPr/>
          <p:nvPr/>
        </p:nvGrpSpPr>
        <p:grpSpPr>
          <a:xfrm>
            <a:off x="1544255" y="621920"/>
            <a:ext cx="4192173" cy="1157908"/>
            <a:chOff x="1544255" y="621920"/>
            <a:chExt cx="4192173" cy="1157908"/>
          </a:xfrm>
        </p:grpSpPr>
        <p:grpSp>
          <p:nvGrpSpPr>
            <p:cNvPr id="19" name="Group 18"/>
            <p:cNvGrpSpPr/>
            <p:nvPr/>
          </p:nvGrpSpPr>
          <p:grpSpPr>
            <a:xfrm>
              <a:off x="1544255" y="621920"/>
              <a:ext cx="4192173" cy="1157908"/>
              <a:chOff x="1505243" y="981344"/>
              <a:chExt cx="4192173" cy="1157908"/>
            </a:xfrm>
          </p:grpSpPr>
          <p:grpSp>
            <p:nvGrpSpPr>
              <p:cNvPr id="16" name="Group 15"/>
              <p:cNvGrpSpPr/>
              <p:nvPr/>
            </p:nvGrpSpPr>
            <p:grpSpPr>
              <a:xfrm>
                <a:off x="1505243" y="981344"/>
                <a:ext cx="4192173" cy="1157908"/>
                <a:chOff x="1039935" y="1077770"/>
                <a:chExt cx="3198868" cy="994539"/>
              </a:xfrm>
            </p:grpSpPr>
            <p:sp>
              <p:nvSpPr>
                <p:cNvPr id="13"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693675" y="1247804"/>
                <a:ext cx="845858" cy="646331"/>
              </a:xfrm>
              <a:prstGeom prst="rect">
                <a:avLst/>
              </a:prstGeom>
              <a:noFill/>
            </p:spPr>
            <p:txBody>
              <a:bodyPr wrap="square" rtlCol="0">
                <a:spAutoFit/>
              </a:bodyPr>
              <a:lstStyle/>
              <a:p>
                <a:r>
                  <a:rPr lang="en-US" sz="3600">
                    <a:solidFill>
                      <a:schemeClr val="accent5"/>
                    </a:solidFill>
                  </a:rPr>
                  <a:t>01</a:t>
                </a:r>
              </a:p>
            </p:txBody>
          </p:sp>
        </p:grpSp>
        <p:sp>
          <p:nvSpPr>
            <p:cNvPr id="48" name="TextBox 47"/>
            <p:cNvSpPr txBox="1"/>
            <p:nvPr/>
          </p:nvSpPr>
          <p:spPr>
            <a:xfrm>
              <a:off x="2369554" y="643263"/>
              <a:ext cx="2353939" cy="646331"/>
            </a:xfrm>
            <a:prstGeom prst="rect">
              <a:avLst/>
            </a:prstGeom>
            <a:noFill/>
          </p:spPr>
          <p:txBody>
            <a:bodyPr wrap="square" rtlCol="0">
              <a:spAutoFit/>
            </a:bodyPr>
            <a:lstStyle/>
            <a:p>
              <a:pPr algn="ctr"/>
              <a:r>
                <a:rPr lang="en-US">
                  <a:solidFill>
                    <a:schemeClr val="bg1"/>
                  </a:solidFill>
                </a:rPr>
                <a:t>Hoạt động </a:t>
              </a:r>
            </a:p>
            <a:p>
              <a:pPr algn="ctr"/>
              <a:r>
                <a:rPr lang="en-US">
                  <a:solidFill>
                    <a:schemeClr val="bg1"/>
                  </a:solidFill>
                </a:rPr>
                <a:t>nghiên cứu khoa học </a:t>
              </a:r>
            </a:p>
          </p:txBody>
        </p:sp>
      </p:grpSp>
      <p:grpSp>
        <p:nvGrpSpPr>
          <p:cNvPr id="54" name="Group 53"/>
          <p:cNvGrpSpPr/>
          <p:nvPr/>
        </p:nvGrpSpPr>
        <p:grpSpPr>
          <a:xfrm>
            <a:off x="5072733" y="1618373"/>
            <a:ext cx="4185105" cy="1157908"/>
            <a:chOff x="5072733" y="1618373"/>
            <a:chExt cx="4185105" cy="1157908"/>
          </a:xfrm>
        </p:grpSpPr>
        <p:grpSp>
          <p:nvGrpSpPr>
            <p:cNvPr id="27" name="Group 26"/>
            <p:cNvGrpSpPr/>
            <p:nvPr/>
          </p:nvGrpSpPr>
          <p:grpSpPr>
            <a:xfrm flipH="1">
              <a:off x="5072733" y="1618373"/>
              <a:ext cx="4185105" cy="1157908"/>
              <a:chOff x="1498218" y="981344"/>
              <a:chExt cx="4199198" cy="1157908"/>
            </a:xfrm>
          </p:grpSpPr>
          <p:grpSp>
            <p:nvGrpSpPr>
              <p:cNvPr id="28" name="Group 27"/>
              <p:cNvGrpSpPr/>
              <p:nvPr/>
            </p:nvGrpSpPr>
            <p:grpSpPr>
              <a:xfrm>
                <a:off x="1505243" y="981344"/>
                <a:ext cx="4192173" cy="1157908"/>
                <a:chOff x="1039935" y="1077770"/>
                <a:chExt cx="3198868" cy="994539"/>
              </a:xfrm>
            </p:grpSpPr>
            <p:sp>
              <p:nvSpPr>
                <p:cNvPr id="31"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98218" y="1276157"/>
                <a:ext cx="845858" cy="646331"/>
              </a:xfrm>
              <a:prstGeom prst="rect">
                <a:avLst/>
              </a:prstGeom>
              <a:noFill/>
            </p:spPr>
            <p:txBody>
              <a:bodyPr wrap="square" rtlCol="0">
                <a:spAutoFit/>
              </a:bodyPr>
              <a:lstStyle/>
              <a:p>
                <a:r>
                  <a:rPr lang="en-US" sz="3600">
                    <a:solidFill>
                      <a:srgbClr val="0070C0"/>
                    </a:solidFill>
                  </a:rPr>
                  <a:t>02</a:t>
                </a:r>
              </a:p>
            </p:txBody>
          </p:sp>
        </p:grpSp>
        <p:sp>
          <p:nvSpPr>
            <p:cNvPr id="49" name="TextBox 48"/>
            <p:cNvSpPr txBox="1"/>
            <p:nvPr/>
          </p:nvSpPr>
          <p:spPr>
            <a:xfrm>
              <a:off x="5771793" y="1621153"/>
              <a:ext cx="2776397" cy="923330"/>
            </a:xfrm>
            <a:prstGeom prst="rect">
              <a:avLst/>
            </a:prstGeom>
            <a:noFill/>
          </p:spPr>
          <p:txBody>
            <a:bodyPr wrap="square" rtlCol="0">
              <a:spAutoFit/>
            </a:bodyPr>
            <a:lstStyle/>
            <a:p>
              <a:pPr algn="ctr"/>
              <a:r>
                <a:rPr lang="en-US">
                  <a:solidFill>
                    <a:schemeClr val="bg1"/>
                  </a:solidFill>
                </a:rPr>
                <a:t>Nâng cao nhận thức của con người về thế giới </a:t>
              </a:r>
            </a:p>
            <a:p>
              <a:pPr algn="ctr"/>
              <a:r>
                <a:rPr lang="en-US">
                  <a:solidFill>
                    <a:schemeClr val="bg1"/>
                  </a:solidFill>
                </a:rPr>
                <a:t>       tự nhiên</a:t>
              </a:r>
            </a:p>
          </p:txBody>
        </p:sp>
      </p:grpSp>
      <p:grpSp>
        <p:nvGrpSpPr>
          <p:cNvPr id="55" name="Group 54"/>
          <p:cNvGrpSpPr/>
          <p:nvPr/>
        </p:nvGrpSpPr>
        <p:grpSpPr>
          <a:xfrm>
            <a:off x="1507406" y="2632630"/>
            <a:ext cx="4192173" cy="1158001"/>
            <a:chOff x="1507406" y="2632630"/>
            <a:chExt cx="4192173" cy="1158001"/>
          </a:xfrm>
        </p:grpSpPr>
        <p:grpSp>
          <p:nvGrpSpPr>
            <p:cNvPr id="20" name="Group 19"/>
            <p:cNvGrpSpPr/>
            <p:nvPr/>
          </p:nvGrpSpPr>
          <p:grpSpPr>
            <a:xfrm>
              <a:off x="1507406" y="2632723"/>
              <a:ext cx="4192173" cy="1157908"/>
              <a:chOff x="1505243" y="981344"/>
              <a:chExt cx="4192173" cy="1157908"/>
            </a:xfrm>
          </p:grpSpPr>
          <p:grpSp>
            <p:nvGrpSpPr>
              <p:cNvPr id="21" name="Group 20"/>
              <p:cNvGrpSpPr/>
              <p:nvPr/>
            </p:nvGrpSpPr>
            <p:grpSpPr>
              <a:xfrm>
                <a:off x="1505243" y="981344"/>
                <a:ext cx="4192173" cy="1157908"/>
                <a:chOff x="1039935" y="1077770"/>
                <a:chExt cx="3198868" cy="994539"/>
              </a:xfrm>
            </p:grpSpPr>
            <p:sp>
              <p:nvSpPr>
                <p:cNvPr id="24"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93675" y="1247804"/>
                <a:ext cx="845858" cy="646331"/>
              </a:xfrm>
              <a:prstGeom prst="rect">
                <a:avLst/>
              </a:prstGeom>
              <a:noFill/>
            </p:spPr>
            <p:txBody>
              <a:bodyPr wrap="square" rtlCol="0">
                <a:spAutoFit/>
              </a:bodyPr>
              <a:lstStyle/>
              <a:p>
                <a:r>
                  <a:rPr lang="en-US" sz="3600">
                    <a:solidFill>
                      <a:srgbClr val="7030A0"/>
                    </a:solidFill>
                  </a:rPr>
                  <a:t>03</a:t>
                </a:r>
              </a:p>
            </p:txBody>
          </p:sp>
        </p:grpSp>
        <p:sp>
          <p:nvSpPr>
            <p:cNvPr id="50" name="TextBox 49"/>
            <p:cNvSpPr txBox="1"/>
            <p:nvPr/>
          </p:nvSpPr>
          <p:spPr>
            <a:xfrm>
              <a:off x="2144314" y="2632630"/>
              <a:ext cx="2812943" cy="923330"/>
            </a:xfrm>
            <a:prstGeom prst="rect">
              <a:avLst/>
            </a:prstGeom>
            <a:noFill/>
          </p:spPr>
          <p:txBody>
            <a:bodyPr wrap="square" rtlCol="0">
              <a:spAutoFit/>
            </a:bodyPr>
            <a:lstStyle/>
            <a:p>
              <a:pPr algn="ctr"/>
              <a:r>
                <a:rPr lang="en-US">
                  <a:solidFill>
                    <a:schemeClr val="bg1"/>
                  </a:solidFill>
                </a:rPr>
                <a:t>Ứng dụng công nghệ vào cuộc sống, sản xuất, </a:t>
              </a:r>
            </a:p>
            <a:p>
              <a:r>
                <a:rPr lang="en-US">
                  <a:solidFill>
                    <a:schemeClr val="bg1"/>
                  </a:solidFill>
                </a:rPr>
                <a:t>     kinh doanh</a:t>
              </a:r>
            </a:p>
          </p:txBody>
        </p:sp>
      </p:grpSp>
      <p:grpSp>
        <p:nvGrpSpPr>
          <p:cNvPr id="56" name="Group 55"/>
          <p:cNvGrpSpPr/>
          <p:nvPr/>
        </p:nvGrpSpPr>
        <p:grpSpPr>
          <a:xfrm>
            <a:off x="5072733" y="3742098"/>
            <a:ext cx="4185105" cy="1157908"/>
            <a:chOff x="5115187" y="3742788"/>
            <a:chExt cx="4185105" cy="1157908"/>
          </a:xfrm>
        </p:grpSpPr>
        <p:grpSp>
          <p:nvGrpSpPr>
            <p:cNvPr id="34" name="Group 33"/>
            <p:cNvGrpSpPr/>
            <p:nvPr/>
          </p:nvGrpSpPr>
          <p:grpSpPr>
            <a:xfrm flipH="1">
              <a:off x="5115187" y="3742788"/>
              <a:ext cx="4185105" cy="1157908"/>
              <a:chOff x="1498218" y="981344"/>
              <a:chExt cx="4199198" cy="1157908"/>
            </a:xfrm>
          </p:grpSpPr>
          <p:grpSp>
            <p:nvGrpSpPr>
              <p:cNvPr id="35" name="Group 34"/>
              <p:cNvGrpSpPr/>
              <p:nvPr/>
            </p:nvGrpSpPr>
            <p:grpSpPr>
              <a:xfrm>
                <a:off x="1505243" y="981344"/>
                <a:ext cx="4192173" cy="1157908"/>
                <a:chOff x="1039935" y="1077770"/>
                <a:chExt cx="3198868" cy="994539"/>
              </a:xfrm>
            </p:grpSpPr>
            <p:sp>
              <p:nvSpPr>
                <p:cNvPr id="38"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98218" y="1276157"/>
                <a:ext cx="845858" cy="646331"/>
              </a:xfrm>
              <a:prstGeom prst="rect">
                <a:avLst/>
              </a:prstGeom>
              <a:noFill/>
            </p:spPr>
            <p:txBody>
              <a:bodyPr wrap="square" rtlCol="0">
                <a:spAutoFit/>
              </a:bodyPr>
              <a:lstStyle/>
              <a:p>
                <a:r>
                  <a:rPr lang="en-US" sz="3600">
                    <a:solidFill>
                      <a:schemeClr val="accent1">
                        <a:lumMod val="50000"/>
                      </a:schemeClr>
                    </a:solidFill>
                  </a:rPr>
                  <a:t>04</a:t>
                </a:r>
              </a:p>
            </p:txBody>
          </p:sp>
        </p:grpSp>
        <p:sp>
          <p:nvSpPr>
            <p:cNvPr id="51" name="TextBox 50"/>
            <p:cNvSpPr txBox="1"/>
            <p:nvPr/>
          </p:nvSpPr>
          <p:spPr>
            <a:xfrm>
              <a:off x="6155786" y="3837258"/>
              <a:ext cx="2353939" cy="646331"/>
            </a:xfrm>
            <a:prstGeom prst="rect">
              <a:avLst/>
            </a:prstGeom>
            <a:noFill/>
          </p:spPr>
          <p:txBody>
            <a:bodyPr wrap="square" rtlCol="0">
              <a:spAutoFit/>
            </a:bodyPr>
            <a:lstStyle/>
            <a:p>
              <a:pPr algn="ctr"/>
              <a:r>
                <a:rPr lang="en-US">
                  <a:solidFill>
                    <a:schemeClr val="bg1"/>
                  </a:solidFill>
                </a:rPr>
                <a:t>Chăm sóc sức khoẻ con người </a:t>
              </a:r>
            </a:p>
          </p:txBody>
        </p:sp>
      </p:grpSp>
      <p:grpSp>
        <p:nvGrpSpPr>
          <p:cNvPr id="57" name="Group 56"/>
          <p:cNvGrpSpPr/>
          <p:nvPr/>
        </p:nvGrpSpPr>
        <p:grpSpPr>
          <a:xfrm>
            <a:off x="1526903" y="4779409"/>
            <a:ext cx="4192173" cy="1157908"/>
            <a:chOff x="1544255" y="4878210"/>
            <a:chExt cx="4192173" cy="1157908"/>
          </a:xfrm>
        </p:grpSpPr>
        <p:grpSp>
          <p:nvGrpSpPr>
            <p:cNvPr id="41" name="Group 40"/>
            <p:cNvGrpSpPr/>
            <p:nvPr/>
          </p:nvGrpSpPr>
          <p:grpSpPr>
            <a:xfrm>
              <a:off x="1544255" y="4878210"/>
              <a:ext cx="4192173" cy="1157908"/>
              <a:chOff x="1505243" y="981344"/>
              <a:chExt cx="4192173" cy="1157908"/>
            </a:xfrm>
          </p:grpSpPr>
          <p:grpSp>
            <p:nvGrpSpPr>
              <p:cNvPr id="42" name="Group 41"/>
              <p:cNvGrpSpPr/>
              <p:nvPr/>
            </p:nvGrpSpPr>
            <p:grpSpPr>
              <a:xfrm>
                <a:off x="1505243" y="981344"/>
                <a:ext cx="4192173" cy="1157908"/>
                <a:chOff x="1039935" y="1077770"/>
                <a:chExt cx="3198868" cy="994539"/>
              </a:xfrm>
            </p:grpSpPr>
            <p:sp>
              <p:nvSpPr>
                <p:cNvPr id="45"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693675" y="1247804"/>
                <a:ext cx="845858" cy="646331"/>
              </a:xfrm>
              <a:prstGeom prst="rect">
                <a:avLst/>
              </a:prstGeom>
              <a:noFill/>
            </p:spPr>
            <p:txBody>
              <a:bodyPr wrap="square" rtlCol="0">
                <a:spAutoFit/>
              </a:bodyPr>
              <a:lstStyle/>
              <a:p>
                <a:r>
                  <a:rPr lang="en-US" sz="3600">
                    <a:solidFill>
                      <a:schemeClr val="accent6">
                        <a:lumMod val="50000"/>
                      </a:schemeClr>
                    </a:solidFill>
                  </a:rPr>
                  <a:t>05</a:t>
                </a:r>
              </a:p>
            </p:txBody>
          </p:sp>
        </p:grpSp>
        <p:sp>
          <p:nvSpPr>
            <p:cNvPr id="52" name="TextBox 51"/>
            <p:cNvSpPr txBox="1"/>
            <p:nvPr/>
          </p:nvSpPr>
          <p:spPr>
            <a:xfrm>
              <a:off x="2396058" y="4907993"/>
              <a:ext cx="2353939" cy="646331"/>
            </a:xfrm>
            <a:prstGeom prst="rect">
              <a:avLst/>
            </a:prstGeom>
            <a:noFill/>
          </p:spPr>
          <p:txBody>
            <a:bodyPr wrap="square" rtlCol="0">
              <a:spAutoFit/>
            </a:bodyPr>
            <a:lstStyle/>
            <a:p>
              <a:pPr algn="ctr"/>
              <a:r>
                <a:rPr lang="en-US">
                  <a:solidFill>
                    <a:schemeClr val="bg1"/>
                  </a:solidFill>
                </a:rPr>
                <a:t>Bảo vệ môi trường và phát triển bền vững</a:t>
              </a:r>
            </a:p>
          </p:txBody>
        </p:sp>
      </p:grpSp>
    </p:spTree>
    <p:extLst>
      <p:ext uri="{BB962C8B-B14F-4D97-AF65-F5344CB8AC3E}">
        <p14:creationId xmlns:p14="http://schemas.microsoft.com/office/powerpoint/2010/main" xmlns="" val="269417782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righ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righ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24106"/>
            <a:ext cx="8362122" cy="2246769"/>
          </a:xfrm>
          <a:prstGeom prst="rect">
            <a:avLst/>
          </a:prstGeom>
        </p:spPr>
        <p:txBody>
          <a:bodyPr wrap="square">
            <a:spAutoFit/>
          </a:bodyPr>
          <a:lstStyle/>
          <a:p>
            <a:pPr algn="just"/>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KHTN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có</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vai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trò</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cung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cấp</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thông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tin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mới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và</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nâng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cao</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sự</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hiểu</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biết</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của</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con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người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Đồng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thời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góp</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phần</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mở</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rộng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sản</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xuất</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phát</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triển</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kinh</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tế</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bảo</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vệ</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cuộc</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sống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và</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sức</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khỏe</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con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người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bảo</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vệ</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môi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trường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và</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ứng</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phó</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với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biến</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đổi</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khí</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latin typeface="Times New Roman" panose="02020603050405020304" pitchFamily="18" charset="0"/>
                <a:ea typeface="Arial" panose="020B0604020202020204" pitchFamily="34" charset="0"/>
                <a:cs typeface="Arial" panose="020B0604020202020204" pitchFamily="34" charset="0"/>
              </a:rPr>
              <a:t>hậu</a:t>
            </a:r>
            <a:r>
              <a:rPr lang="en-US" sz="2800" b="1" dirty="0" smtClean="0">
                <a:solidFill>
                  <a:srgbClr val="0070C0"/>
                </a:solidFill>
                <a:latin typeface="Times New Roman" panose="02020603050405020304" pitchFamily="18" charset="0"/>
                <a:ea typeface="Arial" panose="020B0604020202020204" pitchFamily="34" charset="0"/>
                <a:cs typeface="Arial" panose="020B0604020202020204" pitchFamily="34" charset="0"/>
              </a:rPr>
              <a:t>.</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4759"/>
          <a:stretch/>
        </p:blipFill>
        <p:spPr>
          <a:xfrm>
            <a:off x="441435" y="769440"/>
            <a:ext cx="9632731" cy="6088559"/>
          </a:xfrm>
          <a:prstGeom prst="rect">
            <a:avLst/>
          </a:prstGeom>
        </p:spPr>
      </p:pic>
      <p:sp>
        <p:nvSpPr>
          <p:cNvPr id="3" name="TextBox 2"/>
          <p:cNvSpPr txBox="1"/>
          <p:nvPr/>
        </p:nvSpPr>
        <p:spPr>
          <a:xfrm>
            <a:off x="441435" y="0"/>
            <a:ext cx="9632731" cy="11387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0070C0"/>
                </a:solidFill>
                <a:latin typeface="Estrangelo Edessa" panose="03080600000000000000" pitchFamily="66" charset="0"/>
                <a:ea typeface="Tahoma" panose="020B0604030504040204" pitchFamily="34" charset="0"/>
                <a:cs typeface="Estrangelo Edessa" panose="03080600000000000000" pitchFamily="66" charset="0"/>
              </a:rPr>
              <a:t>VẬN DỤNG :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Hệ</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thống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tưới</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rau</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tự</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động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được</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bà</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con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nông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dân</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lắp</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đặt</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để</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tưới</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tiêu</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quy</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mô</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lớn</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Hãy</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cho</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biết</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vai</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trò</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nào</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của</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khoa</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học</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tự</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nhiên</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trong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hoạt</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động</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0070C0"/>
                </a:solidFill>
                <a:latin typeface="Tahoma" panose="020B0604030504040204" pitchFamily="34" charset="0"/>
                <a:ea typeface="Tahoma" panose="020B0604030504040204" pitchFamily="34" charset="0"/>
                <a:cs typeface="Tahoma" panose="020B0604030504040204" pitchFamily="34" charset="0"/>
              </a:rPr>
              <a:t>đó</a:t>
            </a:r>
            <a:r>
              <a:rPr lang="en-US" sz="22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xmlns="" val="197701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983323295"/>
              </p:ext>
            </p:extLst>
          </p:nvPr>
        </p:nvGraphicFramePr>
        <p:xfrm>
          <a:off x="-1456788" y="86620"/>
          <a:ext cx="128656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3995721" y="4961059"/>
            <a:ext cx="5551058" cy="1567662"/>
            <a:chOff x="6653436" y="3583146"/>
            <a:chExt cx="5551058" cy="1567662"/>
          </a:xfrm>
        </p:grpSpPr>
        <p:sp>
          <p:nvSpPr>
            <p:cNvPr id="9" name="Rectangle 8"/>
            <p:cNvSpPr/>
            <p:nvPr/>
          </p:nvSpPr>
          <p:spPr>
            <a:xfrm>
              <a:off x="6653436" y="3920771"/>
              <a:ext cx="5551058" cy="123003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6653436" y="3583146"/>
              <a:ext cx="5551058" cy="123003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en-US" sz="2400" b="1" kern="1200" dirty="0" err="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Mở</a:t>
              </a:r>
              <a:r>
                <a:rPr lang="en-US" sz="2400" b="1" kern="12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rộng</a:t>
              </a:r>
              <a:r>
                <a:rPr lang="en-US" sz="2400" b="1" kern="1200" dirty="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lvl="0" algn="l" defTabSz="1066800">
                <a:lnSpc>
                  <a:spcPct val="90000"/>
                </a:lnSpc>
                <a:spcBef>
                  <a:spcPct val="0"/>
                </a:spcBef>
                <a:spcAft>
                  <a:spcPct val="10000"/>
                </a:spcAft>
              </a:pP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Giới</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thiệu</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thêm</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kiến</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thức</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và</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ứng</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dụng</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liên</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quan</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đến</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bài</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học</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giúp</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các</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em</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tự</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học</a:t>
              </a:r>
              <a:r>
                <a:rPr lang="en-US" sz="1800" b="0" kern="1200" dirty="0">
                  <a:solidFill>
                    <a:srgbClr val="0070C0"/>
                  </a:solidFill>
                  <a:effectLst/>
                  <a:latin typeface="Tahoma" panose="020B0604030504040204" pitchFamily="34" charset="0"/>
                  <a:ea typeface="Tahoma" panose="020B0604030504040204" pitchFamily="34" charset="0"/>
                  <a:cs typeface="Tahoma" panose="020B0604030504040204" pitchFamily="34" charset="0"/>
                </a:rPr>
                <a:t> ở </a:t>
              </a:r>
              <a:r>
                <a:rPr lang="en-US" sz="1800" b="0" kern="1200" dirty="0" err="1">
                  <a:solidFill>
                    <a:srgbClr val="0070C0"/>
                  </a:solidFill>
                  <a:effectLst/>
                  <a:latin typeface="Tahoma" panose="020B0604030504040204" pitchFamily="34" charset="0"/>
                  <a:ea typeface="Tahoma" panose="020B0604030504040204" pitchFamily="34" charset="0"/>
                  <a:cs typeface="Tahoma" panose="020B0604030504040204" pitchFamily="34" charset="0"/>
                </a:rPr>
                <a:t>nhà</a:t>
              </a:r>
              <a:endParaRPr lang="en-US" sz="1800" b="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mở đầu.png"/>
          <p:cNvPicPr>
            <a:picLocks noChangeAspect="1"/>
          </p:cNvPicPr>
          <p:nvPr/>
        </p:nvPicPr>
        <p:blipFill>
          <a:blip r:embed="rId6"/>
          <a:stretch>
            <a:fillRect/>
          </a:stretch>
        </p:blipFill>
        <p:spPr>
          <a:xfrm>
            <a:off x="3018732" y="309283"/>
            <a:ext cx="803899" cy="739587"/>
          </a:xfrm>
          <a:prstGeom prst="rect">
            <a:avLst/>
          </a:prstGeom>
        </p:spPr>
      </p:pic>
      <p:pic>
        <p:nvPicPr>
          <p:cNvPr id="11" name="Picture 10" descr="kiến thức cốt lỗi.png"/>
          <p:cNvPicPr>
            <a:picLocks noChangeAspect="1"/>
          </p:cNvPicPr>
          <p:nvPr/>
        </p:nvPicPr>
        <p:blipFill>
          <a:blip r:embed="rId7" cstate="print"/>
          <a:stretch>
            <a:fillRect/>
          </a:stretch>
        </p:blipFill>
        <p:spPr>
          <a:xfrm>
            <a:off x="1590524" y="5564302"/>
            <a:ext cx="829947" cy="896049"/>
          </a:xfrm>
          <a:prstGeom prst="rect">
            <a:avLst/>
          </a:prstGeom>
        </p:spPr>
      </p:pic>
      <p:pic>
        <p:nvPicPr>
          <p:cNvPr id="12" name="Picture 11" descr="luyện tập.png"/>
          <p:cNvPicPr>
            <a:picLocks noChangeAspect="1"/>
          </p:cNvPicPr>
          <p:nvPr/>
        </p:nvPicPr>
        <p:blipFill>
          <a:blip r:embed="rId8"/>
          <a:stretch>
            <a:fillRect/>
          </a:stretch>
        </p:blipFill>
        <p:spPr>
          <a:xfrm>
            <a:off x="4330817" y="3119718"/>
            <a:ext cx="633140" cy="693031"/>
          </a:xfrm>
          <a:prstGeom prst="rect">
            <a:avLst/>
          </a:prstGeom>
        </p:spPr>
      </p:pic>
      <p:pic>
        <p:nvPicPr>
          <p:cNvPr id="13" name="Picture 12" descr="quan sát.png"/>
          <p:cNvPicPr>
            <a:picLocks noChangeAspect="1"/>
          </p:cNvPicPr>
          <p:nvPr/>
        </p:nvPicPr>
        <p:blipFill>
          <a:blip r:embed="rId9"/>
          <a:stretch>
            <a:fillRect/>
          </a:stretch>
        </p:blipFill>
        <p:spPr>
          <a:xfrm>
            <a:off x="4365949" y="1597887"/>
            <a:ext cx="636357" cy="700798"/>
          </a:xfrm>
          <a:prstGeom prst="rect">
            <a:avLst/>
          </a:prstGeom>
        </p:spPr>
      </p:pic>
      <p:pic>
        <p:nvPicPr>
          <p:cNvPr id="14" name="Picture 13" descr="thực hành.png"/>
          <p:cNvPicPr>
            <a:picLocks noChangeAspect="1"/>
          </p:cNvPicPr>
          <p:nvPr/>
        </p:nvPicPr>
        <p:blipFill>
          <a:blip r:embed="rId10" cstate="print"/>
          <a:stretch>
            <a:fillRect/>
          </a:stretch>
        </p:blipFill>
        <p:spPr>
          <a:xfrm>
            <a:off x="4334397" y="2232212"/>
            <a:ext cx="713465" cy="721305"/>
          </a:xfrm>
          <a:prstGeom prst="rect">
            <a:avLst/>
          </a:prstGeom>
        </p:spPr>
      </p:pic>
      <p:pic>
        <p:nvPicPr>
          <p:cNvPr id="15" name="Picture 14" descr="vận dụng.png"/>
          <p:cNvPicPr>
            <a:picLocks noChangeAspect="1"/>
          </p:cNvPicPr>
          <p:nvPr/>
        </p:nvPicPr>
        <p:blipFill>
          <a:blip r:embed="rId11" cstate="print"/>
          <a:stretch>
            <a:fillRect/>
          </a:stretch>
        </p:blipFill>
        <p:spPr>
          <a:xfrm>
            <a:off x="3903939" y="3990179"/>
            <a:ext cx="641168" cy="648538"/>
          </a:xfrm>
          <a:prstGeom prst="rect">
            <a:avLst/>
          </a:prstGeom>
        </p:spPr>
      </p:pic>
      <p:sp>
        <p:nvSpPr>
          <p:cNvPr id="17" name="Rectangle 16"/>
          <p:cNvSpPr/>
          <p:nvPr/>
        </p:nvSpPr>
        <p:spPr>
          <a:xfrm>
            <a:off x="2523564" y="5991866"/>
            <a:ext cx="6096000" cy="710964"/>
          </a:xfrm>
          <a:prstGeom prst="rect">
            <a:avLst/>
          </a:prstGeom>
        </p:spPr>
        <p:txBody>
          <a:bodyPr>
            <a:spAutoFit/>
          </a:bodyPr>
          <a:lstStyle/>
          <a:p>
            <a:pPr lvl="0" defTabSz="1066800">
              <a:lnSpc>
                <a:spcPct val="90000"/>
              </a:lnSpc>
              <a:spcBef>
                <a:spcPct val="0"/>
              </a:spcBef>
              <a:spcAft>
                <a:spcPct val="10000"/>
              </a:spcAft>
            </a:pP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Kiến</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thức</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cốt</a:t>
            </a:r>
            <a:r>
              <a:rPr lang="en-US" sz="2400" b="1" dirty="0"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chemeClr val="accent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lỗi</a:t>
            </a:r>
          </a:p>
          <a:p>
            <a:pPr lvl="0" defTabSz="1066800">
              <a:lnSpc>
                <a:spcPct val="90000"/>
              </a:lnSpc>
              <a:spcBef>
                <a:spcPct val="0"/>
              </a:spcBef>
              <a:spcAft>
                <a:spcPct val="10000"/>
              </a:spcAft>
            </a:pP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Những</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điều</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cốt</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lỗi</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cacsem</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cần</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đạt</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sau</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mỗi</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bài</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học</a:t>
            </a:r>
            <a:endParaRPr lang="en-US"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7544245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12879"/>
            <a:ext cx="9601200" cy="2364078"/>
            <a:chOff x="0" y="0"/>
            <a:chExt cx="9601200" cy="2364078"/>
          </a:xfrm>
        </p:grpSpPr>
        <p:pic>
          <p:nvPicPr>
            <p:cNvPr id="5" name="Picture 4"/>
            <p:cNvPicPr>
              <a:picLocks noChangeAspect="1"/>
            </p:cNvPicPr>
            <p:nvPr/>
          </p:nvPicPr>
          <p:blipFill>
            <a:blip r:embed="rId2"/>
            <a:stretch>
              <a:fillRect/>
            </a:stretch>
          </p:blipFill>
          <p:spPr>
            <a:xfrm>
              <a:off x="0" y="0"/>
              <a:ext cx="9601200" cy="2257425"/>
            </a:xfrm>
            <a:prstGeom prst="rect">
              <a:avLst/>
            </a:prstGeom>
          </p:spPr>
        </p:pic>
        <p:sp>
          <p:nvSpPr>
            <p:cNvPr id="3" name="Rectangle 2"/>
            <p:cNvSpPr/>
            <p:nvPr/>
          </p:nvSpPr>
          <p:spPr>
            <a:xfrm>
              <a:off x="2072224" y="1751528"/>
              <a:ext cx="6724046" cy="61255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xmlns="" val="91521849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924" y="0"/>
            <a:ext cx="9731829" cy="6858000"/>
          </a:xfrm>
          <a:prstGeom prst="rect">
            <a:avLst/>
          </a:prstGeom>
        </p:spPr>
      </p:pic>
    </p:spTree>
    <p:extLst>
      <p:ext uri="{BB962C8B-B14F-4D97-AF65-F5344CB8AC3E}">
        <p14:creationId xmlns:p14="http://schemas.microsoft.com/office/powerpoint/2010/main" xmlns="" val="9774968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4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577" y="0"/>
            <a:ext cx="9685101" cy="6858000"/>
          </a:xfrm>
          <a:prstGeom prst="rect">
            <a:avLst/>
          </a:prstGeom>
        </p:spPr>
      </p:pic>
    </p:spTree>
    <p:extLst>
      <p:ext uri="{BB962C8B-B14F-4D97-AF65-F5344CB8AC3E}">
        <p14:creationId xmlns:p14="http://schemas.microsoft.com/office/powerpoint/2010/main" xmlns="" val="379938634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5003" y="0"/>
            <a:ext cx="9388698" cy="6858000"/>
            <a:chOff x="425003" y="0"/>
            <a:chExt cx="9388698" cy="6858000"/>
          </a:xfrm>
        </p:grpSpPr>
        <p:sp>
          <p:nvSpPr>
            <p:cNvPr id="3" name="TextBox 2"/>
            <p:cNvSpPr txBox="1"/>
            <p:nvPr/>
          </p:nvSpPr>
          <p:spPr>
            <a:xfrm>
              <a:off x="425003" y="0"/>
              <a:ext cx="9388698" cy="923330"/>
            </a:xfrm>
            <a:prstGeom prst="rect">
              <a:avLst/>
            </a:prstGeom>
            <a:solidFill>
              <a:srgbClr val="7C00A8"/>
            </a:solidFill>
          </p:spPr>
          <p:txBody>
            <a:bodyPr wrap="square" rtlCol="0">
              <a:spAutoFit/>
            </a:bodyPr>
            <a:lstStyle/>
            <a:p>
              <a:pPr algn="ctr">
                <a:lnSpc>
                  <a:spcPct val="150000"/>
                </a:lnSpc>
              </a:pPr>
              <a:r>
                <a:rPr lang="en-US">
                  <a:solidFill>
                    <a:schemeClr val="bg1"/>
                  </a:solidFill>
                  <a:latin typeface="Tahoma" panose="020B0604030504040204" pitchFamily="34" charset="0"/>
                  <a:ea typeface="Tahoma" panose="020B0604030504040204" pitchFamily="34" charset="0"/>
                  <a:cs typeface="Tahoma" panose="020B0604030504040204" pitchFamily="34" charset="0"/>
                </a:rPr>
                <a:t>TRONG CÁC HOẠT ĐỘNG VÀ LĨNH VỰC CÁC CON VỪA NÊU HOẠT ĐỘNG NÀO LÀ HOẠT ĐỘNG TÌM TÒI, KHÁM PHÁ VÀ LĨNH VỰC NÀO THUỘC NGÀNH KHOA HỌC TỰ NHIÊN?</a:t>
              </a:r>
            </a:p>
          </p:txBody>
        </p:sp>
        <p:pic>
          <p:nvPicPr>
            <p:cNvPr id="1028" name="Picture 4" descr="Kết quả hình ảnh cho Ngành Khoa học tự nhiê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5003" y="866904"/>
              <a:ext cx="9388698" cy="599109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02092144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897" y="313509"/>
            <a:ext cx="8503920" cy="830997"/>
          </a:xfrm>
          <a:prstGeom prst="rect">
            <a:avLst/>
          </a:prstGeom>
          <a:noFill/>
        </p:spPr>
        <p:txBody>
          <a:bodyPr wrap="square" rtlCol="0">
            <a:spAutoFit/>
          </a:bodyPr>
          <a:lstStyle/>
          <a:p>
            <a:r>
              <a:rPr lang="en-US" sz="2400" dirty="0" err="1" smtClean="0">
                <a:latin typeface="Calibri" pitchFamily="34" charset="0"/>
              </a:rPr>
              <a:t>Trong</a:t>
            </a:r>
            <a:r>
              <a:rPr lang="en-US" sz="2400" dirty="0" smtClean="0">
                <a:latin typeface="Calibri" pitchFamily="34" charset="0"/>
              </a:rPr>
              <a:t> </a:t>
            </a:r>
            <a:r>
              <a:rPr lang="en-US" sz="2400" dirty="0" err="1" smtClean="0">
                <a:latin typeface="Calibri" pitchFamily="34" charset="0"/>
              </a:rPr>
              <a:t>các</a:t>
            </a:r>
            <a:r>
              <a:rPr lang="en-US" sz="2400" dirty="0" smtClean="0">
                <a:latin typeface="Calibri" pitchFamily="34" charset="0"/>
              </a:rPr>
              <a:t> </a:t>
            </a:r>
            <a:r>
              <a:rPr lang="en-US" sz="2400" dirty="0" err="1" smtClean="0">
                <a:latin typeface="Calibri" pitchFamily="34" charset="0"/>
              </a:rPr>
              <a:t>hoạt</a:t>
            </a:r>
            <a:r>
              <a:rPr lang="en-US" sz="2400" dirty="0" smtClean="0">
                <a:latin typeface="Calibri" pitchFamily="34" charset="0"/>
              </a:rPr>
              <a:t> </a:t>
            </a:r>
            <a:r>
              <a:rPr lang="en-US" sz="2400" dirty="0" err="1" smtClean="0">
                <a:latin typeface="Calibri" pitchFamily="34" charset="0"/>
              </a:rPr>
              <a:t>động</a:t>
            </a:r>
            <a:r>
              <a:rPr lang="en-US" sz="2400" dirty="0" smtClean="0">
                <a:latin typeface="Calibri" pitchFamily="34" charset="0"/>
              </a:rPr>
              <a:t> </a:t>
            </a:r>
            <a:r>
              <a:rPr lang="en-US" sz="2400" dirty="0" err="1" smtClean="0">
                <a:latin typeface="Calibri" pitchFamily="34" charset="0"/>
              </a:rPr>
              <a:t>sau</a:t>
            </a:r>
            <a:r>
              <a:rPr lang="en-US" sz="2400" dirty="0" smtClean="0">
                <a:latin typeface="Calibri" pitchFamily="34" charset="0"/>
              </a:rPr>
              <a:t>: </a:t>
            </a:r>
            <a:r>
              <a:rPr lang="en-US" sz="2400" dirty="0" err="1" smtClean="0">
                <a:latin typeface="Calibri" pitchFamily="34" charset="0"/>
              </a:rPr>
              <a:t>Hoạt</a:t>
            </a:r>
            <a:r>
              <a:rPr lang="en-US" sz="2400" dirty="0" smtClean="0">
                <a:latin typeface="Calibri" pitchFamily="34" charset="0"/>
              </a:rPr>
              <a:t> </a:t>
            </a:r>
            <a:r>
              <a:rPr lang="en-US" sz="2400" dirty="0" err="1" smtClean="0">
                <a:latin typeface="Calibri" pitchFamily="34" charset="0"/>
              </a:rPr>
              <a:t>động</a:t>
            </a:r>
            <a:r>
              <a:rPr lang="en-US" sz="2400" dirty="0" smtClean="0">
                <a:latin typeface="Calibri" pitchFamily="34" charset="0"/>
              </a:rPr>
              <a:t> </a:t>
            </a:r>
            <a:r>
              <a:rPr lang="en-US" sz="2400" dirty="0" err="1" smtClean="0">
                <a:latin typeface="Calibri" pitchFamily="34" charset="0"/>
              </a:rPr>
              <a:t>nào</a:t>
            </a:r>
            <a:r>
              <a:rPr lang="en-US" sz="2400" dirty="0" smtClean="0">
                <a:latin typeface="Calibri" pitchFamily="34" charset="0"/>
              </a:rPr>
              <a:t> </a:t>
            </a:r>
            <a:r>
              <a:rPr lang="en-US" sz="2400" dirty="0" err="1" smtClean="0">
                <a:latin typeface="Calibri" pitchFamily="34" charset="0"/>
              </a:rPr>
              <a:t>là</a:t>
            </a:r>
            <a:r>
              <a:rPr lang="en-US" sz="2400" dirty="0" smtClean="0">
                <a:latin typeface="Calibri" pitchFamily="34" charset="0"/>
              </a:rPr>
              <a:t> </a:t>
            </a:r>
            <a:r>
              <a:rPr lang="en-US" sz="2400" dirty="0" err="1" smtClean="0">
                <a:latin typeface="Calibri" pitchFamily="34" charset="0"/>
              </a:rPr>
              <a:t>hoạt</a:t>
            </a:r>
            <a:r>
              <a:rPr lang="en-US" sz="2400" dirty="0" smtClean="0">
                <a:latin typeface="Calibri" pitchFamily="34" charset="0"/>
              </a:rPr>
              <a:t> </a:t>
            </a:r>
            <a:r>
              <a:rPr lang="en-US" sz="2400" dirty="0" err="1" smtClean="0">
                <a:latin typeface="Calibri" pitchFamily="34" charset="0"/>
              </a:rPr>
              <a:t>động</a:t>
            </a:r>
            <a:r>
              <a:rPr lang="en-US" sz="2400" dirty="0" smtClean="0">
                <a:latin typeface="Calibri" pitchFamily="34" charset="0"/>
              </a:rPr>
              <a:t> </a:t>
            </a:r>
            <a:r>
              <a:rPr lang="en-US" sz="2400" dirty="0" err="1" smtClean="0">
                <a:latin typeface="Calibri" pitchFamily="34" charset="0"/>
              </a:rPr>
              <a:t>nghiên</a:t>
            </a:r>
            <a:r>
              <a:rPr lang="en-US" sz="2400" dirty="0" smtClean="0">
                <a:latin typeface="Calibri" pitchFamily="34" charset="0"/>
              </a:rPr>
              <a:t> </a:t>
            </a:r>
            <a:r>
              <a:rPr lang="en-US" sz="2400" dirty="0" err="1" smtClean="0">
                <a:latin typeface="Calibri" pitchFamily="34" charset="0"/>
              </a:rPr>
              <a:t>cứu</a:t>
            </a:r>
            <a:r>
              <a:rPr lang="en-US" sz="2400" dirty="0" smtClean="0">
                <a:latin typeface="Calibri" pitchFamily="34" charset="0"/>
              </a:rPr>
              <a:t> </a:t>
            </a:r>
            <a:r>
              <a:rPr lang="en-US" sz="2400" dirty="0" err="1" smtClean="0">
                <a:latin typeface="Calibri" pitchFamily="34" charset="0"/>
              </a:rPr>
              <a:t>khoa</a:t>
            </a:r>
            <a:r>
              <a:rPr lang="en-US" sz="2400" dirty="0" smtClean="0">
                <a:latin typeface="Calibri" pitchFamily="34" charset="0"/>
              </a:rPr>
              <a:t> </a:t>
            </a:r>
            <a:r>
              <a:rPr lang="en-US" sz="2400" dirty="0" err="1" smtClean="0">
                <a:latin typeface="Calibri" pitchFamily="34" charset="0"/>
              </a:rPr>
              <a:t>học</a:t>
            </a:r>
            <a:r>
              <a:rPr lang="en-US" sz="2400" dirty="0" smtClean="0">
                <a:latin typeface="Calibri" pitchFamily="34" charset="0"/>
              </a:rPr>
              <a:t>? </a:t>
            </a:r>
            <a:r>
              <a:rPr lang="en-US" sz="2400" dirty="0" err="1" smtClean="0">
                <a:latin typeface="Calibri" pitchFamily="34" charset="0"/>
              </a:rPr>
              <a:t>Vì</a:t>
            </a:r>
            <a:r>
              <a:rPr lang="en-US" sz="2400" dirty="0" smtClean="0">
                <a:latin typeface="Calibri" pitchFamily="34" charset="0"/>
              </a:rPr>
              <a:t> </a:t>
            </a:r>
            <a:r>
              <a:rPr lang="en-US" sz="2400" dirty="0" err="1" smtClean="0">
                <a:latin typeface="Calibri" pitchFamily="34" charset="0"/>
              </a:rPr>
              <a:t>sao</a:t>
            </a:r>
            <a:r>
              <a:rPr lang="en-US" sz="2400" dirty="0" smtClean="0">
                <a:latin typeface="Calibri" pitchFamily="34" charset="0"/>
              </a:rPr>
              <a:t>?</a:t>
            </a:r>
            <a:endParaRPr lang="en-US" sz="2400" dirty="0">
              <a:latin typeface="Calibri" pitchFamily="34" charset="0"/>
            </a:endParaRPr>
          </a:p>
        </p:txBody>
      </p:sp>
      <p:pic>
        <p:nvPicPr>
          <p:cNvPr id="4" name="Picture 3" descr="h1.1a.png"/>
          <p:cNvPicPr>
            <a:picLocks noChangeAspect="1"/>
          </p:cNvPicPr>
          <p:nvPr/>
        </p:nvPicPr>
        <p:blipFill>
          <a:blip r:embed="rId2"/>
          <a:stretch>
            <a:fillRect/>
          </a:stretch>
        </p:blipFill>
        <p:spPr>
          <a:xfrm>
            <a:off x="339636" y="1175653"/>
            <a:ext cx="3576243" cy="2952209"/>
          </a:xfrm>
          <a:prstGeom prst="rect">
            <a:avLst/>
          </a:prstGeom>
        </p:spPr>
      </p:pic>
      <p:pic>
        <p:nvPicPr>
          <p:cNvPr id="6" name="Picture 5" descr="h1.1c.png"/>
          <p:cNvPicPr>
            <a:picLocks noChangeAspect="1"/>
          </p:cNvPicPr>
          <p:nvPr/>
        </p:nvPicPr>
        <p:blipFill>
          <a:blip r:embed="rId3"/>
          <a:stretch>
            <a:fillRect/>
          </a:stretch>
        </p:blipFill>
        <p:spPr>
          <a:xfrm>
            <a:off x="7687351" y="1136468"/>
            <a:ext cx="3636875" cy="2936387"/>
          </a:xfrm>
          <a:prstGeom prst="rect">
            <a:avLst/>
          </a:prstGeom>
        </p:spPr>
      </p:pic>
      <p:pic>
        <p:nvPicPr>
          <p:cNvPr id="7" name="Picture 6" descr="h1.1d.png"/>
          <p:cNvPicPr>
            <a:picLocks noChangeAspect="1"/>
          </p:cNvPicPr>
          <p:nvPr/>
        </p:nvPicPr>
        <p:blipFill>
          <a:blip r:embed="rId4"/>
          <a:stretch>
            <a:fillRect/>
          </a:stretch>
        </p:blipFill>
        <p:spPr>
          <a:xfrm>
            <a:off x="295072" y="4139456"/>
            <a:ext cx="3728288" cy="2718544"/>
          </a:xfrm>
          <a:prstGeom prst="rect">
            <a:avLst/>
          </a:prstGeom>
        </p:spPr>
      </p:pic>
      <p:pic>
        <p:nvPicPr>
          <p:cNvPr id="8" name="Picture 7" descr="h1.1e.png"/>
          <p:cNvPicPr>
            <a:picLocks noChangeAspect="1"/>
          </p:cNvPicPr>
          <p:nvPr/>
        </p:nvPicPr>
        <p:blipFill>
          <a:blip r:embed="rId5"/>
          <a:stretch>
            <a:fillRect/>
          </a:stretch>
        </p:blipFill>
        <p:spPr>
          <a:xfrm>
            <a:off x="4035476" y="3944983"/>
            <a:ext cx="3514165" cy="2926080"/>
          </a:xfrm>
          <a:prstGeom prst="rect">
            <a:avLst/>
          </a:prstGeom>
        </p:spPr>
      </p:pic>
      <p:pic>
        <p:nvPicPr>
          <p:cNvPr id="9" name="Picture 8" descr="h1.1g.png"/>
          <p:cNvPicPr>
            <a:picLocks noChangeAspect="1"/>
          </p:cNvPicPr>
          <p:nvPr/>
        </p:nvPicPr>
        <p:blipFill>
          <a:blip r:embed="rId6"/>
          <a:stretch>
            <a:fillRect/>
          </a:stretch>
        </p:blipFill>
        <p:spPr>
          <a:xfrm>
            <a:off x="3772086" y="1149531"/>
            <a:ext cx="3921015" cy="2925077"/>
          </a:xfrm>
          <a:prstGeom prst="rect">
            <a:avLst/>
          </a:prstGeom>
        </p:spPr>
      </p:pic>
      <p:pic>
        <p:nvPicPr>
          <p:cNvPr id="10" name="Picture 9" descr="h1.1gg.png"/>
          <p:cNvPicPr>
            <a:picLocks noChangeAspect="1"/>
          </p:cNvPicPr>
          <p:nvPr/>
        </p:nvPicPr>
        <p:blipFill>
          <a:blip r:embed="rId7"/>
          <a:stretch>
            <a:fillRect/>
          </a:stretch>
        </p:blipFill>
        <p:spPr>
          <a:xfrm>
            <a:off x="7737493" y="4044491"/>
            <a:ext cx="3548817" cy="2787384"/>
          </a:xfrm>
          <a:prstGeom prst="rect">
            <a:avLst/>
          </a:prstGeom>
        </p:spPr>
      </p:pic>
    </p:spTree>
    <p:extLst>
      <p:ext uri="{BB962C8B-B14F-4D97-AF65-F5344CB8AC3E}">
        <p14:creationId xmlns:p14="http://schemas.microsoft.com/office/powerpoint/2010/main" xmlns="" val="4150906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8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62D4EF-39C6-4B4C-AB28-28076CEA2D8A}"/>
              </a:ext>
            </a:extLst>
          </p:cNvPr>
          <p:cNvSpPr txBox="1"/>
          <p:nvPr/>
        </p:nvSpPr>
        <p:spPr>
          <a:xfrm>
            <a:off x="1453141" y="1454427"/>
            <a:ext cx="8645014" cy="584775"/>
          </a:xfrm>
          <a:prstGeom prst="rect">
            <a:avLst/>
          </a:prstGeom>
          <a:noFill/>
        </p:spPr>
        <p:txBody>
          <a:bodyPr wrap="square" rtlCol="0">
            <a:spAutoFit/>
          </a:bodyPr>
          <a:lstStyle/>
          <a:p>
            <a:r>
              <a:rPr lang="en-US" sz="3200" b="1" spc="-30" dirty="0" smtClean="0">
                <a:solidFill>
                  <a:srgbClr val="00B050"/>
                </a:solidFill>
                <a:latin typeface="Lucida Grande" panose="020B0600040502020204" pitchFamily="34" charset="0"/>
                <a:ea typeface="Hiragino Kaku Gothic StdN W8" panose="020B0800000000000000" pitchFamily="34" charset="-128"/>
                <a:cs typeface="Lucida Grande" panose="020B0600040502020204" pitchFamily="34" charset="0"/>
              </a:rPr>
              <a:t>I. THẾ NÀO LÀ KHOA HỌC TỰ NHIÊN</a:t>
            </a:r>
            <a:endParaRPr lang="x-none" sz="3200" b="1" spc="-30" dirty="0">
              <a:solidFill>
                <a:srgbClr val="00B050"/>
              </a:solidFill>
              <a:latin typeface="Lucida Grande" panose="020B0600040502020204" pitchFamily="34" charset="0"/>
              <a:ea typeface="Hiragino Kaku Gothic StdN W8" panose="020B0800000000000000" pitchFamily="34" charset="-128"/>
              <a:cs typeface="Lucida Grande" panose="020B06000405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294" y="421243"/>
            <a:ext cx="9949543" cy="553357"/>
          </a:xfrm>
          <a:prstGeom prst="rect">
            <a:avLst/>
          </a:prstGeom>
        </p:spPr>
        <p:txBody>
          <a:bodyPr wrap="square">
            <a:spAutoFit/>
          </a:bodyPr>
          <a:lstStyle/>
          <a:p>
            <a:pPr marL="358140" eaLnBrk="0">
              <a:lnSpc>
                <a:spcPct val="107000"/>
              </a:lnSpc>
              <a:spcAft>
                <a:spcPts val="0"/>
              </a:spcAft>
            </a:pP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Điền</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từ</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thích</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hợp</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vào</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chỗ</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trống</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để</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hoàn</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thành</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khái</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niệm</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800" dirty="0" err="1"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sau</a:t>
            </a:r>
            <a:r>
              <a:rPr lang="en-US" sz="2800" dirty="0" smtClean="0">
                <a:solidFill>
                  <a:srgbClr val="000000"/>
                </a:solidFill>
                <a:latin typeface="Times New Roman" panose="02020603050405020304" pitchFamily="18" charset="0"/>
                <a:ea typeface="Arial Unicode MS" panose="020B0604020202020204" pitchFamily="34" charset="-128"/>
                <a:cs typeface="Times New Roman" panose="02020603050405020304" pitchFamily="18" charset="0"/>
              </a:rPr>
              <a:t> : </a:t>
            </a:r>
            <a:endParaRPr lang="en-US" sz="2800" dirty="0" smtClean="0">
              <a:latin typeface="Times New Roman" panose="02020603050405020304" pitchFamily="18" charset="0"/>
              <a:ea typeface="Arial Unicode MS" panose="020B0604020202020204" pitchFamily="34" charset="-128"/>
              <a:cs typeface="Times New Roman" panose="02020603050405020304" pitchFamily="18" charset="0"/>
            </a:endParaRPr>
          </a:p>
        </p:txBody>
      </p:sp>
      <p:sp>
        <p:nvSpPr>
          <p:cNvPr id="4" name="TextBox 3">
            <a:extLst>
              <a:ext uri="{FF2B5EF4-FFF2-40B4-BE49-F238E27FC236}">
                <a16:creationId xmlns="" xmlns:a16="http://schemas.microsoft.com/office/drawing/2014/main" id="{A398508A-BE70-4C29-97D5-511307583B26}"/>
              </a:ext>
            </a:extLst>
          </p:cNvPr>
          <p:cNvSpPr txBox="1"/>
          <p:nvPr/>
        </p:nvSpPr>
        <p:spPr>
          <a:xfrm>
            <a:off x="56603" y="1732195"/>
            <a:ext cx="10210800" cy="1578894"/>
          </a:xfrm>
          <a:prstGeom prst="rect">
            <a:avLst/>
          </a:prstGeom>
          <a:noFill/>
        </p:spPr>
        <p:txBody>
          <a:bodyPr wrap="square">
            <a:spAutoFit/>
          </a:bodyPr>
          <a:lstStyle/>
          <a:p>
            <a:pPr marL="457200">
              <a:lnSpc>
                <a:spcPct val="115000"/>
              </a:lnSpc>
              <a:tabLst>
                <a:tab pos="450215" algn="l"/>
              </a:tabLst>
            </a:pPr>
            <a:r>
              <a:rPr lang="en-US" sz="2800" b="1" dirty="0"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KHTN </a:t>
            </a:r>
            <a:r>
              <a:rPr lang="en-US" sz="2800" b="1" dirty="0" err="1">
                <a:solidFill>
                  <a:srgbClr val="0070C0"/>
                </a:solidFill>
                <a:effectLst/>
                <a:latin typeface="Times New Roman" panose="02020603050405020304" pitchFamily="18" charset="0"/>
                <a:ea typeface="Arial" panose="020B0604020202020204" pitchFamily="34" charset="0"/>
                <a:cs typeface="Arial" panose="020B0604020202020204" pitchFamily="34" charset="0"/>
              </a:rPr>
              <a:t>là</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cs typeface="Arial" panose="020B0604020202020204" pitchFamily="34" charset="0"/>
              </a:rPr>
              <a:t>một</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a:t>
            </a:r>
            <a:r>
              <a:rPr lang="en-US" sz="2800" b="1" dirty="0" err="1"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nghiên</a:t>
            </a:r>
            <a:r>
              <a:rPr lang="en-US" sz="2800" b="1" dirty="0"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cs typeface="Arial" panose="020B0604020202020204" pitchFamily="34" charset="0"/>
              </a:rPr>
              <a:t>cứu</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các</a:t>
            </a:r>
            <a:r>
              <a:rPr lang="en-US" sz="2800" b="1" dirty="0" smtClean="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cs typeface="Arial" panose="020B0604020202020204" pitchFamily="34" charset="0"/>
              </a:rPr>
              <a:t>hiện</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0070C0"/>
                </a:solidFill>
                <a:effectLst/>
                <a:latin typeface="Times New Roman" panose="02020603050405020304" pitchFamily="18" charset="0"/>
                <a:ea typeface="Arial" panose="020B0604020202020204" pitchFamily="34" charset="0"/>
                <a:cs typeface="Arial" panose="020B0604020202020204" pitchFamily="34" charset="0"/>
              </a:rPr>
              <a:t>tượng</a:t>
            </a:r>
            <a:r>
              <a:rPr lang="en-US" sz="2800" b="1" dirty="0">
                <a:solidFill>
                  <a:srgbClr val="0070C0"/>
                </a:solidFill>
                <a:effectLst/>
                <a:latin typeface="Times New Roman" panose="02020603050405020304" pitchFamily="18" charset="0"/>
                <a:ea typeface="Arial" panose="020B0604020202020204" pitchFamily="34" charset="0"/>
                <a:cs typeface="Arial" panose="020B0604020202020204" pitchFamily="34" charset="0"/>
              </a:rPr>
              <a:t>, </a:t>
            </a:r>
            <a:r>
              <a:rPr lang="vi-VN" sz="28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quá trình, các thuộc tính cơ bản về sự tồn tại, vận động của thế </a:t>
            </a:r>
            <a:r>
              <a:rPr lang="vi-VN" sz="28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giới</a:t>
            </a:r>
            <a:r>
              <a:rPr lang="en-US" sz="28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971930" y="1632858"/>
            <a:ext cx="3363557" cy="523220"/>
          </a:xfrm>
          <a:prstGeom prst="rect">
            <a:avLst/>
          </a:prstGeom>
        </p:spPr>
        <p:txBody>
          <a:bodyPr wrap="square">
            <a:spAutoFit/>
          </a:bodyPr>
          <a:lstStyle/>
          <a:p>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lĩnh</a:t>
            </a:r>
            <a:r>
              <a:rPr lang="en-US" sz="2800" b="1" dirty="0" smtClean="0">
                <a:solidFill>
                  <a:srgbClr val="FF000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vực</a:t>
            </a:r>
            <a:r>
              <a:rPr lang="en-US" sz="2800" b="1" dirty="0" smtClean="0">
                <a:solidFill>
                  <a:srgbClr val="FF000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khoa</a:t>
            </a:r>
            <a:r>
              <a:rPr lang="en-US" sz="2800" b="1" dirty="0" smtClean="0">
                <a:solidFill>
                  <a:srgbClr val="FF000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học</a:t>
            </a:r>
            <a:r>
              <a:rPr lang="en-US" sz="2800" b="1" dirty="0" smtClean="0">
                <a:solidFill>
                  <a:srgbClr val="FF0000"/>
                </a:solidFill>
                <a:latin typeface="Times New Roman" panose="02020603050405020304" pitchFamily="18" charset="0"/>
                <a:ea typeface="Arial" panose="020B0604020202020204" pitchFamily="34" charset="0"/>
                <a:cs typeface="Arial" panose="020B0604020202020204" pitchFamily="34" charset="0"/>
              </a:rPr>
              <a:t> </a:t>
            </a:r>
            <a:endParaRPr lang="en-US" sz="2800" dirty="0">
              <a:solidFill>
                <a:srgbClr val="FF0000"/>
              </a:solidFill>
            </a:endParaRPr>
          </a:p>
        </p:txBody>
      </p:sp>
      <p:sp>
        <p:nvSpPr>
          <p:cNvPr id="6" name="Rectangle 5"/>
          <p:cNvSpPr/>
          <p:nvPr/>
        </p:nvSpPr>
        <p:spPr>
          <a:xfrm>
            <a:off x="8267428" y="1650667"/>
            <a:ext cx="1107996"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sự</a:t>
            </a:r>
            <a:r>
              <a:rPr lang="en-US" sz="2800" b="1" dirty="0" smtClean="0">
                <a:solidFill>
                  <a:srgbClr val="FF0000"/>
                </a:solidFill>
                <a:latin typeface="Times New Roman" panose="02020603050405020304" pitchFamily="18" charset="0"/>
                <a:ea typeface="Arial" panose="020B0604020202020204" pitchFamily="34" charset="0"/>
                <a:cs typeface="Arial" panose="020B0604020202020204" pitchFamily="34" charset="0"/>
              </a:rPr>
              <a:t> </a:t>
            </a:r>
            <a:r>
              <a:rPr lang="en-US" sz="2800" b="1" dirty="0" err="1" smtClean="0">
                <a:solidFill>
                  <a:srgbClr val="FF0000"/>
                </a:solidFill>
                <a:latin typeface="Times New Roman" panose="02020603050405020304" pitchFamily="18" charset="0"/>
                <a:ea typeface="Arial" panose="020B0604020202020204" pitchFamily="34" charset="0"/>
                <a:cs typeface="Arial" panose="020B0604020202020204" pitchFamily="34" charset="0"/>
              </a:rPr>
              <a:t>vật</a:t>
            </a:r>
            <a:endParaRPr lang="en-US" sz="2800" dirty="0">
              <a:solidFill>
                <a:srgbClr val="FF0000"/>
              </a:solidFill>
            </a:endParaRPr>
          </a:p>
        </p:txBody>
      </p:sp>
      <p:sp>
        <p:nvSpPr>
          <p:cNvPr id="7" name="Rectangle 6"/>
          <p:cNvSpPr/>
          <p:nvPr/>
        </p:nvSpPr>
        <p:spPr>
          <a:xfrm>
            <a:off x="2325979" y="2656505"/>
            <a:ext cx="1468672" cy="523220"/>
          </a:xfrm>
          <a:prstGeom prst="rect">
            <a:avLst/>
          </a:prstGeom>
        </p:spPr>
        <p:txBody>
          <a:bodyPr wrap="none">
            <a:spAutoFit/>
          </a:bodyPr>
          <a:lstStyle/>
          <a:p>
            <a:r>
              <a:rPr lang="vi-VN" sz="2800" b="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tự nhiên</a:t>
            </a:r>
            <a:endParaRPr lang="en-US" sz="2800" dirty="0">
              <a:solidFill>
                <a:srgbClr val="FF0000"/>
              </a:solidFill>
            </a:endParaRPr>
          </a:p>
        </p:txBody>
      </p:sp>
    </p:spTree>
    <p:extLst>
      <p:ext uri="{BB962C8B-B14F-4D97-AF65-F5344CB8AC3E}">
        <p14:creationId xmlns:p14="http://schemas.microsoft.com/office/powerpoint/2010/main" xmlns="" val="5461878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129&quot;&gt;&lt;/object&gt;&lt;object type=&quot;2&quot; unique_id=&quot;10130&quot;&gt;&lt;object type=&quot;3&quot; unique_id=&quot;10131&quot;&gt;&lt;property id=&quot;20148&quot; value=&quot;5&quot;/&gt;&lt;property id=&quot;20300&quot; value=&quot;Slide 2&quot;/&gt;&lt;property id=&quot;20307&quot; value=&quot;257&quot;/&gt;&lt;/object&gt;&lt;object type=&quot;3&quot; unique_id=&quot;10132&quot;&gt;&lt;property id=&quot;20148&quot; value=&quot;5&quot;/&gt;&lt;property id=&quot;20300&quot; value=&quot;Slide 3&quot;/&gt;&lt;property id=&quot;20307&quot; value=&quot;269&quot;/&gt;&lt;/object&gt;&lt;object type=&quot;3&quot; unique_id=&quot;10133&quot;&gt;&lt;property id=&quot;20148&quot; value=&quot;5&quot;/&gt;&lt;property id=&quot;20300&quot; value=&quot;Slide 4&quot;/&gt;&lt;property id=&quot;20307&quot; value=&quot;262&quot;/&gt;&lt;/object&gt;&lt;object type=&quot;3&quot; unique_id=&quot;10135&quot;&gt;&lt;property id=&quot;20148&quot; value=&quot;5&quot;/&gt;&lt;property id=&quot;20300&quot; value=&quot;Slide 5&quot;/&gt;&lt;property id=&quot;20307&quot; value=&quot;263&quot;/&gt;&lt;/object&gt;&lt;object type=&quot;3&quot; unique_id=&quot;10136&quot;&gt;&lt;property id=&quot;20148&quot; value=&quot;5&quot;/&gt;&lt;property id=&quot;20300&quot; value=&quot;Slide 6&quot;/&gt;&lt;property id=&quot;20307&quot; value=&quot;264&quot;/&gt;&lt;/object&gt;&lt;object type=&quot;3&quot; unique_id=&quot;10138&quot;&gt;&lt;property id=&quot;20148&quot; value=&quot;5&quot;/&gt;&lt;property id=&quot;20300&quot; value=&quot;Slide 7&quot;/&gt;&lt;property id=&quot;20307&quot; value=&quot;274&quot;/&gt;&lt;/object&gt;&lt;object type=&quot;3&quot; unique_id=&quot;10139&quot;&gt;&lt;property id=&quot;20148&quot; value=&quot;5&quot;/&gt;&lt;property id=&quot;20300&quot; value=&quot;Slide 9&quot;/&gt;&lt;property id=&quot;20307&quot; value=&quot;271&quot;/&gt;&lt;/object&gt;&lt;object type=&quot;3&quot; unique_id=&quot;10140&quot;&gt;&lt;property id=&quot;20148&quot; value=&quot;5&quot;/&gt;&lt;property id=&quot;20300&quot; value=&quot;Slide 10&quot;/&gt;&lt;property id=&quot;20307&quot; value=&quot;268&quot;/&gt;&lt;/object&gt;&lt;object type=&quot;3&quot; unique_id=&quot;10141&quot;&gt;&lt;property id=&quot;20148&quot; value=&quot;5&quot;/&gt;&lt;property id=&quot;20300&quot; value=&quot;Slide 11&quot;/&gt;&lt;property id=&quot;20307&quot; value=&quot;267&quot;/&gt;&lt;/object&gt;&lt;object type=&quot;3&quot; unique_id=&quot;10142&quot;&gt;&lt;property id=&quot;20148&quot; value=&quot;5&quot;/&gt;&lt;property id=&quot;20300&quot; value=&quot;Slide 12&quot;/&gt;&lt;property id=&quot;20307&quot; value=&quot;272&quot;/&gt;&lt;/object&gt;&lt;object type=&quot;3&quot; unique_id=&quot;10143&quot;&gt;&lt;property id=&quot;20148&quot; value=&quot;5&quot;/&gt;&lt;property id=&quot;20300&quot; value=&quot;Slide 13&quot;/&gt;&lt;property id=&quot;20307&quot; value=&quot;270&quot;/&gt;&lt;/object&gt;&lt;object type=&quot;3&quot; unique_id=&quot;10145&quot;&gt;&lt;property id=&quot;20148&quot; value=&quot;5&quot;/&gt;&lt;property id=&quot;20300&quot; value=&quot;Slide 15&quot;/&gt;&lt;property id=&quot;20307&quot; value=&quot;275&quot;/&gt;&lt;/object&gt;&lt;object type=&quot;3&quot; unique_id=&quot;10516&quot;&gt;&lt;property id=&quot;20148&quot; value=&quot;5&quot;/&gt;&lt;property id=&quot;20300&quot; value=&quot;Slide 14&quot;/&gt;&lt;property id=&quot;20307&quot; value=&quot;277&quot;/&gt;&lt;/object&gt;&lt;object type=&quot;3&quot; unique_id=&quot;10520&quot;&gt;&lt;property id=&quot;20148&quot; value=&quot;5&quot;/&gt;&lt;property id=&quot;20300&quot; value=&quot;Slide 16&quot;/&gt;&lt;property id=&quot;20307&quot; value=&quot;281&quot;/&gt;&lt;/object&gt;&lt;object type=&quot;3&quot; unique_id=&quot;11351&quot;&gt;&lt;property id=&quot;20148&quot; value=&quot;5&quot;/&gt;&lt;property id=&quot;20300&quot; value=&quot;Slide 8&quot;/&gt;&lt;property id=&quot;20307&quot; value=&quot;282&quot;/&gt;&lt;/object&gt;&lt;object type=&quot;3&quot; unique_id=&quot;12010&quot;&gt;&lt;property id=&quot;20148&quot; value=&quot;5&quot;/&gt;&lt;property id=&quot;20300&quot; value=&quot;Slide 1&quot;/&gt;&lt;property id=&quot;20307&quot; value=&quot;283&quot;/&gt;&lt;/objec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1705</TotalTime>
  <Words>469</Words>
  <Application>Microsoft Office PowerPoint</Application>
  <PresentationFormat>Custom</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Admin</cp:lastModifiedBy>
  <cp:revision>116</cp:revision>
  <dcterms:created xsi:type="dcterms:W3CDTF">2021-02-07T03:08:37Z</dcterms:created>
  <dcterms:modified xsi:type="dcterms:W3CDTF">2021-10-02T07:39:12Z</dcterms:modified>
</cp:coreProperties>
</file>