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73" r:id="rId4"/>
    <p:sldId id="294" r:id="rId5"/>
    <p:sldId id="270" r:id="rId6"/>
    <p:sldId id="269" r:id="rId7"/>
    <p:sldId id="274" r:id="rId8"/>
    <p:sldId id="288" r:id="rId9"/>
    <p:sldId id="290" r:id="rId10"/>
    <p:sldId id="291" r:id="rId11"/>
    <p:sldId id="289" r:id="rId12"/>
    <p:sldId id="272" r:id="rId13"/>
    <p:sldId id="275" r:id="rId14"/>
    <p:sldId id="262" r:id="rId15"/>
    <p:sldId id="276" r:id="rId16"/>
    <p:sldId id="258" r:id="rId17"/>
    <p:sldId id="264" r:id="rId18"/>
    <p:sldId id="277" r:id="rId19"/>
    <p:sldId id="281" r:id="rId20"/>
    <p:sldId id="278" r:id="rId21"/>
    <p:sldId id="263" r:id="rId22"/>
    <p:sldId id="279" r:id="rId23"/>
    <p:sldId id="280" r:id="rId24"/>
    <p:sldId id="283" r:id="rId25"/>
    <p:sldId id="265" r:id="rId26"/>
    <p:sldId id="259" r:id="rId27"/>
    <p:sldId id="268" r:id="rId28"/>
    <p:sldId id="282" r:id="rId29"/>
    <p:sldId id="287" r:id="rId30"/>
    <p:sldId id="284" r:id="rId31"/>
    <p:sldId id="285" r:id="rId32"/>
    <p:sldId id="28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3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CEC0-1BE3-42A8-82E9-E9DFBC50C22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8AC7-184D-4A6C-8EB5-2D8AA332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RL9Lu055Hw?si=6omWG6a_MT-wHk4r" TargetMode="External"/><Relationship Id="rId2" Type="http://schemas.openxmlformats.org/officeDocument/2006/relationships/hyperlink" Target="https://youtu.be/1nn-rs4_6hg?si=Au0G8dzeIOM7L1O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0OePoiUPYps?si=rsRMWF_notPzmFm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11903"/>
            <a:ext cx="9067800" cy="51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29291"/>
              </p:ext>
            </p:extLst>
          </p:nvPr>
        </p:nvGraphicFramePr>
        <p:xfrm>
          <a:off x="457200" y="361950"/>
          <a:ext cx="8382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loạ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hại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ý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nghĩa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1933" y="137160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6600"/>
                </a:solidFill>
              </a:rPr>
              <a:t>Hoạt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động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kĩ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thuật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học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theo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trạm</a:t>
            </a:r>
            <a:r>
              <a:rPr lang="en-US" sz="2000" b="1" i="1" dirty="0" smtClean="0">
                <a:solidFill>
                  <a:srgbClr val="006600"/>
                </a:solidFill>
              </a:rPr>
              <a:t>: 5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phút</a:t>
            </a:r>
            <a:r>
              <a:rPr lang="en-US" sz="2000" b="1" i="1" dirty="0" smtClean="0">
                <a:solidFill>
                  <a:srgbClr val="006600"/>
                </a:solidFill>
              </a:rPr>
              <a:t> ở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mỗi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trạm</a:t>
            </a:r>
            <a:endParaRPr lang="en-US" sz="2000" b="1" i="1" dirty="0" smtClean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933" y="1711070"/>
            <a:ext cx="7753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Trạm</a:t>
            </a:r>
            <a:r>
              <a:rPr lang="en-US" sz="2000" dirty="0">
                <a:solidFill>
                  <a:srgbClr val="FF000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,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đột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 smtClean="0"/>
              <a:t>thể</a:t>
            </a:r>
            <a:endParaRPr lang="en-US" sz="2000" dirty="0" smtClean="0"/>
          </a:p>
          <a:p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minh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NST ban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2n = 8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04568" y="3257550"/>
            <a:ext cx="7953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Trạm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2: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video </a:t>
            </a:r>
            <a:r>
              <a:rPr lang="en-US" sz="2000" dirty="0" err="1" smtClean="0"/>
              <a:t>theo</a:t>
            </a:r>
            <a:r>
              <a:rPr lang="en-US" sz="2000" dirty="0" smtClean="0"/>
              <a:t> link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,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hiểu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lọc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hại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đột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NST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Đột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NST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lợi</a:t>
            </a:r>
            <a:r>
              <a:rPr lang="en-US" sz="2000" dirty="0" smtClean="0"/>
              <a:t>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ý </a:t>
            </a:r>
            <a:r>
              <a:rPr lang="en-US" sz="2000" dirty="0" err="1" smtClean="0"/>
              <a:t>nghĩa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64051"/>
            <a:ext cx="1600198" cy="114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589360"/>
            <a:ext cx="5143939" cy="34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nh học 12 Bài 6: Đột biến số lượng nhiễm sắc thể - NGuyễn Thị Minh Nguyệt  | Trường THPT Thủ Thiê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14350"/>
            <a:ext cx="6905625" cy="30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ội chứng Klinefelter (47,XXY) - Gene Solutions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1" y="1079223"/>
            <a:ext cx="8993458" cy="32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ể đa bộ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0713"/>
            <a:ext cx="4591050" cy="37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715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ĐỘT BIẾN ĐA BỘI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71550"/>
            <a:ext cx="4267200" cy="303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2590800" y="959882"/>
            <a:ext cx="1295400" cy="7736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959882"/>
            <a:ext cx="1676400" cy="6974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1744362"/>
            <a:ext cx="2743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Lệch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: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1 </a:t>
            </a:r>
            <a:r>
              <a:rPr lang="en-US" dirty="0" err="1" smtClean="0"/>
              <a:t>hoặc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NST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747112"/>
            <a:ext cx="2895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: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ở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NST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82246" y="2444070"/>
            <a:ext cx="937054" cy="42064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00650" y="2454882"/>
            <a:ext cx="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49843" y="2520270"/>
            <a:ext cx="393358" cy="3918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49843" y="2427079"/>
            <a:ext cx="1231557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5046" y="2944518"/>
            <a:ext cx="8227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2n + 1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2095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loại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590550"/>
            <a:ext cx="2362200" cy="369332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NST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47800" y="295636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2n + 2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87943" y="295636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2n - 1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00" y="2956186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2n - 2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48200" y="2659792"/>
            <a:ext cx="1295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chẵn</a:t>
            </a:r>
            <a:endParaRPr lang="en-US" dirty="0" smtClean="0"/>
          </a:p>
          <a:p>
            <a:r>
              <a:rPr lang="en-US" dirty="0" smtClean="0"/>
              <a:t>4n, 6n…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24600" y="2647950"/>
            <a:ext cx="1295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lẻ</a:t>
            </a:r>
            <a:endParaRPr lang="en-US" dirty="0" smtClean="0"/>
          </a:p>
          <a:p>
            <a:r>
              <a:rPr lang="en-US" dirty="0" smtClean="0"/>
              <a:t>5n, 7n, 9n…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10" idx="2"/>
            <a:endCxn id="40" idx="0"/>
          </p:cNvCxnSpPr>
          <p:nvPr/>
        </p:nvCxnSpPr>
        <p:spPr>
          <a:xfrm flipH="1">
            <a:off x="5295900" y="2393443"/>
            <a:ext cx="952500" cy="266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2"/>
          </p:cNvCxnSpPr>
          <p:nvPr/>
        </p:nvCxnSpPr>
        <p:spPr>
          <a:xfrm>
            <a:off x="6248400" y="2393443"/>
            <a:ext cx="533400" cy="254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" grpId="0" animBg="1"/>
      <p:bldP spid="25" grpId="0" animBg="1"/>
      <p:bldP spid="33" grpId="0" animBg="1"/>
      <p:bldP spid="34" grpId="0" animBg="1"/>
      <p:bldP spid="38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ài 6 - TỰ HỌC SINH HỌC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"/>
            <a:ext cx="75152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ự hình thành thể đa bội | SGK Sinh lớp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8649"/>
            <a:ext cx="5474645" cy="42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715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CƠ CHẾ TẠO THỂ ĐA BỘI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Lý thuyết vai trò và ứng dụng của đột biến lệch bội sinh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95350"/>
            <a:ext cx="7010400" cy="39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4350"/>
            <a:ext cx="31369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4662"/>
            <a:ext cx="3733800" cy="284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3088" y="787268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Trisomy (3 NST </a:t>
            </a:r>
            <a:r>
              <a:rPr lang="en-US" dirty="0" err="1" smtClean="0"/>
              <a:t>số</a:t>
            </a:r>
            <a:r>
              <a:rPr lang="en-US" dirty="0" smtClean="0"/>
              <a:t>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1115"/>
            <a:ext cx="6157784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4" y="2457450"/>
            <a:ext cx="632254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428751"/>
            <a:ext cx="5486400" cy="75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3028951"/>
            <a:ext cx="5257800" cy="8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6614984" y="1036865"/>
            <a:ext cx="6240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0" y="1657350"/>
            <a:ext cx="6240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78943" y="2571750"/>
            <a:ext cx="6240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66935" y="3371850"/>
            <a:ext cx="6240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200" y="85725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Lặp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đoạn</a:t>
            </a:r>
            <a:r>
              <a:rPr lang="en-US" sz="2000" b="1" dirty="0" smtClean="0"/>
              <a:t> NST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26993" y="1457295"/>
            <a:ext cx="214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đoạn</a:t>
            </a:r>
            <a:r>
              <a:rPr lang="en-US" sz="2000" b="1" dirty="0" smtClean="0"/>
              <a:t> NST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71658" y="2421709"/>
            <a:ext cx="214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đoạn</a:t>
            </a:r>
            <a:r>
              <a:rPr lang="en-US" sz="2000" b="1" dirty="0" smtClean="0"/>
              <a:t> NST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35851" y="3162975"/>
            <a:ext cx="214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Đảo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đoạn</a:t>
            </a:r>
            <a:r>
              <a:rPr lang="en-US" sz="2000" b="1" dirty="0" smtClean="0"/>
              <a:t> NST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8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085965"/>
            <a:ext cx="6631454" cy="331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Patau</a:t>
            </a:r>
            <a:r>
              <a:rPr lang="en-US" dirty="0" smtClean="0"/>
              <a:t> (3 NST </a:t>
            </a:r>
            <a:r>
              <a:rPr lang="en-US" dirty="0" err="1" smtClean="0"/>
              <a:t>số</a:t>
            </a:r>
            <a:r>
              <a:rPr lang="en-US" dirty="0" smtClean="0"/>
              <a:t> 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ội chứng Down và những điều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628650"/>
            <a:ext cx="8915400" cy="4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095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Down (3 NST </a:t>
            </a:r>
            <a:r>
              <a:rPr lang="en-US" dirty="0" err="1" smtClean="0"/>
              <a:t>số</a:t>
            </a:r>
            <a:r>
              <a:rPr lang="en-US" dirty="0" smtClean="0"/>
              <a:t> 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33388"/>
            <a:ext cx="683736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ội chứng Turner: Nguyên nhân, triệu chứng, các rối loạn thường gặp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4572000" cy="39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59" y="666750"/>
            <a:ext cx="4542206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6675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gene,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Quan sát các hình sau đây. Hãy trả lời các câu hỏi sau: Sự tương quan giữa  mức độ bội thể (số n) và kích thước của cơ quan sinh dưỡng v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5019675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075"/>
            <a:ext cx="2789630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48200" y="226695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00350"/>
            <a:ext cx="3276891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4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5750"/>
            <a:ext cx="5313076" cy="21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ỨNG DỤNG ĐA BỘI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Lý thuyết - Đột biến nhiễm sắc thể, khoa học tự nhiên lớp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61" y="2266950"/>
            <a:ext cx="5232415" cy="29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0773"/>
            <a:ext cx="6667500" cy="42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2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94989"/>
            <a:ext cx="5638799" cy="408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VẬN DỤNG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46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thập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 ở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trồng</a:t>
            </a:r>
            <a:r>
              <a:rPr lang="en-US" dirty="0" smtClean="0"/>
              <a:t> ở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 hay </a:t>
            </a:r>
            <a:r>
              <a:rPr lang="en-US" dirty="0" err="1" smtClean="0"/>
              <a:t>siêu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,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quầy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, </a:t>
            </a:r>
            <a:r>
              <a:rPr lang="en-US" dirty="0" err="1" smtClean="0"/>
              <a:t>quả</a:t>
            </a:r>
            <a:r>
              <a:rPr lang="en-US" dirty="0" smtClean="0"/>
              <a:t>,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,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thập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nộp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báo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cáo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hoạch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sau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tuần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42900"/>
            <a:ext cx="34004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343150"/>
            <a:ext cx="66198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971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thường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thường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41" y="2495550"/>
            <a:ext cx="1970903" cy="19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6675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gene,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8115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0701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đúng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hỏi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3637" y="142875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Câu </a:t>
            </a:r>
            <a:r>
              <a:rPr lang="en-US" b="1" dirty="0" smtClean="0"/>
              <a:t>1</a:t>
            </a:r>
            <a:r>
              <a:rPr lang="vi-VN" b="1" dirty="0" smtClean="0"/>
              <a:t>: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chứng</a:t>
            </a:r>
            <a:r>
              <a:rPr lang="en-US" b="1" dirty="0"/>
              <a:t> Down ở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vi-VN" b="1" dirty="0"/>
              <a:t>là một bệnh di truyền do đột biến trong gen nằm trên nhiễm sác thể 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23 </a:t>
            </a:r>
            <a:r>
              <a:rPr lang="en-US" b="1" dirty="0" err="1"/>
              <a:t>cặp</a:t>
            </a:r>
            <a:r>
              <a:rPr lang="en-US" b="1" dirty="0"/>
              <a:t> NST?</a:t>
            </a:r>
            <a:endParaRPr lang="en-US" dirty="0"/>
          </a:p>
          <a:p>
            <a:r>
              <a:rPr lang="vi-VN" b="1" dirty="0"/>
              <a:t>A.15 		B. 16  		C.14 		D. 21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56818" y="2038350"/>
            <a:ext cx="381000" cy="313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637" y="2569797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Câu</a:t>
            </a:r>
            <a:r>
              <a:rPr lang="en-US" sz="2000" b="1" dirty="0"/>
              <a:t> 2</a:t>
            </a:r>
            <a:r>
              <a:rPr lang="en-US" sz="2000" b="1" dirty="0" smtClean="0"/>
              <a:t>.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tế</a:t>
            </a:r>
            <a:r>
              <a:rPr lang="en-US" sz="2000" b="1" dirty="0"/>
              <a:t> </a:t>
            </a:r>
            <a:r>
              <a:rPr lang="en-US" sz="2000" b="1" dirty="0" err="1"/>
              <a:t>bào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thường</a:t>
            </a:r>
            <a:r>
              <a:rPr lang="en-US" sz="2000" b="1" dirty="0"/>
              <a:t> 2n = 24. 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NST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tế</a:t>
            </a:r>
            <a:r>
              <a:rPr lang="en-US" sz="2000" b="1" dirty="0"/>
              <a:t> </a:t>
            </a:r>
            <a:r>
              <a:rPr lang="en-US" sz="2000" b="1" dirty="0" err="1"/>
              <a:t>bào</a:t>
            </a:r>
            <a:r>
              <a:rPr lang="en-US" sz="2000" b="1" dirty="0"/>
              <a:t> ở </a:t>
            </a:r>
            <a:r>
              <a:rPr lang="en-US" sz="2000" b="1" dirty="0" err="1"/>
              <a:t>thể</a:t>
            </a:r>
            <a:r>
              <a:rPr lang="en-US" sz="2000" b="1" dirty="0"/>
              <a:t> tam </a:t>
            </a:r>
            <a:r>
              <a:rPr lang="en-US" sz="2000" b="1" dirty="0" err="1"/>
              <a:t>bội</a:t>
            </a:r>
            <a:r>
              <a:rPr lang="en-US" sz="2000" b="1" dirty="0"/>
              <a:t>?</a:t>
            </a:r>
            <a:endParaRPr lang="en-US" sz="2000" dirty="0"/>
          </a:p>
          <a:p>
            <a:pPr lvl="0"/>
            <a:r>
              <a:rPr lang="en-US" sz="2000" dirty="0"/>
              <a:t>12                         b. 24                                c. 36                         d. 48</a:t>
            </a:r>
          </a:p>
        </p:txBody>
      </p:sp>
      <p:sp>
        <p:nvSpPr>
          <p:cNvPr id="8" name="Oval 7"/>
          <p:cNvSpPr/>
          <p:nvPr/>
        </p:nvSpPr>
        <p:spPr>
          <a:xfrm>
            <a:off x="4419600" y="3271730"/>
            <a:ext cx="381000" cy="313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286" y="514350"/>
            <a:ext cx="300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Trắc nghiệm trả lời ngắn</a:t>
            </a:r>
            <a:r>
              <a:rPr lang="vi-VN" dirty="0"/>
              <a:t>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276350"/>
            <a:ext cx="7391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ngô</a:t>
            </a:r>
            <a:r>
              <a:rPr lang="en-US" sz="2400" dirty="0"/>
              <a:t> (2n = 20).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ngô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21 NST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ở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đột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bội</a:t>
            </a:r>
            <a:r>
              <a:rPr lang="en-US" sz="2400" dirty="0"/>
              <a:t>.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đột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226596"/>
              </p:ext>
            </p:extLst>
          </p:nvPr>
        </p:nvGraphicFramePr>
        <p:xfrm>
          <a:off x="2133600" y="2495549"/>
          <a:ext cx="3200400" cy="49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44"/>
                <a:gridCol w="858644"/>
                <a:gridCol w="780585"/>
                <a:gridCol w="702527"/>
              </a:tblGrid>
              <a:tr h="492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2495550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24955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26891" y="25263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4955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6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8621486" cy="482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886" y="1101328"/>
            <a:ext cx="8458200" cy="70842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37: ĐỘT BIẾN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 THỂ (TT)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575" y="1962150"/>
            <a:ext cx="538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ĐỘT BIẾN SỐ LƯỢNG NST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387084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4 mô tả số lượng NST ở các tế bào soma A và B của hai cơ thể thuộc một  loài sinh vật lưỡng bội. Nếu tế bào A là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040"/>
            <a:ext cx="4332514" cy="15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612494"/>
            <a:ext cx="5562600" cy="251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144"/>
            <a:ext cx="4572000" cy="279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112395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2800350"/>
            <a:ext cx="838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3409950"/>
            <a:ext cx="9906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325823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NST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26" y="495300"/>
            <a:ext cx="8229600" cy="85725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63" y="120015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1000" y="266640"/>
            <a:ext cx="4671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ĐỘT BIẾN SỐ LƯỢNG NST</a:t>
            </a:r>
          </a:p>
        </p:txBody>
      </p:sp>
    </p:spTree>
    <p:extLst>
      <p:ext uri="{BB962C8B-B14F-4D97-AF65-F5344CB8AC3E}">
        <p14:creationId xmlns:p14="http://schemas.microsoft.com/office/powerpoint/2010/main" val="9547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66965"/>
              </p:ext>
            </p:extLst>
          </p:nvPr>
        </p:nvGraphicFramePr>
        <p:xfrm>
          <a:off x="457200" y="361950"/>
          <a:ext cx="8382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loạ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hại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ý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nghĩa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1933" y="137160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6600"/>
                </a:solidFill>
              </a:rPr>
              <a:t>Hoạt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động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kĩ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thuật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học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theo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trạm</a:t>
            </a:r>
            <a:r>
              <a:rPr lang="en-US" sz="2000" b="1" i="1" dirty="0" smtClean="0">
                <a:solidFill>
                  <a:srgbClr val="006600"/>
                </a:solidFill>
              </a:rPr>
              <a:t>: 5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phút</a:t>
            </a:r>
            <a:r>
              <a:rPr lang="en-US" sz="2000" b="1" i="1" dirty="0" smtClean="0">
                <a:solidFill>
                  <a:srgbClr val="006600"/>
                </a:solidFill>
              </a:rPr>
              <a:t> ở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mỗi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trạm</a:t>
            </a:r>
            <a:endParaRPr lang="en-US" sz="2000" b="1" i="1" dirty="0" smtClean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933" y="1711070"/>
            <a:ext cx="7753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Trạm</a:t>
            </a:r>
            <a:r>
              <a:rPr lang="en-US" sz="2000" dirty="0">
                <a:solidFill>
                  <a:srgbClr val="FF000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,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đột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 smtClean="0"/>
              <a:t>thể</a:t>
            </a:r>
            <a:endParaRPr lang="en-US" sz="2000" dirty="0" smtClean="0"/>
          </a:p>
          <a:p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minh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NST ban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2n = 8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04568" y="3257550"/>
            <a:ext cx="7953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Trạm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2: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video </a:t>
            </a:r>
            <a:r>
              <a:rPr lang="en-US" sz="2000" dirty="0" err="1" smtClean="0"/>
              <a:t>theo</a:t>
            </a:r>
            <a:r>
              <a:rPr lang="en-US" sz="2000" dirty="0" smtClean="0"/>
              <a:t> link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,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hiểu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lọc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hại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đột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NST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Đột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NST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lợi</a:t>
            </a:r>
            <a:r>
              <a:rPr lang="en-US" sz="2000" dirty="0" smtClean="0"/>
              <a:t>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ý </a:t>
            </a:r>
            <a:r>
              <a:rPr lang="en-US" sz="2000" dirty="0" err="1" smtClean="0"/>
              <a:t>nghĩa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64051"/>
            <a:ext cx="1600198" cy="114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2865"/>
            <a:ext cx="7720013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350"/>
            <a:ext cx="7010400" cy="229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74295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youtu.be/1nn-rs4_6hg?si=Au0G8dzeIOM7L1OP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62100" y="180975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youtu.be/zRL9Lu055Hw?si=6omWG6a_MT-wHk4r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894916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youtu.be/0OePoiUPYps?si=rsRMWF_notPzmFm1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763</Words>
  <Application>Microsoft Office PowerPoint</Application>
  <PresentationFormat>On-screen Show (16:9)</PresentationFormat>
  <Paragraphs>73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BÀI 37: ĐỘT BIẾN NHIỄM  SẮC THỂ (TT)</vt:lpstr>
      <vt:lpstr>PowerPoint Presentation</vt:lpstr>
      <vt:lpstr>1. 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LUYỆN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2025-04-08T13:47:20Z</dcterms:created>
  <dcterms:modified xsi:type="dcterms:W3CDTF">2025-04-10T01:39:27Z</dcterms:modified>
</cp:coreProperties>
</file>