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81" r:id="rId2"/>
    <p:sldId id="376" r:id="rId3"/>
    <p:sldId id="382" r:id="rId4"/>
    <p:sldId id="383" r:id="rId5"/>
    <p:sldId id="377" r:id="rId6"/>
    <p:sldId id="379" r:id="rId7"/>
    <p:sldId id="1119" r:id="rId8"/>
    <p:sldId id="1108" r:id="rId9"/>
    <p:sldId id="1120" r:id="rId10"/>
    <p:sldId id="1114" r:id="rId11"/>
    <p:sldId id="1125" r:id="rId12"/>
    <p:sldId id="1113" r:id="rId13"/>
    <p:sldId id="1112" r:id="rId14"/>
    <p:sldId id="1111" r:id="rId15"/>
    <p:sldId id="1121" r:id="rId16"/>
    <p:sldId id="1124" r:id="rId17"/>
    <p:sldId id="1122" r:id="rId18"/>
    <p:sldId id="1115" r:id="rId19"/>
    <p:sldId id="292" r:id="rId20"/>
    <p:sldId id="258" r:id="rId21"/>
    <p:sldId id="293" r:id="rId22"/>
    <p:sldId id="294" r:id="rId23"/>
    <p:sldId id="1107" r:id="rId24"/>
    <p:sldId id="34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CCFFFF"/>
    <a:srgbClr val="CCECFF"/>
    <a:srgbClr val="99CCFF"/>
    <a:srgbClr val="CCCCFF"/>
    <a:srgbClr val="9933FF"/>
    <a:srgbClr val="F8F8F8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69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B950-8426-4049-BC5B-47B2E78396A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1233A-7F38-4F6A-9987-B06CC9C9E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5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9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24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8"/>
          <p:cNvGrpSpPr/>
          <p:nvPr/>
        </p:nvGrpSpPr>
        <p:grpSpPr>
          <a:xfrm>
            <a:off x="-184227" y="-399294"/>
            <a:ext cx="13152739" cy="7397993"/>
            <a:chOff x="238125" y="822050"/>
            <a:chExt cx="7136850" cy="4051475"/>
          </a:xfrm>
        </p:grpSpPr>
        <p:sp>
          <p:nvSpPr>
            <p:cNvPr id="441" name="Google Shape;441;p8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8"/>
          <p:cNvSpPr/>
          <p:nvPr/>
        </p:nvSpPr>
        <p:spPr>
          <a:xfrm>
            <a:off x="1693533" y="1056467"/>
            <a:ext cx="8887200" cy="4527200"/>
          </a:xfrm>
          <a:prstGeom prst="roundRect">
            <a:avLst>
              <a:gd name="adj" fmla="val 4928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8"/>
          <p:cNvSpPr txBox="1">
            <a:spLocks noGrp="1"/>
          </p:cNvSpPr>
          <p:nvPr>
            <p:ph type="title"/>
          </p:nvPr>
        </p:nvSpPr>
        <p:spPr>
          <a:xfrm>
            <a:off x="1999400" y="1056600"/>
            <a:ext cx="8193200" cy="4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 flipH="1">
            <a:off x="1012087" y="4413213"/>
            <a:ext cx="1623928" cy="1170579"/>
            <a:chOff x="7783413" y="3715033"/>
            <a:chExt cx="1091839" cy="786961"/>
          </a:xfrm>
        </p:grpSpPr>
        <p:sp>
          <p:nvSpPr>
            <p:cNvPr id="481" name="Google Shape;481;p8"/>
            <p:cNvSpPr/>
            <p:nvPr/>
          </p:nvSpPr>
          <p:spPr>
            <a:xfrm>
              <a:off x="7897928" y="3729311"/>
              <a:ext cx="977324" cy="385808"/>
            </a:xfrm>
            <a:custGeom>
              <a:avLst/>
              <a:gdLst/>
              <a:ahLst/>
              <a:cxnLst/>
              <a:rect l="l" t="t" r="r" b="b"/>
              <a:pathLst>
                <a:path w="21046" h="8309" extrusionOk="0">
                  <a:moveTo>
                    <a:pt x="21045" y="0"/>
                  </a:moveTo>
                  <a:lnTo>
                    <a:pt x="21045" y="4155"/>
                  </a:lnTo>
                  <a:lnTo>
                    <a:pt x="17781" y="4155"/>
                  </a:lnTo>
                  <a:lnTo>
                    <a:pt x="17781" y="8309"/>
                  </a:lnTo>
                  <a:lnTo>
                    <a:pt x="0" y="8309"/>
                  </a:lnTo>
                  <a:lnTo>
                    <a:pt x="0" y="4155"/>
                  </a:lnTo>
                  <a:lnTo>
                    <a:pt x="3264" y="415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7783459" y="4115073"/>
              <a:ext cx="976256" cy="386922"/>
            </a:xfrm>
            <a:custGeom>
              <a:avLst/>
              <a:gdLst/>
              <a:ahLst/>
              <a:cxnLst/>
              <a:rect l="l" t="t" r="r" b="b"/>
              <a:pathLst>
                <a:path w="21023" h="8333" extrusionOk="0">
                  <a:moveTo>
                    <a:pt x="21022" y="1"/>
                  </a:moveTo>
                  <a:lnTo>
                    <a:pt x="21022" y="4178"/>
                  </a:lnTo>
                  <a:lnTo>
                    <a:pt x="17758" y="4178"/>
                  </a:lnTo>
                  <a:lnTo>
                    <a:pt x="17758" y="8332"/>
                  </a:lnTo>
                  <a:lnTo>
                    <a:pt x="0" y="8332"/>
                  </a:lnTo>
                  <a:lnTo>
                    <a:pt x="0" y="4178"/>
                  </a:lnTo>
                  <a:lnTo>
                    <a:pt x="3264" y="4178"/>
                  </a:lnTo>
                  <a:lnTo>
                    <a:pt x="3264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7783413" y="4294743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7782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783413" y="4294743"/>
              <a:ext cx="825752" cy="27627"/>
            </a:xfrm>
            <a:custGeom>
              <a:avLst/>
              <a:gdLst/>
              <a:ahLst/>
              <a:cxnLst/>
              <a:rect l="l" t="t" r="r" b="b"/>
              <a:pathLst>
                <a:path w="17782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7853394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7961500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070675" y="4294743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54" y="415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178782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286888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394995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503147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101417" y="429474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9724" y="4155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8438460" y="429474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2466" y="4155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7934985" y="4101862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7934985" y="4101862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8004966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113072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822117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330354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8438460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8546567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865471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8252989" y="4101862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590032" y="4101862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7898949" y="3907914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7898949" y="3907914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796893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8077037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185143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829325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02425" y="3907914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510531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8618638" y="3907914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8216953" y="3907914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553997" y="3907914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050521" y="3715033"/>
              <a:ext cx="824684" cy="192927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50521" y="3715033"/>
              <a:ext cx="824684" cy="27581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12050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228609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8336715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844482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8552928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8662103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8770210" y="3715033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8368525" y="371503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8705569" y="371503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7" name="Google Shape;527;p8"/>
          <p:cNvSpPr/>
          <p:nvPr/>
        </p:nvSpPr>
        <p:spPr>
          <a:xfrm>
            <a:off x="869030" y="2337764"/>
            <a:ext cx="415676" cy="528005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8"/>
          <p:cNvSpPr/>
          <p:nvPr/>
        </p:nvSpPr>
        <p:spPr>
          <a:xfrm>
            <a:off x="1023630" y="3446431"/>
            <a:ext cx="415676" cy="528005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8"/>
          <p:cNvGrpSpPr/>
          <p:nvPr/>
        </p:nvGrpSpPr>
        <p:grpSpPr>
          <a:xfrm>
            <a:off x="9799365" y="3446429"/>
            <a:ext cx="1169808" cy="1170627"/>
            <a:chOff x="6076688" y="1982663"/>
            <a:chExt cx="564797" cy="565193"/>
          </a:xfrm>
        </p:grpSpPr>
        <p:sp>
          <p:nvSpPr>
            <p:cNvPr id="530" name="Google Shape;530;p8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8"/>
          <p:cNvGrpSpPr/>
          <p:nvPr/>
        </p:nvGrpSpPr>
        <p:grpSpPr>
          <a:xfrm>
            <a:off x="9370401" y="4743989"/>
            <a:ext cx="1870641" cy="916764"/>
            <a:chOff x="490825" y="1364150"/>
            <a:chExt cx="636850" cy="312150"/>
          </a:xfrm>
        </p:grpSpPr>
        <p:grpSp>
          <p:nvGrpSpPr>
            <p:cNvPr id="535" name="Google Shape;535;p8"/>
            <p:cNvGrpSpPr/>
            <p:nvPr/>
          </p:nvGrpSpPr>
          <p:grpSpPr>
            <a:xfrm>
              <a:off x="490825" y="1364150"/>
              <a:ext cx="636850" cy="312150"/>
              <a:chOff x="2858450" y="2652350"/>
              <a:chExt cx="636850" cy="312150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858450" y="2756775"/>
                <a:ext cx="636850" cy="207725"/>
              </a:xfrm>
              <a:custGeom>
                <a:avLst/>
                <a:gdLst/>
                <a:ahLst/>
                <a:cxnLst/>
                <a:rect l="l" t="t" r="r" b="b"/>
                <a:pathLst>
                  <a:path w="25474" h="8309" extrusionOk="0">
                    <a:moveTo>
                      <a:pt x="25474" y="0"/>
                    </a:moveTo>
                    <a:lnTo>
                      <a:pt x="25474" y="4155"/>
                    </a:lnTo>
                    <a:lnTo>
                      <a:pt x="17759" y="4155"/>
                    </a:lnTo>
                    <a:lnTo>
                      <a:pt x="17759" y="8309"/>
                    </a:lnTo>
                    <a:lnTo>
                      <a:pt x="1" y="8309"/>
                    </a:lnTo>
                    <a:lnTo>
                      <a:pt x="1" y="4155"/>
                    </a:lnTo>
                    <a:lnTo>
                      <a:pt x="7716" y="4155"/>
                    </a:lnTo>
                    <a:lnTo>
                      <a:pt x="77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983425" y="2652350"/>
                <a:ext cx="443975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78" extrusionOk="0">
                    <a:moveTo>
                      <a:pt x="1" y="0"/>
                    </a:moveTo>
                    <a:lnTo>
                      <a:pt x="17759" y="0"/>
                    </a:lnTo>
                    <a:lnTo>
                      <a:pt x="17759" y="4177"/>
                    </a:lnTo>
                    <a:lnTo>
                      <a:pt x="1" y="4177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8" name="Google Shape;538;p8"/>
            <p:cNvGrpSpPr/>
            <p:nvPr/>
          </p:nvGrpSpPr>
          <p:grpSpPr>
            <a:xfrm>
              <a:off x="490825" y="1364425"/>
              <a:ext cx="636850" cy="311600"/>
              <a:chOff x="1721750" y="2408675"/>
              <a:chExt cx="636850" cy="311600"/>
            </a:xfrm>
          </p:grpSpPr>
          <p:sp>
            <p:nvSpPr>
              <p:cNvPr id="539" name="Google Shape;539;p8"/>
              <p:cNvSpPr/>
              <p:nvPr/>
            </p:nvSpPr>
            <p:spPr>
              <a:xfrm>
                <a:off x="1721750" y="261640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1721750" y="261640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17588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18176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18758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9340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1992225" y="2616400"/>
                <a:ext cx="194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0504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2109225" y="261640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1892950" y="261640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2074400" y="261640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1914625" y="251255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4"/>
                    </a:moveTo>
                    <a:lnTo>
                      <a:pt x="17759" y="4154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1914625" y="251255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19517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20105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20687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21269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21851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22433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23021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2085825" y="251255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2267275" y="251255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1846725" y="2408675"/>
                <a:ext cx="44397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6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1846725" y="2408675"/>
                <a:ext cx="44397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5" extrusionOk="0">
                    <a:moveTo>
                      <a:pt x="1" y="1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1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18838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1942600" y="2408675"/>
                <a:ext cx="188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6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53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20008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20590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21172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21754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22336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2017925" y="2408675"/>
                <a:ext cx="24310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6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9724" y="1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2198800" y="2408675"/>
                <a:ext cx="622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156" extrusionOk="0">
                    <a:moveTo>
                      <a:pt x="2489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2" name="Google Shape;572;p8"/>
          <p:cNvSpPr/>
          <p:nvPr/>
        </p:nvSpPr>
        <p:spPr>
          <a:xfrm>
            <a:off x="10580730" y="3767748"/>
            <a:ext cx="415676" cy="528005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8"/>
          <p:cNvSpPr/>
          <p:nvPr/>
        </p:nvSpPr>
        <p:spPr>
          <a:xfrm>
            <a:off x="10825263" y="1912231"/>
            <a:ext cx="415676" cy="528005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89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2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0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1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693FA-BFF8-48BA-B0FF-F6F3FC20DB0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0A91B-922B-45FB-A363-4E1C04AFE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\ppt\media\media2.wav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2.gif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3.gif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2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47DBF4-D354-46F3-ACBA-28C9201D8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8" y="1"/>
            <a:ext cx="12118019" cy="6858000"/>
          </a:xfrm>
          <a:prstGeom prst="rect">
            <a:avLst/>
          </a:prstGeom>
        </p:spPr>
      </p:pic>
      <p:sp>
        <p:nvSpPr>
          <p:cNvPr id="9" name="WordArt 3">
            <a:extLst>
              <a:ext uri="{FF2B5EF4-FFF2-40B4-BE49-F238E27FC236}">
                <a16:creationId xmlns:a16="http://schemas.microsoft.com/office/drawing/2014/main" xmlns="" id="{47DEC4A3-ABCA-43F4-8053-6A02E54A74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711" y="1380487"/>
            <a:ext cx="11221374" cy="505582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729"/>
              </a:avLst>
            </a:prstTxWarp>
          </a:bodyPr>
          <a:lstStyle/>
          <a:p>
            <a:pPr algn="ctr"/>
            <a:r>
              <a:rPr lang="en-US" sz="9600" b="1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CÙNG CÁC EM HỌC SINH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1B348FC0-8FA3-4364-8A2D-942E3492F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941" y="1855834"/>
            <a:ext cx="8382000" cy="188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50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0" y="21515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760AF1F-A40A-4123-8AED-5D95F303F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7" y="1034723"/>
            <a:ext cx="521415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 kế hoạch chi tiêu chỉ dành cho những người lớn đã đi làm kiếm tiền.</a:t>
            </a:r>
          </a:p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FBB9AF-6B93-4BFF-A641-D56715492BD0}"/>
              </a:ext>
            </a:extLst>
          </p:cNvPr>
          <p:cNvSpPr txBox="1"/>
          <p:nvPr/>
        </p:nvSpPr>
        <p:spPr>
          <a:xfrm>
            <a:off x="5495275" y="1216012"/>
            <a:ext cx="658723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5C963F-C7F5-44EB-9D1C-5CE4FE8A02BA}"/>
              </a:ext>
            </a:extLst>
          </p:cNvPr>
          <p:cNvSpPr txBox="1"/>
          <p:nvPr/>
        </p:nvSpPr>
        <p:spPr>
          <a:xfrm>
            <a:off x="5495278" y="2249554"/>
            <a:ext cx="6587231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b) Không đồng tình. Vì: việc lập kế hoạch chi tiêu sẽ đem lại cho chúng những lợi ích lớn như: quản lí tiền một cách hiệu quả; định hướng tương lai; phân bổ tiền phù hợp và đạt được những mục tiêu tài chính.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01C948-21E0-4093-A3A2-36393156AC25}"/>
              </a:ext>
            </a:extLst>
          </p:cNvPr>
          <p:cNvSpPr txBox="1"/>
          <p:nvPr/>
        </p:nvSpPr>
        <p:spPr>
          <a:xfrm>
            <a:off x="5495278" y="4231057"/>
            <a:ext cx="65872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c) Đồng tình. Vì: thiết lập các thói quen chi tiêu hợp lí cũng là một yếu tố giúp chúng ta đạt được mục tiêu tài chính cá nhân.</a:t>
            </a:r>
            <a:endParaRPr lang="en-US" sz="24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9509AE-E186-48CA-AFCF-17DFC1739FF6}"/>
              </a:ext>
            </a:extLst>
          </p:cNvPr>
          <p:cNvSpPr txBox="1"/>
          <p:nvPr/>
        </p:nvSpPr>
        <p:spPr>
          <a:xfrm>
            <a:off x="5495278" y="5473898"/>
            <a:ext cx="65872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 Đồng tình. Vì: để thực hiện thành công kế hoạch chi tiêu, cần đảm bảo các yêu cầu, như: tính cụ thể; tính khả thi; sự quyết tâm và nghiêm túc,…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84C61F-2BDB-484F-86C4-A51C2405B8F1}"/>
              </a:ext>
            </a:extLst>
          </p:cNvPr>
          <p:cNvSpPr txBox="1"/>
          <p:nvPr/>
        </p:nvSpPr>
        <p:spPr>
          <a:xfrm>
            <a:off x="2242105" y="551802"/>
            <a:ext cx="583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E616020E-7153-405F-8176-C83A52F03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7" y="2568802"/>
            <a:ext cx="521415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b) Lập kế hoạch chi tiêu rất mất thời gian và tạo ra sự khó chịu khi sử dụng tiền.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AAF3AEC7-00C9-4436-ACF4-838BE31CC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7" y="4150204"/>
            <a:ext cx="521415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c) Các thói quen chi tiêu hợp lí sẽ giúp ta đạt được mục tiêu tài chính cá nhân.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D90D2C7A-57C0-4858-A888-F1199A344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7" y="5495392"/>
            <a:ext cx="521415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d) Kế hoạch chi tiêu cần cụ thể và thực hiện nghiêm túc.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7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9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0" y="21515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760AF1F-A40A-4123-8AED-5D95F303F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28" y="1361816"/>
            <a:ext cx="5214150" cy="452431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 kế hoạch chi tiêu chỉ dành cho những người lớn đã đi làm kiếm tiền.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b) Lập kế hoạch chi tiêu rất mất thời gian và tạo ra sự khó chịu khi sử dụng tiền.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c) Các thói quen chi tiêu hợp lí sẽ giúp ta đạt được mục tiêu tài chính cá nhân.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d) Kế hoạch chi tiêu cần cụ thể và thực hiện nghiêm túc.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FBB9AF-6B93-4BFF-A641-D56715492BD0}"/>
              </a:ext>
            </a:extLst>
          </p:cNvPr>
          <p:cNvSpPr txBox="1"/>
          <p:nvPr/>
        </p:nvSpPr>
        <p:spPr>
          <a:xfrm>
            <a:off x="5495277" y="1361816"/>
            <a:ext cx="658723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5C963F-C7F5-44EB-9D1C-5CE4FE8A02BA}"/>
              </a:ext>
            </a:extLst>
          </p:cNvPr>
          <p:cNvSpPr txBox="1"/>
          <p:nvPr/>
        </p:nvSpPr>
        <p:spPr>
          <a:xfrm>
            <a:off x="5495278" y="2249554"/>
            <a:ext cx="6587231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b) Không đồng tình. Vì: việc lập kế hoạch chi tiêu sẽ đem lại cho chúng những lợi ích lớn như: quản lí tiền một cách hiệu quả; định hướng tương lai; phân bổ tiền phù hợp và đạt được những mục tiêu tài chính.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01C948-21E0-4093-A3A2-36393156AC25}"/>
              </a:ext>
            </a:extLst>
          </p:cNvPr>
          <p:cNvSpPr txBox="1"/>
          <p:nvPr/>
        </p:nvSpPr>
        <p:spPr>
          <a:xfrm>
            <a:off x="5495278" y="4231057"/>
            <a:ext cx="65872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c) Đồng tình. Vì: thiết lập các thói quen chi tiêu hợp lí cũng là một yếu tố giúp chúng ta đạt được mục tiêu tài chính cá nhân.</a:t>
            </a:r>
            <a:endParaRPr lang="en-US" sz="24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9509AE-E186-48CA-AFCF-17DFC1739FF6}"/>
              </a:ext>
            </a:extLst>
          </p:cNvPr>
          <p:cNvSpPr txBox="1"/>
          <p:nvPr/>
        </p:nvSpPr>
        <p:spPr>
          <a:xfrm>
            <a:off x="5495278" y="5473898"/>
            <a:ext cx="65872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 Đồng tình. Vì: để thực hiện thành công kế hoạch chi tiêu, cần đảm bảo các yêu cầu, như: tính cụ thể; tính khả thi; sự quyết tâm và nghiêm túc,…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84C61F-2BDB-484F-86C4-A51C2405B8F1}"/>
              </a:ext>
            </a:extLst>
          </p:cNvPr>
          <p:cNvSpPr txBox="1"/>
          <p:nvPr/>
        </p:nvSpPr>
        <p:spPr>
          <a:xfrm>
            <a:off x="1420069" y="614298"/>
            <a:ext cx="904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92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8878" y="18626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0ECB-29A0-4185-BA61-05FAB51F37B0}"/>
              </a:ext>
            </a:extLst>
          </p:cNvPr>
          <p:cNvSpPr txBox="1"/>
          <p:nvPr/>
        </p:nvSpPr>
        <p:spPr>
          <a:xfrm>
            <a:off x="1349407" y="1154097"/>
            <a:ext cx="9641148" cy="3108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  </a:t>
            </a:r>
            <a:r>
              <a:rPr lang="vi-VN" sz="2400" dirty="0">
                <a:latin typeface="+mj-lt"/>
              </a:rPr>
              <a:t>Trong dịp Tết, bạn H nhận được 1.000.000 đồng tiền mừng tuổi. Bạn lên kế hoạch chi tiêu từ khoản tiền này như: mua quà biếu bà nội, mua bộ sách học tiếng Anh, mua một chiếc áo bạn rất thích, trích một phần cho quỹ từ thiện,...</a:t>
            </a:r>
          </a:p>
          <a:p>
            <a:r>
              <a:rPr lang="vi-VN" sz="2400" dirty="0">
                <a:latin typeface="+mj-lt"/>
              </a:rPr>
              <a:t>Chiều nay, đang ở khu vui chơi với ba người bạn thân, biết H có tiền, các bạn muốn H dùng 400.000 đồng mua vé cho cả nhóm tham gia nhiều trò chơi rất hấp dẫn.</a:t>
            </a:r>
          </a:p>
          <a:p>
            <a:r>
              <a:rPr lang="en-US" sz="2400" i="1" dirty="0">
                <a:latin typeface="+mj-lt"/>
              </a:rPr>
              <a:t>     </a:t>
            </a:r>
            <a:r>
              <a:rPr lang="vi-VN" sz="2400" i="1" dirty="0">
                <a:latin typeface="+mj-lt"/>
              </a:rPr>
              <a:t>Theo em, bạn H nên quyết định như thế nào? Vì sao?</a:t>
            </a:r>
            <a:endParaRPr lang="vi-VN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6BDDC-4F95-4273-8917-7A68684FFD6A}"/>
              </a:ext>
            </a:extLst>
          </p:cNvPr>
          <p:cNvSpPr txBox="1"/>
          <p:nvPr/>
        </p:nvSpPr>
        <p:spPr>
          <a:xfrm>
            <a:off x="1349407" y="4666903"/>
            <a:ext cx="9641148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400" dirty="0">
              <a:latin typeface="+mj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C20088C-064F-4CD4-8496-678B0652AAA9}"/>
              </a:ext>
            </a:extLst>
          </p:cNvPr>
          <p:cNvSpPr/>
          <p:nvPr/>
        </p:nvSpPr>
        <p:spPr>
          <a:xfrm>
            <a:off x="7592292" y="480291"/>
            <a:ext cx="2752436" cy="11540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42860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0ECB-29A0-4185-BA61-05FAB51F37B0}"/>
              </a:ext>
            </a:extLst>
          </p:cNvPr>
          <p:cNvSpPr txBox="1"/>
          <p:nvPr/>
        </p:nvSpPr>
        <p:spPr>
          <a:xfrm>
            <a:off x="1029855" y="1023801"/>
            <a:ext cx="9827490" cy="2000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+mj-lt"/>
              </a:rPr>
              <a:t>  </a:t>
            </a:r>
            <a:r>
              <a:rPr lang="vi-VN" sz="2400" dirty="0">
                <a:latin typeface="+mj-lt"/>
              </a:rPr>
              <a:t>Thấy một chiếc áo len giá 150.000 đồng bày bán ở cửa hàng, em rất muốn mua nhưng trong ví chỉ có số tiền mẹ vừa cho để chi tiêu trong tháng tới là 200.000 đồng.</a:t>
            </a:r>
          </a:p>
          <a:p>
            <a:r>
              <a:rPr lang="en-US" sz="2400" i="1" dirty="0">
                <a:latin typeface="+mj-lt"/>
              </a:rPr>
              <a:t>      </a:t>
            </a:r>
            <a:r>
              <a:rPr lang="vi-VN" sz="2400" i="1" dirty="0">
                <a:latin typeface="+mj-lt"/>
              </a:rPr>
              <a:t>Hãy nêu phương án lựa chọn của em và giải thích vì sao?</a:t>
            </a:r>
            <a:endParaRPr lang="vi-VN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6BDDC-4F95-4273-8917-7A68684FFD6A}"/>
              </a:ext>
            </a:extLst>
          </p:cNvPr>
          <p:cNvSpPr txBox="1"/>
          <p:nvPr/>
        </p:nvSpPr>
        <p:spPr>
          <a:xfrm>
            <a:off x="1029854" y="3268477"/>
            <a:ext cx="9827490" cy="30469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+ Không mua chiếc áo len.</a:t>
            </a:r>
          </a:p>
          <a:p>
            <a:r>
              <a:rPr lang="vi-VN" sz="2400" dirty="0">
                <a:latin typeface="+mj-lt"/>
              </a:rPr>
              <a:t>+ Đặt mục tiêu và lập kế hoạch chi tiêu để tiết kiệm 50.000 đồng/ tháng. Sau khi tiết kiệm đủ 150.000 đồng, sẽ mua chiếc áo len đó.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latin typeface="+mj-lt"/>
              </a:rPr>
              <a:t>+ Số tiền 200.000 là số tiền chi tiêu của em trong 1 tháng. Trong 1 tháng, em có nhiều khoản chi tiêu thiết yếu khác, như: đồ ăn sáng, sách, vở,… hoặc những khoản chi phí phát sinh.</a:t>
            </a:r>
          </a:p>
          <a:p>
            <a:r>
              <a:rPr lang="vi-VN" sz="2400" dirty="0">
                <a:latin typeface="+mj-lt"/>
              </a:rPr>
              <a:t>+ Áo len không phải là mặt hàng thiết yếu cần phải mua ở thời điểm này.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317AA7-6339-453B-8707-CB61AB018A52}"/>
              </a:ext>
            </a:extLst>
          </p:cNvPr>
          <p:cNvSpPr/>
          <p:nvPr/>
        </p:nvSpPr>
        <p:spPr>
          <a:xfrm>
            <a:off x="8645236" y="364037"/>
            <a:ext cx="2299853" cy="11540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PHÚT SUY NGHĨ</a:t>
            </a:r>
          </a:p>
        </p:txBody>
      </p:sp>
    </p:spTree>
    <p:extLst>
      <p:ext uri="{BB962C8B-B14F-4D97-AF65-F5344CB8AC3E}">
        <p14:creationId xmlns:p14="http://schemas.microsoft.com/office/powerpoint/2010/main" val="8543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0ECB-29A0-4185-BA61-05FAB51F37B0}"/>
              </a:ext>
            </a:extLst>
          </p:cNvPr>
          <p:cNvSpPr txBox="1"/>
          <p:nvPr/>
        </p:nvSpPr>
        <p:spPr>
          <a:xfrm>
            <a:off x="2121493" y="1008362"/>
            <a:ext cx="8629094" cy="2000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được mẹ đưa cho 150.000 đồng để mua thức ăn cho cả nhà trong một ngày.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ãy nêu phương án thực hiện nhiệm vụ này và giải thích vì sao em chọn như vậy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6BDDC-4F95-4273-8917-7A68684FFD6A}"/>
              </a:ext>
            </a:extLst>
          </p:cNvPr>
          <p:cNvSpPr txBox="1"/>
          <p:nvPr/>
        </p:nvSpPr>
        <p:spPr>
          <a:xfrm>
            <a:off x="2121763" y="3067362"/>
            <a:ext cx="8629094" cy="2308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án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latin typeface="+mj-lt"/>
              </a:rPr>
              <a:t>+ Xác định số bữa ăn cần nấu (1 bữa trưa/ tối? hay cả 2 bữa trưa và tối?)</a:t>
            </a:r>
          </a:p>
          <a:p>
            <a:r>
              <a:rPr lang="vi-VN" sz="2400" dirty="0">
                <a:latin typeface="+mj-lt"/>
              </a:rPr>
              <a:t>+ Xác định số lượng thành viên tham dự bữa ăn.</a:t>
            </a:r>
          </a:p>
          <a:p>
            <a:r>
              <a:rPr lang="vi-VN" sz="2400" dirty="0">
                <a:latin typeface="+mj-lt"/>
              </a:rPr>
              <a:t>+ Tham khảo giá cả một số loại thực phẩm (thịt, cá, rau xanh,…)</a:t>
            </a:r>
          </a:p>
          <a:p>
            <a:r>
              <a:rPr lang="vi-VN" sz="2400" dirty="0">
                <a:latin typeface="+mj-lt"/>
              </a:rPr>
              <a:t>+ Lên thực đơn cho bữa ăn và cân nhắc số lượng thực phẩm sẽ mua.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6D89BB-ADFF-44C6-9A6D-73FD46A17B17}"/>
              </a:ext>
            </a:extLst>
          </p:cNvPr>
          <p:cNvSpPr txBox="1"/>
          <p:nvPr/>
        </p:nvSpPr>
        <p:spPr>
          <a:xfrm>
            <a:off x="2121763" y="5492590"/>
            <a:ext cx="8629094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tính toán và cân đối chi tiêu sao cho lượng thức ăn mua vừa đủ với số tiền mà mẹ đã 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35DA951-43BE-4031-9AFE-B6899AF5D740}"/>
              </a:ext>
            </a:extLst>
          </p:cNvPr>
          <p:cNvSpPr/>
          <p:nvPr/>
        </p:nvSpPr>
        <p:spPr>
          <a:xfrm>
            <a:off x="8082178" y="364036"/>
            <a:ext cx="4100944" cy="11540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(4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816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E97C0F-80B6-1572-BF17-AADCBE0C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96F952-9941-AD9D-E9E4-49605426AC85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5FFA52B1-BC1C-430C-A493-1FBB556A6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218" y="775855"/>
            <a:ext cx="8220364" cy="5726545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11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E97C0F-80B6-1572-BF17-AADCBE0C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96F952-9941-AD9D-E9E4-49605426AC85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EEE0E6-4351-4EB9-A562-FDD5C43F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73" y="620886"/>
            <a:ext cx="5080000" cy="5782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AF8AA17-3A0A-4DB8-9281-A8DAA04839A7}"/>
              </a:ext>
            </a:extLst>
          </p:cNvPr>
          <p:cNvSpPr/>
          <p:nvPr/>
        </p:nvSpPr>
        <p:spPr>
          <a:xfrm>
            <a:off x="7057474" y="979055"/>
            <a:ext cx="4838961" cy="43180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My?</a:t>
            </a:r>
          </a:p>
        </p:txBody>
      </p:sp>
    </p:spTree>
    <p:extLst>
      <p:ext uri="{BB962C8B-B14F-4D97-AF65-F5344CB8AC3E}">
        <p14:creationId xmlns:p14="http://schemas.microsoft.com/office/powerpoint/2010/main" val="3224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3EABD8-BC2D-D73A-5A9E-AAEE99B1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755CD4-D478-5E80-762F-C4F8CDFB7868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E83FAE82-AB87-48B4-8C6E-A1FCBB496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618" y="655782"/>
            <a:ext cx="8368146" cy="5735782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490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04" y="-49894"/>
            <a:ext cx="6775704" cy="69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4046" y="3963876"/>
            <a:ext cx="938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: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3" y="5939161"/>
            <a:ext cx="5249772" cy="6605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78100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6001730"/>
            <a:ext cx="495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445" y="0"/>
            <a:ext cx="3611669" cy="5277396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3940899" y="109784"/>
            <a:ext cx="55429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5476" y="2841837"/>
            <a:ext cx="1595860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911" y="2638698"/>
            <a:ext cx="2719941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545" y="3201544"/>
            <a:ext cx="1981164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87964" y="5417843"/>
            <a:ext cx="1134535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6825819" y="5417843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3845553" y="5417843"/>
            <a:ext cx="1134535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1603" y="5417843"/>
            <a:ext cx="1134535" cy="1273201"/>
          </a:xfrm>
          <a:prstGeom prst="rect">
            <a:avLst/>
          </a:prstGeom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926861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2816888" y="2537037"/>
            <a:ext cx="8128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EB27AE-32EF-418F-92B8-7B9E5F9D4424}"/>
              </a:ext>
            </a:extLst>
          </p:cNvPr>
          <p:cNvSpPr/>
          <p:nvPr/>
        </p:nvSpPr>
        <p:spPr>
          <a:xfrm>
            <a:off x="3127206" y="1272357"/>
            <a:ext cx="7235994" cy="1074393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u="sng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Luật</a:t>
            </a:r>
            <a:r>
              <a:rPr lang="en-US" sz="2800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64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6432" y="3903411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4255" y="3789658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chi”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38720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94" y="7411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4255" y="3789658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bang b"/>
          <p:cNvSpPr/>
          <p:nvPr/>
        </p:nvSpPr>
        <p:spPr>
          <a:xfrm flipH="1">
            <a:off x="6135894" y="4975985"/>
            <a:ext cx="5329557" cy="7291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1" y="5958223"/>
            <a:ext cx="5329559" cy="70108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67" y="5057384"/>
            <a:ext cx="4650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người giàu không cần lập kế hoạch chi tiêu.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229796" y="6018398"/>
            <a:ext cx="4650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 kế hoạch chi tiêu giúp chúng ta tiêu tiền hợp lí.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1" y="4998382"/>
            <a:ext cx="5329561" cy="7010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4" y="5958223"/>
            <a:ext cx="5396200" cy="70107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85798" y="5057384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 hoạch chi tiêu cần cụ thể và thực hiện nghiêm túc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38720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rèn luyện kĩ năng quản lí tài chính ngay khi còn nhỏ.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22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822F5E-C14B-4808-8E12-23E36E7E9BFC}"/>
              </a:ext>
            </a:extLst>
          </p:cNvPr>
          <p:cNvSpPr txBox="1"/>
          <p:nvPr/>
        </p:nvSpPr>
        <p:spPr>
          <a:xfrm>
            <a:off x="2084509" y="1340346"/>
            <a:ext cx="8022982" cy="1200329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EEF0F7-A7D4-4B2A-93CF-3A57765EBA38}"/>
              </a:ext>
            </a:extLst>
          </p:cNvPr>
          <p:cNvSpPr txBox="1"/>
          <p:nvPr/>
        </p:nvSpPr>
        <p:spPr>
          <a:xfrm>
            <a:off x="2084509" y="3025377"/>
            <a:ext cx="8022982" cy="1200329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46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B04083-3DC8-167E-C340-C3DC2894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140" y="587859"/>
            <a:ext cx="8739720" cy="452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86" y="4489550"/>
            <a:ext cx="1666665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19" y="4527650"/>
            <a:ext cx="1666665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70" y="4489550"/>
            <a:ext cx="1666665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839" y="4428248"/>
            <a:ext cx="2107711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90" y="4392304"/>
            <a:ext cx="2107710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32" y="4555482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8084" y="2801568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0961" y="394556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801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691" y="220936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2405210"/>
            <a:ext cx="1414578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7191" y="4332086"/>
            <a:ext cx="1430861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87964" y="5417843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5819" y="5417843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5553" y="5417843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603" y="5417843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39491" y="70932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Thói quen chi tiêu nào dưới đây là hợp lí?</a:t>
            </a:r>
            <a:endParaRPr lang="en-US" sz="4000" dirty="0">
              <a:solidFill>
                <a:srgbClr val="FF0000"/>
              </a:solidFill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6861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        B                           C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6711" y="5377647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6079" y="5298270"/>
            <a:ext cx="823031" cy="816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197920" y="5338299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369993" y="1564108"/>
            <a:ext cx="871016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dirty="0"/>
              <a:t> </a:t>
            </a:r>
            <a:r>
              <a:rPr lang="vi-VN" sz="2400" dirty="0">
                <a:latin typeface="+mj-lt"/>
              </a:rPr>
              <a:t>Chỉ chọn mua những hàng hóa đắt tiền và chất lượng tốt nhất.</a:t>
            </a:r>
            <a:r>
              <a:rPr lang="en-US" sz="2400" b="1" dirty="0"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39205" y="2058041"/>
            <a:ext cx="85527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latin typeface="+mj-lt"/>
              </a:rPr>
              <a:t>Chỉ chọn mua những đồ có chất lượng thấp và giá cả rẻ nhất.</a:t>
            </a:r>
            <a:endParaRPr lang="en-US" sz="2400" b="1" dirty="0"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3795353" y="2592672"/>
            <a:ext cx="823389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3935148" y="3103485"/>
            <a:ext cx="822295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uFillTx/>
                <a:latin typeface="Times New Roman" pitchFamily="18" charset="0"/>
                <a:cs typeface="Times New Roman" panose="02020603050405020304" pitchFamily="18" charset="0"/>
              </a:rPr>
              <a:t>D.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83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032" y="4555482"/>
            <a:ext cx="1666665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886" y="44895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5476" y="2841837"/>
            <a:ext cx="1595860" cy="986572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254332" y="3981875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6327" y="330406"/>
            <a:ext cx="1652813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691" y="220936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405210"/>
            <a:ext cx="1414578" cy="1267227"/>
          </a:xfrm>
          <a:prstGeom prst="rect">
            <a:avLst/>
          </a:prstGeom>
        </p:spPr>
      </p:pic>
      <p:sp>
        <p:nvSpPr>
          <p:cNvPr id="35" name="Rectangle 34"/>
          <p:cNvSpPr>
            <a:spLocks/>
          </p:cNvSpPr>
          <p:nvPr/>
        </p:nvSpPr>
        <p:spPr>
          <a:xfrm>
            <a:off x="4725454" y="1703063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70" y="4489550"/>
            <a:ext cx="1666665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1660" y="4555484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11103550" y="5377648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87964" y="5417843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9514" y="4489552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8141405" y="5311716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5819" y="5417843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9247" y="4527652"/>
            <a:ext cx="1923407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619" y="4527650"/>
            <a:ext cx="1666665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5161138" y="5349816"/>
            <a:ext cx="823031" cy="8167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5553" y="5417843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981" y="4343308"/>
            <a:ext cx="1470026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603" y="5417843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1642446" y="222056"/>
            <a:ext cx="10230880" cy="1394582"/>
          </a:xfrm>
          <a:prstGeom prst="wedgeRoundRectCallout">
            <a:avLst>
              <a:gd name="adj1" fmla="val -53719"/>
              <a:gd name="adj2" fmla="val 32091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6861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        B                           C                          D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4725454" y="2180117"/>
            <a:ext cx="7352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dirty="0">
                <a:latin typeface="+mj-lt"/>
              </a:rPr>
              <a:t>Cân bằng được tài chính.</a:t>
            </a:r>
            <a:endParaRPr lang="en-US" sz="2800" dirty="0"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4725454" y="2670419"/>
            <a:ext cx="7466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400" dirty="0">
                <a:latin typeface="+mj-lt"/>
              </a:rPr>
              <a:t>Thực hiện được tiết kiệm.</a:t>
            </a:r>
            <a:endParaRPr lang="en-US" sz="2400" dirty="0"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4725454" y="3134224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113552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86" y="4489550"/>
            <a:ext cx="1666665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19" y="4527650"/>
            <a:ext cx="1666665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70" y="4489550"/>
            <a:ext cx="1666665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839" y="4428248"/>
            <a:ext cx="2107711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90" y="4392304"/>
            <a:ext cx="2107710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32" y="4555482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18007" y="2802651"/>
            <a:ext cx="1304656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0961" y="394556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800" y="1007510"/>
            <a:ext cx="1940616" cy="255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691" y="220936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2405210"/>
            <a:ext cx="1414578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7191" y="4332086"/>
            <a:ext cx="1430861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87964" y="5417843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5819" y="5417843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5553" y="5417843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603" y="5417843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1538870" y="191879"/>
            <a:ext cx="9639838" cy="998652"/>
          </a:xfrm>
          <a:prstGeom prst="wedgeRoundRectCallout">
            <a:avLst>
              <a:gd name="adj1" fmla="val -50798"/>
              <a:gd name="adj2" fmla="val 6294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3. </a:t>
            </a:r>
            <a:r>
              <a:rPr lang="vi-VN" sz="3200" dirty="0">
                <a:solidFill>
                  <a:srgbClr val="FF0000"/>
                </a:solidFill>
                <a:latin typeface="Time New Roman"/>
              </a:rPr>
              <a:t>Việc làm nào sau đây có thể giúp chúng ta tiết kiệm được tiền bạc?</a:t>
            </a:r>
            <a:endParaRPr lang="en-US" sz="3200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6861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         B                           C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6711" y="5377647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6079" y="5298270"/>
            <a:ext cx="823031" cy="816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197920" y="5338299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010907" y="1644391"/>
            <a:ext cx="93291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96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32" y="4555482"/>
            <a:ext cx="1666665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86" y="4489550"/>
            <a:ext cx="1666665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19" y="45276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6647" y="2897833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801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460691" y="220936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2405210"/>
            <a:ext cx="1414578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70" y="4489550"/>
            <a:ext cx="1666665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660" y="4555484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3550" y="5377648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87964" y="5417843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514" y="4489552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8141405" y="5311716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5819" y="5417843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4293" y="4347070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5553" y="5417843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603" y="5417843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0881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6861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        B                            C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6711" y="5377647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92506" y="1637302"/>
            <a:ext cx="7627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itchFamily="18" charset="0"/>
                <a:cs typeface="Times New Roman" panose="02020603050405020304" pitchFamily="18" charset="0"/>
              </a:rPr>
              <a:t>A : </a:t>
            </a:r>
            <a:r>
              <a:rPr lang="vi-VN" sz="2400" dirty="0">
                <a:latin typeface="+mj-lt"/>
              </a:rPr>
              <a:t>Giúp mỗi cá nhân có thể định hướng tương lai.</a:t>
            </a:r>
            <a:endParaRPr lang="en-US" sz="2400" dirty="0"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164719" y="2166891"/>
            <a:ext cx="8913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itchFamily="18" charset="0"/>
                <a:cs typeface="Times New Roman" panose="02020603050405020304" pitchFamily="18" charset="0"/>
              </a:rPr>
              <a:t>B : </a:t>
            </a:r>
            <a:r>
              <a:rPr lang="vi-VN" sz="2400" dirty="0">
                <a:latin typeface="+mj-lt"/>
              </a:rPr>
              <a:t>Giúp con người vượt qua mọi khó khăn trong cuộc sống</a:t>
            </a:r>
            <a:r>
              <a:rPr lang="en-US" sz="2400" dirty="0"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3180735" y="2790095"/>
            <a:ext cx="8820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itchFamily="18" charset="0"/>
                <a:cs typeface="Times New Roman" panose="02020603050405020304" pitchFamily="18" charset="0"/>
              </a:rPr>
              <a:t>C : </a:t>
            </a:r>
            <a:r>
              <a:rPr lang="vi-VN" sz="2400" dirty="0">
                <a:latin typeface="+mj-lt"/>
              </a:rPr>
              <a:t>Giúp mỗi người quản lý tiền một cách hiệu quả.</a:t>
            </a:r>
            <a:endParaRPr lang="en-US" sz="2400" dirty="0"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3140531" y="3311902"/>
            <a:ext cx="7759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uFillTx/>
                <a:latin typeface="Times New Roman" pitchFamily="18" charset="0"/>
                <a:cs typeface="Times New Roman" panose="02020603050405020304" pitchFamily="18" charset="0"/>
              </a:rPr>
              <a:t>D : </a:t>
            </a:r>
            <a:r>
              <a:rPr lang="vi-VN" sz="2400" dirty="0">
                <a:latin typeface="+mj-lt"/>
              </a:rPr>
              <a:t>Phân bổ tiền phù hợp và đạt được các mục tiêu tài chính.</a:t>
            </a:r>
            <a:endParaRPr lang="en-US" sz="2400" dirty="0"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3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0" y="23132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F914E-AEC8-4CD4-895F-AD5D2D94342A}"/>
              </a:ext>
            </a:extLst>
          </p:cNvPr>
          <p:cNvSpPr txBox="1"/>
          <p:nvPr/>
        </p:nvSpPr>
        <p:spPr>
          <a:xfrm>
            <a:off x="83357" y="463230"/>
            <a:ext cx="98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4B64F9-F52E-4563-BDEE-C59DC147F622}"/>
              </a:ext>
            </a:extLst>
          </p:cNvPr>
          <p:cNvSpPr txBox="1"/>
          <p:nvPr/>
        </p:nvSpPr>
        <p:spPr>
          <a:xfrm>
            <a:off x="80831" y="876398"/>
            <a:ext cx="1124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872D8C-0D5E-4CD3-80B1-473CE5D1AC1C}"/>
              </a:ext>
            </a:extLst>
          </p:cNvPr>
          <p:cNvSpPr txBox="1"/>
          <p:nvPr/>
        </p:nvSpPr>
        <p:spPr>
          <a:xfrm>
            <a:off x="258766" y="2615050"/>
            <a:ext cx="5476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7F4ED3-762E-4F31-A82E-650713663067}"/>
              </a:ext>
            </a:extLst>
          </p:cNvPr>
          <p:cNvSpPr txBox="1"/>
          <p:nvPr/>
        </p:nvSpPr>
        <p:spPr>
          <a:xfrm>
            <a:off x="110604" y="1899349"/>
            <a:ext cx="5949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tiêu và thời hạn thực hiện dựa trên nguồn lực hiện có.</a:t>
            </a:r>
            <a:endParaRPr lang="en-US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635BE7-2CB9-41C4-B7BE-771E8F44D263}"/>
              </a:ext>
            </a:extLst>
          </p:cNvPr>
          <p:cNvSpPr txBox="1"/>
          <p:nvPr/>
        </p:nvSpPr>
        <p:spPr>
          <a:xfrm>
            <a:off x="106051" y="3658401"/>
            <a:ext cx="5717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khoản cần chi.</a:t>
            </a:r>
            <a:endParaRPr lang="en-US" sz="2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889506-15EE-4CFA-89E4-2AD0FEA4FD1E}"/>
              </a:ext>
            </a:extLst>
          </p:cNvPr>
          <p:cNvSpPr txBox="1"/>
          <p:nvPr/>
        </p:nvSpPr>
        <p:spPr>
          <a:xfrm>
            <a:off x="258766" y="3966107"/>
            <a:ext cx="7634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BA1FD1-C0F1-493C-AAA7-5E8DF5380AB4}"/>
              </a:ext>
            </a:extLst>
          </p:cNvPr>
          <p:cNvSpPr txBox="1"/>
          <p:nvPr/>
        </p:nvSpPr>
        <p:spPr>
          <a:xfrm>
            <a:off x="80831" y="5040833"/>
            <a:ext cx="687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36D6FE-9E97-474B-98EC-7FBD9A15C6D5}"/>
              </a:ext>
            </a:extLst>
          </p:cNvPr>
          <p:cNvSpPr txBox="1"/>
          <p:nvPr/>
        </p:nvSpPr>
        <p:spPr>
          <a:xfrm>
            <a:off x="327846" y="5388375"/>
            <a:ext cx="5786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tiêu thiết 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cần thiết nhưng có thể linh hoạt.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phí phát 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dự phòng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44A6C1-59F0-4083-9272-FC1C737FD26A}"/>
              </a:ext>
            </a:extLst>
          </p:cNvPr>
          <p:cNvSpPr txBox="1"/>
          <p:nvPr/>
        </p:nvSpPr>
        <p:spPr>
          <a:xfrm>
            <a:off x="4076164" y="980368"/>
            <a:ext cx="671447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150.000đ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3FB6EDB-73B5-4B8F-B938-01A44A4081A3}"/>
              </a:ext>
            </a:extLst>
          </p:cNvPr>
          <p:cNvCxnSpPr>
            <a:cxnSpLocks/>
          </p:cNvCxnSpPr>
          <p:nvPr/>
        </p:nvCxnSpPr>
        <p:spPr>
          <a:xfrm>
            <a:off x="6269114" y="1940278"/>
            <a:ext cx="33872" cy="48597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2004AC-995F-438B-9401-676428489F90}"/>
              </a:ext>
            </a:extLst>
          </p:cNvPr>
          <p:cNvSpPr txBox="1"/>
          <p:nvPr/>
        </p:nvSpPr>
        <p:spPr>
          <a:xfrm>
            <a:off x="6483026" y="1988810"/>
            <a:ext cx="4940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77C6E8-454D-414C-868B-3A4E28005468}"/>
              </a:ext>
            </a:extLst>
          </p:cNvPr>
          <p:cNvSpPr txBox="1"/>
          <p:nvPr/>
        </p:nvSpPr>
        <p:spPr>
          <a:xfrm>
            <a:off x="6748830" y="2349289"/>
            <a:ext cx="5055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tiêu hợp lí thực hiện đúng kế hoạch đã vạch ra. </a:t>
            </a:r>
          </a:p>
          <a:p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Cân nhắc thật kĩ trước khi chi tiền.</a:t>
            </a:r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EC18E43-78D6-4342-A1CB-728B70B93931}"/>
              </a:ext>
            </a:extLst>
          </p:cNvPr>
          <p:cNvSpPr txBox="1"/>
          <p:nvPr/>
        </p:nvSpPr>
        <p:spPr>
          <a:xfrm>
            <a:off x="6457717" y="3543747"/>
            <a:ext cx="5203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80DFE6-1151-47AF-B843-E744BEABDB68}"/>
              </a:ext>
            </a:extLst>
          </p:cNvPr>
          <p:cNvSpPr txBox="1"/>
          <p:nvPr/>
        </p:nvSpPr>
        <p:spPr>
          <a:xfrm>
            <a:off x="6688592" y="4266492"/>
            <a:ext cx="4735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Kiểm soát việc chi tiêu.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nhu cầu thực tế thay đổi, phải cập nhật và điều chỉnh kế hoạch.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5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 animBg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8878" y="8904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F914E-AEC8-4CD4-895F-AD5D2D94342A}"/>
              </a:ext>
            </a:extLst>
          </p:cNvPr>
          <p:cNvSpPr txBox="1"/>
          <p:nvPr/>
        </p:nvSpPr>
        <p:spPr>
          <a:xfrm>
            <a:off x="8878" y="446774"/>
            <a:ext cx="98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4B64F9-F52E-4563-BDEE-C59DC147F622}"/>
              </a:ext>
            </a:extLst>
          </p:cNvPr>
          <p:cNvSpPr txBox="1"/>
          <p:nvPr/>
        </p:nvSpPr>
        <p:spPr>
          <a:xfrm>
            <a:off x="8878" y="7990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190EF9A-A48C-42C7-8469-47F3D048C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27127"/>
              </p:ext>
            </p:extLst>
          </p:nvPr>
        </p:nvGraphicFramePr>
        <p:xfrm>
          <a:off x="594062" y="1337050"/>
          <a:ext cx="11496583" cy="53393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4784">
                  <a:extLst>
                    <a:ext uri="{9D8B030D-6E8A-4147-A177-3AD203B41FA5}">
                      <a16:colId xmlns:a16="http://schemas.microsoft.com/office/drawing/2014/main" xmlns="" val="910498722"/>
                    </a:ext>
                  </a:extLst>
                </a:gridCol>
                <a:gridCol w="4433664">
                  <a:extLst>
                    <a:ext uri="{9D8B030D-6E8A-4147-A177-3AD203B41FA5}">
                      <a16:colId xmlns:a16="http://schemas.microsoft.com/office/drawing/2014/main" xmlns="" val="1042672178"/>
                    </a:ext>
                  </a:extLst>
                </a:gridCol>
                <a:gridCol w="5738135">
                  <a:extLst>
                    <a:ext uri="{9D8B030D-6E8A-4147-A177-3AD203B41FA5}">
                      <a16:colId xmlns:a16="http://schemas.microsoft.com/office/drawing/2014/main" xmlns="" val="3994091579"/>
                    </a:ext>
                  </a:extLst>
                </a:gridCol>
              </a:tblGrid>
              <a:tr h="654386">
                <a:tc>
                  <a:txBody>
                    <a:bodyPr/>
                    <a:lstStyle/>
                    <a:p>
                      <a:endParaRPr lang="en-US" sz="2400" b="1" dirty="0">
                        <a:latin typeface="Time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 LẬP KẾ HOẠCH CHI TIÊU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619919"/>
                  </a:ext>
                </a:extLst>
              </a:tr>
              <a:tr h="90002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0324210"/>
                  </a:ext>
                </a:extLst>
              </a:tr>
              <a:tr h="1084896"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497912"/>
                  </a:ext>
                </a:extLst>
              </a:tr>
              <a:tr h="90002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1021674"/>
                  </a:ext>
                </a:extLst>
              </a:tr>
              <a:tr h="90002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2277516"/>
                  </a:ext>
                </a:extLst>
              </a:tr>
              <a:tr h="90002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12011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479234-8002-48E5-9381-6F5A1B37542A}"/>
              </a:ext>
            </a:extLst>
          </p:cNvPr>
          <p:cNvSpPr txBox="1"/>
          <p:nvPr/>
        </p:nvSpPr>
        <p:spPr>
          <a:xfrm>
            <a:off x="1890944" y="2072386"/>
            <a:ext cx="4496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tiêu và thời hạn thực hiện dựa trên nguồn lực hiện 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1E16A6-9AA4-4B37-BE25-4C433489B42C}"/>
              </a:ext>
            </a:extLst>
          </p:cNvPr>
          <p:cNvSpPr txBox="1"/>
          <p:nvPr/>
        </p:nvSpPr>
        <p:spPr>
          <a:xfrm>
            <a:off x="6342353" y="2056348"/>
            <a:ext cx="5446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Cân đối thu, chi; chi không vượt quá thu</a:t>
            </a: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khoản tiết kiệm chi cho dịp đặc biệt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DB2982-89BE-4ACF-B7AA-5BB4397BF8E4}"/>
              </a:ext>
            </a:extLst>
          </p:cNvPr>
          <p:cNvSpPr txBox="1"/>
          <p:nvPr/>
        </p:nvSpPr>
        <p:spPr>
          <a:xfrm>
            <a:off x="1939030" y="3234053"/>
            <a:ext cx="4021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khoản cần chi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B7ED4E-5FB3-47E5-8EFE-D9BA472F99AF}"/>
              </a:ext>
            </a:extLst>
          </p:cNvPr>
          <p:cNvSpPr txBox="1"/>
          <p:nvPr/>
        </p:nvSpPr>
        <p:spPr>
          <a:xfrm>
            <a:off x="6342353" y="2827190"/>
            <a:ext cx="5308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cố định đáp ứng nhu cầu thiết yếu.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cần thiết nhưng có thể linh hoạt.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phát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7B781F-1C43-4AA8-8B6D-5837D29E0267}"/>
              </a:ext>
            </a:extLst>
          </p:cNvPr>
          <p:cNvSpPr txBox="1"/>
          <p:nvPr/>
        </p:nvSpPr>
        <p:spPr>
          <a:xfrm>
            <a:off x="1890944" y="4203085"/>
            <a:ext cx="38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lập quy tắc thu, chi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123A77-8EEE-48A3-8700-59C3AE32BC6F}"/>
              </a:ext>
            </a:extLst>
          </p:cNvPr>
          <p:cNvSpPr txBox="1"/>
          <p:nvPr/>
        </p:nvSpPr>
        <p:spPr>
          <a:xfrm>
            <a:off x="6387483" y="4057920"/>
            <a:ext cx="5308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Cân đối thu, chi.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Cắt giảm chi không thiết yếu.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81642D5-0838-4EE8-9029-5583EC67AE79}"/>
              </a:ext>
            </a:extLst>
          </p:cNvPr>
          <p:cNvSpPr txBox="1"/>
          <p:nvPr/>
        </p:nvSpPr>
        <p:spPr>
          <a:xfrm>
            <a:off x="1939030" y="5040294"/>
            <a:ext cx="372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kế hoạch chi tiêu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D50304-58EA-45BF-A976-C233BE035014}"/>
              </a:ext>
            </a:extLst>
          </p:cNvPr>
          <p:cNvSpPr txBox="1"/>
          <p:nvPr/>
        </p:nvSpPr>
        <p:spPr>
          <a:xfrm>
            <a:off x="6318680" y="4949719"/>
            <a:ext cx="561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tiêu hợp lí thực hiện đúng kế hoạch đã vạch ra. Cân nhắc thật kĩ trước khi chi tiền.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CDC050-EE48-48BC-859C-B50452133CE3}"/>
              </a:ext>
            </a:extLst>
          </p:cNvPr>
          <p:cNvSpPr txBox="1"/>
          <p:nvPr/>
        </p:nvSpPr>
        <p:spPr>
          <a:xfrm>
            <a:off x="1939769" y="5903664"/>
            <a:ext cx="444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và điều chỉnh kế hoạch chi tiêu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D30584-B12B-4674-B79C-BD338813DF74}"/>
              </a:ext>
            </a:extLst>
          </p:cNvPr>
          <p:cNvSpPr txBox="1"/>
          <p:nvPr/>
        </p:nvSpPr>
        <p:spPr>
          <a:xfrm>
            <a:off x="6318680" y="5829409"/>
            <a:ext cx="597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Kiểm soát việc chi tiêu.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nhu cầu thực tế thay đổi, phải cập nhật và điều chỉnh kế hoạch.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3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F6DD-79F4-4227-AB49-1A459EA6778F}"/>
              </a:ext>
            </a:extLst>
          </p:cNvPr>
          <p:cNvSpPr txBox="1"/>
          <p:nvPr/>
        </p:nvSpPr>
        <p:spPr>
          <a:xfrm>
            <a:off x="8878" y="-97628"/>
            <a:ext cx="12183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LẬP KẾ HOẠCH CHI TIÊU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760AF1F-A40A-4123-8AED-5D95F303F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568" y="797510"/>
            <a:ext cx="9786151" cy="526297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3421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r>
              <a:rPr kumimoji="0" lang="en-US" altLang="en-US" sz="2400" b="1" i="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Sai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t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“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Hễ có tiền là K tiêu hết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Khi thấy bạn bè có món đồ nào trông lạ mắt, K lại xin tiền bố mẹ để mua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 được. K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 chơi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 lần là chán, có nhiều thứ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chưa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dùng 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 và T khuyên K không nên lãng phí,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mua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thật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kiệm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 K không nghe.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3421063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969C13F-0BE5-4949-88EB-658797A80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47935"/>
              </p:ext>
            </p:extLst>
          </p:nvPr>
        </p:nvGraphicFramePr>
        <p:xfrm>
          <a:off x="1821895" y="3292383"/>
          <a:ext cx="8937841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74866">
                  <a:extLst>
                    <a:ext uri="{9D8B030D-6E8A-4147-A177-3AD203B41FA5}">
                      <a16:colId xmlns:a16="http://schemas.microsoft.com/office/drawing/2014/main" xmlns="" val="1809343558"/>
                    </a:ext>
                  </a:extLst>
                </a:gridCol>
                <a:gridCol w="1162975">
                  <a:extLst>
                    <a:ext uri="{9D8B030D-6E8A-4147-A177-3AD203B41FA5}">
                      <a16:colId xmlns:a16="http://schemas.microsoft.com/office/drawing/2014/main" xmlns="" val="1011345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422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K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730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240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K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0743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F70ABE-90A9-4C4C-92C2-BA8E960008B4}"/>
              </a:ext>
            </a:extLst>
          </p:cNvPr>
          <p:cNvSpPr txBox="1"/>
          <p:nvPr/>
        </p:nvSpPr>
        <p:spPr>
          <a:xfrm>
            <a:off x="9721049" y="3292383"/>
            <a:ext cx="86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E4D37D-888A-4AD2-83FC-ABB52367DE08}"/>
              </a:ext>
            </a:extLst>
          </p:cNvPr>
          <p:cNvSpPr txBox="1"/>
          <p:nvPr/>
        </p:nvSpPr>
        <p:spPr>
          <a:xfrm>
            <a:off x="9721049" y="3725856"/>
            <a:ext cx="86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7AE21E-1BA7-4115-9C5C-05A990D6F58B}"/>
              </a:ext>
            </a:extLst>
          </p:cNvPr>
          <p:cNvSpPr txBox="1"/>
          <p:nvPr/>
        </p:nvSpPr>
        <p:spPr>
          <a:xfrm>
            <a:off x="9729927" y="4198617"/>
            <a:ext cx="86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3E2934-7149-4D9C-8576-9C4ACBC31A14}"/>
              </a:ext>
            </a:extLst>
          </p:cNvPr>
          <p:cNvSpPr txBox="1"/>
          <p:nvPr/>
        </p:nvSpPr>
        <p:spPr>
          <a:xfrm>
            <a:off x="9729928" y="4725651"/>
            <a:ext cx="86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2391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8712</TotalTime>
  <Words>2004</Words>
  <Application>Microsoft Office PowerPoint</Application>
  <PresentationFormat>Widescreen</PresentationFormat>
  <Paragraphs>174</Paragraphs>
  <Slides>24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Tahoma</vt:lpstr>
      <vt:lpstr>Time New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ASUS-VTA</dc:creator>
  <cp:lastModifiedBy>Administrator</cp:lastModifiedBy>
  <cp:revision>927</cp:revision>
  <dcterms:created xsi:type="dcterms:W3CDTF">2021-02-26T12:39:23Z</dcterms:created>
  <dcterms:modified xsi:type="dcterms:W3CDTF">2025-03-25T01:33:58Z</dcterms:modified>
</cp:coreProperties>
</file>