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32"/>
  </p:notesMasterIdLst>
  <p:sldIdLst>
    <p:sldId id="260" r:id="rId2"/>
    <p:sldId id="495" r:id="rId3"/>
    <p:sldId id="492" r:id="rId4"/>
    <p:sldId id="443" r:id="rId5"/>
    <p:sldId id="444" r:id="rId6"/>
    <p:sldId id="471" r:id="rId7"/>
    <p:sldId id="267" r:id="rId8"/>
    <p:sldId id="449" r:id="rId9"/>
    <p:sldId id="277" r:id="rId10"/>
    <p:sldId id="491" r:id="rId11"/>
    <p:sldId id="474" r:id="rId12"/>
    <p:sldId id="475" r:id="rId13"/>
    <p:sldId id="477" r:id="rId14"/>
    <p:sldId id="476" r:id="rId15"/>
    <p:sldId id="287" r:id="rId16"/>
    <p:sldId id="478" r:id="rId17"/>
    <p:sldId id="450" r:id="rId18"/>
    <p:sldId id="480" r:id="rId19"/>
    <p:sldId id="481" r:id="rId20"/>
    <p:sldId id="482" r:id="rId21"/>
    <p:sldId id="483" r:id="rId22"/>
    <p:sldId id="493" r:id="rId23"/>
    <p:sldId id="496" r:id="rId24"/>
    <p:sldId id="494" r:id="rId25"/>
    <p:sldId id="453" r:id="rId26"/>
    <p:sldId id="497" r:id="rId27"/>
    <p:sldId id="488" r:id="rId28"/>
    <p:sldId id="489" r:id="rId29"/>
    <p:sldId id="490" r:id="rId30"/>
    <p:sldId id="466" r:id="rId31"/>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varScale="1">
        <p:scale>
          <a:sx n="80" d="100"/>
          <a:sy n="80" d="100"/>
        </p:scale>
        <p:origin x="136" y="52"/>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a:solidFill>
                <a:srgbClr val="000000"/>
              </a:solidFill>
            </a:endParaRPr>
          </a:p>
        </p:txBody>
      </p:sp>
    </p:spTree>
    <p:extLst>
      <p:ext uri="{BB962C8B-B14F-4D97-AF65-F5344CB8AC3E}">
        <p14:creationId xmlns:p14="http://schemas.microsoft.com/office/powerpoint/2010/main" val="24303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729227A-A762-45F7-9044-A3E517C4F10D}" type="slidenum">
              <a:rPr lang="en-US" altLang="en-US">
                <a:solidFill>
                  <a:srgbClr val="000000"/>
                </a:solidFill>
                <a:cs typeface="Arial" charset="0"/>
              </a:rPr>
              <a:pPr/>
              <a:t>7</a:t>
            </a:fld>
            <a:endParaRPr lang="en-US" altLang="en-US">
              <a:solidFill>
                <a:srgbClr val="000000"/>
              </a:solidFill>
              <a:cs typeface="Arial"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cs typeface="Arial" charset="0"/>
            </a:endParaRPr>
          </a:p>
        </p:txBody>
      </p:sp>
    </p:spTree>
    <p:extLst>
      <p:ext uri="{BB962C8B-B14F-4D97-AF65-F5344CB8AC3E}">
        <p14:creationId xmlns:p14="http://schemas.microsoft.com/office/powerpoint/2010/main" val="33388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16</a:t>
            </a:fld>
            <a:endParaRPr lang="zh-CN" altLang="en-US">
              <a:solidFill>
                <a:srgbClr val="000000"/>
              </a:solidFill>
            </a:endParaRPr>
          </a:p>
        </p:txBody>
      </p:sp>
    </p:spTree>
    <p:extLst>
      <p:ext uri="{BB962C8B-B14F-4D97-AF65-F5344CB8AC3E}">
        <p14:creationId xmlns:p14="http://schemas.microsoft.com/office/powerpoint/2010/main" val="383353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21</a:t>
            </a:fld>
            <a:endParaRPr lang="zh-CN" altLang="en-US">
              <a:solidFill>
                <a:srgbClr val="000000"/>
              </a:solidFill>
            </a:endParaRPr>
          </a:p>
        </p:txBody>
      </p:sp>
    </p:spTree>
    <p:extLst>
      <p:ext uri="{BB962C8B-B14F-4D97-AF65-F5344CB8AC3E}">
        <p14:creationId xmlns:p14="http://schemas.microsoft.com/office/powerpoint/2010/main" val="15827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3200398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130373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3498714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9862"/>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127550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405563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170998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52409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101466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33114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296584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extLst>
      <p:ext uri="{BB962C8B-B14F-4D97-AF65-F5344CB8AC3E}">
        <p14:creationId xmlns:p14="http://schemas.microsoft.com/office/powerpoint/2010/main" val="348450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25/02/2025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extLst>
      <p:ext uri="{BB962C8B-B14F-4D97-AF65-F5344CB8AC3E}">
        <p14:creationId xmlns:p14="http://schemas.microsoft.com/office/powerpoint/2010/main" val="188123365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wm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a-smart-tivi-gia-re1 - Mua Sắm Điện Máy Giá Rẻ Tại Thế Giới Điện Máy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118110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9convert.com - Bài 12 Nhà Trần thành lậ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1" y="533400"/>
            <a:ext cx="11429999" cy="5562600"/>
          </a:xfrm>
          <a:prstGeom prst="rect">
            <a:avLst/>
          </a:prstGeom>
        </p:spPr>
      </p:pic>
    </p:spTree>
    <p:extLst>
      <p:ext uri="{BB962C8B-B14F-4D97-AF65-F5344CB8AC3E}">
        <p14:creationId xmlns:p14="http://schemas.microsoft.com/office/powerpoint/2010/main" val="2713931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267194-F23E-F220-38F9-F28B66AA0CF7}"/>
              </a:ext>
            </a:extLst>
          </p:cNvPr>
          <p:cNvSpPr txBox="1"/>
          <p:nvPr/>
        </p:nvSpPr>
        <p:spPr>
          <a:xfrm>
            <a:off x="228600" y="457200"/>
            <a:ext cx="11201400" cy="3108543"/>
          </a:xfrm>
          <a:prstGeom prst="rect">
            <a:avLst/>
          </a:prstGeom>
          <a:noFill/>
        </p:spPr>
        <p:txBody>
          <a:bodyPr wrap="square" rtlCol="0">
            <a:spAutoFit/>
          </a:bodyPr>
          <a:lstStyle/>
          <a:p>
            <a:pPr marL="0" marR="0" algn="just">
              <a:spcBef>
                <a:spcPts val="0"/>
              </a:spcBef>
              <a:spcAft>
                <a:spcPts val="0"/>
              </a:spcAft>
            </a:pPr>
            <a:r>
              <a:rPr lang="vi-VN" sz="2800" b="1" dirty="0">
                <a:effectLst/>
                <a:latin typeface="Times New Roman" panose="02020603050405020304" pitchFamily="18" charset="0"/>
                <a:ea typeface="Calibri" panose="020F0502020204030204" pitchFamily="34" charset="0"/>
              </a:rPr>
              <a:t>- Tổ chức chính quyền:</a:t>
            </a:r>
            <a:endParaRPr lang="en-US" sz="2800" b="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800" b="1" dirty="0">
                <a:effectLst/>
                <a:latin typeface="Times New Roman" panose="02020603050405020304" pitchFamily="18" charset="0"/>
                <a:ea typeface="Calibri" panose="020F0502020204030204" pitchFamily="34" charset="0"/>
              </a:rPr>
              <a:t>+ Củng cố chế độ trung ương tập quyền. Cả nước chia thành 12 lộ, phủ. Đơn vị hành chính ở địa phương là xã.</a:t>
            </a:r>
            <a:endParaRPr lang="en-US" sz="2800" b="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800" b="1" dirty="0">
                <a:effectLst/>
                <a:latin typeface="Times New Roman" panose="02020603050405020304" pitchFamily="18" charset="0"/>
                <a:ea typeface="Calibri" panose="020F0502020204030204" pitchFamily="34" charset="0"/>
              </a:rPr>
              <a:t>+ Bộ máy chính quyền từ trung ương đến địa phương được tổ chức quy củ và hoàn thiện hơn thời Lý. Nhiều tôn thất họ Trần nắm giữ các chức vụ quan trọng.</a:t>
            </a:r>
            <a:endParaRPr lang="en-US" sz="2800" b="1" dirty="0">
              <a:effectLst/>
              <a:latin typeface="Times New Roman" panose="02020603050405020304" pitchFamily="18" charset="0"/>
              <a:ea typeface="Times New Roman" panose="02020603050405020304" pitchFamily="18" charset="0"/>
            </a:endParaRPr>
          </a:p>
          <a:p>
            <a:endParaRPr lang="en-US" sz="2800" b="1" dirty="0"/>
          </a:p>
        </p:txBody>
      </p:sp>
    </p:spTree>
    <p:extLst>
      <p:ext uri="{BB962C8B-B14F-4D97-AF65-F5344CB8AC3E}">
        <p14:creationId xmlns:p14="http://schemas.microsoft.com/office/powerpoint/2010/main" val="1696545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76200" y="19050"/>
            <a:ext cx="12268200" cy="6858000"/>
          </a:xfrm>
          <a:prstGeom prst="rect">
            <a:avLst/>
          </a:prstGeom>
          <a:noFill/>
          <a:ln w="9525">
            <a:noFill/>
            <a:miter lim="800000"/>
            <a:headEnd/>
            <a:tailEnd/>
          </a:ln>
        </p:spPr>
      </p:pic>
      <p:sp>
        <p:nvSpPr>
          <p:cNvPr id="9" name="Cloud Callout 8"/>
          <p:cNvSpPr/>
          <p:nvPr/>
        </p:nvSpPr>
        <p:spPr bwMode="auto">
          <a:xfrm>
            <a:off x="4486275" y="876300"/>
            <a:ext cx="5486400" cy="36195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600" b="1" i="1" dirty="0">
              <a:solidFill>
                <a:srgbClr val="000000"/>
              </a:solidFill>
              <a:latin typeface="Times New Roman" panose="02020603050405020304" pitchFamily="18" charset="0"/>
              <a:ea typeface="Times New Roman" panose="02020603050405020304" pitchFamily="18" charset="0"/>
            </a:endParaRPr>
          </a:p>
          <a:p>
            <a:pPr algn="ctr"/>
            <a:r>
              <a:rPr lang="en-US" sz="3600" b="1" i="1" dirty="0" err="1">
                <a:solidFill>
                  <a:srgbClr val="000000"/>
                </a:solidFill>
                <a:latin typeface="Times New Roman" panose="02020603050405020304" pitchFamily="18" charset="0"/>
                <a:ea typeface="Times New Roman" panose="02020603050405020304" pitchFamily="18" charset="0"/>
              </a:rPr>
              <a:t>Q</a:t>
            </a:r>
            <a:r>
              <a:rPr lang="en-US" sz="3600" b="1" i="1" dirty="0" err="1">
                <a:solidFill>
                  <a:srgbClr val="000000"/>
                </a:solidFill>
                <a:effectLst/>
                <a:latin typeface="Times New Roman" panose="02020603050405020304" pitchFamily="18" charset="0"/>
                <a:ea typeface="Times New Roman" panose="02020603050405020304" pitchFamily="18" charset="0"/>
              </a:rPr>
              <a:t>uân</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đôi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nhà</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Trần</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tổ</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chức</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như</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thế</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nào</a:t>
            </a:r>
            <a:r>
              <a:rPr lang="en-US" sz="3600" b="1" i="1" dirty="0">
                <a:solidFill>
                  <a:srgbClr val="000000"/>
                </a:solidFill>
                <a:effectLst/>
                <a:latin typeface="Times New Roman" panose="02020603050405020304" pitchFamily="18" charset="0"/>
                <a:ea typeface="Times New Roman" panose="02020603050405020304" pitchFamily="18" charset="0"/>
              </a:rPr>
              <a:t>?</a:t>
            </a:r>
            <a:endParaRPr lang="vi-VN" sz="3600" b="1" i="1" dirty="0">
              <a:effectLst/>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632268"/>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chính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trị</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C11C10E-D93D-4709-BD87-A80BEBF79B7A}"/>
              </a:ext>
            </a:extLst>
          </p:cNvPr>
          <p:cNvSpPr txBox="1">
            <a:spLocks noChangeArrowheads="1"/>
          </p:cNvSpPr>
          <p:nvPr/>
        </p:nvSpPr>
        <p:spPr bwMode="auto">
          <a:xfrm>
            <a:off x="533400" y="1211716"/>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a:t>
            </a:r>
            <a:r>
              <a:rPr lang="en-US" sz="3200" b="1" dirty="0" err="1">
                <a:solidFill>
                  <a:srgbClr val="FFFF00"/>
                </a:solidFill>
                <a:latin typeface="Times New Roman" panose="02020603050405020304" pitchFamily="18" charset="0"/>
                <a:ea typeface="Times New Roman" panose="02020603050405020304" pitchFamily="18" charset="0"/>
              </a:rPr>
              <a:t>Quân</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đội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080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76200" y="19050"/>
            <a:ext cx="12268200" cy="6858000"/>
          </a:xfrm>
          <a:prstGeom prst="rect">
            <a:avLst/>
          </a:prstGeom>
          <a:noFill/>
          <a:ln w="9525">
            <a:noFill/>
            <a:miter lim="800000"/>
            <a:headEnd/>
            <a:tailEnd/>
          </a:ln>
        </p:spPr>
      </p:pic>
      <p:sp>
        <p:nvSpPr>
          <p:cNvPr id="13" name="TextBox 7"/>
          <p:cNvSpPr txBox="1">
            <a:spLocks noChangeArrowheads="1"/>
          </p:cNvSpPr>
          <p:nvPr/>
        </p:nvSpPr>
        <p:spPr bwMode="auto">
          <a:xfrm>
            <a:off x="533400" y="632268"/>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chính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trị</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C11C10E-D93D-4709-BD87-A80BEBF79B7A}"/>
              </a:ext>
            </a:extLst>
          </p:cNvPr>
          <p:cNvSpPr txBox="1">
            <a:spLocks noChangeArrowheads="1"/>
          </p:cNvSpPr>
          <p:nvPr/>
        </p:nvSpPr>
        <p:spPr bwMode="auto">
          <a:xfrm>
            <a:off x="533400" y="1211716"/>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a:t>
            </a:r>
            <a:r>
              <a:rPr lang="en-US" sz="3200" b="1" dirty="0" err="1">
                <a:solidFill>
                  <a:srgbClr val="FFFF00"/>
                </a:solidFill>
                <a:latin typeface="Times New Roman" panose="02020603050405020304" pitchFamily="18" charset="0"/>
                <a:ea typeface="Times New Roman" panose="02020603050405020304" pitchFamily="18" charset="0"/>
              </a:rPr>
              <a:t>Quân</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đội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6399CD4-0F73-4838-AF43-B4BC89D37B01}"/>
              </a:ext>
            </a:extLst>
          </p:cNvPr>
          <p:cNvSpPr txBox="1">
            <a:spLocks noChangeArrowheads="1"/>
          </p:cNvSpPr>
          <p:nvPr/>
        </p:nvSpPr>
        <p:spPr bwMode="auto">
          <a:xfrm>
            <a:off x="304800" y="1981200"/>
            <a:ext cx="11506200" cy="1767259"/>
          </a:xfrm>
          <a:prstGeom prst="rect">
            <a:avLst/>
          </a:prstGeom>
          <a:noFill/>
          <a:ln w="9525">
            <a:noFill/>
            <a:miter lim="800000"/>
            <a:headEnd/>
            <a:tailEnd/>
          </a:ln>
        </p:spPr>
        <p:txBody>
          <a:bodyPr wrap="square" lIns="43288" tIns="21644" rIns="43288" bIns="21644">
            <a:spAutoFit/>
          </a:bodyPr>
          <a:lstStyle/>
          <a:p>
            <a:pPr marL="0" marR="0" algn="just">
              <a:spcBef>
                <a:spcPts val="0"/>
              </a:spcBef>
              <a:spcAft>
                <a:spcPts val="0"/>
              </a:spcAft>
            </a:pPr>
            <a:r>
              <a:rPr lang="vi-VN" sz="2800" b="1" dirty="0">
                <a:solidFill>
                  <a:schemeClr val="bg1"/>
                </a:solidFill>
                <a:effectLst/>
                <a:latin typeface="Times New Roman" panose="02020603050405020304" pitchFamily="18" charset="0"/>
                <a:ea typeface="Calibri" panose="020F0502020204030204" pitchFamily="34" charset="0"/>
              </a:rPr>
              <a:t>+ Gồm quân triều đình và quân các lộ, phủ, vương hầu và dân binh các làng xã. </a:t>
            </a:r>
            <a:endParaRPr lang="en-US" sz="2800" b="1"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800" b="1" dirty="0">
                <a:solidFill>
                  <a:schemeClr val="bg1"/>
                </a:solidFill>
                <a:effectLst/>
                <a:latin typeface="Times New Roman" panose="02020603050405020304" pitchFamily="18" charset="0"/>
                <a:ea typeface="Calibri" panose="020F0502020204030204" pitchFamily="34" charset="0"/>
              </a:rPr>
              <a:t>+ Thi chính sách “ngụ binh ư nông”.</a:t>
            </a:r>
            <a:endParaRPr lang="en-US" sz="2800" b="1" dirty="0">
              <a:solidFill>
                <a:schemeClr val="bg1"/>
              </a:solidFill>
              <a:effectLst/>
              <a:latin typeface="Times New Roman" panose="02020603050405020304" pitchFamily="18" charset="0"/>
              <a:ea typeface="Times New Roman" panose="02020603050405020304" pitchFamily="18" charset="0"/>
            </a:endParaRPr>
          </a:p>
          <a:p>
            <a:pPr algn="just">
              <a:spcAft>
                <a:spcPts val="0"/>
              </a:spcAft>
            </a:pPr>
            <a:endParaRPr lang="vi-VN" sz="28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746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0" y="76200"/>
            <a:ext cx="12268200" cy="6858000"/>
          </a:xfrm>
          <a:prstGeom prst="rect">
            <a:avLst/>
          </a:prstGeom>
          <a:noFill/>
          <a:ln w="9525">
            <a:noFill/>
            <a:miter lim="800000"/>
            <a:headEnd/>
            <a:tailEnd/>
          </a:ln>
        </p:spPr>
      </p:pic>
      <p:sp>
        <p:nvSpPr>
          <p:cNvPr id="9" name="Cloud Callout 8"/>
          <p:cNvSpPr/>
          <p:nvPr/>
        </p:nvSpPr>
        <p:spPr bwMode="auto">
          <a:xfrm>
            <a:off x="6705600" y="2590800"/>
            <a:ext cx="4867275" cy="33147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600" b="1" i="1" dirty="0" err="1">
                <a:solidFill>
                  <a:srgbClr val="000000"/>
                </a:solidFill>
                <a:latin typeface="Times New Roman" panose="02020603050405020304" pitchFamily="18" charset="0"/>
                <a:ea typeface="Times New Roman" panose="02020603050405020304" pitchFamily="18" charset="0"/>
              </a:rPr>
              <a:t>Luật</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pháp</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đối</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nội</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đối</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ngoại</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nhà</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Trần</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như</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thế</a:t>
            </a:r>
            <a:r>
              <a:rPr lang="en-US" sz="3600" b="1" i="1" dirty="0">
                <a:solidFill>
                  <a:srgbClr val="000000"/>
                </a:solidFill>
                <a:effectLst/>
                <a:latin typeface="Times New Roman" panose="02020603050405020304" pitchFamily="18" charset="0"/>
                <a:ea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rPr>
              <a:t>nào</a:t>
            </a:r>
            <a:r>
              <a:rPr lang="en-US" sz="3600" b="1" i="1" dirty="0">
                <a:solidFill>
                  <a:srgbClr val="000000"/>
                </a:solidFill>
                <a:effectLst/>
                <a:latin typeface="Times New Roman" panose="02020603050405020304" pitchFamily="18" charset="0"/>
                <a:ea typeface="Times New Roman" panose="02020603050405020304" pitchFamily="18" charset="0"/>
              </a:rPr>
              <a:t>?</a:t>
            </a:r>
            <a:endParaRPr lang="vi-VN" sz="3600" b="1" i="1" dirty="0">
              <a:effectLst/>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632268"/>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chính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trị</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C11C10E-D93D-4709-BD87-A80BEBF79B7A}"/>
              </a:ext>
            </a:extLst>
          </p:cNvPr>
          <p:cNvSpPr txBox="1">
            <a:spLocks noChangeArrowheads="1"/>
          </p:cNvSpPr>
          <p:nvPr/>
        </p:nvSpPr>
        <p:spPr bwMode="auto">
          <a:xfrm>
            <a:off x="533400" y="1211716"/>
            <a:ext cx="6248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c. </a:t>
            </a:r>
            <a:r>
              <a:rPr lang="en-US" sz="3200" b="1" dirty="0" err="1">
                <a:solidFill>
                  <a:srgbClr val="FFFF00"/>
                </a:solidFill>
                <a:latin typeface="Times New Roman" panose="02020603050405020304" pitchFamily="18" charset="0"/>
                <a:ea typeface="Times New Roman" panose="02020603050405020304" pitchFamily="18" charset="0"/>
              </a:rPr>
              <a:t>Luật</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pháp</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nội</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ngoại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015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76200" y="19050"/>
            <a:ext cx="12268200" cy="6858000"/>
          </a:xfrm>
          <a:prstGeom prst="rect">
            <a:avLst/>
          </a:prstGeom>
          <a:noFill/>
          <a:ln w="9525">
            <a:noFill/>
            <a:miter lim="800000"/>
            <a:headEnd/>
            <a:tailEnd/>
          </a:ln>
        </p:spPr>
      </p:pic>
      <p:sp>
        <p:nvSpPr>
          <p:cNvPr id="13" name="TextBox 7"/>
          <p:cNvSpPr txBox="1">
            <a:spLocks noChangeArrowheads="1"/>
          </p:cNvSpPr>
          <p:nvPr/>
        </p:nvSpPr>
        <p:spPr bwMode="auto">
          <a:xfrm>
            <a:off x="533400" y="504040"/>
            <a:ext cx="6400800" cy="720819"/>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4400" b="1" dirty="0">
                <a:solidFill>
                  <a:srgbClr val="FFFF00"/>
                </a:solidFill>
                <a:latin typeface="Times New Roman" panose="02020603050405020304" pitchFamily="18" charset="0"/>
                <a:ea typeface="Times New Roman" panose="02020603050405020304" pitchFamily="18" charset="0"/>
              </a:rPr>
              <a:t>2. </a:t>
            </a:r>
            <a:r>
              <a:rPr lang="en-US" sz="4400" b="1" dirty="0" err="1">
                <a:solidFill>
                  <a:srgbClr val="FFFF00"/>
                </a:solidFill>
                <a:latin typeface="Times New Roman" panose="02020603050405020304" pitchFamily="18" charset="0"/>
                <a:ea typeface="Times New Roman" panose="02020603050405020304" pitchFamily="18" charset="0"/>
              </a:rPr>
              <a:t>Tình</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hình</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chính</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trị</a:t>
            </a:r>
            <a:r>
              <a:rPr lang="en-US" sz="4400" b="1" dirty="0">
                <a:solidFill>
                  <a:srgbClr val="FFFF00"/>
                </a:solidFill>
                <a:latin typeface="Times New Roman" panose="02020603050405020304" pitchFamily="18" charset="0"/>
                <a:ea typeface="Times New Roman" panose="02020603050405020304" pitchFamily="18" charset="0"/>
              </a:rPr>
              <a:t>.</a:t>
            </a:r>
            <a:endParaRPr lang="vi-VN" sz="4400" b="1" dirty="0">
              <a:solidFill>
                <a:srgbClr val="FFFF00"/>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C11C10E-D93D-4709-BD87-A80BEBF79B7A}"/>
              </a:ext>
            </a:extLst>
          </p:cNvPr>
          <p:cNvSpPr txBox="1">
            <a:spLocks noChangeArrowheads="1"/>
          </p:cNvSpPr>
          <p:nvPr/>
        </p:nvSpPr>
        <p:spPr bwMode="auto">
          <a:xfrm>
            <a:off x="533400" y="1211716"/>
            <a:ext cx="8686800" cy="720819"/>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4400" b="1" dirty="0">
                <a:solidFill>
                  <a:srgbClr val="FFFF00"/>
                </a:solidFill>
                <a:latin typeface="Times New Roman" panose="02020603050405020304" pitchFamily="18" charset="0"/>
                <a:ea typeface="Times New Roman" panose="02020603050405020304" pitchFamily="18" charset="0"/>
              </a:rPr>
              <a:t>c. </a:t>
            </a:r>
            <a:r>
              <a:rPr lang="en-US" sz="4400" b="1" dirty="0" err="1">
                <a:solidFill>
                  <a:srgbClr val="FFFF00"/>
                </a:solidFill>
                <a:latin typeface="Times New Roman" panose="02020603050405020304" pitchFamily="18" charset="0"/>
                <a:ea typeface="Times New Roman" panose="02020603050405020304" pitchFamily="18" charset="0"/>
              </a:rPr>
              <a:t>Luật</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pháp</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đối</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nội</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đối</a:t>
            </a:r>
            <a:r>
              <a:rPr lang="en-US" sz="4400" b="1" dirty="0">
                <a:solidFill>
                  <a:srgbClr val="FFFF00"/>
                </a:solidFill>
                <a:latin typeface="Times New Roman" panose="02020603050405020304" pitchFamily="18" charset="0"/>
                <a:ea typeface="Times New Roman" panose="02020603050405020304" pitchFamily="18" charset="0"/>
              </a:rPr>
              <a:t> </a:t>
            </a:r>
            <a:r>
              <a:rPr lang="en-US" sz="4400" b="1" dirty="0" err="1">
                <a:solidFill>
                  <a:srgbClr val="FFFF00"/>
                </a:solidFill>
                <a:latin typeface="Times New Roman" panose="02020603050405020304" pitchFamily="18" charset="0"/>
                <a:ea typeface="Times New Roman" panose="02020603050405020304" pitchFamily="18" charset="0"/>
              </a:rPr>
              <a:t>ngoại</a:t>
            </a:r>
            <a:r>
              <a:rPr lang="en-US" sz="4400" b="1" dirty="0">
                <a:solidFill>
                  <a:srgbClr val="FFFF00"/>
                </a:solidFill>
                <a:latin typeface="Times New Roman" panose="02020603050405020304" pitchFamily="18" charset="0"/>
                <a:ea typeface="Times New Roman" panose="02020603050405020304" pitchFamily="18" charset="0"/>
              </a:rPr>
              <a:t>.</a:t>
            </a:r>
            <a:endParaRPr lang="vi-VN" sz="4400" b="1" dirty="0">
              <a:solidFill>
                <a:srgbClr val="FFFF00"/>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6399CD4-0F73-4838-AF43-B4BC89D37B01}"/>
              </a:ext>
            </a:extLst>
          </p:cNvPr>
          <p:cNvSpPr txBox="1">
            <a:spLocks noChangeArrowheads="1"/>
          </p:cNvSpPr>
          <p:nvPr/>
        </p:nvSpPr>
        <p:spPr bwMode="auto">
          <a:xfrm>
            <a:off x="304800" y="1981200"/>
            <a:ext cx="11506200" cy="2629034"/>
          </a:xfrm>
          <a:prstGeom prst="rect">
            <a:avLst/>
          </a:prstGeom>
          <a:noFill/>
          <a:ln w="9525">
            <a:noFill/>
            <a:miter lim="800000"/>
            <a:headEnd/>
            <a:tailEnd/>
          </a:ln>
        </p:spPr>
        <p:txBody>
          <a:bodyPr wrap="square" lIns="43288" tIns="21644" rIns="43288" bIns="21644">
            <a:spAutoFit/>
          </a:bodyPr>
          <a:lstStyle/>
          <a:p>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Luật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pháp</a:t>
            </a:r>
            <a:r>
              <a:rPr lang="en-US" sz="2800" b="1" dirty="0">
                <a:solidFill>
                  <a:schemeClr val="bg1"/>
                </a:solidFill>
                <a:effectLst/>
                <a:latin typeface="Times New Roman" panose="02020603050405020304" pitchFamily="18" charset="0"/>
                <a:ea typeface="Times New Roman" panose="02020603050405020304" pitchFamily="18" charset="0"/>
              </a:rPr>
              <a:t>: </a:t>
            </a:r>
            <a:endParaRPr lang="vi-VN" sz="2800" b="1" dirty="0">
              <a:solidFill>
                <a:schemeClr val="bg1"/>
              </a:solidFill>
              <a:effectLst/>
              <a:latin typeface="Times New Roman" panose="02020603050405020304" pitchFamily="18" charset="0"/>
              <a:ea typeface="Times New Roman" panose="02020603050405020304" pitchFamily="18" charset="0"/>
            </a:endParaRPr>
          </a:p>
          <a:p>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Năm</a:t>
            </a:r>
            <a:r>
              <a:rPr lang="en-US" sz="2800" b="1" dirty="0">
                <a:solidFill>
                  <a:schemeClr val="bg1"/>
                </a:solidFill>
                <a:effectLst/>
                <a:latin typeface="Times New Roman" panose="02020603050405020304" pitchFamily="18" charset="0"/>
                <a:ea typeface="Times New Roman" panose="02020603050405020304" pitchFamily="18" charset="0"/>
              </a:rPr>
              <a:t> 1341, ban </a:t>
            </a:r>
            <a:r>
              <a:rPr lang="en-US" sz="2800" b="1" dirty="0" err="1">
                <a:solidFill>
                  <a:schemeClr val="bg1"/>
                </a:solidFill>
                <a:effectLst/>
                <a:latin typeface="Times New Roman" panose="02020603050405020304" pitchFamily="18" charset="0"/>
                <a:ea typeface="Times New Roman" panose="02020603050405020304" pitchFamily="18" charset="0"/>
              </a:rPr>
              <a:t>hành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bộ</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Quốc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triều</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hình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luật</a:t>
            </a:r>
            <a:r>
              <a:rPr lang="en-US" sz="2800" b="1" dirty="0">
                <a:solidFill>
                  <a:schemeClr val="bg1"/>
                </a:solidFill>
                <a:effectLst/>
                <a:latin typeface="Times New Roman" panose="02020603050405020304" pitchFamily="18" charset="0"/>
                <a:ea typeface="Times New Roman" panose="02020603050405020304" pitchFamily="18" charset="0"/>
              </a:rPr>
              <a:t>. </a:t>
            </a:r>
          </a:p>
          <a:p>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Tăng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cường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hoàn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thiện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pháp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luật</a:t>
            </a:r>
            <a:r>
              <a:rPr lang="en-US" sz="2800" b="1" dirty="0">
                <a:solidFill>
                  <a:schemeClr val="bg1"/>
                </a:solidFill>
                <a:effectLst/>
                <a:latin typeface="Times New Roman" panose="02020603050405020304" pitchFamily="18" charset="0"/>
                <a:ea typeface="Times New Roman" panose="02020603050405020304" pitchFamily="18" charset="0"/>
              </a:rPr>
              <a:t>.</a:t>
            </a:r>
            <a:endParaRPr lang="vi-VN" sz="2800" b="1" dirty="0">
              <a:solidFill>
                <a:schemeClr val="bg1"/>
              </a:solidFill>
              <a:effectLst/>
              <a:latin typeface="Times New Roman" panose="02020603050405020304" pitchFamily="18" charset="0"/>
              <a:ea typeface="Times New Roman" panose="02020603050405020304" pitchFamily="18" charset="0"/>
            </a:endParaRPr>
          </a:p>
          <a:p>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Đối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nội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đối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ngoại</a:t>
            </a:r>
            <a:r>
              <a:rPr lang="en-US" sz="2800" b="1" dirty="0">
                <a:solidFill>
                  <a:schemeClr val="bg1"/>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vi-VN" sz="2800" b="1" dirty="0">
                <a:solidFill>
                  <a:schemeClr val="bg1"/>
                </a:solidFill>
                <a:effectLst/>
                <a:latin typeface="Times New Roman" panose="02020603050405020304" pitchFamily="18" charset="0"/>
                <a:ea typeface="Calibri" panose="020F0502020204030204" pitchFamily="34" charset="0"/>
              </a:rPr>
              <a:t>+ Tăng cường quản lí các địa phương, nhất là khu vực miền núi phía bắc.</a:t>
            </a:r>
            <a:endParaRPr lang="en-US" sz="2800" b="1" dirty="0">
              <a:solidFill>
                <a:schemeClr val="bg1"/>
              </a:solidFill>
              <a:effectLst/>
              <a:latin typeface="Times New Roman" panose="02020603050405020304" pitchFamily="18" charset="0"/>
              <a:ea typeface="Times New Roman" panose="02020603050405020304" pitchFamily="18" charset="0"/>
            </a:endParaRPr>
          </a:p>
          <a:p>
            <a:r>
              <a:rPr lang="vi-VN" sz="2800" b="1" dirty="0">
                <a:solidFill>
                  <a:schemeClr val="bg1"/>
                </a:solidFill>
                <a:effectLst/>
                <a:latin typeface="Times New Roman" panose="02020603050405020304" pitchFamily="18" charset="0"/>
                <a:ea typeface="Calibri" panose="020F0502020204030204" pitchFamily="34" charset="0"/>
              </a:rPr>
              <a:t>+ Quan hệ hòa hiếu với các vương triều phương Bắc, Chăm – pa, Ai Lao…</a:t>
            </a:r>
            <a:endParaRPr lang="vi-VN" sz="28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098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anglesey_flowers-wide-430x2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3726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3" name="Picture 5" descr="4525822604_e4bab25020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040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874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p:cTn id="7" dur="250" decel="50000" fill="hold">
                                          <p:stCondLst>
                                            <p:cond delay="0"/>
                                          </p:stCondLst>
                                        </p:cTn>
                                        <p:tgtEl>
                                          <p:spTgt spid="6861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861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8613"/>
                                        </p:tgtEl>
                                        <p:attrNameLst>
                                          <p:attrName>ppt_w</p:attrName>
                                        </p:attrNameLst>
                                      </p:cBhvr>
                                      <p:tavLst>
                                        <p:tav tm="0">
                                          <p:val>
                                            <p:strVal val="#ppt_w*.05"/>
                                          </p:val>
                                        </p:tav>
                                        <p:tav tm="100000">
                                          <p:val>
                                            <p:strVal val="#ppt_w"/>
                                          </p:val>
                                        </p:tav>
                                      </p:tavLst>
                                    </p:anim>
                                    <p:anim calcmode="lin" valueType="num">
                                      <p:cBhvr>
                                        <p:cTn id="10" dur="500" fill="hold"/>
                                        <p:tgtEl>
                                          <p:spTgt spid="6861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861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861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861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8613"/>
                                        </p:tgtEl>
                                      </p:cBhvr>
                                    </p:animEffect>
                                  </p:childTnLst>
                                </p:cTn>
                              </p:par>
                              <p:par>
                                <p:cTn id="15" presetID="25" presetClass="entr" presetSubtype="0" fill="hold" nodeType="withEffect">
                                  <p:stCondLst>
                                    <p:cond delay="0"/>
                                  </p:stCondLst>
                                  <p:childTnLst>
                                    <p:set>
                                      <p:cBhvr>
                                        <p:cTn id="16" dur="1" fill="hold">
                                          <p:stCondLst>
                                            <p:cond delay="0"/>
                                          </p:stCondLst>
                                        </p:cTn>
                                        <p:tgtEl>
                                          <p:spTgt spid="68614"/>
                                        </p:tgtEl>
                                        <p:attrNameLst>
                                          <p:attrName>style.visibility</p:attrName>
                                        </p:attrNameLst>
                                      </p:cBhvr>
                                      <p:to>
                                        <p:strVal val="visible"/>
                                      </p:to>
                                    </p:set>
                                    <p:anim calcmode="lin" valueType="num">
                                      <p:cBhvr>
                                        <p:cTn id="17" dur="250" decel="50000" fill="hold">
                                          <p:stCondLst>
                                            <p:cond delay="0"/>
                                          </p:stCondLst>
                                        </p:cTn>
                                        <p:tgtEl>
                                          <p:spTgt spid="68614"/>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68614"/>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68614"/>
                                        </p:tgtEl>
                                        <p:attrNameLst>
                                          <p:attrName>ppt_w</p:attrName>
                                        </p:attrNameLst>
                                      </p:cBhvr>
                                      <p:tavLst>
                                        <p:tav tm="0">
                                          <p:val>
                                            <p:strVal val="#ppt_w*.05"/>
                                          </p:val>
                                        </p:tav>
                                        <p:tav tm="100000">
                                          <p:val>
                                            <p:strVal val="#ppt_w"/>
                                          </p:val>
                                        </p:tav>
                                      </p:tavLst>
                                    </p:anim>
                                    <p:anim calcmode="lin" valueType="num">
                                      <p:cBhvr>
                                        <p:cTn id="20" dur="500" fill="hold"/>
                                        <p:tgtEl>
                                          <p:spTgt spid="68614"/>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68614"/>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68614"/>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68614"/>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93099"/>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446534"/>
          </a:xfrm>
          <a:prstGeom prst="rect">
            <a:avLst/>
          </a:prstGeom>
          <a:noFill/>
          <a:ln w="9525">
            <a:noFill/>
            <a:miter lim="800000"/>
            <a:headEnd/>
            <a:tailEnd/>
          </a:ln>
        </p:spPr>
        <p:txBody>
          <a:bodyPr wrap="square" lIns="91423" tIns="45712" rIns="91423" bIns="45712">
            <a:spAutoFit/>
          </a:bodyPr>
          <a:lstStyle/>
          <a:p>
            <a:pPr algn="ctr"/>
            <a:r>
              <a:rPr lang="en-US" sz="4400" b="1" dirty="0">
                <a:solidFill>
                  <a:srgbClr val="FF0000"/>
                </a:solidFill>
                <a:latin typeface="Times New Roman" pitchFamily="18" charset="0"/>
                <a:ea typeface="Microsoft YaHei" pitchFamily="34" charset="-122"/>
                <a:cs typeface="Times New Roman" pitchFamily="18" charset="0"/>
              </a:rPr>
              <a:t>BÀI 13: ĐẠI VIỆT THỜI TRẦN (1226-1400).</a:t>
            </a:r>
          </a:p>
          <a:p>
            <a:pPr algn="ctr"/>
            <a:r>
              <a:rPr lang="en-US" sz="4400" b="1" dirty="0">
                <a:solidFill>
                  <a:srgbClr val="FF0000"/>
                </a:solidFill>
                <a:latin typeface="Times New Roman" pitchFamily="18" charset="0"/>
                <a:ea typeface="Microsoft YaHei" pitchFamily="34" charset="-122"/>
                <a:cs typeface="Times New Roman" pitchFamily="18" charset="0"/>
              </a:rPr>
              <a:t>(</a:t>
            </a:r>
            <a:r>
              <a:rPr lang="en-US" sz="4400" b="1" dirty="0" err="1">
                <a:solidFill>
                  <a:srgbClr val="FF0000"/>
                </a:solidFill>
                <a:latin typeface="Times New Roman" pitchFamily="18" charset="0"/>
                <a:ea typeface="Microsoft YaHei" pitchFamily="34" charset="-122"/>
                <a:cs typeface="Times New Roman" pitchFamily="18" charset="0"/>
              </a:rPr>
              <a:t>tiếp</a:t>
            </a:r>
            <a:r>
              <a:rPr lang="en-US" sz="4400" b="1" dirty="0">
                <a:solidFill>
                  <a:srgbClr val="FF0000"/>
                </a:solidFill>
                <a:latin typeface="Times New Roman" pitchFamily="18" charset="0"/>
                <a:ea typeface="Microsoft YaHei" pitchFamily="34" charset="-122"/>
                <a:cs typeface="Times New Roman" pitchFamily="18" charset="0"/>
              </a:rPr>
              <a:t> </a:t>
            </a:r>
            <a:r>
              <a:rPr lang="en-US" sz="4400" b="1" dirty="0" err="1">
                <a:solidFill>
                  <a:srgbClr val="FF0000"/>
                </a:solidFill>
                <a:latin typeface="Times New Roman" pitchFamily="18" charset="0"/>
                <a:ea typeface="Microsoft YaHei" pitchFamily="34" charset="-122"/>
                <a:cs typeface="Times New Roman" pitchFamily="18" charset="0"/>
              </a:rPr>
              <a:t>theo</a:t>
            </a:r>
            <a:r>
              <a:rPr lang="en-US" sz="4400" b="1" dirty="0">
                <a:solidFill>
                  <a:srgbClr val="FF0000"/>
                </a:solidFill>
                <a:latin typeface="Times New Roman" pitchFamily="18" charset="0"/>
                <a:ea typeface="Microsoft YaHei" pitchFamily="34" charset="-122"/>
                <a:cs typeface="Times New Roman" pitchFamily="18" charset="0"/>
              </a:rPr>
              <a:t>)</a:t>
            </a:r>
          </a:p>
        </p:txBody>
      </p:sp>
    </p:spTree>
    <p:extLst>
      <p:ext uri="{BB962C8B-B14F-4D97-AF65-F5344CB8AC3E}">
        <p14:creationId xmlns:p14="http://schemas.microsoft.com/office/powerpoint/2010/main" val="220460535"/>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218" y="0"/>
            <a:ext cx="12193693" cy="6858000"/>
          </a:xfrm>
          <a:prstGeom prst="rect">
            <a:avLst/>
          </a:prstGeom>
          <a:noFill/>
          <a:ln w="9525">
            <a:noFill/>
            <a:miter lim="800000"/>
            <a:headEnd/>
            <a:tailEnd/>
          </a:ln>
        </p:spPr>
      </p:pic>
      <p:sp>
        <p:nvSpPr>
          <p:cNvPr id="9" name="Cloud Callout 8"/>
          <p:cNvSpPr/>
          <p:nvPr/>
        </p:nvSpPr>
        <p:spPr bwMode="auto">
          <a:xfrm>
            <a:off x="7153275" y="228600"/>
            <a:ext cx="4639491" cy="3236425"/>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những</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biện</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pháp</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Trần</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nhằm</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phục</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hồi</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và</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phát</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triển</a:t>
            </a:r>
            <a:r>
              <a:rPr kumimoji="0" lang="vi-VN"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nông </a:t>
            </a:r>
            <a:r>
              <a:rPr kumimoji="0" lang="vi-VN"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nghiệp</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078283"/>
            <a:ext cx="6705600" cy="584775"/>
          </a:xfrm>
          <a:prstGeom prst="rect">
            <a:avLst/>
          </a:prstGeom>
        </p:spPr>
        <p:txBody>
          <a:bodyPr wrap="square">
            <a:spAutoFit/>
          </a:bodyPr>
          <a:lstStyle/>
          <a:p>
            <a:pPr>
              <a:spcAft>
                <a:spcPts val="0"/>
              </a:spcAft>
            </a:pPr>
            <a:r>
              <a:rPr lang="vi-VN" sz="3200" b="1" dirty="0">
                <a:solidFill>
                  <a:srgbClr val="FFFF00"/>
                </a:solidFill>
                <a:latin typeface="Times New Roman" panose="02020603050405020304" pitchFamily="18" charset="0"/>
                <a:ea typeface="Times New Roman" panose="02020603050405020304" pitchFamily="18" charset="0"/>
              </a:rPr>
              <a:t>a. </a:t>
            </a:r>
            <a:r>
              <a:rPr lang="vi-VN" sz="3200" b="1" dirty="0" err="1">
                <a:solidFill>
                  <a:srgbClr val="FFFF00"/>
                </a:solidFill>
                <a:latin typeface="Times New Roman" panose="02020603050405020304" pitchFamily="18" charset="0"/>
                <a:ea typeface="Times New Roman" panose="02020603050405020304" pitchFamily="18" charset="0"/>
              </a:rPr>
              <a:t>Tình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hình</a:t>
            </a:r>
            <a:r>
              <a:rPr lang="vi-VN" sz="3200" b="1" dirty="0">
                <a:solidFill>
                  <a:srgbClr val="FFFF00"/>
                </a:solidFill>
                <a:latin typeface="Times New Roman" panose="02020603050405020304" pitchFamily="18" charset="0"/>
                <a:ea typeface="Times New Roman" panose="02020603050405020304" pitchFamily="18" charset="0"/>
              </a:rPr>
              <a:t> kinh </a:t>
            </a:r>
            <a:r>
              <a:rPr lang="vi-VN" sz="3200" b="1" dirty="0" err="1">
                <a:solidFill>
                  <a:srgbClr val="FFFF00"/>
                </a:solidFill>
                <a:latin typeface="Times New Roman" panose="02020603050405020304" pitchFamily="18" charset="0"/>
                <a:ea typeface="Times New Roman" panose="02020603050405020304" pitchFamily="18" charset="0"/>
              </a:rPr>
              <a:t>tế</a:t>
            </a:r>
            <a:r>
              <a:rPr lang="vi-VN" sz="3200" b="1" dirty="0">
                <a:solidFill>
                  <a:srgbClr val="FFFF00"/>
                </a:solidFill>
                <a:latin typeface="Times New Roman" panose="02020603050405020304" pitchFamily="18" charset="0"/>
                <a:ea typeface="Times New Roman" panose="02020603050405020304" pitchFamily="18" charset="0"/>
              </a:rPr>
              <a:t>.</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1782129"/>
            <a:ext cx="6096000" cy="584775"/>
          </a:xfrm>
          <a:prstGeom prst="rect">
            <a:avLst/>
          </a:prstGeom>
        </p:spPr>
        <p:txBody>
          <a:bodyPr wrap="square">
            <a:spAutoFit/>
          </a:bodyPr>
          <a:lstStyle/>
          <a:p>
            <a:pPr>
              <a:spcAft>
                <a:spcPts val="0"/>
              </a:spcAft>
            </a:pP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Nông</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nghiệp</a:t>
            </a:r>
            <a:r>
              <a:rPr lang="en-US" sz="3200" b="1" dirty="0">
                <a:solidFill>
                  <a:srgbClr val="FFFF00"/>
                </a:solidFill>
                <a:latin typeface="Times New Roman" panose="02020603050405020304" pitchFamily="18" charset="0"/>
                <a:ea typeface="Times New Roman" panose="02020603050405020304" pitchFamily="18" charset="0"/>
              </a:rPr>
              <a:t>.</a:t>
            </a:r>
          </a:p>
        </p:txBody>
      </p:sp>
      <p:sp>
        <p:nvSpPr>
          <p:cNvPr id="12" name="Rectangle 11"/>
          <p:cNvSpPr/>
          <p:nvPr/>
        </p:nvSpPr>
        <p:spPr>
          <a:xfrm>
            <a:off x="389816" y="3402749"/>
            <a:ext cx="11201400" cy="2554545"/>
          </a:xfrm>
          <a:prstGeom prst="rect">
            <a:avLst/>
          </a:prstGeom>
        </p:spPr>
        <p:txBody>
          <a:bodyPr wrap="square">
            <a:spAutoFit/>
          </a:bodyPr>
          <a:lstStyle/>
          <a:p>
            <a:r>
              <a:rPr lang="vi-VN" sz="4000" dirty="0">
                <a:solidFill>
                  <a:schemeClr val="bg1"/>
                </a:solidFill>
              </a:rPr>
              <a:t>- Biện pháp: khai hoang, đắp đê, phòng lụt, xây dựng thuỷ lợi, giảm tô thuế, lập điền trang…</a:t>
            </a:r>
            <a:endParaRPr lang="en-US" sz="4000" dirty="0">
              <a:solidFill>
                <a:schemeClr val="bg1"/>
              </a:solidFill>
            </a:endParaRPr>
          </a:p>
          <a:p>
            <a:r>
              <a:rPr lang="vi-VN" sz="4000" dirty="0">
                <a:solidFill>
                  <a:schemeClr val="bg1"/>
                </a:solidFill>
              </a:rPr>
              <a:t>- Thành tựu: kinh tế phục hồi, phát triển, đời sống nhân dân ấm no.</a:t>
            </a:r>
            <a:endParaRPr lang="en-US" sz="4000" dirty="0">
              <a:solidFill>
                <a:schemeClr val="bg1"/>
              </a:solidFill>
            </a:endParaRPr>
          </a:p>
        </p:txBody>
      </p:sp>
      <p:sp>
        <p:nvSpPr>
          <p:cNvPr id="13" name="TextBox 7"/>
          <p:cNvSpPr txBox="1">
            <a:spLocks noChangeArrowheads="1"/>
          </p:cNvSpPr>
          <p:nvPr/>
        </p:nvSpPr>
        <p:spPr bwMode="auto">
          <a:xfrm>
            <a:off x="552450" y="493693"/>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kinh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tế</a:t>
            </a:r>
            <a:r>
              <a:rPr lang="en-US" sz="3200" b="1" dirty="0">
                <a:solidFill>
                  <a:srgbClr val="FFFF00"/>
                </a:solidFill>
                <a:latin typeface="Times New Roman" panose="02020603050405020304" pitchFamily="18" charset="0"/>
                <a:ea typeface="Times New Roman" panose="02020603050405020304" pitchFamily="18" charset="0"/>
              </a:rPr>
              <a:t> - </a:t>
            </a:r>
            <a:r>
              <a:rPr lang="en-US" sz="3200" b="1" dirty="0" err="1">
                <a:solidFill>
                  <a:srgbClr val="FFFF00"/>
                </a:solidFill>
                <a:latin typeface="Times New Roman" panose="02020603050405020304" pitchFamily="18" charset="0"/>
                <a:ea typeface="Times New Roman" panose="02020603050405020304" pitchFamily="18" charset="0"/>
              </a:rPr>
              <a:t>xã</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hội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218" y="0"/>
            <a:ext cx="12193693" cy="6858000"/>
          </a:xfrm>
          <a:prstGeom prst="rect">
            <a:avLst/>
          </a:prstGeom>
          <a:noFill/>
          <a:ln w="9525">
            <a:noFill/>
            <a:miter lim="800000"/>
            <a:headEnd/>
            <a:tailEnd/>
          </a:ln>
        </p:spPr>
      </p:pic>
      <p:sp>
        <p:nvSpPr>
          <p:cNvPr id="9" name="Cloud Callout 8"/>
          <p:cNvSpPr/>
          <p:nvPr/>
        </p:nvSpPr>
        <p:spPr bwMode="auto">
          <a:xfrm>
            <a:off x="7153275" y="685800"/>
            <a:ext cx="4124325" cy="2779225"/>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Thủ</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công</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nghiệp</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thời</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Trần</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như</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thế</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nào</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078283"/>
            <a:ext cx="6705600" cy="584775"/>
          </a:xfrm>
          <a:prstGeom prst="rect">
            <a:avLst/>
          </a:prstGeom>
        </p:spPr>
        <p:txBody>
          <a:bodyPr wrap="square">
            <a:spAutoFit/>
          </a:bodyPr>
          <a:lstStyle/>
          <a:p>
            <a:pPr>
              <a:spcAft>
                <a:spcPts val="0"/>
              </a:spcAft>
            </a:pPr>
            <a:r>
              <a:rPr lang="vi-VN" sz="3200" b="1" dirty="0">
                <a:solidFill>
                  <a:srgbClr val="FFFF00"/>
                </a:solidFill>
                <a:latin typeface="Times New Roman" panose="02020603050405020304" pitchFamily="18" charset="0"/>
                <a:ea typeface="Times New Roman" panose="02020603050405020304" pitchFamily="18" charset="0"/>
              </a:rPr>
              <a:t>a. </a:t>
            </a:r>
            <a:r>
              <a:rPr lang="vi-VN" sz="3200" b="1" dirty="0" err="1">
                <a:solidFill>
                  <a:srgbClr val="FFFF00"/>
                </a:solidFill>
                <a:latin typeface="Times New Roman" panose="02020603050405020304" pitchFamily="18" charset="0"/>
                <a:ea typeface="Times New Roman" panose="02020603050405020304" pitchFamily="18" charset="0"/>
              </a:rPr>
              <a:t>Tình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hình</a:t>
            </a:r>
            <a:r>
              <a:rPr lang="vi-VN" sz="3200" b="1" dirty="0">
                <a:solidFill>
                  <a:srgbClr val="FFFF00"/>
                </a:solidFill>
                <a:latin typeface="Times New Roman" panose="02020603050405020304" pitchFamily="18" charset="0"/>
                <a:ea typeface="Times New Roman" panose="02020603050405020304" pitchFamily="18" charset="0"/>
              </a:rPr>
              <a:t> kinh </a:t>
            </a:r>
            <a:r>
              <a:rPr lang="vi-VN" sz="3200" b="1" dirty="0" err="1">
                <a:solidFill>
                  <a:srgbClr val="FFFF00"/>
                </a:solidFill>
                <a:latin typeface="Times New Roman" panose="02020603050405020304" pitchFamily="18" charset="0"/>
                <a:ea typeface="Times New Roman" panose="02020603050405020304" pitchFamily="18" charset="0"/>
              </a:rPr>
              <a:t>tế</a:t>
            </a:r>
            <a:r>
              <a:rPr lang="vi-VN" sz="3200" b="1" dirty="0">
                <a:solidFill>
                  <a:srgbClr val="FFFF00"/>
                </a:solidFill>
                <a:latin typeface="Times New Roman" panose="02020603050405020304" pitchFamily="18" charset="0"/>
                <a:ea typeface="Times New Roman" panose="02020603050405020304" pitchFamily="18" charset="0"/>
              </a:rPr>
              <a:t>.</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1782129"/>
            <a:ext cx="6096000" cy="584775"/>
          </a:xfrm>
          <a:prstGeom prst="rect">
            <a:avLst/>
          </a:prstGeom>
        </p:spPr>
        <p:txBody>
          <a:bodyPr wrap="square">
            <a:spAutoFit/>
          </a:bodyPr>
          <a:lstStyle/>
          <a:p>
            <a:pPr>
              <a:spcAft>
                <a:spcPts val="0"/>
              </a:spcAft>
            </a:pP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Thủ</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công</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nghiệp</a:t>
            </a:r>
            <a:r>
              <a:rPr lang="en-US" sz="3200" b="1" dirty="0">
                <a:solidFill>
                  <a:srgbClr val="FFFF00"/>
                </a:solidFill>
                <a:latin typeface="Times New Roman" panose="02020603050405020304" pitchFamily="18" charset="0"/>
                <a:ea typeface="Times New Roman" panose="02020603050405020304" pitchFamily="18" charset="0"/>
              </a:rPr>
              <a:t>.</a:t>
            </a:r>
          </a:p>
        </p:txBody>
      </p:sp>
      <p:sp>
        <p:nvSpPr>
          <p:cNvPr id="12" name="Rectangle 11"/>
          <p:cNvSpPr/>
          <p:nvPr/>
        </p:nvSpPr>
        <p:spPr>
          <a:xfrm>
            <a:off x="457200" y="4198709"/>
            <a:ext cx="11201400" cy="1077218"/>
          </a:xfrm>
          <a:prstGeom prst="rect">
            <a:avLst/>
          </a:prstGeom>
        </p:spPr>
        <p:txBody>
          <a:bodyPr wrap="square">
            <a:spAutoFit/>
          </a:bodyPr>
          <a:lstStyle/>
          <a:p>
            <a:pPr lvl="0" defTabSz="914400" fontAlgn="base">
              <a:spcBef>
                <a:spcPct val="0"/>
              </a:spcBef>
              <a:spcAft>
                <a:spcPct val="0"/>
              </a:spcAft>
            </a:pP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Nhà</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nước</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đúc</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tiền</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chế</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tạo</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vũ</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khí</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đóng</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thuyền</a:t>
            </a:r>
            <a:r>
              <a:rPr lang="en-US" sz="3200" b="1" dirty="0">
                <a:solidFill>
                  <a:schemeClr val="bg1"/>
                </a:solidFill>
                <a:latin typeface="Arial" panose="020B0604020202020204" pitchFamily="34" charset="0"/>
                <a:ea typeface="Times New Roman" pitchFamily="18" charset="0"/>
                <a:cs typeface="Arial" panose="020B0604020202020204" pitchFamily="34" charset="0"/>
              </a:rPr>
              <a:t> </a:t>
            </a:r>
            <a:r>
              <a:rPr lang="en-US" sz="3200" b="1" dirty="0" err="1">
                <a:solidFill>
                  <a:schemeClr val="bg1"/>
                </a:solidFill>
                <a:latin typeface="Arial" panose="020B0604020202020204" pitchFamily="34" charset="0"/>
                <a:ea typeface="Times New Roman" pitchFamily="18" charset="0"/>
                <a:cs typeface="Arial" panose="020B0604020202020204" pitchFamily="34" charset="0"/>
              </a:rPr>
              <a:t>chiến</a:t>
            </a:r>
            <a:r>
              <a:rPr lang="en-US" sz="3200" b="1" dirty="0">
                <a:solidFill>
                  <a:schemeClr val="bg1"/>
                </a:solidFill>
                <a:latin typeface="Arial" panose="020B0604020202020204" pitchFamily="34" charset="0"/>
                <a:ea typeface="Times New Roman" pitchFamily="18" charset="0"/>
                <a:cs typeface="Arial" panose="020B0604020202020204" pitchFamily="34" charset="0"/>
              </a:rPr>
              <a:t>.</a:t>
            </a:r>
          </a:p>
          <a:p>
            <a:pPr lvl="0" defTabSz="914400" fontAlgn="base">
              <a:spcBef>
                <a:spcPct val="0"/>
              </a:spcBef>
              <a:spcAft>
                <a:spcPct val="0"/>
              </a:spcAft>
            </a:pPr>
            <a:r>
              <a:rPr lang="en-US" sz="3200" b="1" dirty="0">
                <a:solidFill>
                  <a:schemeClr val="bg1"/>
                </a:solidFill>
                <a:latin typeface="Arial" panose="020B0604020202020204" pitchFamily="34" charset="0"/>
                <a:cs typeface="Arial" panose="020B0604020202020204" pitchFamily="34" charset="0"/>
              </a:rPr>
              <a:t>- Ở </a:t>
            </a:r>
            <a:r>
              <a:rPr lang="en-US" sz="3200" b="1" dirty="0" err="1">
                <a:solidFill>
                  <a:schemeClr val="bg1"/>
                </a:solidFill>
                <a:latin typeface="Arial" panose="020B0604020202020204" pitchFamily="34" charset="0"/>
                <a:cs typeface="Arial" panose="020B0604020202020204" pitchFamily="34" charset="0"/>
              </a:rPr>
              <a:t>các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làng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xã</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có</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các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làng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nghề</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phường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nghề</a:t>
            </a:r>
            <a:r>
              <a:rPr lang="en-US" sz="3200" b="1" dirty="0">
                <a:solidFill>
                  <a:schemeClr val="bg1"/>
                </a:solidFill>
                <a:latin typeface="Arial" panose="020B0604020202020204" pitchFamily="34" charset="0"/>
                <a:cs typeface="Arial" panose="020B0604020202020204" pitchFamily="34" charset="0"/>
              </a:rPr>
              <a:t>.</a:t>
            </a:r>
          </a:p>
        </p:txBody>
      </p:sp>
      <p:sp>
        <p:nvSpPr>
          <p:cNvPr id="13" name="TextBox 7"/>
          <p:cNvSpPr txBox="1">
            <a:spLocks noChangeArrowheads="1"/>
          </p:cNvSpPr>
          <p:nvPr/>
        </p:nvSpPr>
        <p:spPr bwMode="auto">
          <a:xfrm>
            <a:off x="552450" y="493693"/>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kinh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tế</a:t>
            </a:r>
            <a:r>
              <a:rPr lang="en-US" sz="3200" b="1" dirty="0">
                <a:solidFill>
                  <a:srgbClr val="FFFF00"/>
                </a:solidFill>
                <a:latin typeface="Times New Roman" panose="02020603050405020304" pitchFamily="18" charset="0"/>
                <a:ea typeface="Times New Roman" panose="02020603050405020304" pitchFamily="18" charset="0"/>
              </a:rPr>
              <a:t> - </a:t>
            </a:r>
            <a:r>
              <a:rPr lang="en-US" sz="3200" b="1" dirty="0" err="1">
                <a:solidFill>
                  <a:srgbClr val="FFFF00"/>
                </a:solidFill>
                <a:latin typeface="Times New Roman" panose="02020603050405020304" pitchFamily="18" charset="0"/>
                <a:ea typeface="Times New Roman" panose="02020603050405020304" pitchFamily="18" charset="0"/>
              </a:rPr>
              <a:t>xã</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hội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82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218" y="0"/>
            <a:ext cx="12193693" cy="6858000"/>
          </a:xfrm>
          <a:prstGeom prst="rect">
            <a:avLst/>
          </a:prstGeom>
          <a:noFill/>
          <a:ln w="9525">
            <a:noFill/>
            <a:miter lim="800000"/>
            <a:headEnd/>
            <a:tailEnd/>
          </a:ln>
        </p:spPr>
      </p:pic>
      <p:sp>
        <p:nvSpPr>
          <p:cNvPr id="9" name="Cloud Callout 8"/>
          <p:cNvSpPr/>
          <p:nvPr/>
        </p:nvSpPr>
        <p:spPr bwMode="auto">
          <a:xfrm>
            <a:off x="7153275" y="685800"/>
            <a:ext cx="4124325" cy="2779225"/>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Tình</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hình</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thương</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nghiệp</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dưới</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thời</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Trần</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078283"/>
            <a:ext cx="6705600" cy="584775"/>
          </a:xfrm>
          <a:prstGeom prst="rect">
            <a:avLst/>
          </a:prstGeom>
        </p:spPr>
        <p:txBody>
          <a:bodyPr wrap="square">
            <a:spAutoFit/>
          </a:bodyPr>
          <a:lstStyle/>
          <a:p>
            <a:pPr>
              <a:spcAft>
                <a:spcPts val="0"/>
              </a:spcAft>
            </a:pPr>
            <a:r>
              <a:rPr lang="vi-VN" sz="3200" b="1" dirty="0">
                <a:solidFill>
                  <a:srgbClr val="FFFF00"/>
                </a:solidFill>
                <a:latin typeface="Times New Roman" panose="02020603050405020304" pitchFamily="18" charset="0"/>
                <a:ea typeface="Times New Roman" panose="02020603050405020304" pitchFamily="18" charset="0"/>
              </a:rPr>
              <a:t>a. </a:t>
            </a:r>
            <a:r>
              <a:rPr lang="vi-VN" sz="3200" b="1" dirty="0" err="1">
                <a:solidFill>
                  <a:srgbClr val="FFFF00"/>
                </a:solidFill>
                <a:latin typeface="Times New Roman" panose="02020603050405020304" pitchFamily="18" charset="0"/>
                <a:ea typeface="Times New Roman" panose="02020603050405020304" pitchFamily="18" charset="0"/>
              </a:rPr>
              <a:t>Tình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hình</a:t>
            </a:r>
            <a:r>
              <a:rPr lang="vi-VN" sz="3200" b="1" dirty="0">
                <a:solidFill>
                  <a:srgbClr val="FFFF00"/>
                </a:solidFill>
                <a:latin typeface="Times New Roman" panose="02020603050405020304" pitchFamily="18" charset="0"/>
                <a:ea typeface="Times New Roman" panose="02020603050405020304" pitchFamily="18" charset="0"/>
              </a:rPr>
              <a:t> kinh </a:t>
            </a:r>
            <a:r>
              <a:rPr lang="vi-VN" sz="3200" b="1" dirty="0" err="1">
                <a:solidFill>
                  <a:srgbClr val="FFFF00"/>
                </a:solidFill>
                <a:latin typeface="Times New Roman" panose="02020603050405020304" pitchFamily="18" charset="0"/>
                <a:ea typeface="Times New Roman" panose="02020603050405020304" pitchFamily="18" charset="0"/>
              </a:rPr>
              <a:t>tế</a:t>
            </a:r>
            <a:r>
              <a:rPr lang="vi-VN" sz="3200" b="1" dirty="0">
                <a:solidFill>
                  <a:srgbClr val="FFFF00"/>
                </a:solidFill>
                <a:latin typeface="Times New Roman" panose="02020603050405020304" pitchFamily="18" charset="0"/>
                <a:ea typeface="Times New Roman" panose="02020603050405020304" pitchFamily="18" charset="0"/>
              </a:rPr>
              <a:t>.</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1782129"/>
            <a:ext cx="6096000" cy="584775"/>
          </a:xfrm>
          <a:prstGeom prst="rect">
            <a:avLst/>
          </a:prstGeom>
        </p:spPr>
        <p:txBody>
          <a:bodyPr wrap="square">
            <a:spAutoFit/>
          </a:bodyPr>
          <a:lstStyle/>
          <a:p>
            <a:pPr>
              <a:spcAft>
                <a:spcPts val="0"/>
              </a:spcAft>
            </a:pP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Thương</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nghiệp</a:t>
            </a:r>
            <a:r>
              <a:rPr lang="en-US" sz="3200" b="1" dirty="0">
                <a:solidFill>
                  <a:srgbClr val="FFFF00"/>
                </a:solidFill>
                <a:latin typeface="Times New Roman" panose="02020603050405020304" pitchFamily="18" charset="0"/>
                <a:ea typeface="Times New Roman" panose="02020603050405020304" pitchFamily="18" charset="0"/>
              </a:rPr>
              <a:t>.</a:t>
            </a:r>
          </a:p>
        </p:txBody>
      </p:sp>
      <p:sp>
        <p:nvSpPr>
          <p:cNvPr id="12" name="Rectangle 11"/>
          <p:cNvSpPr/>
          <p:nvPr/>
        </p:nvSpPr>
        <p:spPr>
          <a:xfrm>
            <a:off x="457200" y="3839462"/>
            <a:ext cx="11201400" cy="1938992"/>
          </a:xfrm>
          <a:prstGeom prst="rect">
            <a:avLst/>
          </a:prstGeom>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Buôn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bán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tấp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nập</a:t>
            </a:r>
            <a:r>
              <a:rPr lang="en-US" sz="4000" b="1" dirty="0">
                <a:solidFill>
                  <a:schemeClr val="bg1"/>
                </a:solidFill>
                <a:latin typeface="Arial" panose="020B0604020202020204" pitchFamily="34" charset="0"/>
                <a:cs typeface="Arial" panose="020B0604020202020204" pitchFamily="34" charset="0"/>
              </a:rPr>
              <a:t> ở </a:t>
            </a:r>
            <a:r>
              <a:rPr lang="en-US" sz="4000" b="1" dirty="0" err="1">
                <a:solidFill>
                  <a:schemeClr val="bg1"/>
                </a:solidFill>
                <a:latin typeface="Arial" panose="020B0604020202020204" pitchFamily="34" charset="0"/>
                <a:cs typeface="Arial" panose="020B0604020202020204" pitchFamily="34" charset="0"/>
              </a:rPr>
              <a:t>nhiều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nơi</a:t>
            </a:r>
            <a:r>
              <a:rPr lang="en-US" sz="4000" b="1" dirty="0">
                <a:solidFill>
                  <a:schemeClr val="bg1"/>
                </a:solidFill>
                <a:latin typeface="Arial" panose="020B0604020202020204" pitchFamily="34" charset="0"/>
                <a:cs typeface="Arial" panose="020B0604020202020204" pitchFamily="34" charset="0"/>
              </a:rPr>
              <a:t>.</a:t>
            </a:r>
            <a:endParaRPr lang="vi-VN" sz="4000" b="1" dirty="0">
              <a:solidFill>
                <a:schemeClr val="bg1"/>
              </a:solidFill>
              <a:latin typeface="Arial" panose="020B0604020202020204" pitchFamily="34" charset="0"/>
              <a:cs typeface="Arial" panose="020B0604020202020204" pitchFamily="34" charset="0"/>
            </a:endParaRPr>
          </a:p>
          <a:p>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Cửa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khẩu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cửa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biển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hút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nhiều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nhân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nước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ngoài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Đồn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Thăng</a:t>
            </a:r>
            <a:r>
              <a:rPr lang="en-US" sz="4000" b="1" dirty="0">
                <a:solidFill>
                  <a:schemeClr val="bg1"/>
                </a:solidFill>
                <a:latin typeface="Arial" panose="020B0604020202020204" pitchFamily="34" charset="0"/>
                <a:cs typeface="Arial" panose="020B0604020202020204" pitchFamily="34" charset="0"/>
              </a:rPr>
              <a:t> Long.</a:t>
            </a:r>
            <a:endParaRPr lang="vi-VN" sz="4000" b="1" dirty="0">
              <a:solidFill>
                <a:schemeClr val="bg1"/>
              </a:solidFill>
              <a:latin typeface="Arial" panose="020B0604020202020204" pitchFamily="34" charset="0"/>
              <a:cs typeface="Arial" panose="020B0604020202020204" pitchFamily="34" charset="0"/>
            </a:endParaRPr>
          </a:p>
        </p:txBody>
      </p:sp>
      <p:sp>
        <p:nvSpPr>
          <p:cNvPr id="13" name="TextBox 7"/>
          <p:cNvSpPr txBox="1">
            <a:spLocks noChangeArrowheads="1"/>
          </p:cNvSpPr>
          <p:nvPr/>
        </p:nvSpPr>
        <p:spPr bwMode="auto">
          <a:xfrm>
            <a:off x="552450" y="493693"/>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kinh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tế</a:t>
            </a:r>
            <a:r>
              <a:rPr lang="en-US" sz="3200" b="1" dirty="0">
                <a:solidFill>
                  <a:srgbClr val="FFFF00"/>
                </a:solidFill>
                <a:latin typeface="Times New Roman" panose="02020603050405020304" pitchFamily="18" charset="0"/>
                <a:ea typeface="Times New Roman" panose="02020603050405020304" pitchFamily="18" charset="0"/>
              </a:rPr>
              <a:t> - </a:t>
            </a:r>
            <a:r>
              <a:rPr lang="en-US" sz="3200" b="1" dirty="0" err="1">
                <a:solidFill>
                  <a:srgbClr val="FFFF00"/>
                </a:solidFill>
                <a:latin typeface="Times New Roman" panose="02020603050405020304" pitchFamily="18" charset="0"/>
                <a:ea typeface="Times New Roman" panose="02020603050405020304" pitchFamily="18" charset="0"/>
              </a:rPr>
              <a:t>xã</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hội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30EF36DE-144E-469C-9F82-0E3D85632CE3}"/>
              </a:ext>
            </a:extLst>
          </p:cNvPr>
          <p:cNvSpPr>
            <a:spLocks noChangeArrowheads="1"/>
          </p:cNvSpPr>
          <p:nvPr/>
        </p:nvSpPr>
        <p:spPr bwMode="auto">
          <a:xfrm>
            <a:off x="762000" y="2741341"/>
            <a:ext cx="12191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vi-VN" sz="8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6779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presetSubtype="0" repeatCount="indefinite" fill="hold" grpId="0" nodeType="clickEffect">
                                  <p:stCondLst>
                                    <p:cond delay="0"/>
                                  </p:stCondLst>
                                  <p:iterate type="lt">
                                    <p:tmPct val="10000"/>
                                  </p:iterate>
                                  <p:childTnLst>
                                    <p:animScale>
                                      <p:cBhvr>
                                        <p:cTn id="18" dur="250" autoRev="1" fill="hold">
                                          <p:stCondLst>
                                            <p:cond delay="0"/>
                                          </p:stCondLst>
                                        </p:cTn>
                                        <p:tgtEl>
                                          <p:spTgt spid="8"/>
                                        </p:tgtEl>
                                      </p:cBhvr>
                                      <p:to x="80000" y="100000"/>
                                    </p:animScale>
                                    <p:anim by="(#ppt_w*0.10)" calcmode="lin" valueType="num">
                                      <p:cBhvr>
                                        <p:cTn id="19" dur="250" autoRev="1" fill="hold">
                                          <p:stCondLst>
                                            <p:cond delay="0"/>
                                          </p:stCondLst>
                                        </p:cTn>
                                        <p:tgtEl>
                                          <p:spTgt spid="8"/>
                                        </p:tgtEl>
                                        <p:attrNameLst>
                                          <p:attrName>ppt_x</p:attrName>
                                        </p:attrNameLst>
                                      </p:cBhvr>
                                    </p:anim>
                                    <p:anim by="(-#ppt_w*0.10)" calcmode="lin" valueType="num">
                                      <p:cBhvr>
                                        <p:cTn id="20" dur="250" autoRev="1" fill="hold">
                                          <p:stCondLst>
                                            <p:cond delay="0"/>
                                          </p:stCondLst>
                                        </p:cTn>
                                        <p:tgtEl>
                                          <p:spTgt spid="8"/>
                                        </p:tgtEl>
                                        <p:attrNameLst>
                                          <p:attrName>ppt_y</p:attrName>
                                        </p:attrNameLst>
                                      </p:cBhvr>
                                    </p:anim>
                                    <p:animRot by="-480000">
                                      <p:cBhvr>
                                        <p:cTn id="21"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769425"/>
          </a:xfrm>
          <a:prstGeom prst="rect">
            <a:avLst/>
          </a:prstGeom>
          <a:noFill/>
          <a:ln w="9525">
            <a:noFill/>
            <a:miter lim="800000"/>
            <a:headEnd/>
            <a:tailEnd/>
          </a:ln>
        </p:spPr>
        <p:txBody>
          <a:bodyPr wrap="square" lIns="91423" tIns="45712" rIns="91423" bIns="45712">
            <a:spAutoFit/>
          </a:bodyPr>
          <a:lstStyle/>
          <a:p>
            <a:pPr algn="ctr"/>
            <a:r>
              <a:rPr lang="en-US" sz="4400" b="1" dirty="0">
                <a:solidFill>
                  <a:srgbClr val="FF0000"/>
                </a:solidFill>
                <a:latin typeface="Times New Roman" pitchFamily="18" charset="0"/>
                <a:ea typeface="Microsoft YaHei" pitchFamily="34" charset="-122"/>
                <a:cs typeface="Times New Roman" pitchFamily="18" charset="0"/>
              </a:rPr>
              <a:t>BÀI 13: ĐẠI VIỆT THỜI TRẦN (1226-1400).</a:t>
            </a:r>
          </a:p>
        </p:txBody>
      </p:sp>
    </p:spTree>
    <p:extLst>
      <p:ext uri="{BB962C8B-B14F-4D97-AF65-F5344CB8AC3E}">
        <p14:creationId xmlns:p14="http://schemas.microsoft.com/office/powerpoint/2010/main" val="3240000232"/>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5147" y="-29966"/>
            <a:ext cx="12193693" cy="6858000"/>
          </a:xfrm>
          <a:prstGeom prst="rect">
            <a:avLst/>
          </a:prstGeom>
          <a:noFill/>
          <a:ln w="9525">
            <a:noFill/>
            <a:miter lim="800000"/>
            <a:headEnd/>
            <a:tailEnd/>
          </a:ln>
        </p:spPr>
      </p:pic>
      <p:sp>
        <p:nvSpPr>
          <p:cNvPr id="9" name="Cloud Callout 8"/>
          <p:cNvSpPr/>
          <p:nvPr/>
        </p:nvSpPr>
        <p:spPr bwMode="auto">
          <a:xfrm>
            <a:off x="5791200" y="-17768"/>
            <a:ext cx="6172200" cy="2752084"/>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Xã</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hội</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thời</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Trần</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phân</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chia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thành</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những</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tầng</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lớp</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nào</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?Đặc</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điểm</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các</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tầng</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lớp</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078283"/>
            <a:ext cx="6705600" cy="584775"/>
          </a:xfrm>
          <a:prstGeom prst="rect">
            <a:avLst/>
          </a:prstGeom>
        </p:spPr>
        <p:txBody>
          <a:bodyPr wrap="square">
            <a:spAutoFit/>
          </a:bodyPr>
          <a:lstStyle/>
          <a:p>
            <a:pPr>
              <a:spcAft>
                <a:spcPts val="0"/>
              </a:spcAft>
            </a:pPr>
            <a:r>
              <a:rPr lang="vi-VN" sz="3200" b="1" dirty="0">
                <a:solidFill>
                  <a:srgbClr val="FFFF00"/>
                </a:solidFill>
                <a:latin typeface="Times New Roman" panose="02020603050405020304" pitchFamily="18" charset="0"/>
                <a:ea typeface="Times New Roman" panose="02020603050405020304" pitchFamily="18" charset="0"/>
              </a:rPr>
              <a:t>b. </a:t>
            </a:r>
            <a:r>
              <a:rPr lang="vi-VN" sz="3200" b="1" dirty="0" err="1">
                <a:solidFill>
                  <a:srgbClr val="FFFF00"/>
                </a:solidFill>
                <a:latin typeface="Times New Roman" panose="02020603050405020304" pitchFamily="18" charset="0"/>
                <a:ea typeface="Times New Roman" panose="02020603050405020304" pitchFamily="18" charset="0"/>
              </a:rPr>
              <a:t>Tình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xã</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hội</a:t>
            </a:r>
            <a:r>
              <a:rPr lang="vi-VN" sz="3200" b="1" dirty="0">
                <a:solidFill>
                  <a:srgbClr val="FFFF00"/>
                </a:solidFill>
                <a:latin typeface="Times New Roman" panose="02020603050405020304" pitchFamily="18" charset="0"/>
                <a:ea typeface="Times New Roman" panose="02020603050405020304" pitchFamily="18" charset="0"/>
              </a:rPr>
              <a:t>.</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62501" y="2746514"/>
            <a:ext cx="11201400" cy="3539430"/>
          </a:xfrm>
          <a:prstGeom prst="rect">
            <a:avLst/>
          </a:prstGeom>
        </p:spPr>
        <p:txBody>
          <a:bodyPr wrap="square">
            <a:spAutoFit/>
          </a:bodyPr>
          <a:lstStyle/>
          <a:p>
            <a:endParaRPr lang="en-US" sz="2800" b="1" dirty="0">
              <a:solidFill>
                <a:schemeClr val="bg1"/>
              </a:solidFill>
            </a:endParaRPr>
          </a:p>
          <a:p>
            <a:r>
              <a:rPr lang="vi-VN" sz="2800" b="1" dirty="0">
                <a:solidFill>
                  <a:schemeClr val="bg1"/>
                </a:solidFill>
              </a:rPr>
              <a:t>- Quý tộc: gồm vua, quan; có nhiều đặc quyền; giữ chức vụ chủ chốt trong bộ máy chính quyền, chủ thái ấp, điền trang.</a:t>
            </a:r>
            <a:endParaRPr lang="en-US" sz="2800" b="1" dirty="0">
              <a:solidFill>
                <a:schemeClr val="bg1"/>
              </a:solidFill>
            </a:endParaRPr>
          </a:p>
          <a:p>
            <a:r>
              <a:rPr lang="vi-VN" sz="2800" b="1" dirty="0">
                <a:solidFill>
                  <a:schemeClr val="bg1"/>
                </a:solidFill>
              </a:rPr>
              <a:t>- Nhân dân lao động: cày cấy ruộng đất công làng xã, hoặc lĩnh canh ruộng đất của địa chủ.</a:t>
            </a:r>
            <a:endParaRPr lang="en-US" sz="2800" b="1" dirty="0">
              <a:solidFill>
                <a:schemeClr val="bg1"/>
              </a:solidFill>
            </a:endParaRPr>
          </a:p>
          <a:p>
            <a:r>
              <a:rPr lang="vi-VN" sz="2800" b="1" dirty="0">
                <a:solidFill>
                  <a:schemeClr val="bg1"/>
                </a:solidFill>
              </a:rPr>
              <a:t>- Thợ thủ công, thương nhân: số lượng ngày càng nhiều.</a:t>
            </a:r>
            <a:endParaRPr lang="en-US" sz="2800" b="1" dirty="0">
              <a:solidFill>
                <a:schemeClr val="bg1"/>
              </a:solidFill>
            </a:endParaRPr>
          </a:p>
          <a:p>
            <a:r>
              <a:rPr lang="vi-VN" sz="2800" b="1" dirty="0">
                <a:solidFill>
                  <a:schemeClr val="bg1"/>
                </a:solidFill>
              </a:rPr>
              <a:t>- Nông nô, nô tì: số lượng khá đông; cày cấy trong điền trang, phục dịch gia đình quý tộc.</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13" name="TextBox 7"/>
          <p:cNvSpPr txBox="1">
            <a:spLocks noChangeArrowheads="1"/>
          </p:cNvSpPr>
          <p:nvPr/>
        </p:nvSpPr>
        <p:spPr bwMode="auto">
          <a:xfrm>
            <a:off x="552450" y="493693"/>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kinh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tế</a:t>
            </a:r>
            <a:r>
              <a:rPr lang="en-US" sz="3200" b="1" dirty="0">
                <a:solidFill>
                  <a:srgbClr val="FFFF00"/>
                </a:solidFill>
                <a:latin typeface="Times New Roman" panose="02020603050405020304" pitchFamily="18" charset="0"/>
                <a:ea typeface="Times New Roman" panose="02020603050405020304" pitchFamily="18" charset="0"/>
              </a:rPr>
              <a:t> - </a:t>
            </a:r>
            <a:r>
              <a:rPr lang="en-US" sz="3200" b="1" dirty="0" err="1">
                <a:solidFill>
                  <a:srgbClr val="FFFF00"/>
                </a:solidFill>
                <a:latin typeface="Times New Roman" panose="02020603050405020304" pitchFamily="18" charset="0"/>
                <a:ea typeface="Times New Roman" panose="02020603050405020304" pitchFamily="18" charset="0"/>
              </a:rPr>
              <a:t>xã</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hội</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88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93099"/>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446534"/>
          </a:xfrm>
          <a:prstGeom prst="rect">
            <a:avLst/>
          </a:prstGeom>
          <a:noFill/>
          <a:ln w="9525">
            <a:noFill/>
            <a:miter lim="800000"/>
            <a:headEnd/>
            <a:tailEnd/>
          </a:ln>
        </p:spPr>
        <p:txBody>
          <a:bodyPr wrap="square" lIns="91423" tIns="45712" rIns="91423" bIns="45712">
            <a:spAutoFit/>
          </a:bodyPr>
          <a:lstStyle/>
          <a:p>
            <a:pPr algn="ctr"/>
            <a:r>
              <a:rPr lang="en-US" sz="4400" b="1" dirty="0">
                <a:solidFill>
                  <a:srgbClr val="FF0000"/>
                </a:solidFill>
                <a:latin typeface="Times New Roman" pitchFamily="18" charset="0"/>
                <a:ea typeface="Microsoft YaHei" pitchFamily="34" charset="-122"/>
                <a:cs typeface="Times New Roman" pitchFamily="18" charset="0"/>
              </a:rPr>
              <a:t>BÀI 13: ĐẠI VIỆT THỜI TRẦN (1226-1400).</a:t>
            </a:r>
          </a:p>
          <a:p>
            <a:pPr algn="ctr"/>
            <a:r>
              <a:rPr lang="en-US" sz="4400" b="1" dirty="0">
                <a:solidFill>
                  <a:srgbClr val="FF0000"/>
                </a:solidFill>
                <a:latin typeface="Times New Roman" pitchFamily="18" charset="0"/>
                <a:ea typeface="Microsoft YaHei" pitchFamily="34" charset="-122"/>
                <a:cs typeface="Times New Roman" pitchFamily="18" charset="0"/>
              </a:rPr>
              <a:t>(</a:t>
            </a:r>
            <a:r>
              <a:rPr lang="en-US" sz="4400" b="1" dirty="0" err="1">
                <a:solidFill>
                  <a:srgbClr val="FF0000"/>
                </a:solidFill>
                <a:latin typeface="Times New Roman" pitchFamily="18" charset="0"/>
                <a:ea typeface="Microsoft YaHei" pitchFamily="34" charset="-122"/>
                <a:cs typeface="Times New Roman" pitchFamily="18" charset="0"/>
              </a:rPr>
              <a:t>tiếp</a:t>
            </a:r>
            <a:r>
              <a:rPr lang="en-US" sz="4400" b="1" dirty="0">
                <a:solidFill>
                  <a:srgbClr val="FF0000"/>
                </a:solidFill>
                <a:latin typeface="Times New Roman" pitchFamily="18" charset="0"/>
                <a:ea typeface="Microsoft YaHei" pitchFamily="34" charset="-122"/>
                <a:cs typeface="Times New Roman" pitchFamily="18" charset="0"/>
              </a:rPr>
              <a:t> </a:t>
            </a:r>
            <a:r>
              <a:rPr lang="en-US" sz="4400" b="1" dirty="0" err="1">
                <a:solidFill>
                  <a:srgbClr val="FF0000"/>
                </a:solidFill>
                <a:latin typeface="Times New Roman" pitchFamily="18" charset="0"/>
                <a:ea typeface="Microsoft YaHei" pitchFamily="34" charset="-122"/>
                <a:cs typeface="Times New Roman" pitchFamily="18" charset="0"/>
              </a:rPr>
              <a:t>theo</a:t>
            </a:r>
            <a:r>
              <a:rPr lang="en-US" sz="4400" b="1" dirty="0">
                <a:solidFill>
                  <a:srgbClr val="FF0000"/>
                </a:solidFill>
                <a:latin typeface="Times New Roman" pitchFamily="18" charset="0"/>
                <a:ea typeface="Microsoft YaHei" pitchFamily="34" charset="-122"/>
                <a:cs typeface="Times New Roman" pitchFamily="18" charset="0"/>
              </a:rPr>
              <a:t>)</a:t>
            </a:r>
          </a:p>
        </p:txBody>
      </p:sp>
    </p:spTree>
    <p:extLst>
      <p:ext uri="{BB962C8B-B14F-4D97-AF65-F5344CB8AC3E}">
        <p14:creationId xmlns:p14="http://schemas.microsoft.com/office/powerpoint/2010/main" val="932833631"/>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6A478B1-BC92-418A-BB20-2F8FFC64F498}"/>
              </a:ext>
            </a:extLst>
          </p:cNvPr>
          <p:cNvGraphicFramePr>
            <a:graphicFrameLocks noGrp="1"/>
          </p:cNvGraphicFramePr>
          <p:nvPr>
            <p:extLst>
              <p:ext uri="{D42A27DB-BD31-4B8C-83A1-F6EECF244321}">
                <p14:modId xmlns:p14="http://schemas.microsoft.com/office/powerpoint/2010/main" val="2272194685"/>
              </p:ext>
            </p:extLst>
          </p:nvPr>
        </p:nvGraphicFramePr>
        <p:xfrm>
          <a:off x="381000" y="838199"/>
          <a:ext cx="11049000" cy="5563776"/>
        </p:xfrm>
        <a:graphic>
          <a:graphicData uri="http://schemas.openxmlformats.org/drawingml/2006/table">
            <a:tbl>
              <a:tblPr firstRow="1" firstCol="1" bandRow="1">
                <a:tableStyleId>{5940675A-B579-460E-94D1-54222C63F5DA}</a:tableStyleId>
              </a:tblPr>
              <a:tblGrid>
                <a:gridCol w="1014704">
                  <a:extLst>
                    <a:ext uri="{9D8B030D-6E8A-4147-A177-3AD203B41FA5}">
                      <a16:colId xmlns:a16="http://schemas.microsoft.com/office/drawing/2014/main" val="1483409325"/>
                    </a:ext>
                  </a:extLst>
                </a:gridCol>
                <a:gridCol w="2643587">
                  <a:extLst>
                    <a:ext uri="{9D8B030D-6E8A-4147-A177-3AD203B41FA5}">
                      <a16:colId xmlns:a16="http://schemas.microsoft.com/office/drawing/2014/main" val="1045655580"/>
                    </a:ext>
                  </a:extLst>
                </a:gridCol>
                <a:gridCol w="7390709">
                  <a:extLst>
                    <a:ext uri="{9D8B030D-6E8A-4147-A177-3AD203B41FA5}">
                      <a16:colId xmlns:a16="http://schemas.microsoft.com/office/drawing/2014/main" val="320413341"/>
                    </a:ext>
                  </a:extLst>
                </a:gridCol>
              </a:tblGrid>
              <a:tr h="76200">
                <a:tc>
                  <a:txBody>
                    <a:bodyPr/>
                    <a:lstStyle/>
                    <a:p>
                      <a:pPr algn="just"/>
                      <a:r>
                        <a:rPr lang="en-US" sz="2000" b="1">
                          <a:effectLst/>
                        </a:rPr>
                        <a:t>STT</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Lĩnh</a:t>
                      </a:r>
                      <a:r>
                        <a:rPr lang="en-US" sz="2000" b="1" dirty="0">
                          <a:effectLst/>
                        </a:rPr>
                        <a:t> </a:t>
                      </a:r>
                      <a:r>
                        <a:rPr lang="en-US" sz="2000" b="1" dirty="0" err="1">
                          <a:effectLst/>
                        </a:rPr>
                        <a:t>vực</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Thành</a:t>
                      </a:r>
                      <a:r>
                        <a:rPr lang="en-US" sz="2000" b="1" dirty="0">
                          <a:effectLst/>
                        </a:rPr>
                        <a:t> </a:t>
                      </a:r>
                      <a:r>
                        <a:rPr lang="en-US" sz="2000" b="1" dirty="0" err="1">
                          <a:effectLst/>
                        </a:rPr>
                        <a:t>tựu</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2195335060"/>
                  </a:ext>
                </a:extLst>
              </a:tr>
              <a:tr h="1375248">
                <a:tc>
                  <a:txBody>
                    <a:bodyPr/>
                    <a:lstStyle/>
                    <a:p>
                      <a:pPr algn="just"/>
                      <a:r>
                        <a:rPr lang="en-US" sz="2000" b="1">
                          <a:effectLst/>
                        </a:rPr>
                        <a:t>1</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Tư</a:t>
                      </a:r>
                      <a:r>
                        <a:rPr lang="en-US" sz="2000" b="1" dirty="0">
                          <a:effectLst/>
                        </a:rPr>
                        <a:t> </a:t>
                      </a:r>
                      <a:r>
                        <a:rPr lang="en-US" sz="2000" b="1" dirty="0" err="1">
                          <a:effectLst/>
                        </a:rPr>
                        <a:t>tưởng</a:t>
                      </a:r>
                      <a:r>
                        <a:rPr lang="en-US" sz="2000" b="1" dirty="0">
                          <a:effectLst/>
                        </a:rPr>
                        <a:t>, </a:t>
                      </a:r>
                      <a:r>
                        <a:rPr lang="en-US" sz="2000" b="1" dirty="0" err="1">
                          <a:effectLst/>
                        </a:rPr>
                        <a:t>tôn</a:t>
                      </a:r>
                      <a:r>
                        <a:rPr lang="en-US" sz="2000" b="1" dirty="0">
                          <a:effectLst/>
                        </a:rPr>
                        <a:t> </a:t>
                      </a:r>
                      <a:r>
                        <a:rPr lang="en-US" sz="2000" b="1" dirty="0" err="1">
                          <a:effectLst/>
                        </a:rPr>
                        <a:t>giáo</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2923834792"/>
                  </a:ext>
                </a:extLst>
              </a:tr>
              <a:tr h="1100198">
                <a:tc>
                  <a:txBody>
                    <a:bodyPr/>
                    <a:lstStyle/>
                    <a:p>
                      <a:pPr algn="just"/>
                      <a:r>
                        <a:rPr lang="en-US" sz="2000" b="1">
                          <a:effectLst/>
                        </a:rPr>
                        <a:t>2</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Giáo</a:t>
                      </a:r>
                      <a:r>
                        <a:rPr lang="en-US" sz="2000" b="1" dirty="0">
                          <a:effectLst/>
                        </a:rPr>
                        <a:t> </a:t>
                      </a:r>
                      <a:r>
                        <a:rPr lang="en-US" sz="2000" b="1" dirty="0" err="1">
                          <a:effectLst/>
                        </a:rPr>
                        <a:t>dục</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vi-VN" sz="2000" b="1" dirty="0">
                        <a:effectLst/>
                      </a:endParaRPr>
                    </a:p>
                  </a:txBody>
                  <a:tcPr marL="58177" marR="58177" marT="0" marB="0"/>
                </a:tc>
                <a:extLst>
                  <a:ext uri="{0D108BD9-81ED-4DB2-BD59-A6C34878D82A}">
                    <a16:rowId xmlns:a16="http://schemas.microsoft.com/office/drawing/2014/main" val="85077178"/>
                  </a:ext>
                </a:extLst>
              </a:tr>
              <a:tr h="963420">
                <a:tc>
                  <a:txBody>
                    <a:bodyPr/>
                    <a:lstStyle/>
                    <a:p>
                      <a:pPr algn="just"/>
                      <a:r>
                        <a:rPr lang="en-US" sz="2000" b="1">
                          <a:effectLst/>
                        </a:rPr>
                        <a:t>3</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a:effectLst/>
                        </a:rPr>
                        <a:t>Khoa học, kĩ thuật</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vi-VN" sz="2000" b="1" dirty="0">
                        <a:effectLst/>
                      </a:endParaRPr>
                    </a:p>
                  </a:txBody>
                  <a:tcPr marL="58177" marR="58177" marT="0" marB="0"/>
                </a:tc>
                <a:extLst>
                  <a:ext uri="{0D108BD9-81ED-4DB2-BD59-A6C34878D82A}">
                    <a16:rowId xmlns:a16="http://schemas.microsoft.com/office/drawing/2014/main" val="441065421"/>
                  </a:ext>
                </a:extLst>
              </a:tr>
              <a:tr h="1820110">
                <a:tc>
                  <a:txBody>
                    <a:bodyPr/>
                    <a:lstStyle/>
                    <a:p>
                      <a:pPr algn="just"/>
                      <a:r>
                        <a:rPr lang="en-US" sz="2000" b="1">
                          <a:effectLst/>
                        </a:rPr>
                        <a:t>4</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a:effectLst/>
                        </a:rPr>
                        <a:t>Văn học, nghệ thuật</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2706202953"/>
                  </a:ext>
                </a:extLst>
              </a:tr>
            </a:tbl>
          </a:graphicData>
        </a:graphic>
      </p:graphicFrame>
      <p:sp>
        <p:nvSpPr>
          <p:cNvPr id="3" name="TextBox 7"/>
          <p:cNvSpPr txBox="1">
            <a:spLocks noChangeArrowheads="1"/>
          </p:cNvSpPr>
          <p:nvPr/>
        </p:nvSpPr>
        <p:spPr bwMode="auto">
          <a:xfrm>
            <a:off x="533400" y="152400"/>
            <a:ext cx="6600825"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u="sng" dirty="0">
                <a:solidFill>
                  <a:srgbClr val="FF0000"/>
                </a:solidFill>
                <a:latin typeface="Times New Roman" panose="02020603050405020304" pitchFamily="18" charset="0"/>
                <a:ea typeface="Times New Roman" panose="02020603050405020304" pitchFamily="18" charset="0"/>
              </a:rPr>
              <a:t>4. </a:t>
            </a:r>
            <a:r>
              <a:rPr lang="en-US" sz="3200" b="1" u="sng" dirty="0" err="1">
                <a:solidFill>
                  <a:srgbClr val="FF0000"/>
                </a:solidFill>
                <a:latin typeface="Times New Roman" panose="02020603050405020304" pitchFamily="18" charset="0"/>
                <a:ea typeface="Times New Roman" panose="02020603050405020304" pitchFamily="18" charset="0"/>
              </a:rPr>
              <a:t>Tình</a:t>
            </a:r>
            <a:r>
              <a:rPr lang="en-US" sz="3200" b="1" u="sng" dirty="0">
                <a:solidFill>
                  <a:srgbClr val="FF0000"/>
                </a:solidFill>
                <a:latin typeface="Times New Roman" panose="02020603050405020304" pitchFamily="18" charset="0"/>
                <a:ea typeface="Times New Roman" panose="02020603050405020304" pitchFamily="18" charset="0"/>
              </a:rPr>
              <a:t> </a:t>
            </a:r>
            <a:r>
              <a:rPr lang="en-US" sz="3200" b="1" u="sng" dirty="0" err="1">
                <a:solidFill>
                  <a:srgbClr val="FF0000"/>
                </a:solidFill>
                <a:latin typeface="Times New Roman" panose="02020603050405020304" pitchFamily="18" charset="0"/>
                <a:ea typeface="Times New Roman" panose="02020603050405020304" pitchFamily="18" charset="0"/>
              </a:rPr>
              <a:t>hình</a:t>
            </a:r>
            <a:r>
              <a:rPr lang="en-US" sz="3200" b="1" u="sng" dirty="0">
                <a:solidFill>
                  <a:srgbClr val="FF0000"/>
                </a:solidFill>
                <a:latin typeface="Times New Roman" panose="02020603050405020304" pitchFamily="18" charset="0"/>
                <a:ea typeface="Times New Roman" panose="02020603050405020304" pitchFamily="18" charset="0"/>
              </a:rPr>
              <a:t> </a:t>
            </a:r>
            <a:r>
              <a:rPr lang="en-US" sz="3200" b="1" u="sng" dirty="0" err="1">
                <a:solidFill>
                  <a:srgbClr val="FF0000"/>
                </a:solidFill>
                <a:latin typeface="Times New Roman" panose="02020603050405020304" pitchFamily="18" charset="0"/>
                <a:ea typeface="Times New Roman" panose="02020603050405020304" pitchFamily="18" charset="0"/>
              </a:rPr>
              <a:t>văn</a:t>
            </a:r>
            <a:r>
              <a:rPr lang="en-US" sz="3200" b="1" u="sng" dirty="0">
                <a:solidFill>
                  <a:srgbClr val="FF0000"/>
                </a:solidFill>
                <a:latin typeface="Times New Roman" panose="02020603050405020304" pitchFamily="18" charset="0"/>
                <a:ea typeface="Times New Roman" panose="02020603050405020304" pitchFamily="18" charset="0"/>
              </a:rPr>
              <a:t> </a:t>
            </a:r>
            <a:r>
              <a:rPr lang="en-US" sz="3200" b="1" u="sng" dirty="0" err="1">
                <a:solidFill>
                  <a:srgbClr val="FF0000"/>
                </a:solidFill>
                <a:latin typeface="Times New Roman" panose="02020603050405020304" pitchFamily="18" charset="0"/>
                <a:ea typeface="Times New Roman" panose="02020603050405020304" pitchFamily="18" charset="0"/>
              </a:rPr>
              <a:t>hóa</a:t>
            </a:r>
            <a:r>
              <a:rPr lang="en-US" sz="3200" b="1" u="sng" dirty="0">
                <a:solidFill>
                  <a:srgbClr val="FF0000"/>
                </a:solidFill>
                <a:latin typeface="Times New Roman" panose="02020603050405020304" pitchFamily="18" charset="0"/>
                <a:ea typeface="Times New Roman" panose="02020603050405020304" pitchFamily="18" charset="0"/>
              </a:rPr>
              <a:t>.</a:t>
            </a:r>
            <a:endParaRPr lang="vi-VN" sz="3200" b="1" u="sng"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8739170"/>
      </p:ext>
    </p:extLst>
  </p:cSld>
  <p:clrMapOvr>
    <a:masterClrMapping/>
  </p:clrMapOvr>
  <p:transition spd="slow"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ưu tầm tranh ảnh tài liệu để giới thiệu về nghệ thuật kiến trúc điêu khắc thời Trầ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70580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ưu tầm tranh ảnh tài liệu để giới thiệu về nghệ thuật kiến trúc điêu khắc thời Trầ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5" y="3505200"/>
            <a:ext cx="7131657"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g.loigiaihay.com/picture/2020/0728/thap-pho-mi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28600"/>
            <a:ext cx="38862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953247"/>
      </p:ext>
    </p:extLst>
  </p:cSld>
  <p:clrMapOvr>
    <a:masterClrMapping/>
  </p:clrMapOvr>
  <p:transition spd="slow"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541757"/>
              </p:ext>
            </p:extLst>
          </p:nvPr>
        </p:nvGraphicFramePr>
        <p:xfrm>
          <a:off x="76200" y="76200"/>
          <a:ext cx="12039600" cy="6160008"/>
        </p:xfrm>
        <a:graphic>
          <a:graphicData uri="http://schemas.openxmlformats.org/drawingml/2006/table">
            <a:tbl>
              <a:tblPr firstRow="1" firstCol="1" lastRow="1" lastCol="1" bandRow="1" bandCol="1">
                <a:tableStyleId>{5940675A-B579-460E-94D1-54222C63F5DA}</a:tableStyleId>
              </a:tblPr>
              <a:tblGrid>
                <a:gridCol w="1524000">
                  <a:extLst>
                    <a:ext uri="{9D8B030D-6E8A-4147-A177-3AD203B41FA5}">
                      <a16:colId xmlns:a16="http://schemas.microsoft.com/office/drawing/2014/main" val="757237449"/>
                    </a:ext>
                  </a:extLst>
                </a:gridCol>
                <a:gridCol w="10515600">
                  <a:extLst>
                    <a:ext uri="{9D8B030D-6E8A-4147-A177-3AD203B41FA5}">
                      <a16:colId xmlns:a16="http://schemas.microsoft.com/office/drawing/2014/main" val="1588201671"/>
                    </a:ext>
                  </a:extLst>
                </a:gridCol>
              </a:tblGrid>
              <a:tr h="504092">
                <a:tc>
                  <a:txBody>
                    <a:bodyPr/>
                    <a:lstStyle/>
                    <a:p>
                      <a:pPr marL="0" marR="0" algn="ctr">
                        <a:lnSpc>
                          <a:spcPct val="115000"/>
                        </a:lnSpc>
                        <a:spcBef>
                          <a:spcPts val="0"/>
                        </a:spcBef>
                        <a:spcAft>
                          <a:spcPts val="0"/>
                        </a:spcAft>
                      </a:pPr>
                      <a:r>
                        <a:rPr lang="vi-VN" sz="2200" b="1" dirty="0">
                          <a:effectLst/>
                        </a:rPr>
                        <a:t>Lĩnh vực</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200" b="1">
                          <a:effectLst/>
                        </a:rPr>
                        <a:t>Thành tựu</a:t>
                      </a:r>
                      <a:endParaRPr lang="en-US"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2069233"/>
                  </a:ext>
                </a:extLst>
              </a:tr>
              <a:tr h="1324708">
                <a:tc>
                  <a:txBody>
                    <a:bodyPr/>
                    <a:lstStyle/>
                    <a:p>
                      <a:pPr marL="0" marR="0" algn="just">
                        <a:lnSpc>
                          <a:spcPct val="115000"/>
                        </a:lnSpc>
                        <a:spcBef>
                          <a:spcPts val="0"/>
                        </a:spcBef>
                        <a:spcAft>
                          <a:spcPts val="0"/>
                        </a:spcAft>
                      </a:pPr>
                      <a:r>
                        <a:rPr lang="vi-VN" sz="2200" b="1" dirty="0">
                          <a:effectLst/>
                          <a:latin typeface="+mn-lt"/>
                        </a:rPr>
                        <a:t>Tư tưởng – tôn giáo</a:t>
                      </a:r>
                      <a:endParaRPr lang="en-US" sz="2200" b="1"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200" b="1" dirty="0">
                          <a:effectLst/>
                          <a:latin typeface="+mn-lt"/>
                        </a:rPr>
                        <a:t>- Nho giáo, Phật giáo, Đạo giáo đều được coi trọng.</a:t>
                      </a:r>
                      <a:endParaRPr lang="en-US" sz="2200" b="1" dirty="0">
                        <a:effectLst/>
                        <a:latin typeface="+mn-lt"/>
                      </a:endParaRPr>
                    </a:p>
                    <a:p>
                      <a:pPr marL="0" marR="0" algn="just">
                        <a:lnSpc>
                          <a:spcPct val="115000"/>
                        </a:lnSpc>
                        <a:spcBef>
                          <a:spcPts val="0"/>
                        </a:spcBef>
                        <a:spcAft>
                          <a:spcPts val="0"/>
                        </a:spcAft>
                      </a:pPr>
                      <a:r>
                        <a:rPr lang="vi-VN" sz="2200" b="1" dirty="0">
                          <a:effectLst/>
                          <a:latin typeface="+mn-lt"/>
                        </a:rPr>
                        <a:t>- Nhiều nhà Nho được giữ các chức vụ quan trọng trong triều.</a:t>
                      </a:r>
                      <a:endParaRPr lang="en-US" sz="2200" b="1" dirty="0">
                        <a:effectLst/>
                        <a:latin typeface="+mn-lt"/>
                      </a:endParaRPr>
                    </a:p>
                    <a:p>
                      <a:pPr marL="0" marR="0" algn="just">
                        <a:lnSpc>
                          <a:spcPct val="115000"/>
                        </a:lnSpc>
                        <a:spcBef>
                          <a:spcPts val="0"/>
                        </a:spcBef>
                        <a:spcAft>
                          <a:spcPts val="0"/>
                        </a:spcAft>
                      </a:pPr>
                      <a:r>
                        <a:rPr lang="vi-VN" sz="2200" b="1" dirty="0">
                          <a:effectLst/>
                          <a:latin typeface="+mn-lt"/>
                        </a:rPr>
                        <a:t>- Phật giáo được cả nhà vua, quý tộc và nhân dân tôn sùng.</a:t>
                      </a:r>
                      <a:endParaRPr lang="en-US" sz="22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8182184"/>
                  </a:ext>
                </a:extLst>
              </a:tr>
              <a:tr h="1295400">
                <a:tc>
                  <a:txBody>
                    <a:bodyPr/>
                    <a:lstStyle/>
                    <a:p>
                      <a:pPr marL="0" marR="0" algn="just">
                        <a:lnSpc>
                          <a:spcPct val="115000"/>
                        </a:lnSpc>
                        <a:spcBef>
                          <a:spcPts val="0"/>
                        </a:spcBef>
                        <a:spcAft>
                          <a:spcPts val="0"/>
                        </a:spcAft>
                      </a:pPr>
                      <a:r>
                        <a:rPr lang="en-US" sz="2200" b="1" dirty="0" err="1">
                          <a:effectLst/>
                        </a:rPr>
                        <a:t>Giáo</a:t>
                      </a:r>
                      <a:r>
                        <a:rPr lang="en-US" sz="2200" b="1" dirty="0">
                          <a:effectLst/>
                        </a:rPr>
                        <a:t> </a:t>
                      </a:r>
                      <a:r>
                        <a:rPr lang="en-US" sz="2200" b="1" dirty="0" err="1">
                          <a:effectLst/>
                        </a:rPr>
                        <a:t>dục</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200" b="1" dirty="0">
                          <a:effectLst/>
                        </a:rPr>
                        <a:t>- </a:t>
                      </a:r>
                      <a:r>
                        <a:rPr lang="en-US" sz="2200" b="1" dirty="0" err="1">
                          <a:effectLst/>
                        </a:rPr>
                        <a:t>Quốc</a:t>
                      </a:r>
                      <a:r>
                        <a:rPr lang="en-US" sz="2200" b="1" dirty="0">
                          <a:effectLst/>
                        </a:rPr>
                        <a:t> </a:t>
                      </a:r>
                      <a:r>
                        <a:rPr lang="en-US" sz="2200" b="1" dirty="0" err="1">
                          <a:effectLst/>
                        </a:rPr>
                        <a:t>tử</a:t>
                      </a:r>
                      <a:r>
                        <a:rPr lang="en-US" sz="2200" b="1" dirty="0">
                          <a:effectLst/>
                        </a:rPr>
                        <a:t> </a:t>
                      </a:r>
                      <a:r>
                        <a:rPr lang="en-US" sz="2200" b="1" dirty="0" err="1">
                          <a:effectLst/>
                        </a:rPr>
                        <a:t>giám</a:t>
                      </a:r>
                      <a:r>
                        <a:rPr lang="en-US" sz="2200" b="1" dirty="0">
                          <a:effectLst/>
                        </a:rPr>
                        <a:t> </a:t>
                      </a:r>
                      <a:r>
                        <a:rPr lang="en-US" sz="2200" b="1" dirty="0" err="1">
                          <a:effectLst/>
                        </a:rPr>
                        <a:t>được</a:t>
                      </a:r>
                      <a:r>
                        <a:rPr lang="en-US" sz="2200" b="1" dirty="0">
                          <a:effectLst/>
                        </a:rPr>
                        <a:t> </a:t>
                      </a:r>
                      <a:r>
                        <a:rPr lang="en-US" sz="2200" b="1" dirty="0" err="1">
                          <a:effectLst/>
                        </a:rPr>
                        <a:t>mở</a:t>
                      </a:r>
                      <a:r>
                        <a:rPr lang="en-US" sz="2200" b="1" dirty="0">
                          <a:effectLst/>
                        </a:rPr>
                        <a:t> </a:t>
                      </a:r>
                      <a:r>
                        <a:rPr lang="en-US" sz="2200" b="1" dirty="0" err="1">
                          <a:effectLst/>
                        </a:rPr>
                        <a:t>rộng</a:t>
                      </a:r>
                      <a:r>
                        <a:rPr lang="en-US" sz="2200" b="1" dirty="0">
                          <a:effectLst/>
                        </a:rPr>
                        <a:t>.</a:t>
                      </a:r>
                    </a:p>
                    <a:p>
                      <a:pPr marL="0" marR="0" algn="just">
                        <a:lnSpc>
                          <a:spcPct val="115000"/>
                        </a:lnSpc>
                        <a:spcBef>
                          <a:spcPts val="0"/>
                        </a:spcBef>
                        <a:spcAft>
                          <a:spcPts val="0"/>
                        </a:spcAft>
                      </a:pPr>
                      <a:r>
                        <a:rPr lang="en-US" sz="2200" b="1" dirty="0">
                          <a:effectLst/>
                        </a:rPr>
                        <a:t>- </a:t>
                      </a:r>
                      <a:r>
                        <a:rPr lang="en-US" sz="2200" b="1" dirty="0" err="1">
                          <a:effectLst/>
                        </a:rPr>
                        <a:t>Các</a:t>
                      </a:r>
                      <a:r>
                        <a:rPr lang="en-US" sz="2200" b="1" dirty="0">
                          <a:effectLst/>
                        </a:rPr>
                        <a:t> </a:t>
                      </a:r>
                      <a:r>
                        <a:rPr lang="en-US" sz="2200" b="1" dirty="0" err="1">
                          <a:effectLst/>
                        </a:rPr>
                        <a:t>trường</a:t>
                      </a:r>
                      <a:r>
                        <a:rPr lang="en-US" sz="2200" b="1" dirty="0">
                          <a:effectLst/>
                        </a:rPr>
                        <a:t> </a:t>
                      </a:r>
                      <a:r>
                        <a:rPr lang="en-US" sz="2200" b="1" dirty="0" err="1">
                          <a:effectLst/>
                        </a:rPr>
                        <a:t>học</a:t>
                      </a:r>
                      <a:r>
                        <a:rPr lang="en-US" sz="2200" b="1" dirty="0">
                          <a:effectLst/>
                        </a:rPr>
                        <a:t> </a:t>
                      </a:r>
                      <a:r>
                        <a:rPr lang="en-US" sz="2200" b="1" dirty="0" err="1">
                          <a:effectLst/>
                        </a:rPr>
                        <a:t>xuất</a:t>
                      </a:r>
                      <a:r>
                        <a:rPr lang="en-US" sz="2200" b="1" dirty="0">
                          <a:effectLst/>
                        </a:rPr>
                        <a:t> </a:t>
                      </a:r>
                      <a:r>
                        <a:rPr lang="en-US" sz="2200" b="1" dirty="0" err="1">
                          <a:effectLst/>
                        </a:rPr>
                        <a:t>hiện</a:t>
                      </a:r>
                      <a:r>
                        <a:rPr lang="en-US" sz="2200" b="1" dirty="0">
                          <a:effectLst/>
                        </a:rPr>
                        <a:t> </a:t>
                      </a:r>
                      <a:r>
                        <a:rPr lang="en-US" sz="2200" b="1" dirty="0" err="1">
                          <a:effectLst/>
                        </a:rPr>
                        <a:t>nhiều</a:t>
                      </a:r>
                      <a:r>
                        <a:rPr lang="en-US" sz="2200" b="1" dirty="0">
                          <a:effectLst/>
                        </a:rPr>
                        <a:t> ở </a:t>
                      </a:r>
                      <a:r>
                        <a:rPr lang="en-US" sz="2200" b="1" dirty="0" err="1">
                          <a:effectLst/>
                        </a:rPr>
                        <a:t>các</a:t>
                      </a:r>
                      <a:r>
                        <a:rPr lang="en-US" sz="2200" b="1" dirty="0">
                          <a:effectLst/>
                        </a:rPr>
                        <a:t> </a:t>
                      </a:r>
                      <a:r>
                        <a:rPr lang="en-US" sz="2200" b="1" dirty="0" err="1">
                          <a:effectLst/>
                        </a:rPr>
                        <a:t>địa</a:t>
                      </a:r>
                      <a:r>
                        <a:rPr lang="en-US" sz="2200" b="1" dirty="0">
                          <a:effectLst/>
                        </a:rPr>
                        <a:t> </a:t>
                      </a:r>
                      <a:r>
                        <a:rPr lang="en-US" sz="2200" b="1" dirty="0" err="1">
                          <a:effectLst/>
                        </a:rPr>
                        <a:t>phương</a:t>
                      </a:r>
                      <a:r>
                        <a:rPr lang="en-US" sz="2200" b="1" dirty="0">
                          <a:effectLst/>
                        </a:rPr>
                        <a:t>.</a:t>
                      </a:r>
                    </a:p>
                    <a:p>
                      <a:pPr marL="0" marR="0" algn="just">
                        <a:lnSpc>
                          <a:spcPct val="115000"/>
                        </a:lnSpc>
                        <a:spcBef>
                          <a:spcPts val="0"/>
                        </a:spcBef>
                        <a:spcAft>
                          <a:spcPts val="0"/>
                        </a:spcAft>
                      </a:pPr>
                      <a:r>
                        <a:rPr lang="en-US" sz="2200" b="1" dirty="0">
                          <a:effectLst/>
                        </a:rPr>
                        <a:t>- </a:t>
                      </a:r>
                      <a:r>
                        <a:rPr lang="en-US" sz="2200" b="1" dirty="0" err="1">
                          <a:effectLst/>
                        </a:rPr>
                        <a:t>Các</a:t>
                      </a:r>
                      <a:r>
                        <a:rPr lang="en-US" sz="2200" b="1" dirty="0">
                          <a:effectLst/>
                        </a:rPr>
                        <a:t> </a:t>
                      </a:r>
                      <a:r>
                        <a:rPr lang="en-US" sz="2200" b="1" dirty="0" err="1">
                          <a:effectLst/>
                        </a:rPr>
                        <a:t>kì</a:t>
                      </a:r>
                      <a:r>
                        <a:rPr lang="en-US" sz="2200" b="1" dirty="0">
                          <a:effectLst/>
                        </a:rPr>
                        <a:t> </a:t>
                      </a:r>
                      <a:r>
                        <a:rPr lang="en-US" sz="2200" b="1" dirty="0" err="1">
                          <a:effectLst/>
                        </a:rPr>
                        <a:t>thi</a:t>
                      </a:r>
                      <a:r>
                        <a:rPr lang="en-US" sz="2200" b="1" dirty="0">
                          <a:effectLst/>
                        </a:rPr>
                        <a:t> </a:t>
                      </a:r>
                      <a:r>
                        <a:rPr lang="en-US" sz="2200" b="1" dirty="0" err="1">
                          <a:effectLst/>
                        </a:rPr>
                        <a:t>được</a:t>
                      </a:r>
                      <a:r>
                        <a:rPr lang="en-US" sz="2200" b="1" dirty="0">
                          <a:effectLst/>
                        </a:rPr>
                        <a:t> </a:t>
                      </a:r>
                      <a:r>
                        <a:rPr lang="en-US" sz="2200" b="1" dirty="0" err="1">
                          <a:effectLst/>
                        </a:rPr>
                        <a:t>tổ</a:t>
                      </a:r>
                      <a:r>
                        <a:rPr lang="en-US" sz="2200" b="1" dirty="0">
                          <a:effectLst/>
                        </a:rPr>
                        <a:t> </a:t>
                      </a:r>
                      <a:r>
                        <a:rPr lang="en-US" sz="2200" b="1" dirty="0" err="1">
                          <a:effectLst/>
                        </a:rPr>
                        <a:t>chức</a:t>
                      </a:r>
                      <a:r>
                        <a:rPr lang="en-US" sz="2200" b="1" dirty="0">
                          <a:effectLst/>
                        </a:rPr>
                        <a:t> </a:t>
                      </a:r>
                      <a:r>
                        <a:rPr lang="en-US" sz="2200" b="1" dirty="0" err="1">
                          <a:effectLst/>
                        </a:rPr>
                        <a:t>thường</a:t>
                      </a:r>
                      <a:r>
                        <a:rPr lang="en-US" sz="2200" b="1" dirty="0">
                          <a:effectLst/>
                        </a:rPr>
                        <a:t> </a:t>
                      </a:r>
                      <a:r>
                        <a:rPr lang="en-US" sz="2200" b="1" dirty="0" err="1">
                          <a:effectLst/>
                        </a:rPr>
                        <a:t>xuyên</a:t>
                      </a:r>
                      <a:r>
                        <a:rPr lang="en-US" sz="2200" b="1" dirty="0">
                          <a:effectLst/>
                        </a:rPr>
                        <a:t> </a:t>
                      </a:r>
                      <a:r>
                        <a:rPr lang="en-US" sz="2200" b="1" dirty="0" err="1">
                          <a:effectLst/>
                        </a:rPr>
                        <a:t>và</a:t>
                      </a:r>
                      <a:r>
                        <a:rPr lang="en-US" sz="2200" b="1" dirty="0">
                          <a:effectLst/>
                        </a:rPr>
                        <a:t> </a:t>
                      </a:r>
                      <a:r>
                        <a:rPr lang="en-US" sz="2200" b="1" dirty="0" err="1">
                          <a:effectLst/>
                        </a:rPr>
                        <a:t>quy</a:t>
                      </a:r>
                      <a:r>
                        <a:rPr lang="en-US" sz="2200" b="1" dirty="0">
                          <a:effectLst/>
                        </a:rPr>
                        <a:t> </a:t>
                      </a:r>
                      <a:r>
                        <a:rPr lang="en-US" sz="2200" b="1" dirty="0" err="1">
                          <a:effectLst/>
                        </a:rPr>
                        <a:t>củ</a:t>
                      </a:r>
                      <a:r>
                        <a:rPr lang="en-US" sz="2200" b="1" dirty="0">
                          <a:effectLst/>
                        </a:rPr>
                        <a:t> </a:t>
                      </a:r>
                      <a:r>
                        <a:rPr lang="en-US" sz="2200" b="1" dirty="0" err="1">
                          <a:effectLst/>
                        </a:rPr>
                        <a:t>hơn</a:t>
                      </a:r>
                      <a:r>
                        <a:rPr lang="en-US" sz="2200" b="1" dirty="0">
                          <a:effectLst/>
                        </a:rPr>
                        <a:t>.</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2418237"/>
                  </a:ext>
                </a:extLst>
              </a:tr>
              <a:tr h="1512277">
                <a:tc>
                  <a:txBody>
                    <a:bodyPr/>
                    <a:lstStyle/>
                    <a:p>
                      <a:pPr marL="0" marR="0" algn="just">
                        <a:lnSpc>
                          <a:spcPct val="115000"/>
                        </a:lnSpc>
                        <a:spcBef>
                          <a:spcPts val="0"/>
                        </a:spcBef>
                        <a:spcAft>
                          <a:spcPts val="0"/>
                        </a:spcAft>
                      </a:pPr>
                      <a:r>
                        <a:rPr lang="en-US" sz="2200" b="1">
                          <a:effectLst/>
                        </a:rPr>
                        <a:t>Khoa học – kĩ thuật</a:t>
                      </a:r>
                      <a:endParaRPr lang="en-US"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200" b="1" dirty="0">
                          <a:effectLst/>
                        </a:rPr>
                        <a:t>- </a:t>
                      </a:r>
                      <a:r>
                        <a:rPr lang="en-US" sz="2200" b="1" dirty="0" err="1">
                          <a:effectLst/>
                        </a:rPr>
                        <a:t>Sử</a:t>
                      </a:r>
                      <a:r>
                        <a:rPr lang="en-US" sz="2200" b="1" dirty="0">
                          <a:effectLst/>
                        </a:rPr>
                        <a:t> </a:t>
                      </a:r>
                      <a:r>
                        <a:rPr lang="en-US" sz="2200" b="1" dirty="0" err="1">
                          <a:effectLst/>
                        </a:rPr>
                        <a:t>học</a:t>
                      </a:r>
                      <a:r>
                        <a:rPr lang="en-US" sz="2200" b="1" dirty="0">
                          <a:effectLst/>
                        </a:rPr>
                        <a:t>: </a:t>
                      </a:r>
                      <a:r>
                        <a:rPr lang="en-US" sz="2200" b="1" dirty="0" err="1">
                          <a:effectLst/>
                        </a:rPr>
                        <a:t>Lê</a:t>
                      </a:r>
                      <a:r>
                        <a:rPr lang="en-US" sz="2200" b="1" dirty="0">
                          <a:effectLst/>
                        </a:rPr>
                        <a:t> </a:t>
                      </a:r>
                      <a:r>
                        <a:rPr lang="en-US" sz="2200" b="1" dirty="0" err="1">
                          <a:effectLst/>
                        </a:rPr>
                        <a:t>Văn</a:t>
                      </a:r>
                      <a:r>
                        <a:rPr lang="en-US" sz="2200" b="1" dirty="0">
                          <a:effectLst/>
                        </a:rPr>
                        <a:t> </a:t>
                      </a:r>
                      <a:r>
                        <a:rPr lang="en-US" sz="2200" b="1" dirty="0" err="1">
                          <a:effectLst/>
                        </a:rPr>
                        <a:t>Hưu</a:t>
                      </a:r>
                      <a:r>
                        <a:rPr lang="en-US" sz="2200" b="1" dirty="0">
                          <a:effectLst/>
                        </a:rPr>
                        <a:t> </a:t>
                      </a:r>
                      <a:r>
                        <a:rPr lang="en-US" sz="2200" b="1" dirty="0" err="1">
                          <a:effectLst/>
                        </a:rPr>
                        <a:t>với</a:t>
                      </a:r>
                      <a:r>
                        <a:rPr lang="en-US" sz="2200" b="1" dirty="0">
                          <a:effectLst/>
                        </a:rPr>
                        <a:t> </a:t>
                      </a:r>
                      <a:r>
                        <a:rPr lang="en-US" sz="2200" b="1" dirty="0" err="1">
                          <a:effectLst/>
                        </a:rPr>
                        <a:t>bộ</a:t>
                      </a:r>
                      <a:r>
                        <a:rPr lang="en-US" sz="2200" b="1" dirty="0">
                          <a:effectLst/>
                        </a:rPr>
                        <a:t> </a:t>
                      </a:r>
                      <a:r>
                        <a:rPr lang="en-US" sz="2200" b="1" dirty="0" err="1">
                          <a:effectLst/>
                        </a:rPr>
                        <a:t>Đại</a:t>
                      </a:r>
                      <a:r>
                        <a:rPr lang="en-US" sz="2200" b="1" dirty="0">
                          <a:effectLst/>
                        </a:rPr>
                        <a:t> </a:t>
                      </a:r>
                      <a:r>
                        <a:rPr lang="en-US" sz="2200" b="1" dirty="0" err="1">
                          <a:effectLst/>
                        </a:rPr>
                        <a:t>Việt</a:t>
                      </a:r>
                      <a:r>
                        <a:rPr lang="en-US" sz="2200" b="1" dirty="0">
                          <a:effectLst/>
                        </a:rPr>
                        <a:t> </a:t>
                      </a:r>
                      <a:r>
                        <a:rPr lang="en-US" sz="2200" b="1" dirty="0" err="1">
                          <a:effectLst/>
                        </a:rPr>
                        <a:t>sử</a:t>
                      </a:r>
                      <a:r>
                        <a:rPr lang="en-US" sz="2200" b="1" dirty="0">
                          <a:effectLst/>
                        </a:rPr>
                        <a:t> </a:t>
                      </a:r>
                      <a:r>
                        <a:rPr lang="en-US" sz="2200" b="1" dirty="0" err="1">
                          <a:effectLst/>
                        </a:rPr>
                        <a:t>kí</a:t>
                      </a:r>
                      <a:r>
                        <a:rPr lang="en-US" sz="2200" b="1" dirty="0">
                          <a:effectLst/>
                        </a:rPr>
                        <a:t>.</a:t>
                      </a:r>
                    </a:p>
                    <a:p>
                      <a:pPr marL="0" marR="0" algn="just">
                        <a:lnSpc>
                          <a:spcPct val="115000"/>
                        </a:lnSpc>
                        <a:spcBef>
                          <a:spcPts val="0"/>
                        </a:spcBef>
                        <a:spcAft>
                          <a:spcPts val="0"/>
                        </a:spcAft>
                      </a:pPr>
                      <a:r>
                        <a:rPr lang="en-US" sz="2200" b="1" dirty="0">
                          <a:effectLst/>
                        </a:rPr>
                        <a:t>- </a:t>
                      </a:r>
                      <a:r>
                        <a:rPr lang="en-US" sz="2200" b="1" dirty="0" err="1">
                          <a:effectLst/>
                        </a:rPr>
                        <a:t>Quân</a:t>
                      </a:r>
                      <a:r>
                        <a:rPr lang="en-US" sz="2200" b="1" dirty="0">
                          <a:effectLst/>
                        </a:rPr>
                        <a:t> </a:t>
                      </a:r>
                      <a:r>
                        <a:rPr lang="en-US" sz="2200" b="1" dirty="0" err="1">
                          <a:effectLst/>
                        </a:rPr>
                        <a:t>sự</a:t>
                      </a:r>
                      <a:r>
                        <a:rPr lang="en-US" sz="2200" b="1" dirty="0">
                          <a:effectLst/>
                        </a:rPr>
                        <a:t>: </a:t>
                      </a:r>
                      <a:r>
                        <a:rPr lang="en-US" sz="2200" b="1" dirty="0" err="1">
                          <a:effectLst/>
                        </a:rPr>
                        <a:t>có</a:t>
                      </a:r>
                      <a:r>
                        <a:rPr lang="en-US" sz="2200" b="1" dirty="0">
                          <a:effectLst/>
                        </a:rPr>
                        <a:t> </a:t>
                      </a:r>
                      <a:r>
                        <a:rPr lang="en-US" sz="2200" b="1" dirty="0" err="1">
                          <a:effectLst/>
                        </a:rPr>
                        <a:t>tác</a:t>
                      </a:r>
                      <a:r>
                        <a:rPr lang="en-US" sz="2200" b="1" dirty="0">
                          <a:effectLst/>
                        </a:rPr>
                        <a:t> </a:t>
                      </a:r>
                      <a:r>
                        <a:rPr lang="en-US" sz="2200" b="1" dirty="0" err="1">
                          <a:effectLst/>
                        </a:rPr>
                        <a:t>phẩm</a:t>
                      </a:r>
                      <a:r>
                        <a:rPr lang="en-US" sz="2200" b="1" dirty="0">
                          <a:effectLst/>
                        </a:rPr>
                        <a:t> </a:t>
                      </a:r>
                      <a:r>
                        <a:rPr lang="en-US" sz="2200" b="1" dirty="0" err="1">
                          <a:effectLst/>
                        </a:rPr>
                        <a:t>Binh</a:t>
                      </a:r>
                      <a:r>
                        <a:rPr lang="en-US" sz="2200" b="1" dirty="0">
                          <a:effectLst/>
                        </a:rPr>
                        <a:t> </a:t>
                      </a:r>
                      <a:r>
                        <a:rPr lang="en-US" sz="2200" b="1" dirty="0" err="1">
                          <a:effectLst/>
                        </a:rPr>
                        <a:t>thư</a:t>
                      </a:r>
                      <a:r>
                        <a:rPr lang="en-US" sz="2200" b="1" dirty="0">
                          <a:effectLst/>
                        </a:rPr>
                        <a:t> </a:t>
                      </a:r>
                      <a:r>
                        <a:rPr lang="en-US" sz="2200" b="1" dirty="0" err="1">
                          <a:effectLst/>
                        </a:rPr>
                        <a:t>yếu</a:t>
                      </a:r>
                      <a:r>
                        <a:rPr lang="en-US" sz="2200" b="1" dirty="0">
                          <a:effectLst/>
                        </a:rPr>
                        <a:t> </a:t>
                      </a:r>
                      <a:r>
                        <a:rPr lang="en-US" sz="2200" b="1" dirty="0" err="1">
                          <a:effectLst/>
                        </a:rPr>
                        <a:t>lược</a:t>
                      </a:r>
                      <a:r>
                        <a:rPr lang="en-US" sz="2200" b="1" dirty="0">
                          <a:effectLst/>
                        </a:rPr>
                        <a:t> </a:t>
                      </a:r>
                      <a:r>
                        <a:rPr lang="en-US" sz="2200" b="1" dirty="0" err="1">
                          <a:effectLst/>
                        </a:rPr>
                        <a:t>và</a:t>
                      </a:r>
                      <a:r>
                        <a:rPr lang="en-US" sz="2200" b="1" dirty="0">
                          <a:effectLst/>
                        </a:rPr>
                        <a:t> </a:t>
                      </a:r>
                      <a:r>
                        <a:rPr lang="en-US" sz="2200" b="1" dirty="0" err="1">
                          <a:effectLst/>
                        </a:rPr>
                        <a:t>Vạn</a:t>
                      </a:r>
                      <a:r>
                        <a:rPr lang="en-US" sz="2200" b="1" dirty="0">
                          <a:effectLst/>
                        </a:rPr>
                        <a:t> </a:t>
                      </a:r>
                      <a:r>
                        <a:rPr lang="en-US" sz="2200" b="1" dirty="0" err="1">
                          <a:effectLst/>
                        </a:rPr>
                        <a:t>Kiếp</a:t>
                      </a:r>
                      <a:r>
                        <a:rPr lang="en-US" sz="2200" b="1" dirty="0">
                          <a:effectLst/>
                        </a:rPr>
                        <a:t> </a:t>
                      </a:r>
                      <a:r>
                        <a:rPr lang="en-US" sz="2200" b="1" dirty="0" err="1">
                          <a:effectLst/>
                        </a:rPr>
                        <a:t>tông</a:t>
                      </a:r>
                      <a:r>
                        <a:rPr lang="en-US" sz="2200" b="1" dirty="0">
                          <a:effectLst/>
                        </a:rPr>
                        <a:t> </a:t>
                      </a:r>
                      <a:r>
                        <a:rPr lang="en-US" sz="2200" b="1" dirty="0" err="1">
                          <a:effectLst/>
                        </a:rPr>
                        <a:t>bí</a:t>
                      </a:r>
                      <a:r>
                        <a:rPr lang="en-US" sz="2200" b="1" dirty="0">
                          <a:effectLst/>
                        </a:rPr>
                        <a:t> </a:t>
                      </a:r>
                      <a:r>
                        <a:rPr lang="en-US" sz="2200" b="1" dirty="0" err="1">
                          <a:effectLst/>
                        </a:rPr>
                        <a:t>truyền</a:t>
                      </a:r>
                      <a:r>
                        <a:rPr lang="en-US" sz="2200" b="1" dirty="0">
                          <a:effectLst/>
                        </a:rPr>
                        <a:t> </a:t>
                      </a:r>
                      <a:r>
                        <a:rPr lang="en-US" sz="2200" b="1" dirty="0" err="1">
                          <a:effectLst/>
                        </a:rPr>
                        <a:t>thư</a:t>
                      </a:r>
                      <a:r>
                        <a:rPr lang="en-US" sz="2200" b="1" dirty="0">
                          <a:effectLst/>
                        </a:rPr>
                        <a:t> </a:t>
                      </a:r>
                      <a:r>
                        <a:rPr lang="en-US" sz="2200" b="1" dirty="0" err="1">
                          <a:effectLst/>
                        </a:rPr>
                        <a:t>của</a:t>
                      </a:r>
                      <a:r>
                        <a:rPr lang="en-US" sz="2200" b="1" dirty="0">
                          <a:effectLst/>
                        </a:rPr>
                        <a:t> </a:t>
                      </a:r>
                      <a:r>
                        <a:rPr lang="en-US" sz="2200" b="1" dirty="0" err="1">
                          <a:effectLst/>
                        </a:rPr>
                        <a:t>Trần</a:t>
                      </a:r>
                      <a:r>
                        <a:rPr lang="en-US" sz="2200" b="1" dirty="0">
                          <a:effectLst/>
                        </a:rPr>
                        <a:t> </a:t>
                      </a:r>
                      <a:r>
                        <a:rPr lang="en-US" sz="2200" b="1" dirty="0" err="1">
                          <a:effectLst/>
                        </a:rPr>
                        <a:t>Quốc</a:t>
                      </a:r>
                      <a:r>
                        <a:rPr lang="en-US" sz="2200" b="1" dirty="0">
                          <a:effectLst/>
                        </a:rPr>
                        <a:t> </a:t>
                      </a:r>
                      <a:r>
                        <a:rPr lang="en-US" sz="2200" b="1" dirty="0" err="1">
                          <a:effectLst/>
                        </a:rPr>
                        <a:t>Tuấn</a:t>
                      </a:r>
                      <a:r>
                        <a:rPr lang="en-US" sz="2200" b="1" dirty="0">
                          <a:effectLst/>
                        </a:rPr>
                        <a:t>.</a:t>
                      </a:r>
                    </a:p>
                    <a:p>
                      <a:pPr marL="0" marR="0" algn="just">
                        <a:lnSpc>
                          <a:spcPct val="115000"/>
                        </a:lnSpc>
                        <a:spcBef>
                          <a:spcPts val="0"/>
                        </a:spcBef>
                        <a:spcAft>
                          <a:spcPts val="0"/>
                        </a:spcAft>
                      </a:pPr>
                      <a:r>
                        <a:rPr lang="en-US" sz="2200" b="1" dirty="0">
                          <a:effectLst/>
                        </a:rPr>
                        <a:t>- Y </a:t>
                      </a:r>
                      <a:r>
                        <a:rPr lang="en-US" sz="2200" b="1" dirty="0" err="1">
                          <a:effectLst/>
                        </a:rPr>
                        <a:t>học</a:t>
                      </a:r>
                      <a:r>
                        <a:rPr lang="en-US" sz="2200" b="1" dirty="0">
                          <a:effectLst/>
                        </a:rPr>
                        <a:t>: </a:t>
                      </a:r>
                      <a:r>
                        <a:rPr lang="en-US" sz="2200" b="1" dirty="0" err="1">
                          <a:effectLst/>
                        </a:rPr>
                        <a:t>Tuệ</a:t>
                      </a:r>
                      <a:r>
                        <a:rPr lang="en-US" sz="2200" b="1" dirty="0">
                          <a:effectLst/>
                        </a:rPr>
                        <a:t> </a:t>
                      </a:r>
                      <a:r>
                        <a:rPr lang="en-US" sz="2200" b="1" dirty="0" err="1">
                          <a:effectLst/>
                        </a:rPr>
                        <a:t>Tĩnh</a:t>
                      </a:r>
                      <a:r>
                        <a:rPr lang="en-US" sz="2200" b="1" dirty="0">
                          <a:effectLst/>
                        </a:rPr>
                        <a:t> </a:t>
                      </a:r>
                      <a:r>
                        <a:rPr lang="en-US" sz="2200" b="1" dirty="0" err="1">
                          <a:effectLst/>
                        </a:rPr>
                        <a:t>là</a:t>
                      </a:r>
                      <a:r>
                        <a:rPr lang="en-US" sz="2200" b="1" dirty="0">
                          <a:effectLst/>
                        </a:rPr>
                        <a:t> </a:t>
                      </a:r>
                      <a:r>
                        <a:rPr lang="en-US" sz="2200" b="1" dirty="0" err="1">
                          <a:effectLst/>
                        </a:rPr>
                        <a:t>thầy</a:t>
                      </a:r>
                      <a:r>
                        <a:rPr lang="en-US" sz="2200" b="1" dirty="0">
                          <a:effectLst/>
                        </a:rPr>
                        <a:t> </a:t>
                      </a:r>
                      <a:r>
                        <a:rPr lang="en-US" sz="2200" b="1" dirty="0" err="1">
                          <a:effectLst/>
                        </a:rPr>
                        <a:t>thuốc</a:t>
                      </a:r>
                      <a:r>
                        <a:rPr lang="en-US" sz="2200" b="1" dirty="0">
                          <a:effectLst/>
                        </a:rPr>
                        <a:t> </a:t>
                      </a:r>
                      <a:r>
                        <a:rPr lang="en-US" sz="2200" b="1" dirty="0" err="1">
                          <a:effectLst/>
                        </a:rPr>
                        <a:t>nổi</a:t>
                      </a:r>
                      <a:r>
                        <a:rPr lang="en-US" sz="2200" b="1" dirty="0">
                          <a:effectLst/>
                        </a:rPr>
                        <a:t> </a:t>
                      </a:r>
                      <a:r>
                        <a:rPr lang="en-US" sz="2200" b="1" dirty="0" err="1">
                          <a:effectLst/>
                        </a:rPr>
                        <a:t>tiếng</a:t>
                      </a:r>
                      <a:r>
                        <a:rPr lang="en-US" sz="2200" b="1" dirty="0">
                          <a:effectLst/>
                        </a:rPr>
                        <a:t>, </a:t>
                      </a:r>
                      <a:r>
                        <a:rPr lang="en-US" sz="2200" b="1" dirty="0" err="1">
                          <a:effectLst/>
                        </a:rPr>
                        <a:t>nghiên</a:t>
                      </a:r>
                      <a:r>
                        <a:rPr lang="en-US" sz="2200" b="1" dirty="0">
                          <a:effectLst/>
                        </a:rPr>
                        <a:t> </a:t>
                      </a:r>
                      <a:r>
                        <a:rPr lang="en-US" sz="2200" b="1" dirty="0" err="1">
                          <a:effectLst/>
                        </a:rPr>
                        <a:t>cứu</a:t>
                      </a:r>
                      <a:r>
                        <a:rPr lang="en-US" sz="2200" b="1" dirty="0">
                          <a:effectLst/>
                        </a:rPr>
                        <a:t> </a:t>
                      </a:r>
                      <a:r>
                        <a:rPr lang="en-US" sz="2200" b="1" dirty="0" err="1">
                          <a:effectLst/>
                        </a:rPr>
                        <a:t>và</a:t>
                      </a:r>
                      <a:r>
                        <a:rPr lang="en-US" sz="2200" b="1" dirty="0">
                          <a:effectLst/>
                        </a:rPr>
                        <a:t> </a:t>
                      </a:r>
                      <a:r>
                        <a:rPr lang="en-US" sz="2200" b="1" dirty="0" err="1">
                          <a:effectLst/>
                        </a:rPr>
                        <a:t>viết</a:t>
                      </a:r>
                      <a:r>
                        <a:rPr lang="en-US" sz="2200" b="1" dirty="0">
                          <a:effectLst/>
                        </a:rPr>
                        <a:t> </a:t>
                      </a:r>
                      <a:r>
                        <a:rPr lang="en-US" sz="2200" b="1" dirty="0" err="1">
                          <a:effectLst/>
                        </a:rPr>
                        <a:t>sách</a:t>
                      </a:r>
                      <a:r>
                        <a:rPr lang="en-US" sz="2200" b="1" dirty="0">
                          <a:effectLst/>
                        </a:rPr>
                        <a:t> </a:t>
                      </a:r>
                      <a:r>
                        <a:rPr lang="en-US" sz="2200" b="1" dirty="0" err="1">
                          <a:effectLst/>
                        </a:rPr>
                        <a:t>về</a:t>
                      </a:r>
                      <a:r>
                        <a:rPr lang="en-US" sz="2200" b="1" dirty="0">
                          <a:effectLst/>
                        </a:rPr>
                        <a:t> </a:t>
                      </a:r>
                      <a:r>
                        <a:rPr lang="en-US" sz="2200" b="1" dirty="0" err="1">
                          <a:effectLst/>
                        </a:rPr>
                        <a:t>cây</a:t>
                      </a:r>
                      <a:r>
                        <a:rPr lang="en-US" sz="2200" b="1" dirty="0">
                          <a:effectLst/>
                        </a:rPr>
                        <a:t> </a:t>
                      </a:r>
                      <a:r>
                        <a:rPr lang="en-US" sz="2200" b="1" dirty="0" err="1">
                          <a:effectLst/>
                        </a:rPr>
                        <a:t>thuốc</a:t>
                      </a:r>
                      <a:r>
                        <a:rPr lang="en-US" sz="2200" b="1" dirty="0">
                          <a:effectLst/>
                        </a:rPr>
                        <a:t> </a:t>
                      </a:r>
                      <a:r>
                        <a:rPr lang="en-US" sz="2200" b="1" dirty="0" err="1">
                          <a:effectLst/>
                        </a:rPr>
                        <a:t>nam</a:t>
                      </a:r>
                      <a:r>
                        <a:rPr lang="en-US" sz="2200" b="1" dirty="0">
                          <a:effectLst/>
                        </a:rPr>
                        <a:t>.</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59819635"/>
                  </a:ext>
                </a:extLst>
              </a:tr>
              <a:tr h="1512277">
                <a:tc>
                  <a:txBody>
                    <a:bodyPr/>
                    <a:lstStyle/>
                    <a:p>
                      <a:pPr marL="0" marR="0" algn="just">
                        <a:lnSpc>
                          <a:spcPct val="115000"/>
                        </a:lnSpc>
                        <a:spcBef>
                          <a:spcPts val="0"/>
                        </a:spcBef>
                        <a:spcAft>
                          <a:spcPts val="0"/>
                        </a:spcAft>
                      </a:pPr>
                      <a:r>
                        <a:rPr lang="en-US" sz="2200" b="1">
                          <a:effectLst/>
                        </a:rPr>
                        <a:t>Văn học – nghệ thuật</a:t>
                      </a:r>
                      <a:endParaRPr lang="en-US"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200" b="1" dirty="0">
                          <a:effectLst/>
                        </a:rPr>
                        <a:t>- </a:t>
                      </a:r>
                      <a:r>
                        <a:rPr lang="en-US" sz="2200" b="1" dirty="0" err="1">
                          <a:effectLst/>
                        </a:rPr>
                        <a:t>Văn</a:t>
                      </a:r>
                      <a:r>
                        <a:rPr lang="en-US" sz="2200" b="1" dirty="0">
                          <a:effectLst/>
                        </a:rPr>
                        <a:t> </a:t>
                      </a:r>
                      <a:r>
                        <a:rPr lang="en-US" sz="2200" b="1" dirty="0" err="1">
                          <a:effectLst/>
                        </a:rPr>
                        <a:t>học</a:t>
                      </a:r>
                      <a:r>
                        <a:rPr lang="en-US" sz="2200" b="1" dirty="0">
                          <a:effectLst/>
                        </a:rPr>
                        <a:t> </a:t>
                      </a:r>
                      <a:r>
                        <a:rPr lang="en-US" sz="2200" b="1" dirty="0" err="1">
                          <a:effectLst/>
                        </a:rPr>
                        <a:t>chữ</a:t>
                      </a:r>
                      <a:r>
                        <a:rPr lang="en-US" sz="2200" b="1" dirty="0">
                          <a:effectLst/>
                        </a:rPr>
                        <a:t> </a:t>
                      </a:r>
                      <a:r>
                        <a:rPr lang="en-US" sz="2200" b="1" dirty="0" err="1">
                          <a:effectLst/>
                        </a:rPr>
                        <a:t>Hán</a:t>
                      </a:r>
                      <a:r>
                        <a:rPr lang="en-US" sz="2200" b="1" dirty="0">
                          <a:effectLst/>
                        </a:rPr>
                        <a:t> </a:t>
                      </a:r>
                      <a:r>
                        <a:rPr lang="en-US" sz="2200" b="1" dirty="0" err="1">
                          <a:effectLst/>
                        </a:rPr>
                        <a:t>và</a:t>
                      </a:r>
                      <a:r>
                        <a:rPr lang="en-US" sz="2200" b="1" dirty="0">
                          <a:effectLst/>
                        </a:rPr>
                        <a:t> </a:t>
                      </a:r>
                      <a:r>
                        <a:rPr lang="en-US" sz="2200" b="1" dirty="0" err="1">
                          <a:effectLst/>
                        </a:rPr>
                        <a:t>chữ</a:t>
                      </a:r>
                      <a:r>
                        <a:rPr lang="en-US" sz="2200" b="1" dirty="0">
                          <a:effectLst/>
                        </a:rPr>
                        <a:t> </a:t>
                      </a:r>
                      <a:r>
                        <a:rPr lang="en-US" sz="2200" b="1" dirty="0" err="1">
                          <a:effectLst/>
                        </a:rPr>
                        <a:t>Nôm</a:t>
                      </a:r>
                      <a:r>
                        <a:rPr lang="en-US" sz="2200" b="1" dirty="0">
                          <a:effectLst/>
                        </a:rPr>
                        <a:t> </a:t>
                      </a:r>
                      <a:r>
                        <a:rPr lang="en-US" sz="2200" b="1" dirty="0" err="1">
                          <a:effectLst/>
                        </a:rPr>
                        <a:t>rất</a:t>
                      </a:r>
                      <a:r>
                        <a:rPr lang="en-US" sz="2200" b="1" dirty="0">
                          <a:effectLst/>
                        </a:rPr>
                        <a:t> </a:t>
                      </a:r>
                      <a:r>
                        <a:rPr lang="en-US" sz="2200" b="1" dirty="0" err="1">
                          <a:effectLst/>
                        </a:rPr>
                        <a:t>phát</a:t>
                      </a:r>
                      <a:r>
                        <a:rPr lang="en-US" sz="2200" b="1" dirty="0">
                          <a:effectLst/>
                        </a:rPr>
                        <a:t> </a:t>
                      </a:r>
                      <a:r>
                        <a:rPr lang="en-US" sz="2200" b="1" dirty="0" err="1">
                          <a:effectLst/>
                        </a:rPr>
                        <a:t>triển</a:t>
                      </a:r>
                      <a:r>
                        <a:rPr lang="en-US" sz="2200" b="1" dirty="0">
                          <a:effectLst/>
                        </a:rPr>
                        <a:t>.</a:t>
                      </a:r>
                    </a:p>
                    <a:p>
                      <a:pPr marL="0" marR="0" algn="just">
                        <a:lnSpc>
                          <a:spcPct val="115000"/>
                        </a:lnSpc>
                        <a:spcBef>
                          <a:spcPts val="0"/>
                        </a:spcBef>
                        <a:spcAft>
                          <a:spcPts val="0"/>
                        </a:spcAft>
                      </a:pPr>
                      <a:r>
                        <a:rPr lang="en-US" sz="2200" b="1" dirty="0">
                          <a:effectLst/>
                        </a:rPr>
                        <a:t>- </a:t>
                      </a:r>
                      <a:r>
                        <a:rPr lang="en-US" sz="2200" b="1" dirty="0" err="1">
                          <a:effectLst/>
                        </a:rPr>
                        <a:t>Nghệ</a:t>
                      </a:r>
                      <a:r>
                        <a:rPr lang="en-US" sz="2200" b="1" dirty="0">
                          <a:effectLst/>
                        </a:rPr>
                        <a:t> </a:t>
                      </a:r>
                      <a:r>
                        <a:rPr lang="en-US" sz="2200" b="1" dirty="0" err="1">
                          <a:effectLst/>
                        </a:rPr>
                        <a:t>thuật</a:t>
                      </a:r>
                      <a:r>
                        <a:rPr lang="en-US" sz="2200" b="1" dirty="0">
                          <a:effectLst/>
                        </a:rPr>
                        <a:t> </a:t>
                      </a:r>
                      <a:r>
                        <a:rPr lang="en-US" sz="2200" b="1" dirty="0" err="1">
                          <a:effectLst/>
                        </a:rPr>
                        <a:t>kiến</a:t>
                      </a:r>
                      <a:r>
                        <a:rPr lang="en-US" sz="2200" b="1" dirty="0">
                          <a:effectLst/>
                        </a:rPr>
                        <a:t> </a:t>
                      </a:r>
                      <a:r>
                        <a:rPr lang="en-US" sz="2200" b="1" dirty="0" err="1">
                          <a:effectLst/>
                        </a:rPr>
                        <a:t>trúc</a:t>
                      </a:r>
                      <a:r>
                        <a:rPr lang="en-US" sz="2200" b="1" dirty="0">
                          <a:effectLst/>
                        </a:rPr>
                        <a:t> </a:t>
                      </a:r>
                      <a:r>
                        <a:rPr lang="en-US" sz="2200" b="1" dirty="0" err="1">
                          <a:effectLst/>
                        </a:rPr>
                        <a:t>và</a:t>
                      </a:r>
                      <a:r>
                        <a:rPr lang="en-US" sz="2200" b="1" dirty="0">
                          <a:effectLst/>
                        </a:rPr>
                        <a:t> </a:t>
                      </a:r>
                      <a:r>
                        <a:rPr lang="en-US" sz="2200" b="1" dirty="0" err="1">
                          <a:effectLst/>
                        </a:rPr>
                        <a:t>điêu</a:t>
                      </a:r>
                      <a:r>
                        <a:rPr lang="en-US" sz="2200" b="1" dirty="0">
                          <a:effectLst/>
                        </a:rPr>
                        <a:t> </a:t>
                      </a:r>
                      <a:r>
                        <a:rPr lang="en-US" sz="2200" b="1" dirty="0" err="1">
                          <a:effectLst/>
                        </a:rPr>
                        <a:t>khắc</a:t>
                      </a:r>
                      <a:r>
                        <a:rPr lang="en-US" sz="2200" b="1" dirty="0">
                          <a:effectLst/>
                        </a:rPr>
                        <a:t> </a:t>
                      </a:r>
                      <a:r>
                        <a:rPr lang="en-US" sz="2200" b="1" dirty="0" err="1">
                          <a:effectLst/>
                        </a:rPr>
                        <a:t>thể</a:t>
                      </a:r>
                      <a:r>
                        <a:rPr lang="en-US" sz="2200" b="1" dirty="0">
                          <a:effectLst/>
                        </a:rPr>
                        <a:t> </a:t>
                      </a:r>
                      <a:r>
                        <a:rPr lang="en-US" sz="2200" b="1" dirty="0" err="1">
                          <a:effectLst/>
                        </a:rPr>
                        <a:t>hiện</a:t>
                      </a:r>
                      <a:r>
                        <a:rPr lang="en-US" sz="2200" b="1" dirty="0">
                          <a:effectLst/>
                        </a:rPr>
                        <a:t> </a:t>
                      </a:r>
                      <a:r>
                        <a:rPr lang="en-US" sz="2200" b="1" dirty="0" err="1">
                          <a:effectLst/>
                        </a:rPr>
                        <a:t>rõ</a:t>
                      </a:r>
                      <a:r>
                        <a:rPr lang="en-US" sz="2200" b="1" dirty="0">
                          <a:effectLst/>
                        </a:rPr>
                        <a:t> </a:t>
                      </a:r>
                      <a:r>
                        <a:rPr lang="en-US" sz="2200" b="1" dirty="0" err="1">
                          <a:effectLst/>
                        </a:rPr>
                        <a:t>nét</a:t>
                      </a:r>
                      <a:r>
                        <a:rPr lang="en-US" sz="2200" b="1" dirty="0">
                          <a:effectLst/>
                        </a:rPr>
                        <a:t> </a:t>
                      </a:r>
                      <a:r>
                        <a:rPr lang="en-US" sz="2200" b="1" dirty="0" err="1">
                          <a:effectLst/>
                        </a:rPr>
                        <a:t>trong</a:t>
                      </a:r>
                      <a:r>
                        <a:rPr lang="en-US" sz="2200" b="1" dirty="0">
                          <a:effectLst/>
                        </a:rPr>
                        <a:t> </a:t>
                      </a:r>
                      <a:r>
                        <a:rPr lang="en-US" sz="2200" b="1" dirty="0" err="1">
                          <a:effectLst/>
                        </a:rPr>
                        <a:t>các</a:t>
                      </a:r>
                      <a:r>
                        <a:rPr lang="en-US" sz="2200" b="1" dirty="0">
                          <a:effectLst/>
                        </a:rPr>
                        <a:t> </a:t>
                      </a:r>
                      <a:r>
                        <a:rPr lang="en-US" sz="2200" b="1" dirty="0" err="1">
                          <a:effectLst/>
                        </a:rPr>
                        <a:t>công</a:t>
                      </a:r>
                      <a:r>
                        <a:rPr lang="en-US" sz="2200" b="1" dirty="0">
                          <a:effectLst/>
                        </a:rPr>
                        <a:t> </a:t>
                      </a:r>
                      <a:r>
                        <a:rPr lang="en-US" sz="2200" b="1" dirty="0" err="1">
                          <a:effectLst/>
                        </a:rPr>
                        <a:t>trình</a:t>
                      </a:r>
                      <a:r>
                        <a:rPr lang="en-US" sz="2200" b="1" dirty="0">
                          <a:effectLst/>
                        </a:rPr>
                        <a:t> </a:t>
                      </a:r>
                      <a:r>
                        <a:rPr lang="en-US" sz="2200" b="1" dirty="0" err="1">
                          <a:effectLst/>
                        </a:rPr>
                        <a:t>xây</a:t>
                      </a:r>
                      <a:r>
                        <a:rPr lang="en-US" sz="2200" b="1" dirty="0">
                          <a:effectLst/>
                        </a:rPr>
                        <a:t> </a:t>
                      </a:r>
                      <a:r>
                        <a:rPr lang="en-US" sz="2200" b="1" dirty="0" err="1">
                          <a:effectLst/>
                        </a:rPr>
                        <a:t>dựng</a:t>
                      </a:r>
                      <a:r>
                        <a:rPr lang="en-US" sz="2200" b="1" dirty="0">
                          <a:effectLst/>
                        </a:rPr>
                        <a:t> </a:t>
                      </a:r>
                      <a:r>
                        <a:rPr lang="en-US" sz="2200" b="1" dirty="0" err="1">
                          <a:effectLst/>
                        </a:rPr>
                        <a:t>như</a:t>
                      </a:r>
                      <a:r>
                        <a:rPr lang="en-US" sz="2200" b="1" dirty="0">
                          <a:effectLst/>
                        </a:rPr>
                        <a:t> </a:t>
                      </a:r>
                      <a:r>
                        <a:rPr lang="en-US" sz="2200" b="1" dirty="0" err="1">
                          <a:effectLst/>
                        </a:rPr>
                        <a:t>kinh</a:t>
                      </a:r>
                      <a:r>
                        <a:rPr lang="en-US" sz="2200" b="1" dirty="0">
                          <a:effectLst/>
                        </a:rPr>
                        <a:t> </a:t>
                      </a:r>
                      <a:r>
                        <a:rPr lang="en-US" sz="2200" b="1" dirty="0" err="1">
                          <a:effectLst/>
                        </a:rPr>
                        <a:t>đô</a:t>
                      </a:r>
                      <a:r>
                        <a:rPr lang="en-US" sz="2200" b="1" dirty="0">
                          <a:effectLst/>
                        </a:rPr>
                        <a:t> </a:t>
                      </a:r>
                      <a:r>
                        <a:rPr lang="en-US" sz="2200" b="1" dirty="0" err="1">
                          <a:effectLst/>
                        </a:rPr>
                        <a:t>Thăng</a:t>
                      </a:r>
                      <a:r>
                        <a:rPr lang="en-US" sz="2200" b="1" dirty="0">
                          <a:effectLst/>
                        </a:rPr>
                        <a:t> Long, </a:t>
                      </a:r>
                      <a:r>
                        <a:rPr lang="en-US" sz="2200" b="1" dirty="0" err="1">
                          <a:effectLst/>
                        </a:rPr>
                        <a:t>thành</a:t>
                      </a:r>
                      <a:r>
                        <a:rPr lang="en-US" sz="2200" b="1" dirty="0">
                          <a:effectLst/>
                        </a:rPr>
                        <a:t> </a:t>
                      </a:r>
                      <a:r>
                        <a:rPr lang="en-US" sz="2200" b="1" dirty="0" err="1">
                          <a:effectLst/>
                        </a:rPr>
                        <a:t>Tây</a:t>
                      </a:r>
                      <a:r>
                        <a:rPr lang="en-US" sz="2200" b="1" dirty="0">
                          <a:effectLst/>
                        </a:rPr>
                        <a:t> </a:t>
                      </a:r>
                      <a:r>
                        <a:rPr lang="en-US" sz="2200" b="1" dirty="0" err="1">
                          <a:effectLst/>
                        </a:rPr>
                        <a:t>Đô</a:t>
                      </a:r>
                      <a:r>
                        <a:rPr lang="en-US" sz="2200" b="1" dirty="0">
                          <a:effectLst/>
                        </a:rPr>
                        <a:t>, </a:t>
                      </a:r>
                      <a:r>
                        <a:rPr lang="en-US" sz="2200" b="1" dirty="0" err="1">
                          <a:effectLst/>
                        </a:rPr>
                        <a:t>tháp</a:t>
                      </a:r>
                      <a:r>
                        <a:rPr lang="en-US" sz="2200" b="1" dirty="0">
                          <a:effectLst/>
                        </a:rPr>
                        <a:t> </a:t>
                      </a:r>
                      <a:r>
                        <a:rPr lang="en-US" sz="2200" b="1" dirty="0" err="1">
                          <a:effectLst/>
                        </a:rPr>
                        <a:t>Phổ</a:t>
                      </a:r>
                      <a:r>
                        <a:rPr lang="en-US" sz="2200" b="1" dirty="0">
                          <a:effectLst/>
                        </a:rPr>
                        <a:t> Minh…</a:t>
                      </a:r>
                    </a:p>
                    <a:p>
                      <a:pPr marL="0" marR="0" algn="just">
                        <a:lnSpc>
                          <a:spcPct val="115000"/>
                        </a:lnSpc>
                        <a:spcBef>
                          <a:spcPts val="0"/>
                        </a:spcBef>
                        <a:spcAft>
                          <a:spcPts val="0"/>
                        </a:spcAft>
                      </a:pPr>
                      <a:r>
                        <a:rPr lang="en-US" sz="2200" b="1" dirty="0">
                          <a:effectLst/>
                        </a:rPr>
                        <a:t>- </a:t>
                      </a:r>
                      <a:r>
                        <a:rPr lang="en-US" sz="2200" b="1" dirty="0" err="1">
                          <a:effectLst/>
                        </a:rPr>
                        <a:t>Nghệ</a:t>
                      </a:r>
                      <a:r>
                        <a:rPr lang="en-US" sz="2200" b="1" dirty="0">
                          <a:effectLst/>
                        </a:rPr>
                        <a:t> </a:t>
                      </a:r>
                      <a:r>
                        <a:rPr lang="en-US" sz="2200" b="1" dirty="0" err="1">
                          <a:effectLst/>
                        </a:rPr>
                        <a:t>thuật</a:t>
                      </a:r>
                      <a:r>
                        <a:rPr lang="en-US" sz="2200" b="1" dirty="0">
                          <a:effectLst/>
                        </a:rPr>
                        <a:t> </a:t>
                      </a:r>
                      <a:r>
                        <a:rPr lang="en-US" sz="2200" b="1" dirty="0" err="1">
                          <a:effectLst/>
                        </a:rPr>
                        <a:t>diễn</a:t>
                      </a:r>
                      <a:r>
                        <a:rPr lang="en-US" sz="2200" b="1" dirty="0">
                          <a:effectLst/>
                        </a:rPr>
                        <a:t> </a:t>
                      </a:r>
                      <a:r>
                        <a:rPr lang="en-US" sz="2200" b="1" dirty="0" err="1">
                          <a:effectLst/>
                        </a:rPr>
                        <a:t>xướng</a:t>
                      </a:r>
                      <a:r>
                        <a:rPr lang="en-US" sz="2200" b="1" dirty="0">
                          <a:effectLst/>
                        </a:rPr>
                        <a:t> </a:t>
                      </a:r>
                      <a:r>
                        <a:rPr lang="en-US" sz="2200" b="1" dirty="0" err="1">
                          <a:effectLst/>
                        </a:rPr>
                        <a:t>phát</a:t>
                      </a:r>
                      <a:r>
                        <a:rPr lang="en-US" sz="2200" b="1" dirty="0">
                          <a:effectLst/>
                        </a:rPr>
                        <a:t> </a:t>
                      </a:r>
                      <a:r>
                        <a:rPr lang="en-US" sz="2200" b="1" dirty="0" err="1">
                          <a:effectLst/>
                        </a:rPr>
                        <a:t>triển</a:t>
                      </a:r>
                      <a:r>
                        <a:rPr lang="en-US" sz="2200" b="1" dirty="0">
                          <a:effectLst/>
                        </a:rPr>
                        <a:t> </a:t>
                      </a:r>
                      <a:r>
                        <a:rPr lang="en-US" sz="2200" b="1" dirty="0" err="1">
                          <a:effectLst/>
                        </a:rPr>
                        <a:t>nhiều</a:t>
                      </a:r>
                      <a:r>
                        <a:rPr lang="en-US" sz="2200" b="1" dirty="0">
                          <a:effectLst/>
                        </a:rPr>
                        <a:t> </a:t>
                      </a:r>
                      <a:r>
                        <a:rPr lang="en-US" sz="2200" b="1" dirty="0" err="1">
                          <a:effectLst/>
                        </a:rPr>
                        <a:t>loại</a:t>
                      </a:r>
                      <a:r>
                        <a:rPr lang="en-US" sz="2200" b="1" dirty="0">
                          <a:effectLst/>
                        </a:rPr>
                        <a:t> </a:t>
                      </a:r>
                      <a:r>
                        <a:rPr lang="en-US" sz="2200" b="1" dirty="0" err="1">
                          <a:effectLst/>
                        </a:rPr>
                        <a:t>hình</a:t>
                      </a:r>
                      <a:r>
                        <a:rPr lang="en-US" sz="2200" b="1" dirty="0">
                          <a:effectLst/>
                        </a:rPr>
                        <a:t> </a:t>
                      </a:r>
                      <a:r>
                        <a:rPr lang="en-US" sz="2200" b="1" dirty="0" err="1">
                          <a:effectLst/>
                        </a:rPr>
                        <a:t>như</a:t>
                      </a:r>
                      <a:r>
                        <a:rPr lang="en-US" sz="2200" b="1" dirty="0">
                          <a:effectLst/>
                        </a:rPr>
                        <a:t>: </a:t>
                      </a:r>
                      <a:r>
                        <a:rPr lang="en-US" sz="2200" b="1" dirty="0" err="1">
                          <a:effectLst/>
                        </a:rPr>
                        <a:t>chèo</a:t>
                      </a:r>
                      <a:r>
                        <a:rPr lang="en-US" sz="2200" b="1" dirty="0">
                          <a:effectLst/>
                        </a:rPr>
                        <a:t>, </a:t>
                      </a:r>
                      <a:r>
                        <a:rPr lang="en-US" sz="2200" b="1" dirty="0" err="1">
                          <a:effectLst/>
                        </a:rPr>
                        <a:t>tuồng</a:t>
                      </a:r>
                      <a:r>
                        <a:rPr lang="en-US" sz="2200" b="1" dirty="0">
                          <a:effectLst/>
                        </a:rPr>
                        <a:t>, </a:t>
                      </a:r>
                      <a:r>
                        <a:rPr lang="en-US" sz="2200" b="1" dirty="0" err="1">
                          <a:effectLst/>
                        </a:rPr>
                        <a:t>hát</a:t>
                      </a:r>
                      <a:r>
                        <a:rPr lang="en-US" sz="2200" b="1" dirty="0">
                          <a:effectLst/>
                        </a:rPr>
                        <a:t> </a:t>
                      </a:r>
                      <a:r>
                        <a:rPr lang="en-US" sz="2200" b="1" dirty="0" err="1">
                          <a:effectLst/>
                        </a:rPr>
                        <a:t>xẩm</a:t>
                      </a:r>
                      <a:r>
                        <a:rPr lang="en-US" sz="2200" b="1" dirty="0">
                          <a:effectLst/>
                        </a:rPr>
                        <a:t>, </a:t>
                      </a:r>
                      <a:r>
                        <a:rPr lang="en-US" sz="2200" b="1" dirty="0" err="1">
                          <a:effectLst/>
                        </a:rPr>
                        <a:t>múa</a:t>
                      </a:r>
                      <a:r>
                        <a:rPr lang="en-US" sz="2200" b="1" dirty="0">
                          <a:effectLst/>
                        </a:rPr>
                        <a:t> </a:t>
                      </a:r>
                      <a:r>
                        <a:rPr lang="en-US" sz="2200" b="1" dirty="0" err="1">
                          <a:effectLst/>
                        </a:rPr>
                        <a:t>rối</a:t>
                      </a:r>
                      <a:r>
                        <a:rPr lang="en-US" sz="2200" b="1" dirty="0">
                          <a:effectLst/>
                        </a:rPr>
                        <a:t>…</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1410813"/>
                  </a:ext>
                </a:extLst>
              </a:tr>
            </a:tbl>
          </a:graphicData>
        </a:graphic>
      </p:graphicFrame>
    </p:spTree>
    <p:extLst>
      <p:ext uri="{BB962C8B-B14F-4D97-AF65-F5344CB8AC3E}">
        <p14:creationId xmlns:p14="http://schemas.microsoft.com/office/powerpoint/2010/main" val="3492319017"/>
      </p:ext>
    </p:extLst>
  </p:cSld>
  <p:clrMapOvr>
    <a:masterClrMapping/>
  </p:clrMapOvr>
  <p:transition spd="slow" advTm="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7028" y="1912938"/>
            <a:ext cx="10729171" cy="4093428"/>
          </a:xfrm>
          <a:prstGeom prst="rect">
            <a:avLst/>
          </a:prstGeom>
          <a:noFill/>
        </p:spPr>
        <p:txBody>
          <a:bodyPr wrap="square" rtlCol="0">
            <a:spAutoFit/>
          </a:bodyPr>
          <a:lstStyle/>
          <a:p>
            <a:r>
              <a:rPr lang="vi-VN" sz="2000" b="1" i="1" dirty="0"/>
              <a:t>1</a:t>
            </a:r>
            <a:r>
              <a:rPr lang="en-US" sz="2000" b="1" i="1" dirty="0"/>
              <a:t>:</a:t>
            </a:r>
            <a:r>
              <a:rPr lang="vi-VN" sz="2000" b="1" i="1" dirty="0"/>
              <a:t> Vị vua Lý nào nhường ngôi cho Trần Cảnh, mở ra triều đại nhà Trần?</a:t>
            </a:r>
            <a:endParaRPr lang="en-US" sz="2000" dirty="0"/>
          </a:p>
          <a:p>
            <a:r>
              <a:rPr lang="vi-VN" sz="2000" dirty="0"/>
              <a:t>A. Lý Anh Tông.       B. Lý Cao Tông.       </a:t>
            </a:r>
            <a:r>
              <a:rPr lang="vi-VN" sz="2000" b="1" dirty="0"/>
              <a:t>C. Lý Chiêu Hoàng.</a:t>
            </a:r>
            <a:r>
              <a:rPr lang="vi-VN" sz="2000" dirty="0"/>
              <a:t>         D. Lý Huệ Tông.</a:t>
            </a:r>
            <a:endParaRPr lang="en-US" sz="2000" dirty="0"/>
          </a:p>
          <a:p>
            <a:r>
              <a:rPr lang="vi-VN" sz="2000" b="1" i="1" dirty="0"/>
              <a:t>2</a:t>
            </a:r>
            <a:r>
              <a:rPr lang="en-US" sz="2000" b="1" i="1" dirty="0"/>
              <a:t>:</a:t>
            </a:r>
            <a:r>
              <a:rPr lang="vi-VN" sz="2000" b="1" i="1" dirty="0"/>
              <a:t> Nhà Trần thay nhà Lý có ý nghĩa như thế nào?</a:t>
            </a:r>
            <a:endParaRPr lang="en-US" sz="2000" dirty="0"/>
          </a:p>
          <a:p>
            <a:r>
              <a:rPr lang="vi-VN" sz="2000" b="1" dirty="0"/>
              <a:t>A. Củng cố chế độ quân chủ trung ương tập quyền vững mạnh.</a:t>
            </a:r>
            <a:endParaRPr lang="en-US" sz="2000" dirty="0"/>
          </a:p>
          <a:p>
            <a:r>
              <a:rPr lang="vi-VN" sz="2000" dirty="0"/>
              <a:t>B. Tạo điều kiện cho nền quân chủ phát triển vững mạnh.</a:t>
            </a:r>
            <a:endParaRPr lang="en-US" sz="2000" dirty="0"/>
          </a:p>
          <a:p>
            <a:r>
              <a:rPr lang="vi-VN" sz="2000" dirty="0"/>
              <a:t>C. Làm cho chế độ phong kiến suy sụp.</a:t>
            </a:r>
            <a:endParaRPr lang="en-US" sz="2000" dirty="0"/>
          </a:p>
          <a:p>
            <a:r>
              <a:rPr lang="vi-VN" sz="2000" dirty="0"/>
              <a:t>D. Chứng tỏ nhà Trần mạnh hơn nhà Lý.</a:t>
            </a:r>
            <a:endParaRPr lang="en-US" sz="2000" dirty="0"/>
          </a:p>
          <a:p>
            <a:r>
              <a:rPr lang="vi-VN" sz="2000" b="1" i="1" dirty="0"/>
              <a:t>3: Điểm giống nhau về tổ chức quân đội thời Lý với thời Trần là</a:t>
            </a:r>
            <a:endParaRPr lang="en-US" sz="2000" dirty="0"/>
          </a:p>
          <a:p>
            <a:r>
              <a:rPr lang="vi-VN" sz="2000" b="1" dirty="0"/>
              <a:t>A. thực hiện chính sách “ngụ binh ư nông”.</a:t>
            </a:r>
            <a:endParaRPr lang="en-US" sz="2000" dirty="0"/>
          </a:p>
          <a:p>
            <a:r>
              <a:rPr lang="vi-VN" sz="2000" dirty="0"/>
              <a:t>B. thực hiện nền quốc phòng toàn dân.</a:t>
            </a:r>
            <a:endParaRPr lang="en-US" sz="2000" dirty="0"/>
          </a:p>
          <a:p>
            <a:r>
              <a:rPr lang="vi-VN" sz="2000" dirty="0"/>
              <a:t>C. xây dựng theo hướng đông đảo, tinh nhuệ”.</a:t>
            </a:r>
            <a:endParaRPr lang="en-US" sz="2000" dirty="0"/>
          </a:p>
          <a:p>
            <a:r>
              <a:rPr lang="vi-VN" sz="2000" dirty="0"/>
              <a:t>D. xây dựng theo hướng “cốt tinh nhuệ, không cốt đồng”.</a:t>
            </a:r>
            <a:endParaRPr lang="en-US" sz="2000" dirty="0"/>
          </a:p>
          <a:p>
            <a:endParaRPr lang="en-US" sz="2000" dirty="0"/>
          </a:p>
        </p:txBody>
      </p:sp>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33400"/>
            <a:ext cx="11201400" cy="6001643"/>
          </a:xfrm>
          <a:prstGeom prst="rect">
            <a:avLst/>
          </a:prstGeom>
          <a:noFill/>
        </p:spPr>
        <p:txBody>
          <a:bodyPr wrap="square" rtlCol="0">
            <a:spAutoFit/>
          </a:bodyPr>
          <a:lstStyle/>
          <a:p>
            <a:r>
              <a:rPr lang="vi-VN" sz="2400" b="1" i="1" dirty="0"/>
              <a:t>4: Ý nào không phản ánh đúng những chủ trương, biện pháp để phục hồi và phát triển kinh tế của nhà Trần?</a:t>
            </a:r>
            <a:endParaRPr lang="en-US" sz="2400" dirty="0"/>
          </a:p>
          <a:p>
            <a:r>
              <a:rPr lang="vi-VN" sz="2400" dirty="0"/>
              <a:t>A. Tích cực khai hoang, giảm tô thuế cho nhân dân.</a:t>
            </a:r>
            <a:endParaRPr lang="en-US" sz="2400" dirty="0"/>
          </a:p>
          <a:p>
            <a:r>
              <a:rPr lang="vi-VN" sz="2400" dirty="0"/>
              <a:t>B. Đắp để phòng lụt, xây dựng các công trình thuỷ lợi.</a:t>
            </a:r>
            <a:endParaRPr lang="en-US" sz="2400" dirty="0"/>
          </a:p>
          <a:p>
            <a:r>
              <a:rPr lang="vi-VN" sz="2400" dirty="0"/>
              <a:t>C. Lập điền trang.</a:t>
            </a:r>
            <a:endParaRPr lang="en-US" sz="2400" dirty="0"/>
          </a:p>
          <a:p>
            <a:r>
              <a:rPr lang="vi-VN" sz="2400" dirty="0"/>
              <a:t>D. Cày ruộng tịch điền.</a:t>
            </a:r>
            <a:endParaRPr lang="en-US" sz="2400" dirty="0"/>
          </a:p>
          <a:p>
            <a:r>
              <a:rPr lang="vi-VN" sz="2400" b="1" i="1" dirty="0"/>
              <a:t>5: Biểu hiện nào cho thấy dưới thời Trần hoạt động sản xuất thủ công nghiệp đã bước đầu mang tính chuyên môn hoá?</a:t>
            </a:r>
            <a:endParaRPr lang="en-US" sz="2400" dirty="0"/>
          </a:p>
          <a:p>
            <a:r>
              <a:rPr lang="vi-VN" sz="2400" dirty="0"/>
              <a:t>A. Hình thành các công trường thủ công.</a:t>
            </a:r>
            <a:endParaRPr lang="en-US" sz="2400" dirty="0"/>
          </a:p>
          <a:p>
            <a:r>
              <a:rPr lang="vi-VN" sz="2400" dirty="0"/>
              <a:t>B. Xuất hiện nhiều thợ thủ công giỏi.</a:t>
            </a:r>
            <a:endParaRPr lang="en-US" sz="2400" dirty="0"/>
          </a:p>
          <a:p>
            <a:r>
              <a:rPr lang="vi-VN" sz="2400" dirty="0"/>
              <a:t>C. Xuất hiện nhiều làng nghề, phường nghề thủ công.</a:t>
            </a:r>
            <a:endParaRPr lang="en-US" sz="2400" dirty="0"/>
          </a:p>
          <a:p>
            <a:r>
              <a:rPr lang="vi-VN" sz="2400" dirty="0"/>
              <a:t>D. Trình độ kĩ thuật được nâng cao.</a:t>
            </a:r>
            <a:endParaRPr lang="en-US" sz="2400" dirty="0"/>
          </a:p>
          <a:p>
            <a:r>
              <a:rPr lang="vi-VN" sz="2400" b="1" i="1" dirty="0"/>
              <a:t>6: Tầng lớp thấp kém nhất trong xã hội thời Trần là</a:t>
            </a:r>
            <a:endParaRPr lang="en-US" sz="2400" dirty="0"/>
          </a:p>
          <a:p>
            <a:pPr marL="457200" indent="-457200">
              <a:buAutoNum type="alphaUcPeriod"/>
            </a:pPr>
            <a:r>
              <a:rPr lang="vi-VN" sz="2400" dirty="0" smtClean="0"/>
              <a:t>nông </a:t>
            </a:r>
            <a:r>
              <a:rPr lang="vi-VN" sz="2400" dirty="0"/>
              <a:t>dân.          B. thợ thủ công.             </a:t>
            </a:r>
            <a:endParaRPr lang="en-US" sz="2400" dirty="0" smtClean="0"/>
          </a:p>
          <a:p>
            <a:r>
              <a:rPr lang="vi-VN" sz="2400" dirty="0" smtClean="0"/>
              <a:t>C</a:t>
            </a:r>
            <a:r>
              <a:rPr lang="vi-VN" sz="2400" dirty="0"/>
              <a:t>. thương nhân.          D. nông nô, nô tì.</a:t>
            </a:r>
            <a:endParaRPr lang="en-US" sz="2400" dirty="0"/>
          </a:p>
          <a:p>
            <a:endParaRPr lang="en-US" sz="2400" dirty="0"/>
          </a:p>
        </p:txBody>
      </p:sp>
    </p:spTree>
    <p:extLst>
      <p:ext uri="{BB962C8B-B14F-4D97-AF65-F5344CB8AC3E}">
        <p14:creationId xmlns:p14="http://schemas.microsoft.com/office/powerpoint/2010/main" val="8605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a:spLocks noChangeArrowheads="1"/>
          </p:cNvSpPr>
          <p:nvPr/>
        </p:nvSpPr>
        <p:spPr bwMode="auto">
          <a:xfrm>
            <a:off x="304800" y="76200"/>
            <a:ext cx="11106151" cy="351487"/>
          </a:xfrm>
          <a:prstGeom prst="rect">
            <a:avLst/>
          </a:prstGeom>
          <a:noFill/>
          <a:ln w="9525">
            <a:noFill/>
            <a:miter lim="800000"/>
            <a:headEnd/>
            <a:tailEnd/>
          </a:ln>
        </p:spPr>
        <p:txBody>
          <a:bodyPr wrap="square" lIns="43288" tIns="21644" rIns="43288" bIns="21644">
            <a:spAutoFit/>
          </a:bodyPr>
          <a:lstStyle/>
          <a:p>
            <a:pPr>
              <a:spcAft>
                <a:spcPts val="0"/>
              </a:spcAft>
            </a:pPr>
            <a:r>
              <a:rPr lang="en-US" sz="2000" b="1" dirty="0">
                <a:solidFill>
                  <a:srgbClr val="FF0000"/>
                </a:solidFill>
                <a:latin typeface="Times New Roman" panose="02020603050405020304" pitchFamily="18" charset="0"/>
                <a:ea typeface="Times New Roman" panose="02020603050405020304" pitchFamily="18" charset="0"/>
              </a:rPr>
              <a:t>1. </a:t>
            </a:r>
            <a:r>
              <a:rPr lang="en-US" sz="2000" b="1" dirty="0" err="1">
                <a:solidFill>
                  <a:srgbClr val="FF0000"/>
                </a:solidFill>
                <a:latin typeface="Times New Roman" panose="02020603050405020304" pitchFamily="18" charset="0"/>
                <a:ea typeface="Times New Roman" panose="02020603050405020304" pitchFamily="18" charset="0"/>
              </a:rPr>
              <a:t>Lập</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và</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hoàn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thành</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bảng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thống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kê</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về</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một</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số</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thành</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tựu</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chính</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trên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các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lĩnh</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vực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theo</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mẫu</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dưới</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đây</a:t>
            </a:r>
            <a:r>
              <a:rPr lang="en-US" sz="2000" b="1" dirty="0">
                <a:solidFill>
                  <a:srgbClr val="FF0000"/>
                </a:solidFill>
                <a:latin typeface="Times New Roman" panose="02020603050405020304" pitchFamily="18" charset="0"/>
                <a:ea typeface="Times New Roman" panose="02020603050405020304" pitchFamily="18" charset="0"/>
              </a:rPr>
              <a:t>.</a:t>
            </a:r>
            <a:endParaRPr lang="vi-VN" sz="2000" b="1" dirty="0">
              <a:solidFill>
                <a:srgbClr val="FF0000"/>
              </a:solidFill>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96A478B1-BC92-418A-BB20-2F8FFC64F498}"/>
              </a:ext>
            </a:extLst>
          </p:cNvPr>
          <p:cNvGraphicFramePr>
            <a:graphicFrameLocks noGrp="1"/>
          </p:cNvGraphicFramePr>
          <p:nvPr>
            <p:extLst>
              <p:ext uri="{D42A27DB-BD31-4B8C-83A1-F6EECF244321}">
                <p14:modId xmlns:p14="http://schemas.microsoft.com/office/powerpoint/2010/main" val="3526788015"/>
              </p:ext>
            </p:extLst>
          </p:nvPr>
        </p:nvGraphicFramePr>
        <p:xfrm>
          <a:off x="381000" y="609600"/>
          <a:ext cx="11429999" cy="6089518"/>
        </p:xfrm>
        <a:graphic>
          <a:graphicData uri="http://schemas.openxmlformats.org/drawingml/2006/table">
            <a:tbl>
              <a:tblPr firstRow="1" firstCol="1" bandRow="1">
                <a:tableStyleId>{5940675A-B579-460E-94D1-54222C63F5DA}</a:tableStyleId>
              </a:tblPr>
              <a:tblGrid>
                <a:gridCol w="685800">
                  <a:extLst>
                    <a:ext uri="{9D8B030D-6E8A-4147-A177-3AD203B41FA5}">
                      <a16:colId xmlns:a16="http://schemas.microsoft.com/office/drawing/2014/main" val="1483409325"/>
                    </a:ext>
                  </a:extLst>
                </a:gridCol>
                <a:gridCol w="1786700">
                  <a:extLst>
                    <a:ext uri="{9D8B030D-6E8A-4147-A177-3AD203B41FA5}">
                      <a16:colId xmlns:a16="http://schemas.microsoft.com/office/drawing/2014/main" val="1045655580"/>
                    </a:ext>
                  </a:extLst>
                </a:gridCol>
                <a:gridCol w="4995100">
                  <a:extLst>
                    <a:ext uri="{9D8B030D-6E8A-4147-A177-3AD203B41FA5}">
                      <a16:colId xmlns:a16="http://schemas.microsoft.com/office/drawing/2014/main" val="320413341"/>
                    </a:ext>
                  </a:extLst>
                </a:gridCol>
                <a:gridCol w="3962399">
                  <a:extLst>
                    <a:ext uri="{9D8B030D-6E8A-4147-A177-3AD203B41FA5}">
                      <a16:colId xmlns:a16="http://schemas.microsoft.com/office/drawing/2014/main" val="2874150669"/>
                    </a:ext>
                  </a:extLst>
                </a:gridCol>
              </a:tblGrid>
              <a:tr h="275050">
                <a:tc>
                  <a:txBody>
                    <a:bodyPr/>
                    <a:lstStyle/>
                    <a:p>
                      <a:pPr algn="just"/>
                      <a:r>
                        <a:rPr lang="en-US" sz="2000" b="1">
                          <a:effectLst/>
                        </a:rPr>
                        <a:t>STT</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Lĩnh</a:t>
                      </a:r>
                      <a:r>
                        <a:rPr lang="en-US" sz="2000" b="1" dirty="0">
                          <a:effectLst/>
                        </a:rPr>
                        <a:t> </a:t>
                      </a:r>
                      <a:r>
                        <a:rPr lang="en-US" sz="2000" b="1" dirty="0" err="1">
                          <a:effectLst/>
                        </a:rPr>
                        <a:t>vực</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Thành</a:t>
                      </a:r>
                      <a:r>
                        <a:rPr lang="en-US" sz="2000" b="1" dirty="0">
                          <a:effectLst/>
                        </a:rPr>
                        <a:t> </a:t>
                      </a:r>
                      <a:r>
                        <a:rPr lang="en-US" sz="2000" b="1" dirty="0" err="1">
                          <a:effectLst/>
                        </a:rPr>
                        <a:t>tựu</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a:effectLst/>
                        </a:rPr>
                        <a:t>Ý </a:t>
                      </a:r>
                      <a:r>
                        <a:rPr lang="en-US" sz="2000" b="1" dirty="0" err="1">
                          <a:effectLst/>
                        </a:rPr>
                        <a:t>nghĩa</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2195335060"/>
                  </a:ext>
                </a:extLst>
              </a:tr>
              <a:tr h="1375248">
                <a:tc>
                  <a:txBody>
                    <a:bodyPr/>
                    <a:lstStyle/>
                    <a:p>
                      <a:pPr algn="just"/>
                      <a:r>
                        <a:rPr lang="en-US" sz="2000" b="1">
                          <a:effectLst/>
                        </a:rPr>
                        <a:t>1</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Tư</a:t>
                      </a:r>
                      <a:r>
                        <a:rPr lang="en-US" sz="2000" b="1" dirty="0">
                          <a:effectLst/>
                        </a:rPr>
                        <a:t> </a:t>
                      </a:r>
                      <a:r>
                        <a:rPr lang="en-US" sz="2000" b="1" dirty="0" err="1">
                          <a:effectLst/>
                        </a:rPr>
                        <a:t>tưởng</a:t>
                      </a:r>
                      <a:r>
                        <a:rPr lang="en-US" sz="2000" b="1" dirty="0">
                          <a:effectLst/>
                        </a:rPr>
                        <a:t>, </a:t>
                      </a:r>
                      <a:r>
                        <a:rPr lang="en-US" sz="2000" b="1" dirty="0" err="1">
                          <a:effectLst/>
                        </a:rPr>
                        <a:t>tôn</a:t>
                      </a:r>
                      <a:r>
                        <a:rPr lang="en-US" sz="2000" b="1" dirty="0">
                          <a:effectLst/>
                        </a:rPr>
                        <a:t> </a:t>
                      </a:r>
                      <a:r>
                        <a:rPr lang="en-US" sz="2000" b="1" dirty="0" err="1">
                          <a:effectLst/>
                        </a:rPr>
                        <a:t>giáo</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r>
                        <a:rPr lang="en-US" sz="2000" b="1" dirty="0">
                          <a:effectLst/>
                        </a:rPr>
                        <a:t>+ </a:t>
                      </a:r>
                      <a:r>
                        <a:rPr lang="en-US" sz="2000" b="1" dirty="0" err="1">
                          <a:effectLst/>
                        </a:rPr>
                        <a:t>Nho</a:t>
                      </a:r>
                      <a:r>
                        <a:rPr lang="en-US" sz="2000" b="1" dirty="0">
                          <a:effectLst/>
                        </a:rPr>
                        <a:t> </a:t>
                      </a:r>
                      <a:r>
                        <a:rPr lang="en-US" sz="2000" b="1" dirty="0" err="1">
                          <a:effectLst/>
                        </a:rPr>
                        <a:t>giáo</a:t>
                      </a:r>
                      <a:r>
                        <a:rPr lang="en-US" sz="2000" b="1" dirty="0">
                          <a:effectLst/>
                        </a:rPr>
                        <a:t>: </a:t>
                      </a:r>
                      <a:r>
                        <a:rPr lang="en-US" sz="2000" b="1" dirty="0" err="1">
                          <a:effectLst/>
                        </a:rPr>
                        <a:t>được</a:t>
                      </a:r>
                      <a:r>
                        <a:rPr lang="en-US" sz="2000" b="1" dirty="0">
                          <a:effectLst/>
                        </a:rPr>
                        <a:t> </a:t>
                      </a:r>
                      <a:r>
                        <a:rPr lang="en-US" sz="2000" b="1" dirty="0" err="1">
                          <a:effectLst/>
                        </a:rPr>
                        <a:t>coi</a:t>
                      </a:r>
                      <a:r>
                        <a:rPr lang="en-US" sz="2000" b="1" dirty="0">
                          <a:effectLst/>
                        </a:rPr>
                        <a:t> </a:t>
                      </a:r>
                      <a:r>
                        <a:rPr lang="en-US" sz="2000" b="1" dirty="0" err="1">
                          <a:effectLst/>
                        </a:rPr>
                        <a:t>trọng</a:t>
                      </a:r>
                      <a:r>
                        <a:rPr lang="en-US" sz="2000" b="1" dirty="0">
                          <a:effectLst/>
                        </a:rPr>
                        <a:t>; </a:t>
                      </a:r>
                      <a:r>
                        <a:rPr lang="en-US" sz="2000" b="1" dirty="0" err="1">
                          <a:effectLst/>
                        </a:rPr>
                        <a:t>nhiều</a:t>
                      </a:r>
                      <a:r>
                        <a:rPr lang="en-US" sz="2000" b="1" dirty="0">
                          <a:effectLst/>
                        </a:rPr>
                        <a:t> </a:t>
                      </a:r>
                      <a:r>
                        <a:rPr lang="en-US" sz="2000" b="1" dirty="0" err="1">
                          <a:effectLst/>
                        </a:rPr>
                        <a:t>người</a:t>
                      </a:r>
                      <a:r>
                        <a:rPr lang="en-US" sz="2000" b="1" dirty="0">
                          <a:effectLst/>
                        </a:rPr>
                        <a:t> </a:t>
                      </a:r>
                      <a:r>
                        <a:rPr lang="en-US" sz="2000" b="1" dirty="0" err="1">
                          <a:effectLst/>
                        </a:rPr>
                        <a:t>làm</a:t>
                      </a:r>
                      <a:r>
                        <a:rPr lang="en-US" sz="2000" b="1" dirty="0">
                          <a:effectLst/>
                        </a:rPr>
                        <a:t> </a:t>
                      </a:r>
                      <a:r>
                        <a:rPr lang="en-US" sz="2000" b="1" dirty="0" err="1">
                          <a:effectLst/>
                        </a:rPr>
                        <a:t>quan</a:t>
                      </a:r>
                      <a:r>
                        <a:rPr lang="en-US" sz="2000" b="1" dirty="0">
                          <a:effectLst/>
                        </a:rPr>
                        <a:t>…</a:t>
                      </a:r>
                      <a:endParaRPr lang="vi-VN" sz="2000" b="1" dirty="0">
                        <a:effectLst/>
                      </a:endParaRPr>
                    </a:p>
                    <a:p>
                      <a:pPr algn="just">
                        <a:lnSpc>
                          <a:spcPts val="1650"/>
                        </a:lnSpc>
                      </a:pPr>
                      <a:r>
                        <a:rPr lang="en-US" sz="2000" b="1" dirty="0">
                          <a:effectLst/>
                        </a:rPr>
                        <a:t>+ </a:t>
                      </a:r>
                      <a:r>
                        <a:rPr lang="en-US" sz="2000" b="1" dirty="0" err="1">
                          <a:effectLst/>
                        </a:rPr>
                        <a:t>Phật</a:t>
                      </a:r>
                      <a:r>
                        <a:rPr lang="en-US" sz="2000" b="1" dirty="0">
                          <a:effectLst/>
                        </a:rPr>
                        <a:t> </a:t>
                      </a:r>
                      <a:r>
                        <a:rPr lang="en-US" sz="2000" b="1" dirty="0" err="1">
                          <a:effectLst/>
                        </a:rPr>
                        <a:t>giáo</a:t>
                      </a:r>
                      <a:r>
                        <a:rPr lang="en-US" sz="2000" b="1" dirty="0">
                          <a:effectLst/>
                        </a:rPr>
                        <a:t>: </a:t>
                      </a:r>
                      <a:r>
                        <a:rPr lang="en-US" sz="2000" b="1" dirty="0" err="1">
                          <a:effectLst/>
                        </a:rPr>
                        <a:t>được</a:t>
                      </a:r>
                      <a:r>
                        <a:rPr lang="en-US" sz="2000" b="1" dirty="0">
                          <a:effectLst/>
                        </a:rPr>
                        <a:t> </a:t>
                      </a:r>
                      <a:r>
                        <a:rPr lang="en-US" sz="2000" b="1" dirty="0" err="1">
                          <a:effectLst/>
                        </a:rPr>
                        <a:t>tôn</a:t>
                      </a:r>
                      <a:r>
                        <a:rPr lang="en-US" sz="2000" b="1" dirty="0">
                          <a:effectLst/>
                        </a:rPr>
                        <a:t> sung: </a:t>
                      </a:r>
                      <a:r>
                        <a:rPr lang="en-US" sz="2000" b="1" dirty="0" err="1">
                          <a:effectLst/>
                        </a:rPr>
                        <a:t>thiền</a:t>
                      </a:r>
                      <a:r>
                        <a:rPr lang="en-US" sz="2000" b="1" dirty="0">
                          <a:effectLst/>
                        </a:rPr>
                        <a:t> </a:t>
                      </a:r>
                      <a:r>
                        <a:rPr lang="en-US" sz="2000" b="1" dirty="0" err="1">
                          <a:effectLst/>
                        </a:rPr>
                        <a:t>phái</a:t>
                      </a:r>
                      <a:r>
                        <a:rPr lang="en-US" sz="2000" b="1" dirty="0">
                          <a:effectLst/>
                        </a:rPr>
                        <a:t> </a:t>
                      </a:r>
                      <a:r>
                        <a:rPr lang="en-US" sz="2000" b="1" dirty="0" err="1">
                          <a:effectLst/>
                        </a:rPr>
                        <a:t>Trúc</a:t>
                      </a:r>
                      <a:r>
                        <a:rPr lang="en-US" sz="2000" b="1" dirty="0">
                          <a:effectLst/>
                        </a:rPr>
                        <a:t> </a:t>
                      </a:r>
                      <a:r>
                        <a:rPr lang="en-US" sz="2000" b="1" dirty="0" err="1">
                          <a:effectLst/>
                        </a:rPr>
                        <a:t>Lâm</a:t>
                      </a:r>
                      <a:r>
                        <a:rPr lang="en-US" sz="2000" b="1" dirty="0">
                          <a:effectLst/>
                        </a:rPr>
                        <a:t>…</a:t>
                      </a:r>
                      <a:endParaRPr lang="vi-VN" sz="2000" b="1" dirty="0">
                        <a:effectLst/>
                      </a:endParaRPr>
                    </a:p>
                    <a:p>
                      <a:pPr algn="just">
                        <a:lnSpc>
                          <a:spcPts val="1650"/>
                        </a:lnSpc>
                      </a:pPr>
                      <a:r>
                        <a:rPr lang="en-US" sz="2000" b="1" dirty="0">
                          <a:effectLst/>
                        </a:rPr>
                        <a:t>+ </a:t>
                      </a:r>
                      <a:r>
                        <a:rPr lang="en-US" sz="2000" b="1" dirty="0" err="1">
                          <a:effectLst/>
                        </a:rPr>
                        <a:t>Đạo</a:t>
                      </a:r>
                      <a:r>
                        <a:rPr lang="en-US" sz="2000" b="1" dirty="0">
                          <a:effectLst/>
                        </a:rPr>
                        <a:t> </a:t>
                      </a:r>
                      <a:r>
                        <a:rPr lang="en-US" sz="2000" b="1" dirty="0" err="1">
                          <a:effectLst/>
                        </a:rPr>
                        <a:t>giáo</a:t>
                      </a:r>
                      <a:r>
                        <a:rPr lang="en-US" sz="2000" b="1" dirty="0">
                          <a:effectLst/>
                        </a:rPr>
                        <a:t>: </a:t>
                      </a:r>
                      <a:r>
                        <a:rPr lang="en-US" sz="2000" b="1" dirty="0" err="1">
                          <a:effectLst/>
                        </a:rPr>
                        <a:t>được</a:t>
                      </a:r>
                      <a:r>
                        <a:rPr lang="en-US" sz="2000" b="1" dirty="0">
                          <a:effectLst/>
                        </a:rPr>
                        <a:t> </a:t>
                      </a:r>
                      <a:r>
                        <a:rPr lang="en-US" sz="2000" b="1" dirty="0" err="1">
                          <a:effectLst/>
                        </a:rPr>
                        <a:t>tôn</a:t>
                      </a:r>
                      <a:r>
                        <a:rPr lang="en-US" sz="2000" b="1" dirty="0">
                          <a:effectLst/>
                        </a:rPr>
                        <a:t> </a:t>
                      </a:r>
                      <a:r>
                        <a:rPr lang="en-US" sz="2000" b="1" dirty="0" err="1">
                          <a:effectLst/>
                        </a:rPr>
                        <a:t>trọng</a:t>
                      </a:r>
                      <a:r>
                        <a:rPr lang="en-US" sz="2000" b="1" dirty="0">
                          <a:effectLst/>
                        </a:rPr>
                        <a:t>.</a:t>
                      </a:r>
                      <a:endParaRPr lang="vi-VN" sz="2000" b="1" dirty="0">
                        <a:effectLst/>
                      </a:endParaRPr>
                    </a:p>
                    <a:p>
                      <a:pPr algn="just"/>
                      <a:r>
                        <a:rPr lang="en-US" sz="2000" b="1" dirty="0">
                          <a:effectLst/>
                        </a:rPr>
                        <a:t> </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a:effectLst/>
                        </a:rPr>
                        <a:t>-</a:t>
                      </a:r>
                      <a:r>
                        <a:rPr lang="en-US" sz="2000" b="1" dirty="0" err="1">
                          <a:effectLst/>
                        </a:rPr>
                        <a:t>Phật</a:t>
                      </a:r>
                      <a:r>
                        <a:rPr lang="en-US" sz="2000" b="1" dirty="0">
                          <a:effectLst/>
                        </a:rPr>
                        <a:t> </a:t>
                      </a:r>
                      <a:r>
                        <a:rPr lang="en-US" sz="2000" b="1" dirty="0" err="1">
                          <a:effectLst/>
                        </a:rPr>
                        <a:t>giáo</a:t>
                      </a:r>
                      <a:r>
                        <a:rPr lang="en-US" sz="2000" b="1" dirty="0">
                          <a:effectLst/>
                        </a:rPr>
                        <a:t>, </a:t>
                      </a:r>
                      <a:r>
                        <a:rPr lang="en-US" sz="2000" b="1" dirty="0" err="1">
                          <a:effectLst/>
                        </a:rPr>
                        <a:t>Nho</a:t>
                      </a:r>
                      <a:r>
                        <a:rPr lang="en-US" sz="2000" b="1" dirty="0">
                          <a:effectLst/>
                        </a:rPr>
                        <a:t> </a:t>
                      </a:r>
                      <a:r>
                        <a:rPr lang="en-US" sz="2000" b="1" dirty="0" err="1">
                          <a:effectLst/>
                        </a:rPr>
                        <a:t>giáo</a:t>
                      </a:r>
                      <a:r>
                        <a:rPr lang="en-US" sz="2000" b="1" dirty="0">
                          <a:effectLst/>
                        </a:rPr>
                        <a:t> </a:t>
                      </a:r>
                      <a:r>
                        <a:rPr lang="en-US" sz="2000" b="1" dirty="0" err="1">
                          <a:effectLst/>
                        </a:rPr>
                        <a:t>đã</a:t>
                      </a:r>
                      <a:r>
                        <a:rPr lang="en-US" sz="2000" b="1" dirty="0">
                          <a:effectLst/>
                        </a:rPr>
                        <a:t> </a:t>
                      </a:r>
                      <a:r>
                        <a:rPr lang="en-US" sz="2000" b="1" dirty="0" err="1">
                          <a:effectLst/>
                        </a:rPr>
                        <a:t>tác</a:t>
                      </a:r>
                      <a:r>
                        <a:rPr lang="en-US" sz="2000" b="1" dirty="0">
                          <a:effectLst/>
                        </a:rPr>
                        <a:t> </a:t>
                      </a:r>
                      <a:r>
                        <a:rPr lang="en-US" sz="2000" b="1" dirty="0" err="1">
                          <a:effectLst/>
                        </a:rPr>
                        <a:t>động</a:t>
                      </a:r>
                      <a:r>
                        <a:rPr lang="en-US" sz="2000" b="1" dirty="0">
                          <a:effectLst/>
                        </a:rPr>
                        <a:t> </a:t>
                      </a:r>
                      <a:r>
                        <a:rPr lang="en-US" sz="2000" b="1" dirty="0" err="1">
                          <a:effectLst/>
                        </a:rPr>
                        <a:t>đến</a:t>
                      </a:r>
                      <a:r>
                        <a:rPr lang="en-US" sz="2000" b="1" dirty="0">
                          <a:effectLst/>
                        </a:rPr>
                        <a:t> </a:t>
                      </a:r>
                      <a:r>
                        <a:rPr lang="en-US" sz="2000" b="1" dirty="0" err="1">
                          <a:effectLst/>
                        </a:rPr>
                        <a:t>nhiều</a:t>
                      </a:r>
                      <a:r>
                        <a:rPr lang="en-US" sz="2000" b="1" dirty="0">
                          <a:effectLst/>
                        </a:rPr>
                        <a:t> </a:t>
                      </a:r>
                      <a:r>
                        <a:rPr lang="en-US" sz="2000" b="1" dirty="0" err="1">
                          <a:effectLst/>
                        </a:rPr>
                        <a:t>mặt</a:t>
                      </a:r>
                      <a:r>
                        <a:rPr lang="en-US" sz="2000" b="1" dirty="0">
                          <a:effectLst/>
                        </a:rPr>
                        <a:t> </a:t>
                      </a:r>
                      <a:r>
                        <a:rPr lang="en-US" sz="2000" b="1" dirty="0" err="1">
                          <a:effectLst/>
                        </a:rPr>
                        <a:t>trong</a:t>
                      </a:r>
                      <a:r>
                        <a:rPr lang="en-US" sz="2000" b="1" dirty="0">
                          <a:effectLst/>
                        </a:rPr>
                        <a:t> </a:t>
                      </a:r>
                      <a:r>
                        <a:rPr lang="en-US" sz="2000" b="1" dirty="0" err="1">
                          <a:effectLst/>
                        </a:rPr>
                        <a:t>các</a:t>
                      </a:r>
                      <a:r>
                        <a:rPr lang="en-US" sz="2000" b="1" dirty="0">
                          <a:effectLst/>
                        </a:rPr>
                        <a:t> </a:t>
                      </a:r>
                      <a:r>
                        <a:rPr lang="en-US" sz="2000" b="1" dirty="0" err="1">
                          <a:effectLst/>
                        </a:rPr>
                        <a:t>lĩnh</a:t>
                      </a:r>
                      <a:r>
                        <a:rPr lang="en-US" sz="2000" b="1" dirty="0">
                          <a:effectLst/>
                        </a:rPr>
                        <a:t> </a:t>
                      </a:r>
                      <a:r>
                        <a:rPr lang="en-US" sz="2000" b="1" dirty="0" err="1">
                          <a:effectLst/>
                        </a:rPr>
                        <a:t>vực</a:t>
                      </a:r>
                      <a:r>
                        <a:rPr lang="en-US" sz="2000" b="1" dirty="0">
                          <a:effectLst/>
                        </a:rPr>
                        <a:t> </a:t>
                      </a:r>
                      <a:r>
                        <a:rPr lang="en-US" sz="2000" b="1" dirty="0" err="1">
                          <a:effectLst/>
                        </a:rPr>
                        <a:t>của</a:t>
                      </a:r>
                      <a:r>
                        <a:rPr lang="en-US" sz="2000" b="1" dirty="0">
                          <a:effectLst/>
                        </a:rPr>
                        <a:t> </a:t>
                      </a:r>
                      <a:r>
                        <a:rPr lang="en-US" sz="2000" b="1" dirty="0" err="1">
                          <a:effectLst/>
                        </a:rPr>
                        <a:t>đời</a:t>
                      </a:r>
                      <a:r>
                        <a:rPr lang="en-US" sz="2000" b="1" dirty="0">
                          <a:effectLst/>
                        </a:rPr>
                        <a:t> </a:t>
                      </a:r>
                      <a:r>
                        <a:rPr lang="en-US" sz="2000" b="1" dirty="0" err="1">
                          <a:effectLst/>
                        </a:rPr>
                        <a:t>sống</a:t>
                      </a:r>
                      <a:r>
                        <a:rPr lang="en-US" sz="2000" b="1" dirty="0">
                          <a:effectLst/>
                        </a:rPr>
                        <a:t> XH, </a:t>
                      </a:r>
                      <a:r>
                        <a:rPr lang="en-US" sz="2000" b="1" dirty="0" err="1">
                          <a:effectLst/>
                        </a:rPr>
                        <a:t>đặc</a:t>
                      </a:r>
                      <a:r>
                        <a:rPr lang="en-US" sz="2000" b="1" dirty="0">
                          <a:effectLst/>
                        </a:rPr>
                        <a:t> </a:t>
                      </a:r>
                      <a:r>
                        <a:rPr lang="en-US" sz="2000" b="1" dirty="0" err="1">
                          <a:effectLst/>
                        </a:rPr>
                        <a:t>biệt</a:t>
                      </a:r>
                      <a:r>
                        <a:rPr lang="en-US" sz="2000" b="1" dirty="0">
                          <a:effectLst/>
                        </a:rPr>
                        <a:t> </a:t>
                      </a:r>
                      <a:r>
                        <a:rPr lang="en-US" sz="2000" b="1" dirty="0" err="1">
                          <a:effectLst/>
                        </a:rPr>
                        <a:t>là</a:t>
                      </a:r>
                      <a:r>
                        <a:rPr lang="en-US" sz="2000" b="1" dirty="0">
                          <a:effectLst/>
                        </a:rPr>
                        <a:t> </a:t>
                      </a:r>
                      <a:r>
                        <a:rPr lang="en-US" sz="2000" b="1" dirty="0" err="1">
                          <a:effectLst/>
                        </a:rPr>
                        <a:t>chính</a:t>
                      </a:r>
                      <a:r>
                        <a:rPr lang="en-US" sz="2000" b="1" dirty="0">
                          <a:effectLst/>
                        </a:rPr>
                        <a:t> </a:t>
                      </a:r>
                      <a:r>
                        <a:rPr lang="en-US" sz="2000" b="1" dirty="0" err="1">
                          <a:effectLst/>
                        </a:rPr>
                        <a:t>sách</a:t>
                      </a:r>
                      <a:r>
                        <a:rPr lang="en-US" sz="2000" b="1" dirty="0">
                          <a:effectLst/>
                        </a:rPr>
                        <a:t> </a:t>
                      </a:r>
                      <a:r>
                        <a:rPr lang="en-US" sz="2000" b="1" dirty="0" err="1">
                          <a:effectLst/>
                        </a:rPr>
                        <a:t>trị</a:t>
                      </a:r>
                      <a:r>
                        <a:rPr lang="en-US" sz="2000" b="1" dirty="0">
                          <a:effectLst/>
                        </a:rPr>
                        <a:t> </a:t>
                      </a:r>
                      <a:r>
                        <a:rPr lang="en-US" sz="2000" b="1" dirty="0" err="1">
                          <a:effectLst/>
                        </a:rPr>
                        <a:t>nội</a:t>
                      </a:r>
                      <a:r>
                        <a:rPr lang="en-US" sz="2000" b="1" dirty="0">
                          <a:effectLst/>
                        </a:rPr>
                        <a:t> </a:t>
                      </a:r>
                      <a:r>
                        <a:rPr lang="en-US" sz="2000" b="1" dirty="0" err="1">
                          <a:effectLst/>
                        </a:rPr>
                        <a:t>của</a:t>
                      </a:r>
                      <a:r>
                        <a:rPr lang="en-US" sz="2000" b="1" dirty="0">
                          <a:effectLst/>
                        </a:rPr>
                        <a:t> </a:t>
                      </a:r>
                      <a:r>
                        <a:rPr lang="en-US" sz="2000" b="1" dirty="0" err="1">
                          <a:effectLst/>
                        </a:rPr>
                        <a:t>nhà</a:t>
                      </a:r>
                      <a:r>
                        <a:rPr lang="en-US" sz="2000" b="1" dirty="0">
                          <a:effectLst/>
                        </a:rPr>
                        <a:t> </a:t>
                      </a:r>
                      <a:r>
                        <a:rPr lang="en-US" sz="2000" b="1" dirty="0" err="1">
                          <a:effectLst/>
                        </a:rPr>
                        <a:t>Trần</a:t>
                      </a:r>
                      <a:r>
                        <a:rPr lang="en-US" sz="2000" b="1" dirty="0">
                          <a:effectLst/>
                        </a:rPr>
                        <a:t>.</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2923834792"/>
                  </a:ext>
                </a:extLst>
              </a:tr>
              <a:tr h="1100198">
                <a:tc>
                  <a:txBody>
                    <a:bodyPr/>
                    <a:lstStyle/>
                    <a:p>
                      <a:pPr algn="just"/>
                      <a:r>
                        <a:rPr lang="en-US" sz="2000" b="1">
                          <a:effectLst/>
                        </a:rPr>
                        <a:t>2</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err="1">
                          <a:effectLst/>
                        </a:rPr>
                        <a:t>Giáo</a:t>
                      </a:r>
                      <a:r>
                        <a:rPr lang="en-US" sz="2000" b="1" dirty="0">
                          <a:effectLst/>
                        </a:rPr>
                        <a:t> </a:t>
                      </a:r>
                      <a:r>
                        <a:rPr lang="en-US" sz="2000" b="1" dirty="0" err="1">
                          <a:effectLst/>
                        </a:rPr>
                        <a:t>dục</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en-US" sz="2000" b="1" dirty="0" smtClean="0">
                        <a:effectLst/>
                      </a:endParaRPr>
                    </a:p>
                    <a:p>
                      <a:pPr algn="just">
                        <a:lnSpc>
                          <a:spcPts val="1650"/>
                        </a:lnSpc>
                      </a:pPr>
                      <a:r>
                        <a:rPr lang="en-US" sz="2000" b="1" dirty="0" smtClean="0">
                          <a:effectLst/>
                        </a:rPr>
                        <a:t>+ </a:t>
                      </a:r>
                      <a:r>
                        <a:rPr lang="en-US" sz="2000" b="1" dirty="0" err="1" smtClean="0">
                          <a:effectLst/>
                        </a:rPr>
                        <a:t>Nhiều</a:t>
                      </a:r>
                      <a:r>
                        <a:rPr lang="en-US" sz="2000" b="1" dirty="0" smtClean="0">
                          <a:effectLst/>
                        </a:rPr>
                        <a:t> </a:t>
                      </a:r>
                      <a:r>
                        <a:rPr lang="en-US" sz="2000" b="1" dirty="0" err="1">
                          <a:effectLst/>
                        </a:rPr>
                        <a:t>trường</a:t>
                      </a:r>
                      <a:r>
                        <a:rPr lang="en-US" sz="2000" b="1" dirty="0">
                          <a:effectLst/>
                        </a:rPr>
                        <a:t> </a:t>
                      </a:r>
                      <a:r>
                        <a:rPr lang="en-US" sz="2000" b="1" dirty="0" err="1">
                          <a:effectLst/>
                        </a:rPr>
                        <a:t>học</a:t>
                      </a:r>
                      <a:r>
                        <a:rPr lang="en-US" sz="2000" b="1" dirty="0">
                          <a:effectLst/>
                        </a:rPr>
                        <a:t>: </a:t>
                      </a:r>
                      <a:r>
                        <a:rPr lang="en-US" sz="2000" b="1" dirty="0" err="1">
                          <a:effectLst/>
                        </a:rPr>
                        <a:t>Trường</a:t>
                      </a:r>
                      <a:r>
                        <a:rPr lang="en-US" sz="2000" b="1" dirty="0">
                          <a:effectLst/>
                        </a:rPr>
                        <a:t> </a:t>
                      </a:r>
                      <a:r>
                        <a:rPr lang="en-US" sz="2000" b="1" dirty="0" err="1">
                          <a:effectLst/>
                        </a:rPr>
                        <a:t>công</a:t>
                      </a:r>
                      <a:r>
                        <a:rPr lang="en-US" sz="2000" b="1" dirty="0">
                          <a:effectLst/>
                        </a:rPr>
                        <a:t> ( </a:t>
                      </a:r>
                      <a:r>
                        <a:rPr lang="en-US" sz="2000" b="1" dirty="0" err="1">
                          <a:effectLst/>
                        </a:rPr>
                        <a:t>Quốc</a:t>
                      </a:r>
                      <a:r>
                        <a:rPr lang="en-US" sz="2000" b="1" dirty="0">
                          <a:effectLst/>
                        </a:rPr>
                        <a:t> </a:t>
                      </a:r>
                      <a:r>
                        <a:rPr lang="en-US" sz="2000" b="1" dirty="0" err="1">
                          <a:effectLst/>
                        </a:rPr>
                        <a:t>Tử</a:t>
                      </a:r>
                      <a:r>
                        <a:rPr lang="en-US" sz="2000" b="1" dirty="0">
                          <a:effectLst/>
                        </a:rPr>
                        <a:t> </a:t>
                      </a:r>
                      <a:r>
                        <a:rPr lang="en-US" sz="2000" b="1" dirty="0" err="1">
                          <a:effectLst/>
                        </a:rPr>
                        <a:t>Giám</a:t>
                      </a:r>
                      <a:r>
                        <a:rPr lang="en-US" sz="2000" b="1" dirty="0">
                          <a:effectLst/>
                        </a:rPr>
                        <a:t>); </a:t>
                      </a:r>
                      <a:r>
                        <a:rPr lang="en-US" sz="2000" b="1" dirty="0" err="1">
                          <a:effectLst/>
                        </a:rPr>
                        <a:t>Trường</a:t>
                      </a:r>
                      <a:r>
                        <a:rPr lang="en-US" sz="2000" b="1" dirty="0">
                          <a:effectLst/>
                        </a:rPr>
                        <a:t> </a:t>
                      </a:r>
                      <a:r>
                        <a:rPr lang="en-US" sz="2000" b="1" dirty="0" err="1">
                          <a:effectLst/>
                        </a:rPr>
                        <a:t>tư</a:t>
                      </a:r>
                      <a:r>
                        <a:rPr lang="en-US" sz="2000" b="1" dirty="0">
                          <a:effectLst/>
                        </a:rPr>
                        <a:t> ( </a:t>
                      </a:r>
                      <a:r>
                        <a:rPr lang="en-US" sz="2000" b="1" dirty="0" err="1">
                          <a:effectLst/>
                        </a:rPr>
                        <a:t>Trường</a:t>
                      </a:r>
                      <a:r>
                        <a:rPr lang="en-US" sz="2000" b="1" dirty="0">
                          <a:effectLst/>
                        </a:rPr>
                        <a:t> </a:t>
                      </a:r>
                      <a:r>
                        <a:rPr lang="en-US" sz="2000" b="1" dirty="0" err="1">
                          <a:effectLst/>
                        </a:rPr>
                        <a:t>Huỳnh</a:t>
                      </a:r>
                      <a:r>
                        <a:rPr lang="en-US" sz="2000" b="1" dirty="0">
                          <a:effectLst/>
                        </a:rPr>
                        <a:t> </a:t>
                      </a:r>
                      <a:r>
                        <a:rPr lang="en-US" sz="2000" b="1" dirty="0" err="1">
                          <a:effectLst/>
                        </a:rPr>
                        <a:t>Cung</a:t>
                      </a:r>
                      <a:r>
                        <a:rPr lang="en-US" sz="2000" b="1" dirty="0">
                          <a:effectLst/>
                        </a:rPr>
                        <a:t>)</a:t>
                      </a:r>
                      <a:endParaRPr lang="vi-VN" sz="2000" b="1" dirty="0">
                        <a:effectLst/>
                      </a:endParaRPr>
                    </a:p>
                    <a:p>
                      <a:pPr algn="just">
                        <a:lnSpc>
                          <a:spcPts val="1650"/>
                        </a:lnSpc>
                      </a:pPr>
                      <a:r>
                        <a:rPr lang="en-US" sz="2000" b="1" dirty="0">
                          <a:effectLst/>
                        </a:rPr>
                        <a:t>+ </a:t>
                      </a:r>
                      <a:r>
                        <a:rPr lang="en-US" sz="2000" b="1" dirty="0" err="1">
                          <a:effectLst/>
                        </a:rPr>
                        <a:t>Các</a:t>
                      </a:r>
                      <a:r>
                        <a:rPr lang="en-US" sz="2000" b="1" dirty="0">
                          <a:effectLst/>
                        </a:rPr>
                        <a:t> </a:t>
                      </a:r>
                      <a:r>
                        <a:rPr lang="en-US" sz="2000" b="1" dirty="0" err="1">
                          <a:effectLst/>
                        </a:rPr>
                        <a:t>kì</a:t>
                      </a:r>
                      <a:r>
                        <a:rPr lang="en-US" sz="2000" b="1" dirty="0">
                          <a:effectLst/>
                        </a:rPr>
                        <a:t> </a:t>
                      </a:r>
                      <a:r>
                        <a:rPr lang="en-US" sz="2000" b="1" dirty="0" err="1">
                          <a:effectLst/>
                        </a:rPr>
                        <a:t>thi</a:t>
                      </a:r>
                      <a:r>
                        <a:rPr lang="en-US" sz="2000" b="1" dirty="0">
                          <a:effectLst/>
                        </a:rPr>
                        <a:t> </a:t>
                      </a:r>
                      <a:r>
                        <a:rPr lang="en-US" sz="2000" b="1" dirty="0" err="1">
                          <a:effectLst/>
                        </a:rPr>
                        <a:t>được</a:t>
                      </a:r>
                      <a:r>
                        <a:rPr lang="en-US" sz="2000" b="1" dirty="0">
                          <a:effectLst/>
                        </a:rPr>
                        <a:t> </a:t>
                      </a:r>
                      <a:r>
                        <a:rPr lang="en-US" sz="2000" b="1" dirty="0" err="1">
                          <a:effectLst/>
                        </a:rPr>
                        <a:t>tổ</a:t>
                      </a:r>
                      <a:r>
                        <a:rPr lang="en-US" sz="2000" b="1" dirty="0">
                          <a:effectLst/>
                        </a:rPr>
                        <a:t> </a:t>
                      </a:r>
                      <a:r>
                        <a:rPr lang="en-US" sz="2000" b="1" dirty="0" err="1">
                          <a:effectLst/>
                        </a:rPr>
                        <a:t>chức</a:t>
                      </a:r>
                      <a:r>
                        <a:rPr lang="en-US" sz="2000" b="1" dirty="0">
                          <a:effectLst/>
                        </a:rPr>
                        <a:t> </a:t>
                      </a:r>
                      <a:r>
                        <a:rPr lang="en-US" sz="2000" b="1" dirty="0" err="1">
                          <a:effectLst/>
                        </a:rPr>
                        <a:t>thường</a:t>
                      </a:r>
                      <a:r>
                        <a:rPr lang="en-US" sz="2000" b="1" dirty="0">
                          <a:effectLst/>
                        </a:rPr>
                        <a:t> </a:t>
                      </a:r>
                      <a:r>
                        <a:rPr lang="en-US" sz="2000" b="1" dirty="0" err="1">
                          <a:effectLst/>
                        </a:rPr>
                        <a:t>xuyên</a:t>
                      </a:r>
                      <a:r>
                        <a:rPr lang="en-US" sz="2000" b="1" dirty="0">
                          <a:effectLst/>
                        </a:rPr>
                        <a:t>, </a:t>
                      </a:r>
                      <a:r>
                        <a:rPr lang="en-US" sz="2000" b="1" dirty="0" err="1">
                          <a:effectLst/>
                        </a:rPr>
                        <a:t>quy</a:t>
                      </a:r>
                      <a:r>
                        <a:rPr lang="en-US" sz="2000" b="1" dirty="0">
                          <a:effectLst/>
                        </a:rPr>
                        <a:t> </a:t>
                      </a:r>
                      <a:r>
                        <a:rPr lang="en-US" sz="2000" b="1" dirty="0" err="1">
                          <a:effectLst/>
                        </a:rPr>
                        <a:t>củ</a:t>
                      </a:r>
                      <a:r>
                        <a:rPr lang="en-US" sz="2000" b="1" dirty="0" smtClean="0">
                          <a:effectLst/>
                        </a:rPr>
                        <a:t>…</a:t>
                      </a:r>
                      <a:endParaRPr lang="vi-VN" sz="2000" b="1" dirty="0">
                        <a:effectLst/>
                      </a:endParaRPr>
                    </a:p>
                  </a:txBody>
                  <a:tcPr marL="58177" marR="58177" marT="0" marB="0"/>
                </a:tc>
                <a:tc>
                  <a:txBody>
                    <a:bodyPr/>
                    <a:lstStyle/>
                    <a:p>
                      <a:pPr algn="just"/>
                      <a:r>
                        <a:rPr lang="en-US" sz="2000" b="1">
                          <a:effectLst/>
                        </a:rPr>
                        <a:t>Góp phần xây dựng nền tảng đạo đức, xây dựng đội ngũ hiền tài cho đất nước phát triển vững mạnh.</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85077178"/>
                  </a:ext>
                </a:extLst>
              </a:tr>
              <a:tr h="963420">
                <a:tc>
                  <a:txBody>
                    <a:bodyPr/>
                    <a:lstStyle/>
                    <a:p>
                      <a:pPr algn="just"/>
                      <a:r>
                        <a:rPr lang="en-US" sz="2000" b="1">
                          <a:effectLst/>
                        </a:rPr>
                        <a:t>3</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a:effectLst/>
                        </a:rPr>
                        <a:t>Khoa học, kĩ thuật</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en-US" sz="2000" b="1" dirty="0" smtClean="0">
                        <a:effectLst/>
                      </a:endParaRPr>
                    </a:p>
                    <a:p>
                      <a:pPr algn="just">
                        <a:lnSpc>
                          <a:spcPts val="1650"/>
                        </a:lnSpc>
                      </a:pPr>
                      <a:r>
                        <a:rPr lang="en-US" sz="2000" b="1" dirty="0" smtClean="0">
                          <a:effectLst/>
                        </a:rPr>
                        <a:t>+ </a:t>
                      </a:r>
                      <a:r>
                        <a:rPr lang="en-US" sz="2000" b="1" dirty="0" err="1">
                          <a:effectLst/>
                        </a:rPr>
                        <a:t>Sử</a:t>
                      </a:r>
                      <a:r>
                        <a:rPr lang="en-US" sz="2000" b="1" dirty="0">
                          <a:effectLst/>
                        </a:rPr>
                        <a:t> </a:t>
                      </a:r>
                      <a:r>
                        <a:rPr lang="en-US" sz="2000" b="1" dirty="0" err="1">
                          <a:effectLst/>
                        </a:rPr>
                        <a:t>học</a:t>
                      </a:r>
                      <a:r>
                        <a:rPr lang="en-US" sz="2000" b="1" dirty="0">
                          <a:effectLst/>
                        </a:rPr>
                        <a:t>: </a:t>
                      </a:r>
                      <a:r>
                        <a:rPr lang="en-US" sz="2000" b="1" dirty="0" err="1">
                          <a:effectLst/>
                        </a:rPr>
                        <a:t>Đại</a:t>
                      </a:r>
                      <a:r>
                        <a:rPr lang="en-US" sz="2000" b="1" dirty="0">
                          <a:effectLst/>
                        </a:rPr>
                        <a:t> </a:t>
                      </a:r>
                      <a:r>
                        <a:rPr lang="en-US" sz="2000" b="1" dirty="0" err="1">
                          <a:effectLst/>
                        </a:rPr>
                        <a:t>Việt</a:t>
                      </a:r>
                      <a:r>
                        <a:rPr lang="en-US" sz="2000" b="1" dirty="0">
                          <a:effectLst/>
                        </a:rPr>
                        <a:t> </a:t>
                      </a:r>
                      <a:r>
                        <a:rPr lang="en-US" sz="2000" b="1" dirty="0" err="1">
                          <a:effectLst/>
                        </a:rPr>
                        <a:t>Sử</a:t>
                      </a:r>
                      <a:r>
                        <a:rPr lang="en-US" sz="2000" b="1" dirty="0">
                          <a:effectLst/>
                        </a:rPr>
                        <a:t> </a:t>
                      </a:r>
                      <a:r>
                        <a:rPr lang="en-US" sz="2000" b="1" dirty="0" err="1">
                          <a:effectLst/>
                        </a:rPr>
                        <a:t>Kí</a:t>
                      </a:r>
                      <a:r>
                        <a:rPr lang="en-US" sz="2000" b="1" dirty="0">
                          <a:effectLst/>
                        </a:rPr>
                        <a:t>, </a:t>
                      </a:r>
                      <a:r>
                        <a:rPr lang="en-US" sz="2000" b="1" dirty="0" err="1">
                          <a:effectLst/>
                        </a:rPr>
                        <a:t>Việt</a:t>
                      </a:r>
                      <a:r>
                        <a:rPr lang="en-US" sz="2000" b="1" dirty="0">
                          <a:effectLst/>
                        </a:rPr>
                        <a:t> </a:t>
                      </a:r>
                      <a:r>
                        <a:rPr lang="en-US" sz="2000" b="1" dirty="0" err="1">
                          <a:effectLst/>
                        </a:rPr>
                        <a:t>Sử</a:t>
                      </a:r>
                      <a:r>
                        <a:rPr lang="en-US" sz="2000" b="1" dirty="0">
                          <a:effectLst/>
                        </a:rPr>
                        <a:t> </a:t>
                      </a:r>
                      <a:r>
                        <a:rPr lang="en-US" sz="2000" b="1" dirty="0" err="1">
                          <a:effectLst/>
                        </a:rPr>
                        <a:t>lược</a:t>
                      </a:r>
                      <a:r>
                        <a:rPr lang="en-US" sz="2000" b="1" dirty="0">
                          <a:effectLst/>
                        </a:rPr>
                        <a:t>…</a:t>
                      </a:r>
                      <a:endParaRPr lang="vi-VN" sz="2000" b="1" dirty="0">
                        <a:effectLst/>
                      </a:endParaRPr>
                    </a:p>
                    <a:p>
                      <a:pPr algn="just">
                        <a:lnSpc>
                          <a:spcPts val="1650"/>
                        </a:lnSpc>
                      </a:pPr>
                      <a:r>
                        <a:rPr lang="en-US" sz="2000" b="1" dirty="0">
                          <a:effectLst/>
                        </a:rPr>
                        <a:t>+ </a:t>
                      </a:r>
                      <a:r>
                        <a:rPr lang="en-US" sz="2000" b="1" dirty="0" err="1">
                          <a:effectLst/>
                        </a:rPr>
                        <a:t>Quân</a:t>
                      </a:r>
                      <a:r>
                        <a:rPr lang="en-US" sz="2000" b="1" dirty="0">
                          <a:effectLst/>
                        </a:rPr>
                        <a:t> </a:t>
                      </a:r>
                      <a:r>
                        <a:rPr lang="en-US" sz="2000" b="1" dirty="0" err="1">
                          <a:effectLst/>
                        </a:rPr>
                        <a:t>sự</a:t>
                      </a:r>
                      <a:r>
                        <a:rPr lang="en-US" sz="2000" b="1" dirty="0">
                          <a:effectLst/>
                        </a:rPr>
                        <a:t>: </a:t>
                      </a:r>
                      <a:r>
                        <a:rPr lang="en-US" sz="2000" b="1" dirty="0" err="1">
                          <a:effectLst/>
                        </a:rPr>
                        <a:t>Binh</a:t>
                      </a:r>
                      <a:r>
                        <a:rPr lang="en-US" sz="2000" b="1" dirty="0">
                          <a:effectLst/>
                        </a:rPr>
                        <a:t> </a:t>
                      </a:r>
                      <a:r>
                        <a:rPr lang="en-US" sz="2000" b="1" dirty="0" err="1">
                          <a:effectLst/>
                        </a:rPr>
                        <a:t>thư</a:t>
                      </a:r>
                      <a:r>
                        <a:rPr lang="en-US" sz="2000" b="1" dirty="0">
                          <a:effectLst/>
                        </a:rPr>
                        <a:t> </a:t>
                      </a:r>
                      <a:r>
                        <a:rPr lang="en-US" sz="2000" b="1" dirty="0" err="1">
                          <a:effectLst/>
                        </a:rPr>
                        <a:t>yếu</a:t>
                      </a:r>
                      <a:r>
                        <a:rPr lang="en-US" sz="2000" b="1" dirty="0">
                          <a:effectLst/>
                        </a:rPr>
                        <a:t> </a:t>
                      </a:r>
                      <a:r>
                        <a:rPr lang="en-US" sz="2000" b="1" dirty="0" err="1">
                          <a:effectLst/>
                        </a:rPr>
                        <a:t>lược</a:t>
                      </a:r>
                      <a:r>
                        <a:rPr lang="en-US" sz="2000" b="1" dirty="0">
                          <a:effectLst/>
                        </a:rPr>
                        <a:t>…</a:t>
                      </a:r>
                      <a:endParaRPr lang="vi-VN" sz="2000" b="1" dirty="0">
                        <a:effectLst/>
                      </a:endParaRPr>
                    </a:p>
                    <a:p>
                      <a:pPr algn="just">
                        <a:lnSpc>
                          <a:spcPts val="1650"/>
                        </a:lnSpc>
                      </a:pPr>
                      <a:r>
                        <a:rPr lang="en-US" sz="2000" b="1" dirty="0">
                          <a:effectLst/>
                        </a:rPr>
                        <a:t>+ Y </a:t>
                      </a:r>
                      <a:r>
                        <a:rPr lang="en-US" sz="2000" b="1" dirty="0" err="1">
                          <a:effectLst/>
                        </a:rPr>
                        <a:t>học</a:t>
                      </a:r>
                      <a:r>
                        <a:rPr lang="en-US" sz="2000" b="1" dirty="0">
                          <a:effectLst/>
                        </a:rPr>
                        <a:t>: </a:t>
                      </a:r>
                      <a:r>
                        <a:rPr lang="en-US" sz="2000" b="1" dirty="0" err="1">
                          <a:effectLst/>
                        </a:rPr>
                        <a:t>Sách</a:t>
                      </a:r>
                      <a:r>
                        <a:rPr lang="en-US" sz="2000" b="1" dirty="0">
                          <a:effectLst/>
                        </a:rPr>
                        <a:t> </a:t>
                      </a:r>
                      <a:r>
                        <a:rPr lang="en-US" sz="2000" b="1" dirty="0" err="1">
                          <a:effectLst/>
                        </a:rPr>
                        <a:t>cây</a:t>
                      </a:r>
                      <a:r>
                        <a:rPr lang="en-US" sz="2000" b="1" dirty="0">
                          <a:effectLst/>
                        </a:rPr>
                        <a:t> </a:t>
                      </a:r>
                      <a:r>
                        <a:rPr lang="en-US" sz="2000" b="1" dirty="0" err="1">
                          <a:effectLst/>
                        </a:rPr>
                        <a:t>thuốc</a:t>
                      </a:r>
                      <a:r>
                        <a:rPr lang="en-US" sz="2000" b="1" dirty="0">
                          <a:effectLst/>
                        </a:rPr>
                        <a:t> Nam- </a:t>
                      </a:r>
                      <a:r>
                        <a:rPr lang="en-US" sz="2000" b="1" dirty="0" err="1">
                          <a:effectLst/>
                        </a:rPr>
                        <a:t>Tuệ</a:t>
                      </a:r>
                      <a:r>
                        <a:rPr lang="en-US" sz="2000" b="1" dirty="0">
                          <a:effectLst/>
                        </a:rPr>
                        <a:t> </a:t>
                      </a:r>
                      <a:r>
                        <a:rPr lang="en-US" sz="2000" b="1" dirty="0" err="1">
                          <a:effectLst/>
                        </a:rPr>
                        <a:t>Tĩnh</a:t>
                      </a:r>
                      <a:r>
                        <a:rPr lang="en-US" sz="2000" b="1" dirty="0" smtClean="0">
                          <a:effectLst/>
                        </a:rPr>
                        <a:t>.</a:t>
                      </a:r>
                      <a:endParaRPr lang="vi-VN" sz="2000" b="1" dirty="0">
                        <a:effectLst/>
                      </a:endParaRPr>
                    </a:p>
                  </a:txBody>
                  <a:tcPr marL="58177" marR="58177" marT="0" marB="0"/>
                </a:tc>
                <a:tc>
                  <a:txBody>
                    <a:bodyPr/>
                    <a:lstStyle/>
                    <a:p>
                      <a:pPr algn="just"/>
                      <a:r>
                        <a:rPr lang="en-US" sz="2000" b="1" dirty="0" err="1">
                          <a:effectLst/>
                        </a:rPr>
                        <a:t>Tác</a:t>
                      </a:r>
                      <a:r>
                        <a:rPr lang="en-US" sz="2000" b="1" dirty="0">
                          <a:effectLst/>
                        </a:rPr>
                        <a:t> </a:t>
                      </a:r>
                      <a:r>
                        <a:rPr lang="en-US" sz="2000" b="1" dirty="0" err="1">
                          <a:effectLst/>
                        </a:rPr>
                        <a:t>động</a:t>
                      </a:r>
                      <a:r>
                        <a:rPr lang="en-US" sz="2000" b="1" dirty="0">
                          <a:effectLst/>
                        </a:rPr>
                        <a:t> </a:t>
                      </a:r>
                      <a:r>
                        <a:rPr lang="en-US" sz="2000" b="1" dirty="0" err="1">
                          <a:effectLst/>
                        </a:rPr>
                        <a:t>mạnh</a:t>
                      </a:r>
                      <a:r>
                        <a:rPr lang="en-US" sz="2000" b="1" dirty="0">
                          <a:effectLst/>
                        </a:rPr>
                        <a:t> </a:t>
                      </a:r>
                      <a:r>
                        <a:rPr lang="en-US" sz="2000" b="1" dirty="0" err="1">
                          <a:effectLst/>
                        </a:rPr>
                        <a:t>mẽ</a:t>
                      </a:r>
                      <a:r>
                        <a:rPr lang="en-US" sz="2000" b="1" dirty="0">
                          <a:effectLst/>
                        </a:rPr>
                        <a:t>, </a:t>
                      </a:r>
                      <a:r>
                        <a:rPr lang="en-US" sz="2000" b="1" dirty="0" err="1">
                          <a:effectLst/>
                        </a:rPr>
                        <a:t>góp</a:t>
                      </a:r>
                      <a:r>
                        <a:rPr lang="en-US" sz="2000" b="1" dirty="0">
                          <a:effectLst/>
                        </a:rPr>
                        <a:t> </a:t>
                      </a:r>
                      <a:r>
                        <a:rPr lang="en-US" sz="2000" b="1" dirty="0" err="1">
                          <a:effectLst/>
                        </a:rPr>
                        <a:t>phần</a:t>
                      </a:r>
                      <a:r>
                        <a:rPr lang="en-US" sz="2000" b="1" dirty="0">
                          <a:effectLst/>
                        </a:rPr>
                        <a:t> </a:t>
                      </a:r>
                      <a:r>
                        <a:rPr lang="en-US" sz="2000" b="1" dirty="0" err="1">
                          <a:effectLst/>
                        </a:rPr>
                        <a:t>làm</a:t>
                      </a:r>
                      <a:r>
                        <a:rPr lang="en-US" sz="2000" b="1" dirty="0">
                          <a:effectLst/>
                        </a:rPr>
                        <a:t> </a:t>
                      </a:r>
                      <a:r>
                        <a:rPr lang="en-US" sz="2000" b="1" dirty="0" err="1">
                          <a:effectLst/>
                        </a:rPr>
                        <a:t>cho</a:t>
                      </a:r>
                      <a:r>
                        <a:rPr lang="en-US" sz="2000" b="1" dirty="0">
                          <a:effectLst/>
                        </a:rPr>
                        <a:t> </a:t>
                      </a:r>
                      <a:r>
                        <a:rPr lang="en-US" sz="2000" b="1" dirty="0" err="1">
                          <a:effectLst/>
                        </a:rPr>
                        <a:t>nền</a:t>
                      </a:r>
                      <a:r>
                        <a:rPr lang="en-US" sz="2000" b="1" dirty="0">
                          <a:effectLst/>
                        </a:rPr>
                        <a:t> </a:t>
                      </a:r>
                      <a:r>
                        <a:rPr lang="en-US" sz="2000" b="1" dirty="0" err="1">
                          <a:effectLst/>
                        </a:rPr>
                        <a:t>kinh</a:t>
                      </a:r>
                      <a:r>
                        <a:rPr lang="en-US" sz="2000" b="1" dirty="0">
                          <a:effectLst/>
                        </a:rPr>
                        <a:t> </a:t>
                      </a:r>
                      <a:r>
                        <a:rPr lang="en-US" sz="2000" b="1" dirty="0" err="1">
                          <a:effectLst/>
                        </a:rPr>
                        <a:t>tế</a:t>
                      </a:r>
                      <a:r>
                        <a:rPr lang="en-US" sz="2000" b="1" dirty="0">
                          <a:effectLst/>
                        </a:rPr>
                        <a:t> </a:t>
                      </a:r>
                      <a:r>
                        <a:rPr lang="en-US" sz="2000" b="1" dirty="0" err="1">
                          <a:effectLst/>
                        </a:rPr>
                        <a:t>Đại</a:t>
                      </a:r>
                      <a:r>
                        <a:rPr lang="en-US" sz="2000" b="1" dirty="0">
                          <a:effectLst/>
                        </a:rPr>
                        <a:t> </a:t>
                      </a:r>
                      <a:r>
                        <a:rPr lang="en-US" sz="2000" b="1" dirty="0" err="1">
                          <a:effectLst/>
                        </a:rPr>
                        <a:t>Việt</a:t>
                      </a:r>
                      <a:r>
                        <a:rPr lang="en-US" sz="2000" b="1" dirty="0">
                          <a:effectLst/>
                        </a:rPr>
                        <a:t> </a:t>
                      </a:r>
                      <a:r>
                        <a:rPr lang="en-US" sz="2000" b="1" dirty="0" err="1">
                          <a:effectLst/>
                        </a:rPr>
                        <a:t>phát</a:t>
                      </a:r>
                      <a:r>
                        <a:rPr lang="en-US" sz="2000" b="1" dirty="0">
                          <a:effectLst/>
                        </a:rPr>
                        <a:t> </a:t>
                      </a:r>
                      <a:r>
                        <a:rPr lang="en-US" sz="2000" b="1" dirty="0" err="1">
                          <a:effectLst/>
                        </a:rPr>
                        <a:t>triển</a:t>
                      </a:r>
                      <a:r>
                        <a:rPr lang="en-US" sz="2000" b="1" dirty="0">
                          <a:effectLst/>
                        </a:rPr>
                        <a:t> </a:t>
                      </a:r>
                      <a:r>
                        <a:rPr lang="en-US" sz="2000" b="1" dirty="0" err="1">
                          <a:effectLst/>
                        </a:rPr>
                        <a:t>thịnh</a:t>
                      </a:r>
                      <a:r>
                        <a:rPr lang="en-US" sz="2000" b="1" dirty="0">
                          <a:effectLst/>
                        </a:rPr>
                        <a:t> </a:t>
                      </a:r>
                      <a:r>
                        <a:rPr lang="en-US" sz="2000" b="1" dirty="0" err="1">
                          <a:effectLst/>
                        </a:rPr>
                        <a:t>vượng</a:t>
                      </a:r>
                      <a:r>
                        <a:rPr lang="en-US" sz="2000" b="1" dirty="0">
                          <a:effectLst/>
                        </a:rPr>
                        <a:t>.</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441065421"/>
                  </a:ext>
                </a:extLst>
              </a:tr>
              <a:tr h="1820110">
                <a:tc>
                  <a:txBody>
                    <a:bodyPr/>
                    <a:lstStyle/>
                    <a:p>
                      <a:pPr algn="just"/>
                      <a:r>
                        <a:rPr lang="en-US" sz="2000" b="1">
                          <a:effectLst/>
                        </a:rPr>
                        <a:t>4</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a:effectLst/>
                        </a:rPr>
                        <a:t>Văn học, nghệ thuật</a:t>
                      </a:r>
                      <a:endPar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lnSpc>
                          <a:spcPts val="1650"/>
                        </a:lnSpc>
                      </a:pPr>
                      <a:endParaRPr lang="en-US" sz="2000" b="1" dirty="0" smtClean="0">
                        <a:effectLst/>
                      </a:endParaRPr>
                    </a:p>
                    <a:p>
                      <a:pPr algn="just">
                        <a:lnSpc>
                          <a:spcPts val="1650"/>
                        </a:lnSpc>
                      </a:pPr>
                      <a:r>
                        <a:rPr lang="en-US" sz="2000" b="1" dirty="0" smtClean="0">
                          <a:effectLst/>
                        </a:rPr>
                        <a:t>-</a:t>
                      </a:r>
                      <a:r>
                        <a:rPr lang="en-US" sz="2000" b="1" dirty="0" err="1">
                          <a:effectLst/>
                        </a:rPr>
                        <a:t>Văn</a:t>
                      </a:r>
                      <a:r>
                        <a:rPr lang="en-US" sz="2000" b="1" dirty="0">
                          <a:effectLst/>
                        </a:rPr>
                        <a:t> </a:t>
                      </a:r>
                      <a:r>
                        <a:rPr lang="en-US" sz="2000" b="1" dirty="0" err="1">
                          <a:effectLst/>
                        </a:rPr>
                        <a:t>học</a:t>
                      </a:r>
                      <a:r>
                        <a:rPr lang="en-US" sz="2000" b="1" dirty="0">
                          <a:effectLst/>
                        </a:rPr>
                        <a:t>: </a:t>
                      </a:r>
                      <a:endParaRPr lang="vi-VN" sz="2000" b="1" dirty="0">
                        <a:effectLst/>
                      </a:endParaRPr>
                    </a:p>
                    <a:p>
                      <a:pPr algn="just">
                        <a:lnSpc>
                          <a:spcPts val="1650"/>
                        </a:lnSpc>
                      </a:pPr>
                      <a:r>
                        <a:rPr lang="en-US" sz="2000" b="1" dirty="0">
                          <a:effectLst/>
                        </a:rPr>
                        <a:t>+ </a:t>
                      </a:r>
                      <a:r>
                        <a:rPr lang="en-US" sz="2000" b="1" dirty="0" err="1">
                          <a:effectLst/>
                        </a:rPr>
                        <a:t>Văn</a:t>
                      </a:r>
                      <a:r>
                        <a:rPr lang="en-US" sz="2000" b="1" dirty="0">
                          <a:effectLst/>
                        </a:rPr>
                        <a:t> </a:t>
                      </a:r>
                      <a:r>
                        <a:rPr lang="en-US" sz="2000" b="1" dirty="0" err="1">
                          <a:effectLst/>
                        </a:rPr>
                        <a:t>học</a:t>
                      </a:r>
                      <a:r>
                        <a:rPr lang="en-US" sz="2000" b="1" dirty="0">
                          <a:effectLst/>
                        </a:rPr>
                        <a:t> </a:t>
                      </a:r>
                      <a:r>
                        <a:rPr lang="en-US" sz="2000" b="1" dirty="0" err="1">
                          <a:effectLst/>
                        </a:rPr>
                        <a:t>chữ</a:t>
                      </a:r>
                      <a:r>
                        <a:rPr lang="en-US" sz="2000" b="1" dirty="0">
                          <a:effectLst/>
                        </a:rPr>
                        <a:t> </a:t>
                      </a:r>
                      <a:r>
                        <a:rPr lang="en-US" sz="2000" b="1" dirty="0" err="1">
                          <a:effectLst/>
                        </a:rPr>
                        <a:t>Hán</a:t>
                      </a:r>
                      <a:r>
                        <a:rPr lang="en-US" sz="2000" b="1" dirty="0">
                          <a:effectLst/>
                        </a:rPr>
                        <a:t>: </a:t>
                      </a:r>
                      <a:r>
                        <a:rPr lang="en-US" sz="2000" b="1" dirty="0" err="1">
                          <a:effectLst/>
                        </a:rPr>
                        <a:t>thể</a:t>
                      </a:r>
                      <a:r>
                        <a:rPr lang="en-US" sz="2000" b="1" dirty="0">
                          <a:effectLst/>
                        </a:rPr>
                        <a:t> </a:t>
                      </a:r>
                      <a:r>
                        <a:rPr lang="en-US" sz="2000" b="1" dirty="0" err="1">
                          <a:effectLst/>
                        </a:rPr>
                        <a:t>hiện</a:t>
                      </a:r>
                      <a:r>
                        <a:rPr lang="en-US" sz="2000" b="1" dirty="0">
                          <a:effectLst/>
                        </a:rPr>
                        <a:t> long </a:t>
                      </a:r>
                      <a:r>
                        <a:rPr lang="en-US" sz="2000" b="1" dirty="0" err="1">
                          <a:effectLst/>
                        </a:rPr>
                        <a:t>yêu</a:t>
                      </a:r>
                      <a:r>
                        <a:rPr lang="en-US" sz="2000" b="1" dirty="0">
                          <a:effectLst/>
                        </a:rPr>
                        <a:t> </a:t>
                      </a:r>
                      <a:r>
                        <a:rPr lang="en-US" sz="2000" b="1" dirty="0" err="1">
                          <a:effectLst/>
                        </a:rPr>
                        <a:t>nước</a:t>
                      </a:r>
                      <a:r>
                        <a:rPr lang="en-US" sz="2000" b="1" dirty="0">
                          <a:effectLst/>
                        </a:rPr>
                        <a:t>, </a:t>
                      </a:r>
                      <a:r>
                        <a:rPr lang="en-US" sz="2000" b="1" dirty="0" err="1">
                          <a:effectLst/>
                        </a:rPr>
                        <a:t>tự</a:t>
                      </a:r>
                      <a:r>
                        <a:rPr lang="en-US" sz="2000" b="1" dirty="0">
                          <a:effectLst/>
                        </a:rPr>
                        <a:t> </a:t>
                      </a:r>
                      <a:r>
                        <a:rPr lang="en-US" sz="2000" b="1" dirty="0" err="1">
                          <a:effectLst/>
                        </a:rPr>
                        <a:t>hào</a:t>
                      </a:r>
                      <a:r>
                        <a:rPr lang="en-US" sz="2000" b="1" dirty="0">
                          <a:effectLst/>
                        </a:rPr>
                        <a:t> </a:t>
                      </a:r>
                      <a:r>
                        <a:rPr lang="en-US" sz="2000" b="1" dirty="0" err="1">
                          <a:effectLst/>
                        </a:rPr>
                        <a:t>dân</a:t>
                      </a:r>
                      <a:r>
                        <a:rPr lang="en-US" sz="2000" b="1" dirty="0">
                          <a:effectLst/>
                        </a:rPr>
                        <a:t> </a:t>
                      </a:r>
                      <a:r>
                        <a:rPr lang="en-US" sz="2000" b="1" dirty="0" err="1">
                          <a:effectLst/>
                        </a:rPr>
                        <a:t>tộc</a:t>
                      </a:r>
                      <a:r>
                        <a:rPr lang="en-US" sz="2000" b="1" dirty="0">
                          <a:effectLst/>
                        </a:rPr>
                        <a:t>, </a:t>
                      </a:r>
                      <a:r>
                        <a:rPr lang="en-US" sz="2000" b="1" dirty="0" err="1">
                          <a:effectLst/>
                        </a:rPr>
                        <a:t>chống</a:t>
                      </a:r>
                      <a:r>
                        <a:rPr lang="en-US" sz="2000" b="1" dirty="0">
                          <a:effectLst/>
                        </a:rPr>
                        <a:t> </a:t>
                      </a:r>
                      <a:r>
                        <a:rPr lang="en-US" sz="2000" b="1" dirty="0" err="1">
                          <a:effectLst/>
                        </a:rPr>
                        <a:t>ngoại</a:t>
                      </a:r>
                      <a:r>
                        <a:rPr lang="en-US" sz="2000" b="1" dirty="0">
                          <a:effectLst/>
                        </a:rPr>
                        <a:t> </a:t>
                      </a:r>
                      <a:r>
                        <a:rPr lang="en-US" sz="2000" b="1" dirty="0" err="1">
                          <a:effectLst/>
                        </a:rPr>
                        <a:t>xâm</a:t>
                      </a:r>
                      <a:r>
                        <a:rPr lang="en-US" sz="2000" b="1" dirty="0">
                          <a:effectLst/>
                        </a:rPr>
                        <a:t>…</a:t>
                      </a:r>
                      <a:endParaRPr lang="vi-VN" sz="2000" b="1" dirty="0">
                        <a:effectLst/>
                      </a:endParaRPr>
                    </a:p>
                    <a:p>
                      <a:pPr algn="just">
                        <a:lnSpc>
                          <a:spcPts val="1650"/>
                        </a:lnSpc>
                      </a:pPr>
                      <a:r>
                        <a:rPr lang="en-US" sz="2000" b="1" dirty="0">
                          <a:effectLst/>
                        </a:rPr>
                        <a:t>+ </a:t>
                      </a:r>
                      <a:r>
                        <a:rPr lang="en-US" sz="2000" b="1" dirty="0" err="1">
                          <a:effectLst/>
                        </a:rPr>
                        <a:t>Văn</a:t>
                      </a:r>
                      <a:r>
                        <a:rPr lang="en-US" sz="2000" b="1" dirty="0">
                          <a:effectLst/>
                        </a:rPr>
                        <a:t> </a:t>
                      </a:r>
                      <a:r>
                        <a:rPr lang="en-US" sz="2000" b="1" dirty="0" err="1">
                          <a:effectLst/>
                        </a:rPr>
                        <a:t>học</a:t>
                      </a:r>
                      <a:r>
                        <a:rPr lang="en-US" sz="2000" b="1" dirty="0">
                          <a:effectLst/>
                        </a:rPr>
                        <a:t> </a:t>
                      </a:r>
                      <a:r>
                        <a:rPr lang="en-US" sz="2000" b="1" dirty="0" err="1">
                          <a:effectLst/>
                        </a:rPr>
                        <a:t>chữ</a:t>
                      </a:r>
                      <a:r>
                        <a:rPr lang="en-US" sz="2000" b="1" dirty="0">
                          <a:effectLst/>
                        </a:rPr>
                        <a:t> </a:t>
                      </a:r>
                      <a:r>
                        <a:rPr lang="en-US" sz="2000" b="1" dirty="0" err="1">
                          <a:effectLst/>
                        </a:rPr>
                        <a:t>Nôm</a:t>
                      </a:r>
                      <a:r>
                        <a:rPr lang="en-US" sz="2000" b="1" dirty="0">
                          <a:effectLst/>
                        </a:rPr>
                        <a:t>: </a:t>
                      </a:r>
                      <a:r>
                        <a:rPr lang="en-US" sz="2000" b="1" dirty="0" err="1">
                          <a:effectLst/>
                        </a:rPr>
                        <a:t>phản</a:t>
                      </a:r>
                      <a:r>
                        <a:rPr lang="en-US" sz="2000" b="1" dirty="0">
                          <a:effectLst/>
                        </a:rPr>
                        <a:t> </a:t>
                      </a:r>
                      <a:r>
                        <a:rPr lang="en-US" sz="2000" b="1" dirty="0" err="1">
                          <a:effectLst/>
                        </a:rPr>
                        <a:t>ánh</a:t>
                      </a:r>
                      <a:r>
                        <a:rPr lang="en-US" sz="2000" b="1" dirty="0">
                          <a:effectLst/>
                        </a:rPr>
                        <a:t> </a:t>
                      </a:r>
                      <a:r>
                        <a:rPr lang="en-US" sz="2000" b="1" dirty="0" err="1">
                          <a:effectLst/>
                        </a:rPr>
                        <a:t>cuộc</a:t>
                      </a:r>
                      <a:r>
                        <a:rPr lang="en-US" sz="2000" b="1" dirty="0">
                          <a:effectLst/>
                        </a:rPr>
                        <a:t> </a:t>
                      </a:r>
                      <a:r>
                        <a:rPr lang="en-US" sz="2000" b="1" dirty="0" err="1">
                          <a:effectLst/>
                        </a:rPr>
                        <a:t>sống</a:t>
                      </a:r>
                      <a:r>
                        <a:rPr lang="en-US" sz="2000" b="1" dirty="0">
                          <a:effectLst/>
                        </a:rPr>
                        <a:t> </a:t>
                      </a:r>
                      <a:r>
                        <a:rPr lang="en-US" sz="2000" b="1" dirty="0" err="1">
                          <a:effectLst/>
                        </a:rPr>
                        <a:t>bình</a:t>
                      </a:r>
                      <a:r>
                        <a:rPr lang="en-US" sz="2000" b="1" dirty="0">
                          <a:effectLst/>
                        </a:rPr>
                        <a:t> </a:t>
                      </a:r>
                      <a:r>
                        <a:rPr lang="en-US" sz="2000" b="1" dirty="0" err="1">
                          <a:effectLst/>
                        </a:rPr>
                        <a:t>dân</a:t>
                      </a:r>
                      <a:r>
                        <a:rPr lang="en-US" sz="2000" b="1" dirty="0">
                          <a:effectLst/>
                        </a:rPr>
                        <a:t>.</a:t>
                      </a:r>
                      <a:endParaRPr lang="vi-VN" sz="2000" b="1" dirty="0">
                        <a:effectLst/>
                      </a:endParaRPr>
                    </a:p>
                    <a:p>
                      <a:pPr algn="just">
                        <a:lnSpc>
                          <a:spcPts val="1650"/>
                        </a:lnSpc>
                      </a:pPr>
                      <a:r>
                        <a:rPr lang="en-US" sz="2000" b="1" dirty="0">
                          <a:effectLst/>
                        </a:rPr>
                        <a:t>-</a:t>
                      </a:r>
                      <a:r>
                        <a:rPr lang="en-US" sz="2000" b="1" dirty="0" err="1">
                          <a:effectLst/>
                        </a:rPr>
                        <a:t>Kiến</a:t>
                      </a:r>
                      <a:r>
                        <a:rPr lang="en-US" sz="2000" b="1" dirty="0">
                          <a:effectLst/>
                        </a:rPr>
                        <a:t> </a:t>
                      </a:r>
                      <a:r>
                        <a:rPr lang="en-US" sz="2000" b="1" dirty="0" err="1">
                          <a:effectLst/>
                        </a:rPr>
                        <a:t>trúc</a:t>
                      </a:r>
                      <a:r>
                        <a:rPr lang="en-US" sz="2000" b="1" dirty="0">
                          <a:effectLst/>
                        </a:rPr>
                        <a:t>: </a:t>
                      </a:r>
                      <a:r>
                        <a:rPr lang="en-US" sz="2000" b="1" dirty="0" err="1">
                          <a:effectLst/>
                        </a:rPr>
                        <a:t>điêu</a:t>
                      </a:r>
                      <a:r>
                        <a:rPr lang="en-US" sz="2000" b="1" dirty="0">
                          <a:effectLst/>
                        </a:rPr>
                        <a:t> </a:t>
                      </a:r>
                      <a:r>
                        <a:rPr lang="en-US" sz="2000" b="1" dirty="0" err="1">
                          <a:effectLst/>
                        </a:rPr>
                        <a:t>khắctinh</a:t>
                      </a:r>
                      <a:r>
                        <a:rPr lang="en-US" sz="2000" b="1" dirty="0">
                          <a:effectLst/>
                        </a:rPr>
                        <a:t> </a:t>
                      </a:r>
                      <a:r>
                        <a:rPr lang="en-US" sz="2000" b="1" dirty="0" err="1">
                          <a:effectLst/>
                        </a:rPr>
                        <a:t>xảo</a:t>
                      </a:r>
                      <a:r>
                        <a:rPr lang="en-US" sz="2000" b="1" dirty="0">
                          <a:effectLst/>
                        </a:rPr>
                        <a:t>: </a:t>
                      </a:r>
                      <a:r>
                        <a:rPr lang="en-US" sz="2000" b="1" dirty="0" err="1">
                          <a:effectLst/>
                        </a:rPr>
                        <a:t>Kinh</a:t>
                      </a:r>
                      <a:r>
                        <a:rPr lang="en-US" sz="2000" b="1" dirty="0">
                          <a:effectLst/>
                        </a:rPr>
                        <a:t> </a:t>
                      </a:r>
                      <a:r>
                        <a:rPr lang="en-US" sz="2000" b="1" dirty="0" err="1">
                          <a:effectLst/>
                        </a:rPr>
                        <a:t>đo</a:t>
                      </a:r>
                      <a:r>
                        <a:rPr lang="en-US" sz="2000" b="1" dirty="0">
                          <a:effectLst/>
                        </a:rPr>
                        <a:t> </a:t>
                      </a:r>
                      <a:r>
                        <a:rPr lang="en-US" sz="2000" b="1" dirty="0" err="1">
                          <a:effectLst/>
                        </a:rPr>
                        <a:t>Thăng</a:t>
                      </a:r>
                      <a:r>
                        <a:rPr lang="en-US" sz="2000" b="1" dirty="0">
                          <a:effectLst/>
                        </a:rPr>
                        <a:t> Long; </a:t>
                      </a:r>
                      <a:r>
                        <a:rPr lang="en-US" sz="2000" b="1" dirty="0" err="1">
                          <a:effectLst/>
                        </a:rPr>
                        <a:t>lăng</a:t>
                      </a:r>
                      <a:r>
                        <a:rPr lang="en-US" sz="2000" b="1" dirty="0">
                          <a:effectLst/>
                        </a:rPr>
                        <a:t> </a:t>
                      </a:r>
                      <a:r>
                        <a:rPr lang="en-US" sz="2000" b="1" dirty="0" err="1">
                          <a:effectLst/>
                        </a:rPr>
                        <a:t>mộ</a:t>
                      </a:r>
                      <a:r>
                        <a:rPr lang="en-US" sz="2000" b="1" dirty="0">
                          <a:effectLst/>
                        </a:rPr>
                        <a:t> </a:t>
                      </a:r>
                      <a:r>
                        <a:rPr lang="en-US" sz="2000" b="1" dirty="0" err="1">
                          <a:effectLst/>
                        </a:rPr>
                        <a:t>vua</a:t>
                      </a:r>
                      <a:r>
                        <a:rPr lang="en-US" sz="2000" b="1" dirty="0">
                          <a:effectLst/>
                        </a:rPr>
                        <a:t> </a:t>
                      </a:r>
                      <a:r>
                        <a:rPr lang="en-US" sz="2000" b="1" dirty="0" err="1">
                          <a:effectLst/>
                        </a:rPr>
                        <a:t>Trần</a:t>
                      </a:r>
                      <a:r>
                        <a:rPr lang="en-US" sz="2000" b="1" dirty="0">
                          <a:effectLst/>
                        </a:rPr>
                        <a:t>, </a:t>
                      </a:r>
                      <a:r>
                        <a:rPr lang="en-US" sz="2000" b="1" dirty="0" err="1">
                          <a:effectLst/>
                        </a:rPr>
                        <a:t>tháp</a:t>
                      </a:r>
                      <a:r>
                        <a:rPr lang="en-US" sz="2000" b="1" dirty="0">
                          <a:effectLst/>
                        </a:rPr>
                        <a:t> </a:t>
                      </a:r>
                      <a:r>
                        <a:rPr lang="en-US" sz="2000" b="1" dirty="0" err="1">
                          <a:effectLst/>
                        </a:rPr>
                        <a:t>Phổ</a:t>
                      </a:r>
                      <a:r>
                        <a:rPr lang="en-US" sz="2000" b="1" dirty="0">
                          <a:effectLst/>
                        </a:rPr>
                        <a:t> Minh…</a:t>
                      </a:r>
                      <a:endParaRPr lang="vi-VN" sz="2000" b="1" dirty="0">
                        <a:effectLst/>
                      </a:endParaRPr>
                    </a:p>
                    <a:p>
                      <a:pPr algn="just"/>
                      <a:r>
                        <a:rPr lang="en-US" sz="2000" b="1" dirty="0">
                          <a:effectLst/>
                        </a:rPr>
                        <a:t>- </a:t>
                      </a:r>
                      <a:r>
                        <a:rPr lang="en-US" sz="2000" b="1" dirty="0" err="1">
                          <a:effectLst/>
                        </a:rPr>
                        <a:t>Nghệ</a:t>
                      </a:r>
                      <a:r>
                        <a:rPr lang="en-US" sz="2000" b="1" dirty="0">
                          <a:effectLst/>
                        </a:rPr>
                        <a:t> </a:t>
                      </a:r>
                      <a:r>
                        <a:rPr lang="en-US" sz="2000" b="1" dirty="0" err="1">
                          <a:effectLst/>
                        </a:rPr>
                        <a:t>thuật</a:t>
                      </a:r>
                      <a:r>
                        <a:rPr lang="en-US" sz="2000" b="1" dirty="0">
                          <a:effectLst/>
                        </a:rPr>
                        <a:t> </a:t>
                      </a:r>
                      <a:r>
                        <a:rPr lang="en-US" sz="2000" b="1" dirty="0" err="1">
                          <a:effectLst/>
                        </a:rPr>
                        <a:t>diễn</a:t>
                      </a:r>
                      <a:r>
                        <a:rPr lang="en-US" sz="2000" b="1" dirty="0">
                          <a:effectLst/>
                        </a:rPr>
                        <a:t> </a:t>
                      </a:r>
                      <a:r>
                        <a:rPr lang="en-US" sz="2000" b="1" dirty="0" err="1">
                          <a:effectLst/>
                        </a:rPr>
                        <a:t>xướng</a:t>
                      </a:r>
                      <a:r>
                        <a:rPr lang="en-US" sz="2000" b="1" dirty="0">
                          <a:effectLst/>
                        </a:rPr>
                        <a:t>: </a:t>
                      </a:r>
                      <a:r>
                        <a:rPr lang="en-US" sz="2000" b="1" dirty="0" err="1">
                          <a:effectLst/>
                        </a:rPr>
                        <a:t>múa</a:t>
                      </a:r>
                      <a:r>
                        <a:rPr lang="en-US" sz="2000" b="1" dirty="0">
                          <a:effectLst/>
                        </a:rPr>
                        <a:t> </a:t>
                      </a:r>
                      <a:r>
                        <a:rPr lang="en-US" sz="2000" b="1" dirty="0" err="1">
                          <a:effectLst/>
                        </a:rPr>
                        <a:t>rối</a:t>
                      </a:r>
                      <a:r>
                        <a:rPr lang="en-US" sz="2000" b="1" dirty="0">
                          <a:effectLst/>
                        </a:rPr>
                        <a:t>, </a:t>
                      </a:r>
                      <a:r>
                        <a:rPr lang="en-US" sz="2000" b="1" dirty="0" err="1">
                          <a:effectLst/>
                        </a:rPr>
                        <a:t>chèo</a:t>
                      </a:r>
                      <a:r>
                        <a:rPr lang="en-US" sz="2000" b="1" dirty="0">
                          <a:effectLst/>
                        </a:rPr>
                        <a:t>, </a:t>
                      </a:r>
                      <a:r>
                        <a:rPr lang="en-US" sz="2000" b="1" dirty="0" err="1">
                          <a:effectLst/>
                        </a:rPr>
                        <a:t>tuồng</a:t>
                      </a:r>
                      <a:r>
                        <a:rPr lang="en-US" sz="2000" b="1" dirty="0">
                          <a:effectLst/>
                        </a:rPr>
                        <a:t>…</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tc>
                  <a:txBody>
                    <a:bodyPr/>
                    <a:lstStyle/>
                    <a:p>
                      <a:pPr algn="just"/>
                      <a:r>
                        <a:rPr lang="en-US" sz="2000" b="1" dirty="0">
                          <a:effectLst/>
                        </a:rPr>
                        <a:t>VHNT </a:t>
                      </a:r>
                      <a:r>
                        <a:rPr lang="en-US" sz="2000" b="1" dirty="0" err="1">
                          <a:effectLst/>
                        </a:rPr>
                        <a:t>phát</a:t>
                      </a:r>
                      <a:r>
                        <a:rPr lang="en-US" sz="2000" b="1" dirty="0">
                          <a:effectLst/>
                        </a:rPr>
                        <a:t> </a:t>
                      </a:r>
                      <a:r>
                        <a:rPr lang="en-US" sz="2000" b="1" dirty="0" err="1">
                          <a:effectLst/>
                        </a:rPr>
                        <a:t>triển</a:t>
                      </a:r>
                      <a:r>
                        <a:rPr lang="en-US" sz="2000" b="1" dirty="0">
                          <a:effectLst/>
                        </a:rPr>
                        <a:t> </a:t>
                      </a:r>
                      <a:r>
                        <a:rPr lang="en-US" sz="2000" b="1" dirty="0" err="1">
                          <a:effectLst/>
                        </a:rPr>
                        <a:t>phản</a:t>
                      </a:r>
                      <a:r>
                        <a:rPr lang="en-US" sz="2000" b="1" dirty="0">
                          <a:effectLst/>
                        </a:rPr>
                        <a:t> </a:t>
                      </a:r>
                      <a:r>
                        <a:rPr lang="en-US" sz="2000" b="1" dirty="0" err="1">
                          <a:effectLst/>
                        </a:rPr>
                        <a:t>ánh</a:t>
                      </a:r>
                      <a:r>
                        <a:rPr lang="en-US" sz="2000" b="1" dirty="0">
                          <a:effectLst/>
                        </a:rPr>
                        <a:t> </a:t>
                      </a:r>
                      <a:r>
                        <a:rPr lang="en-US" sz="2000" b="1" dirty="0" err="1">
                          <a:effectLst/>
                        </a:rPr>
                        <a:t>đời</a:t>
                      </a:r>
                      <a:r>
                        <a:rPr lang="en-US" sz="2000" b="1" dirty="0">
                          <a:effectLst/>
                        </a:rPr>
                        <a:t> </a:t>
                      </a:r>
                      <a:r>
                        <a:rPr lang="en-US" sz="2000" b="1" dirty="0" err="1">
                          <a:effectLst/>
                        </a:rPr>
                        <a:t>sống</a:t>
                      </a:r>
                      <a:r>
                        <a:rPr lang="en-US" sz="2000" b="1" dirty="0">
                          <a:effectLst/>
                        </a:rPr>
                        <a:t> </a:t>
                      </a:r>
                      <a:r>
                        <a:rPr lang="en-US" sz="2000" b="1" dirty="0" err="1">
                          <a:effectLst/>
                        </a:rPr>
                        <a:t>tinh</a:t>
                      </a:r>
                      <a:r>
                        <a:rPr lang="en-US" sz="2000" b="1" dirty="0">
                          <a:effectLst/>
                        </a:rPr>
                        <a:t> </a:t>
                      </a:r>
                      <a:r>
                        <a:rPr lang="en-US" sz="2000" b="1" dirty="0" err="1">
                          <a:effectLst/>
                        </a:rPr>
                        <a:t>thần</a:t>
                      </a:r>
                      <a:r>
                        <a:rPr lang="en-US" sz="2000" b="1" dirty="0">
                          <a:effectLst/>
                        </a:rPr>
                        <a:t> </a:t>
                      </a:r>
                      <a:r>
                        <a:rPr lang="en-US" sz="2000" b="1" dirty="0" err="1">
                          <a:effectLst/>
                        </a:rPr>
                        <a:t>phong</a:t>
                      </a:r>
                      <a:r>
                        <a:rPr lang="en-US" sz="2000" b="1" dirty="0">
                          <a:effectLst/>
                        </a:rPr>
                        <a:t> </a:t>
                      </a:r>
                      <a:r>
                        <a:rPr lang="en-US" sz="2000" b="1" dirty="0" err="1">
                          <a:effectLst/>
                        </a:rPr>
                        <a:t>phú</a:t>
                      </a:r>
                      <a:r>
                        <a:rPr lang="en-US" sz="2000" b="1" dirty="0">
                          <a:effectLst/>
                        </a:rPr>
                        <a:t>, </a:t>
                      </a:r>
                      <a:r>
                        <a:rPr lang="en-US" sz="2000" b="1" dirty="0" err="1">
                          <a:effectLst/>
                        </a:rPr>
                        <a:t>đa</a:t>
                      </a:r>
                      <a:r>
                        <a:rPr lang="en-US" sz="2000" b="1" dirty="0">
                          <a:effectLst/>
                        </a:rPr>
                        <a:t> </a:t>
                      </a:r>
                      <a:r>
                        <a:rPr lang="en-US" sz="2000" b="1" dirty="0" err="1">
                          <a:effectLst/>
                        </a:rPr>
                        <a:t>dạng</a:t>
                      </a:r>
                      <a:r>
                        <a:rPr lang="en-US" sz="2000" b="1" dirty="0">
                          <a:effectLst/>
                        </a:rPr>
                        <a:t> </a:t>
                      </a:r>
                      <a:r>
                        <a:rPr lang="en-US" sz="2000" b="1" dirty="0" err="1">
                          <a:effectLst/>
                        </a:rPr>
                        <a:t>của</a:t>
                      </a:r>
                      <a:r>
                        <a:rPr lang="en-US" sz="2000" b="1" dirty="0">
                          <a:effectLst/>
                        </a:rPr>
                        <a:t> </a:t>
                      </a:r>
                      <a:r>
                        <a:rPr lang="en-US" sz="2000" b="1" dirty="0" err="1">
                          <a:effectLst/>
                        </a:rPr>
                        <a:t>nhân</a:t>
                      </a:r>
                      <a:r>
                        <a:rPr lang="en-US" sz="2000" b="1" dirty="0">
                          <a:effectLst/>
                        </a:rPr>
                        <a:t> </a:t>
                      </a:r>
                      <a:r>
                        <a:rPr lang="en-US" sz="2000" b="1" dirty="0" err="1">
                          <a:effectLst/>
                        </a:rPr>
                        <a:t>dân</a:t>
                      </a:r>
                      <a:r>
                        <a:rPr lang="en-US" sz="2000" b="1" dirty="0">
                          <a:effectLst/>
                        </a:rPr>
                        <a:t> </a:t>
                      </a:r>
                      <a:r>
                        <a:rPr lang="en-US" sz="2000" b="1" dirty="0" err="1">
                          <a:effectLst/>
                        </a:rPr>
                        <a:t>Đại</a:t>
                      </a:r>
                      <a:r>
                        <a:rPr lang="en-US" sz="2000" b="1" dirty="0">
                          <a:effectLst/>
                        </a:rPr>
                        <a:t> </a:t>
                      </a:r>
                      <a:r>
                        <a:rPr lang="en-US" sz="2000" b="1" dirty="0" err="1">
                          <a:effectLst/>
                        </a:rPr>
                        <a:t>Việt</a:t>
                      </a:r>
                      <a:r>
                        <a:rPr lang="en-US" sz="2000" b="1" dirty="0">
                          <a:effectLst/>
                        </a:rPr>
                        <a:t>. </a:t>
                      </a:r>
                      <a:r>
                        <a:rPr lang="en-US" sz="2000" b="1" dirty="0" err="1">
                          <a:effectLst/>
                        </a:rPr>
                        <a:t>Khẳng</a:t>
                      </a:r>
                      <a:r>
                        <a:rPr lang="en-US" sz="2000" b="1" dirty="0">
                          <a:effectLst/>
                        </a:rPr>
                        <a:t> </a:t>
                      </a:r>
                      <a:r>
                        <a:rPr lang="en-US" sz="2000" b="1" dirty="0" err="1">
                          <a:effectLst/>
                        </a:rPr>
                        <a:t>định</a:t>
                      </a:r>
                      <a:r>
                        <a:rPr lang="en-US" sz="2000" b="1" dirty="0">
                          <a:effectLst/>
                        </a:rPr>
                        <a:t> </a:t>
                      </a:r>
                      <a:r>
                        <a:rPr lang="en-US" sz="2000" b="1" dirty="0" err="1">
                          <a:effectLst/>
                        </a:rPr>
                        <a:t>nền</a:t>
                      </a:r>
                      <a:r>
                        <a:rPr lang="en-US" sz="2000" b="1" dirty="0">
                          <a:effectLst/>
                        </a:rPr>
                        <a:t> </a:t>
                      </a:r>
                      <a:r>
                        <a:rPr lang="en-US" sz="2000" b="1" dirty="0" err="1">
                          <a:effectLst/>
                        </a:rPr>
                        <a:t>văn</a:t>
                      </a:r>
                      <a:r>
                        <a:rPr lang="en-US" sz="2000" b="1" dirty="0">
                          <a:effectLst/>
                        </a:rPr>
                        <a:t> </a:t>
                      </a:r>
                      <a:r>
                        <a:rPr lang="en-US" sz="2000" b="1" dirty="0" err="1">
                          <a:effectLst/>
                        </a:rPr>
                        <a:t>minh</a:t>
                      </a:r>
                      <a:r>
                        <a:rPr lang="en-US" sz="2000" b="1" dirty="0">
                          <a:effectLst/>
                        </a:rPr>
                        <a:t> </a:t>
                      </a:r>
                      <a:r>
                        <a:rPr lang="en-US" sz="2000" b="1" dirty="0" err="1">
                          <a:effectLst/>
                        </a:rPr>
                        <a:t>Đại</a:t>
                      </a:r>
                      <a:r>
                        <a:rPr lang="en-US" sz="2000" b="1" dirty="0">
                          <a:effectLst/>
                        </a:rPr>
                        <a:t> </a:t>
                      </a:r>
                      <a:r>
                        <a:rPr lang="en-US" sz="2000" b="1" dirty="0" err="1">
                          <a:effectLst/>
                        </a:rPr>
                        <a:t>Việt</a:t>
                      </a:r>
                      <a:r>
                        <a:rPr lang="en-US" sz="2000" b="1" dirty="0">
                          <a:effectLst/>
                        </a:rPr>
                        <a:t> </a:t>
                      </a:r>
                      <a:r>
                        <a:rPr lang="en-US" sz="2000" b="1" dirty="0" err="1">
                          <a:effectLst/>
                        </a:rPr>
                        <a:t>thịnh</a:t>
                      </a:r>
                      <a:r>
                        <a:rPr lang="en-US" sz="2000" b="1" dirty="0">
                          <a:effectLst/>
                        </a:rPr>
                        <a:t> </a:t>
                      </a:r>
                      <a:r>
                        <a:rPr lang="en-US" sz="2000" b="1" dirty="0" err="1">
                          <a:effectLst/>
                        </a:rPr>
                        <a:t>trị</a:t>
                      </a:r>
                      <a:r>
                        <a:rPr lang="en-US" sz="2000" b="1" dirty="0">
                          <a:effectLst/>
                        </a:rPr>
                        <a:t>.</a:t>
                      </a:r>
                      <a:endPar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77" marR="58177" marT="0" marB="0"/>
                </a:tc>
                <a:extLst>
                  <a:ext uri="{0D108BD9-81ED-4DB2-BD59-A6C34878D82A}">
                    <a16:rowId xmlns:a16="http://schemas.microsoft.com/office/drawing/2014/main" val="2706202953"/>
                  </a:ext>
                </a:extLst>
              </a:tr>
            </a:tbl>
          </a:graphicData>
        </a:graphic>
      </p:graphicFrame>
    </p:spTree>
    <p:extLst>
      <p:ext uri="{BB962C8B-B14F-4D97-AF65-F5344CB8AC3E}">
        <p14:creationId xmlns:p14="http://schemas.microsoft.com/office/powerpoint/2010/main" val="1802022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57997" y="0"/>
            <a:ext cx="12230947" cy="6858000"/>
          </a:xfrm>
          <a:prstGeom prst="rect">
            <a:avLst/>
          </a:prstGeom>
          <a:noFill/>
          <a:ln w="9525">
            <a:noFill/>
            <a:miter lim="800000"/>
            <a:headEnd/>
            <a:tailEnd/>
          </a:ln>
        </p:spPr>
      </p:pic>
      <p:sp>
        <p:nvSpPr>
          <p:cNvPr id="13" name="TextBox 7"/>
          <p:cNvSpPr txBox="1">
            <a:spLocks noChangeArrowheads="1"/>
          </p:cNvSpPr>
          <p:nvPr/>
        </p:nvSpPr>
        <p:spPr bwMode="auto">
          <a:xfrm>
            <a:off x="552449" y="493693"/>
            <a:ext cx="11106151" cy="659264"/>
          </a:xfrm>
          <a:prstGeom prst="rect">
            <a:avLst/>
          </a:prstGeom>
          <a:noFill/>
          <a:ln w="9525">
            <a:noFill/>
            <a:miter lim="800000"/>
            <a:headEnd/>
            <a:tailEnd/>
          </a:ln>
        </p:spPr>
        <p:txBody>
          <a:bodyPr wrap="square" lIns="43288" tIns="21644" rIns="43288" bIns="21644">
            <a:spAutoFit/>
          </a:bodyPr>
          <a:lstStyle/>
          <a:p>
            <a:pPr>
              <a:spcAft>
                <a:spcPts val="0"/>
              </a:spcAft>
            </a:pPr>
            <a:r>
              <a:rPr lang="en-US" sz="2000" b="1" dirty="0">
                <a:solidFill>
                  <a:srgbClr val="FFFF00"/>
                </a:solidFill>
                <a:latin typeface="Times New Roman" panose="02020603050405020304" pitchFamily="18" charset="0"/>
                <a:ea typeface="Times New Roman" panose="02020603050405020304" pitchFamily="18" charset="0"/>
              </a:rPr>
              <a:t>2. </a:t>
            </a:r>
            <a:r>
              <a:rPr lang="en-US" sz="2000" b="1" dirty="0" err="1">
                <a:solidFill>
                  <a:srgbClr val="FFFF00"/>
                </a:solidFill>
                <a:latin typeface="Times New Roman" panose="02020603050405020304" pitchFamily="18" charset="0"/>
                <a:ea typeface="Times New Roman" panose="02020603050405020304" pitchFamily="18" charset="0"/>
              </a:rPr>
              <a:t>Dựa</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vào</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kiến</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thức</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đã</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học</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em</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hãy</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cho</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biết</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sự</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thành</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lập</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triều</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Trần</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thay</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cho</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triều</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Lý</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vào</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đầu</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thế</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kỉ</a:t>
            </a:r>
            <a:r>
              <a:rPr lang="en-US" sz="2000" b="1" dirty="0">
                <a:solidFill>
                  <a:srgbClr val="FFFF00"/>
                </a:solidFill>
                <a:latin typeface="Times New Roman" panose="02020603050405020304" pitchFamily="18" charset="0"/>
                <a:ea typeface="Times New Roman" panose="02020603050405020304" pitchFamily="18" charset="0"/>
              </a:rPr>
              <a:t>  XIII </a:t>
            </a:r>
            <a:r>
              <a:rPr lang="en-US" sz="2000" b="1" dirty="0" err="1">
                <a:solidFill>
                  <a:srgbClr val="FFFF00"/>
                </a:solidFill>
                <a:latin typeface="Times New Roman" panose="02020603050405020304" pitchFamily="18" charset="0"/>
                <a:ea typeface="Times New Roman" panose="02020603050405020304" pitchFamily="18" charset="0"/>
              </a:rPr>
              <a:t>có</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phù</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hợp</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với</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yêu</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cầu</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của</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lịch</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sử</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không</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Vì</a:t>
            </a:r>
            <a:r>
              <a:rPr lang="en-US" sz="2000" b="1" dirty="0">
                <a:solidFill>
                  <a:srgbClr val="FFFF00"/>
                </a:solidFill>
                <a:latin typeface="Times New Roman" panose="02020603050405020304" pitchFamily="18" charset="0"/>
                <a:ea typeface="Times New Roman" panose="02020603050405020304" pitchFamily="18" charset="0"/>
              </a:rPr>
              <a:t> </a:t>
            </a:r>
            <a:r>
              <a:rPr lang="en-US" sz="2000" b="1" dirty="0" err="1">
                <a:solidFill>
                  <a:srgbClr val="FFFF00"/>
                </a:solidFill>
                <a:latin typeface="Times New Roman" panose="02020603050405020304" pitchFamily="18" charset="0"/>
                <a:ea typeface="Times New Roman" panose="02020603050405020304" pitchFamily="18" charset="0"/>
              </a:rPr>
              <a:t>sao</a:t>
            </a:r>
            <a:r>
              <a:rPr lang="en-US" sz="2000" b="1" dirty="0">
                <a:solidFill>
                  <a:srgbClr val="FFFF00"/>
                </a:solidFill>
                <a:latin typeface="Times New Roman" panose="02020603050405020304" pitchFamily="18" charset="0"/>
                <a:ea typeface="Times New Roman" panose="02020603050405020304" pitchFamily="18" charset="0"/>
              </a:rPr>
              <a:t>?</a:t>
            </a:r>
            <a:endParaRPr lang="vi-VN" sz="2000" b="1" dirty="0">
              <a:solidFill>
                <a:srgbClr val="FFFF00"/>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3B6768B-5C61-45D9-B1B5-E7D190C72DCE}"/>
              </a:ext>
            </a:extLst>
          </p:cNvPr>
          <p:cNvSpPr txBox="1"/>
          <p:nvPr/>
        </p:nvSpPr>
        <p:spPr>
          <a:xfrm>
            <a:off x="381000" y="1295400"/>
            <a:ext cx="11429999" cy="4524315"/>
          </a:xfrm>
          <a:prstGeom prst="rect">
            <a:avLst/>
          </a:prstGeom>
          <a:noFill/>
        </p:spPr>
        <p:txBody>
          <a:bodyPr wrap="square">
            <a:spAutoFit/>
          </a:bodyPr>
          <a:lstStyle/>
          <a:p>
            <a:r>
              <a:rPr lang="vi-VN" sz="2400" b="1" dirty="0" err="1">
                <a:solidFill>
                  <a:schemeClr val="bg1"/>
                </a:solidFill>
                <a:effectLst/>
                <a:latin typeface="Times New Roman" panose="02020603050405020304" pitchFamily="18" charset="0"/>
                <a:ea typeface="Times New Roman" panose="02020603050405020304" pitchFamily="18" charset="0"/>
              </a:rPr>
              <a:t>Nhà</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Trần</a:t>
            </a:r>
            <a:r>
              <a:rPr lang="vi-VN" sz="2400" b="1" dirty="0">
                <a:solidFill>
                  <a:schemeClr val="bg1"/>
                </a:solidFill>
                <a:effectLst/>
                <a:latin typeface="Times New Roman" panose="02020603050405020304" pitchFamily="18" charset="0"/>
                <a:ea typeface="Times New Roman" panose="02020603050405020304" pitchFamily="18" charset="0"/>
              </a:rPr>
              <a:t> thay </a:t>
            </a:r>
            <a:r>
              <a:rPr lang="vi-VN" sz="2400" b="1" dirty="0" err="1">
                <a:solidFill>
                  <a:schemeClr val="bg1"/>
                </a:solidFill>
                <a:effectLst/>
                <a:latin typeface="Times New Roman" panose="02020603050405020304" pitchFamily="18" charset="0"/>
                <a:ea typeface="Times New Roman" panose="02020603050405020304" pitchFamily="18" charset="0"/>
              </a:rPr>
              <a:t>thế</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nhà</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Lý</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là</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hoàn</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toàn</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phù</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hợp</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với</a:t>
            </a:r>
            <a:r>
              <a:rPr lang="vi-VN" sz="2400" b="1" dirty="0">
                <a:solidFill>
                  <a:schemeClr val="bg1"/>
                </a:solidFill>
                <a:effectLst/>
                <a:latin typeface="Times New Roman" panose="02020603050405020304" pitchFamily="18" charset="0"/>
                <a:ea typeface="Times New Roman" panose="02020603050405020304" pitchFamily="18" charset="0"/>
              </a:rPr>
              <a:t> yêu </a:t>
            </a:r>
            <a:r>
              <a:rPr lang="vi-VN" sz="2400" b="1" dirty="0" err="1">
                <a:solidFill>
                  <a:schemeClr val="bg1"/>
                </a:solidFill>
                <a:effectLst/>
                <a:latin typeface="Times New Roman" panose="02020603050405020304" pitchFamily="18" charset="0"/>
                <a:ea typeface="Times New Roman" panose="02020603050405020304" pitchFamily="18" charset="0"/>
              </a:rPr>
              <a:t>cầu</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lịch</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sử</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bấy</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giờ</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Vì</a:t>
            </a:r>
            <a:r>
              <a:rPr lang="vi-VN" sz="2400" b="1" dirty="0">
                <a:solidFill>
                  <a:schemeClr val="bg1"/>
                </a:solidFill>
                <a:effectLst/>
                <a:latin typeface="Times New Roman" panose="02020603050405020304" pitchFamily="18" charset="0"/>
                <a:ea typeface="Times New Roman" panose="02020603050405020304" pitchFamily="18" charset="0"/>
              </a:rPr>
              <a:t>:</a:t>
            </a:r>
          </a:p>
          <a:p>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Cuối</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thời</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Lý</a:t>
            </a:r>
            <a:r>
              <a:rPr lang="vi-VN" sz="2400" b="1" dirty="0">
                <a:solidFill>
                  <a:schemeClr val="bg1"/>
                </a:solidFill>
                <a:effectLst/>
                <a:latin typeface="Times New Roman" panose="02020603050405020304" pitchFamily="18" charset="0"/>
                <a:ea typeface="Times New Roman" panose="02020603050405020304" pitchFamily="18" charset="0"/>
              </a:rPr>
              <a:t>, vua quan ăn chơi sa </a:t>
            </a:r>
            <a:r>
              <a:rPr lang="vi-VN" sz="2400" b="1" dirty="0" err="1">
                <a:solidFill>
                  <a:schemeClr val="bg1"/>
                </a:solidFill>
                <a:effectLst/>
                <a:latin typeface="Times New Roman" panose="02020603050405020304" pitchFamily="18" charset="0"/>
                <a:ea typeface="Times New Roman" panose="02020603050405020304" pitchFamily="18" charset="0"/>
              </a:rPr>
              <a:t>đoạ</a:t>
            </a:r>
            <a:r>
              <a:rPr lang="vi-VN" sz="2400" b="1" dirty="0">
                <a:solidFill>
                  <a:schemeClr val="bg1"/>
                </a:solidFill>
                <a:effectLst/>
                <a:latin typeface="Times New Roman" panose="02020603050405020304" pitchFamily="18" charset="0"/>
                <a:ea typeface="Times New Roman" panose="02020603050405020304" pitchFamily="18" charset="0"/>
              </a:rPr>
              <a:t>. Vua </a:t>
            </a:r>
            <a:r>
              <a:rPr lang="vi-VN" sz="2400" b="1" dirty="0" err="1">
                <a:solidFill>
                  <a:schemeClr val="bg1"/>
                </a:solidFill>
                <a:effectLst/>
                <a:latin typeface="Times New Roman" panose="02020603050405020304" pitchFamily="18" charset="0"/>
                <a:ea typeface="Times New Roman" panose="02020603050405020304" pitchFamily="18" charset="0"/>
              </a:rPr>
              <a:t>Lý</a:t>
            </a:r>
            <a:r>
              <a:rPr lang="vi-VN" sz="2400" b="1" dirty="0">
                <a:solidFill>
                  <a:schemeClr val="bg1"/>
                </a:solidFill>
                <a:effectLst/>
                <a:latin typeface="Times New Roman" panose="02020603050405020304" pitchFamily="18" charset="0"/>
                <a:ea typeface="Times New Roman" panose="02020603050405020304" pitchFamily="18" charset="0"/>
              </a:rPr>
              <a:t> Chiêu </a:t>
            </a:r>
            <a:r>
              <a:rPr lang="vi-VN" sz="2400" b="1" dirty="0" err="1">
                <a:solidFill>
                  <a:schemeClr val="bg1"/>
                </a:solidFill>
                <a:effectLst/>
                <a:latin typeface="Times New Roman" panose="02020603050405020304" pitchFamily="18" charset="0"/>
                <a:ea typeface="Times New Roman" panose="02020603050405020304" pitchFamily="18" charset="0"/>
              </a:rPr>
              <a:t>Hoàng</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là</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nữ</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yếu</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thế</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lực</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bất</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tòng</a:t>
            </a:r>
            <a:r>
              <a:rPr lang="vi-VN" sz="2400" b="1" dirty="0">
                <a:solidFill>
                  <a:schemeClr val="bg1"/>
                </a:solidFill>
                <a:effectLst/>
                <a:latin typeface="Times New Roman" panose="02020603050405020304" pitchFamily="18" charset="0"/>
                <a:ea typeface="Times New Roman" panose="02020603050405020304" pitchFamily="18" charset="0"/>
              </a:rPr>
              <a:t> tâm, </a:t>
            </a:r>
            <a:r>
              <a:rPr lang="vi-VN" sz="2400" b="1" dirty="0" err="1">
                <a:solidFill>
                  <a:schemeClr val="bg1"/>
                </a:solidFill>
                <a:effectLst/>
                <a:latin typeface="Times New Roman" panose="02020603050405020304" pitchFamily="18" charset="0"/>
                <a:ea typeface="Times New Roman" panose="02020603050405020304" pitchFamily="18" charset="0"/>
              </a:rPr>
              <a:t>phải</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dựa</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vào</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thế</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lực</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họ</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Trần</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chính</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quyền</a:t>
            </a:r>
            <a:r>
              <a:rPr lang="vi-VN" sz="2400" b="1" dirty="0">
                <a:solidFill>
                  <a:schemeClr val="bg1"/>
                </a:solidFill>
                <a:effectLst/>
                <a:latin typeface="Times New Roman" panose="02020603050405020304" pitchFamily="18" charset="0"/>
                <a:ea typeface="Times New Roman" panose="02020603050405020304" pitchFamily="18" charset="0"/>
              </a:rPr>
              <a:t> không chăm lo </a:t>
            </a:r>
            <a:r>
              <a:rPr lang="vi-VN" sz="2400" b="1" dirty="0" err="1">
                <a:solidFill>
                  <a:schemeClr val="bg1"/>
                </a:solidFill>
                <a:effectLst/>
                <a:latin typeface="Times New Roman" panose="02020603050405020304" pitchFamily="18" charset="0"/>
                <a:ea typeface="Times New Roman" panose="02020603050405020304" pitchFamily="18" charset="0"/>
              </a:rPr>
              <a:t>được</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đời</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sống</a:t>
            </a:r>
            <a:r>
              <a:rPr lang="vi-VN" sz="2400" b="1" dirty="0">
                <a:solidFill>
                  <a:schemeClr val="bg1"/>
                </a:solidFill>
                <a:effectLst/>
                <a:latin typeface="Times New Roman" panose="02020603050405020304" pitchFamily="18" charset="0"/>
                <a:ea typeface="Times New Roman" panose="02020603050405020304" pitchFamily="18" charset="0"/>
              </a:rPr>
              <a:t> nhân dân, </a:t>
            </a:r>
            <a:r>
              <a:rPr lang="vi-VN" sz="2400" b="1" dirty="0" err="1">
                <a:solidFill>
                  <a:schemeClr val="bg1"/>
                </a:solidFill>
                <a:effectLst/>
                <a:latin typeface="Times New Roman" panose="02020603050405020304" pitchFamily="18" charset="0"/>
                <a:ea typeface="Times New Roman" panose="02020603050405020304" pitchFamily="18" charset="0"/>
              </a:rPr>
              <a:t>đói</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kém</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mất</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mùa</a:t>
            </a:r>
            <a:r>
              <a:rPr lang="vi-VN" sz="2400" b="1" dirty="0">
                <a:solidFill>
                  <a:schemeClr val="bg1"/>
                </a:solidFill>
                <a:effectLst/>
                <a:latin typeface="Times New Roman" panose="02020603050405020304" pitchFamily="18" charset="0"/>
                <a:ea typeface="Times New Roman" panose="02020603050405020304" pitchFamily="18" charset="0"/>
              </a:rPr>
              <a:t>...</a:t>
            </a:r>
          </a:p>
          <a:p>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Nhà</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Trần</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tiếp</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quản</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chính</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quyền</a:t>
            </a:r>
            <a:r>
              <a:rPr lang="vi-VN" sz="2400" b="1" dirty="0">
                <a:solidFill>
                  <a:schemeClr val="bg1"/>
                </a:solidFill>
                <a:effectLst/>
                <a:latin typeface="Times New Roman" panose="02020603050405020304" pitchFamily="18" charset="0"/>
                <a:ea typeface="Times New Roman" panose="02020603050405020304" pitchFamily="18" charset="0"/>
              </a:rPr>
              <a:t> thay </a:t>
            </a:r>
            <a:r>
              <a:rPr lang="vi-VN" sz="2400" b="1" dirty="0" err="1">
                <a:solidFill>
                  <a:schemeClr val="bg1"/>
                </a:solidFill>
                <a:effectLst/>
                <a:latin typeface="Times New Roman" panose="02020603050405020304" pitchFamily="18" charset="0"/>
                <a:ea typeface="Times New Roman" panose="02020603050405020304" pitchFamily="18" charset="0"/>
              </a:rPr>
              <a:t>nhà</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Lý</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đã</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củng</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cố</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chính</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quyền</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bảo</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vệ</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đất</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nước</a:t>
            </a:r>
            <a:r>
              <a:rPr lang="vi-VN" sz="2400" b="1" dirty="0">
                <a:solidFill>
                  <a:schemeClr val="bg1"/>
                </a:solidFill>
                <a:effectLst/>
                <a:latin typeface="Times New Roman" panose="02020603050405020304" pitchFamily="18" charset="0"/>
                <a:ea typeface="Times New Roman" panose="02020603050405020304" pitchFamily="18" charset="0"/>
              </a:rPr>
              <a:t>, chăm lo </a:t>
            </a:r>
            <a:r>
              <a:rPr lang="vi-VN" sz="2400" b="1" dirty="0" err="1">
                <a:solidFill>
                  <a:schemeClr val="bg1"/>
                </a:solidFill>
                <a:effectLst/>
                <a:latin typeface="Times New Roman" panose="02020603050405020304" pitchFamily="18" charset="0"/>
                <a:ea typeface="Times New Roman" panose="02020603050405020304" pitchFamily="18" charset="0"/>
              </a:rPr>
              <a:t>đời</a:t>
            </a:r>
            <a:r>
              <a:rPr lang="vi-VN" sz="2400" b="1" dirty="0">
                <a:solidFill>
                  <a:schemeClr val="bg1"/>
                </a:solidFill>
                <a:effectLst/>
                <a:latin typeface="Times New Roman" panose="02020603050405020304" pitchFamily="18" charset="0"/>
                <a:ea typeface="Times New Roman" panose="02020603050405020304" pitchFamily="18" charset="0"/>
              </a:rPr>
              <a:t> </a:t>
            </a:r>
            <a:r>
              <a:rPr lang="vi-VN" sz="2400" b="1" dirty="0" err="1">
                <a:solidFill>
                  <a:schemeClr val="bg1"/>
                </a:solidFill>
                <a:effectLst/>
                <a:latin typeface="Times New Roman" panose="02020603050405020304" pitchFamily="18" charset="0"/>
                <a:ea typeface="Times New Roman" panose="02020603050405020304" pitchFamily="18" charset="0"/>
              </a:rPr>
              <a:t>sống</a:t>
            </a:r>
            <a:r>
              <a:rPr lang="vi-VN" sz="2400" b="1" dirty="0">
                <a:solidFill>
                  <a:schemeClr val="bg1"/>
                </a:solidFill>
                <a:effectLst/>
                <a:latin typeface="Times New Roman" panose="02020603050405020304" pitchFamily="18" charset="0"/>
                <a:ea typeface="Times New Roman" panose="02020603050405020304" pitchFamily="18" charset="0"/>
              </a:rPr>
              <a:t> nhân dân..</a:t>
            </a:r>
          </a:p>
          <a:p>
            <a:r>
              <a:rPr lang="vi-VN" sz="2400" b="1" dirty="0">
                <a:solidFill>
                  <a:schemeClr val="bg1"/>
                </a:solidFill>
                <a:effectLst/>
                <a:latin typeface="Times New Roman" panose="02020603050405020304" pitchFamily="18" charset="0"/>
                <a:ea typeface="Times New Roman" panose="02020603050405020304" pitchFamily="18" charset="0"/>
              </a:rPr>
              <a:t> </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Trần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Thủ</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Độ</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với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sự</a:t>
            </a:r>
            <a:r>
              <a:rPr lang="en-US" sz="2400" b="1" dirty="0">
                <a:solidFill>
                  <a:schemeClr val="bg1"/>
                </a:solidFill>
                <a:effectLst/>
                <a:latin typeface="Times New Roman" panose="02020603050405020304" pitchFamily="18" charset="0"/>
                <a:ea typeface="Times New Roman" panose="02020603050405020304" pitchFamily="18" charset="0"/>
              </a:rPr>
              <a:t> ra </a:t>
            </a:r>
            <a:r>
              <a:rPr lang="en-US" sz="2400" b="1" dirty="0" err="1">
                <a:solidFill>
                  <a:schemeClr val="bg1"/>
                </a:solidFill>
                <a:effectLst/>
                <a:latin typeface="Times New Roman" panose="02020603050405020304" pitchFamily="18" charset="0"/>
                <a:ea typeface="Times New Roman" panose="02020603050405020304" pitchFamily="18" charset="0"/>
              </a:rPr>
              <a:t>đời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của</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nhà</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Trần</a:t>
            </a:r>
            <a:r>
              <a:rPr lang="en-US" sz="2400" b="1" dirty="0">
                <a:solidFill>
                  <a:schemeClr val="bg1"/>
                </a:solidFill>
                <a:effectLst/>
                <a:latin typeface="Times New Roman" panose="02020603050405020304" pitchFamily="18" charset="0"/>
                <a:ea typeface="Times New Roman" panose="02020603050405020304" pitchFamily="18" charset="0"/>
              </a:rPr>
              <a:t>:</a:t>
            </a:r>
            <a:endParaRPr lang="vi-VN" sz="2400" b="1" dirty="0">
              <a:solidFill>
                <a:schemeClr val="bg1"/>
              </a:solidFill>
              <a:effectLst/>
              <a:latin typeface="Times New Roman" panose="02020603050405020304" pitchFamily="18" charset="0"/>
              <a:ea typeface="Times New Roman" panose="02020603050405020304" pitchFamily="18" charset="0"/>
            </a:endParaRPr>
          </a:p>
          <a:p>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Người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sáng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lập</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và</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trực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tiếp</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lãnh</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đạo</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công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cuộc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xây</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dựng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và</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bảo</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vệ</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đất</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nước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những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năm</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đầu</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thời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kỳ</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nhà</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Trần</a:t>
            </a:r>
            <a:r>
              <a:rPr lang="en-US" sz="2400" b="1" dirty="0">
                <a:solidFill>
                  <a:schemeClr val="bg1"/>
                </a:solidFill>
                <a:effectLst/>
                <a:latin typeface="Times New Roman" panose="02020603050405020304" pitchFamily="18" charset="0"/>
                <a:ea typeface="Times New Roman" panose="02020603050405020304" pitchFamily="18" charset="0"/>
              </a:rPr>
              <a:t>. </a:t>
            </a:r>
            <a:endParaRPr lang="vi-VN" sz="2400" b="1" dirty="0">
              <a:solidFill>
                <a:schemeClr val="bg1"/>
              </a:solidFill>
              <a:effectLst/>
              <a:latin typeface="Times New Roman" panose="02020603050405020304" pitchFamily="18" charset="0"/>
              <a:ea typeface="Times New Roman" panose="02020603050405020304" pitchFamily="18" charset="0"/>
            </a:endParaRPr>
          </a:p>
          <a:p>
            <a:r>
              <a:rPr lang="en-US" sz="2400" b="1" dirty="0">
                <a:solidFill>
                  <a:schemeClr val="bg1"/>
                </a:solidFill>
                <a:effectLst/>
                <a:latin typeface="Times New Roman" panose="02020603050405020304" pitchFamily="18" charset="0"/>
                <a:ea typeface="Times New Roman" panose="02020603050405020304" pitchFamily="18" charset="0"/>
              </a:rPr>
              <a:t>+ Sau </a:t>
            </a:r>
            <a:r>
              <a:rPr lang="en-US" sz="2400" b="1" dirty="0" err="1">
                <a:solidFill>
                  <a:schemeClr val="bg1"/>
                </a:solidFill>
                <a:effectLst/>
                <a:latin typeface="Times New Roman" panose="02020603050405020304" pitchFamily="18" charset="0"/>
                <a:ea typeface="Times New Roman" panose="02020603050405020304" pitchFamily="18" charset="0"/>
              </a:rPr>
              <a:t>khi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nhà</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Trần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thành</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lập</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ông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được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vua</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phong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làm</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Quốc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thượng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phụ</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rồi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Thái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sư</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Bằng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tài</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năng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uy</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tín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của</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mình</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ông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đã</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củng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cố</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nước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Việt</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vững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mạnh</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cả</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về</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chính</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trị</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kinh</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tế</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quân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sự</a:t>
            </a:r>
            <a:r>
              <a:rPr lang="en-US" sz="2400" b="1" dirty="0">
                <a:solidFill>
                  <a:schemeClr val="bg1"/>
                </a:solidFill>
                <a:effectLst/>
                <a:latin typeface="Times New Roman" panose="02020603050405020304" pitchFamily="18" charset="0"/>
                <a:ea typeface="Times New Roman" panose="02020603050405020304" pitchFamily="18" charset="0"/>
              </a:rPr>
              <a:t>…</a:t>
            </a:r>
            <a:endParaRPr lang="vi-VN" sz="24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5199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HOẠT ĐỘNG VẬN DỤNG</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6BB4A3D-FC41-4026-A851-43ED184F903B}"/>
              </a:ext>
            </a:extLst>
          </p:cNvPr>
          <p:cNvSpPr txBox="1">
            <a:spLocks/>
          </p:cNvSpPr>
          <p:nvPr/>
        </p:nvSpPr>
        <p:spPr>
          <a:xfrm>
            <a:off x="609600" y="2423318"/>
            <a:ext cx="109728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rgbClr val="00B050"/>
                </a:solidFill>
                <a:latin typeface="Times New Roman" panose="02020603050405020304" pitchFamily="18" charset="0"/>
                <a:cs typeface="Times New Roman" panose="02020603050405020304" pitchFamily="18" charset="0"/>
              </a:rPr>
              <a:t>Về</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nhà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sưu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tầm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làm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bài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tập</a:t>
            </a:r>
            <a:r>
              <a:rPr lang="en-US" sz="3600" b="1" dirty="0">
                <a:solidFill>
                  <a:srgbClr val="00B050"/>
                </a:solidFill>
                <a:latin typeface="Times New Roman" panose="02020603050405020304" pitchFamily="18" charset="0"/>
                <a:cs typeface="Times New Roman" panose="02020603050405020304" pitchFamily="18" charset="0"/>
              </a:rPr>
              <a:t> 3 </a:t>
            </a:r>
            <a:r>
              <a:rPr lang="en-US" sz="3600" b="1" dirty="0" err="1">
                <a:solidFill>
                  <a:srgbClr val="00B050"/>
                </a:solidFill>
                <a:latin typeface="Times New Roman" panose="02020603050405020304" pitchFamily="18" charset="0"/>
                <a:cs typeface="Times New Roman" panose="02020603050405020304" pitchFamily="18" charset="0"/>
              </a:rPr>
              <a:t>sgk</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trang</a:t>
            </a:r>
            <a:r>
              <a:rPr lang="en-US" sz="3600" b="1" dirty="0">
                <a:solidFill>
                  <a:srgbClr val="00B050"/>
                </a:solidFill>
                <a:latin typeface="Times New Roman" panose="02020603050405020304" pitchFamily="18" charset="0"/>
                <a:cs typeface="Times New Roman" panose="02020603050405020304" pitchFamily="18" charset="0"/>
              </a:rPr>
              <a:t> 67, </a:t>
            </a:r>
            <a:r>
              <a:rPr lang="en-US" sz="3600" b="1" dirty="0" err="1">
                <a:solidFill>
                  <a:srgbClr val="00B050"/>
                </a:solidFill>
                <a:latin typeface="Times New Roman" panose="02020603050405020304" pitchFamily="18" charset="0"/>
                <a:cs typeface="Times New Roman" panose="02020603050405020304" pitchFamily="18" charset="0"/>
              </a:rPr>
              <a:t>tiết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sau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báo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cáo</a:t>
            </a:r>
            <a:r>
              <a:rPr lang="en-US" sz="3600" b="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1366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32" name="Picture 11" descr="PFG12M2436007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3526" y="1"/>
            <a:ext cx="2581275" cy="1185863"/>
          </a:xfrm>
          <a:noFill/>
        </p:spPr>
      </p:pic>
      <p:sp>
        <p:nvSpPr>
          <p:cNvPr id="1075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02CAF8F7-3B35-4304-B524-C075265D67A5}" type="slidenum">
              <a:rPr lang="en-US" altLang="vi-VN" sz="1800"/>
              <a:pPr/>
              <a:t>3</a:t>
            </a:fld>
            <a:endParaRPr lang="en-US" altLang="vi-VN" sz="1800"/>
          </a:p>
        </p:txBody>
      </p:sp>
      <p:pic>
        <p:nvPicPr>
          <p:cNvPr id="107523" name="Picture 2" descr="v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1"/>
            <a:ext cx="4840431"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 descr="tds-vualythai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068" y="19916"/>
            <a:ext cx="23431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4" descr="LýTháiT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1638300"/>
            <a:ext cx="2000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5" descr="tds-vualythanht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4232" y="2947555"/>
            <a:ext cx="2114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6" descr="tds-vualynhant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500" y="5247409"/>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7" descr="tds-vualythant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5864225"/>
            <a:ext cx="251459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8" descr="tds-vualyanht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0928" y="5180013"/>
            <a:ext cx="258387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9" descr="tds-vualycaoto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5564" y="2895600"/>
            <a:ext cx="197762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10" descr="tds-vualyhueto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5564" y="1295400"/>
            <a:ext cx="1974056"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357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218" y="1296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a:solidFill>
                  <a:srgbClr val="FFFF00"/>
                </a:solidFill>
                <a:latin typeface="+mj-lt"/>
                <a:cs typeface="Times New Roman" pitchFamily="18" charset="0"/>
              </a:rPr>
              <a:t>1</a:t>
            </a:r>
            <a:r>
              <a:rPr lang="en-US" altLang="vi-VN" sz="3200" b="1" dirty="0">
                <a:solidFill>
                  <a:srgbClr val="FFFF00"/>
                </a:solidFill>
                <a:latin typeface="+mj-lt"/>
                <a:cs typeface="Times New Roman" pitchFamily="18" charset="0"/>
              </a:rPr>
              <a:t>. </a:t>
            </a:r>
            <a:r>
              <a:rPr lang="en-US" sz="3200" b="1" dirty="0" err="1">
                <a:solidFill>
                  <a:srgbClr val="FFFF00"/>
                </a:solidFill>
                <a:latin typeface="Times New Roman" pitchFamily="18" charset="0"/>
                <a:cs typeface="Times New Roman" pitchFamily="18" charset="0"/>
              </a:rPr>
              <a:t>Sự</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thành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lập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nhà</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Trần</a:t>
            </a:r>
            <a:r>
              <a:rPr lang="en-US" sz="3200" b="1" dirty="0">
                <a:solidFill>
                  <a:srgbClr val="FFFF00"/>
                </a:solidFill>
                <a:latin typeface="Times New Roman" pitchFamily="18" charset="0"/>
                <a:cs typeface="Times New Roman" pitchFamily="18" charset="0"/>
              </a:rPr>
              <a:t>.</a:t>
            </a:r>
            <a:endParaRPr lang="en-US" sz="3200" dirty="0">
              <a:solidFill>
                <a:srgbClr val="FFFF00"/>
              </a:solidFill>
              <a:latin typeface="Times New Roman" pitchFamily="18" charset="0"/>
              <a:cs typeface="Times New Roman" pitchFamily="18" charset="0"/>
            </a:endParaRPr>
          </a:p>
        </p:txBody>
      </p:sp>
      <p:sp>
        <p:nvSpPr>
          <p:cNvPr id="7" name="Cloud Callout 6"/>
          <p:cNvSpPr/>
          <p:nvPr/>
        </p:nvSpPr>
        <p:spPr bwMode="auto">
          <a:xfrm>
            <a:off x="7620000" y="926761"/>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Trần</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thành</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lập</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trong</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hoàn</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cảnh</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nào</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522180" y="3388184"/>
            <a:ext cx="6564420" cy="1521038"/>
          </a:xfrm>
          <a:prstGeom prst="rect">
            <a:avLst/>
          </a:prstGeom>
          <a:noFill/>
          <a:ln w="9525">
            <a:noFill/>
            <a:miter lim="800000"/>
            <a:headEnd/>
            <a:tailEnd/>
          </a:ln>
        </p:spPr>
        <p:txBody>
          <a:bodyPr wrap="square" lIns="43288" tIns="21644" rIns="43288" bIns="21644">
            <a:spAutoFit/>
          </a:bodyPr>
          <a:lstStyle/>
          <a:p>
            <a:pPr algn="just"/>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Tháng</a:t>
            </a:r>
            <a:r>
              <a:rPr lang="vi-VN" sz="3200" b="1" dirty="0">
                <a:solidFill>
                  <a:schemeClr val="bg1"/>
                </a:solidFill>
                <a:latin typeface="Times New Roman" pitchFamily="18" charset="0"/>
                <a:cs typeface="Times New Roman" pitchFamily="18" charset="0"/>
              </a:rPr>
              <a:t> 1-1226, </a:t>
            </a:r>
            <a:r>
              <a:rPr lang="vi-VN" sz="3200" b="1" dirty="0" err="1">
                <a:solidFill>
                  <a:schemeClr val="bg1"/>
                </a:solidFill>
                <a:latin typeface="Times New Roman" pitchFamily="18" charset="0"/>
                <a:cs typeface="Times New Roman" pitchFamily="18" charset="0"/>
              </a:rPr>
              <a:t>Lý</a:t>
            </a:r>
            <a:r>
              <a:rPr lang="vi-VN" sz="3200" b="1" dirty="0">
                <a:solidFill>
                  <a:schemeClr val="bg1"/>
                </a:solidFill>
                <a:latin typeface="Times New Roman" pitchFamily="18" charset="0"/>
                <a:cs typeface="Times New Roman" pitchFamily="18" charset="0"/>
              </a:rPr>
              <a:t> Chiêu </a:t>
            </a:r>
            <a:r>
              <a:rPr lang="vi-VN" sz="3200" b="1" dirty="0" err="1">
                <a:solidFill>
                  <a:schemeClr val="bg1"/>
                </a:solidFill>
                <a:latin typeface="Times New Roman" pitchFamily="18" charset="0"/>
                <a:cs typeface="Times New Roman" pitchFamily="18" charset="0"/>
              </a:rPr>
              <a:t>Hoàng</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nhường</a:t>
            </a:r>
            <a:r>
              <a:rPr lang="vi-VN" sz="3200" b="1" dirty="0">
                <a:solidFill>
                  <a:schemeClr val="bg1"/>
                </a:solidFill>
                <a:latin typeface="Times New Roman" pitchFamily="18" charset="0"/>
                <a:cs typeface="Times New Roman" pitchFamily="18" charset="0"/>
              </a:rPr>
              <a:t> ngôi cho </a:t>
            </a:r>
            <a:r>
              <a:rPr lang="vi-VN" sz="3200" b="1" dirty="0" err="1">
                <a:solidFill>
                  <a:schemeClr val="bg1"/>
                </a:solidFill>
                <a:latin typeface="Times New Roman" pitchFamily="18" charset="0"/>
                <a:cs typeface="Times New Roman" pitchFamily="18" charset="0"/>
              </a:rPr>
              <a:t>chồng</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là</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Trần</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Cảnh</a:t>
            </a:r>
            <a:r>
              <a:rPr lang="vi-VN" sz="3200" b="1" dirty="0">
                <a:solidFill>
                  <a:schemeClr val="bg1"/>
                </a:solidFill>
                <a:latin typeface="Times New Roman" pitchFamily="18" charset="0"/>
                <a:cs typeface="Times New Roman" pitchFamily="18" charset="0"/>
              </a:rPr>
              <a:t> -&gt; </a:t>
            </a:r>
            <a:r>
              <a:rPr lang="vi-VN" sz="3200" b="1" dirty="0" err="1">
                <a:solidFill>
                  <a:schemeClr val="bg1"/>
                </a:solidFill>
                <a:latin typeface="Times New Roman" pitchFamily="18" charset="0"/>
                <a:cs typeface="Times New Roman" pitchFamily="18" charset="0"/>
              </a:rPr>
              <a:t>nhà</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Trần</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thành</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lập</a:t>
            </a:r>
            <a:r>
              <a:rPr lang="vi-VN" sz="3200" b="1" dirty="0">
                <a:solidFill>
                  <a:schemeClr val="bg1"/>
                </a:solidFill>
                <a:latin typeface="Times New Roman" pitchFamily="18" charset="0"/>
                <a:cs typeface="Times New Roman" pitchFamily="18" charset="0"/>
              </a:rPr>
              <a:t>.</a:t>
            </a:r>
            <a:endParaRPr lang="en-US" sz="3200" b="1" dirty="0">
              <a:solidFill>
                <a:schemeClr val="bg1"/>
              </a:solidFill>
              <a:latin typeface="Times New Roman" pitchFamily="18" charset="0"/>
              <a:cs typeface="Times New Roman" pitchFamily="18" charset="0"/>
            </a:endParaRPr>
          </a:p>
        </p:txBody>
      </p:sp>
      <p:sp>
        <p:nvSpPr>
          <p:cNvPr id="10" name="TextBox 7"/>
          <p:cNvSpPr txBox="1">
            <a:spLocks noChangeArrowheads="1"/>
          </p:cNvSpPr>
          <p:nvPr/>
        </p:nvSpPr>
        <p:spPr bwMode="auto">
          <a:xfrm>
            <a:off x="492214" y="1533862"/>
            <a:ext cx="6488219" cy="1521038"/>
          </a:xfrm>
          <a:prstGeom prst="rect">
            <a:avLst/>
          </a:prstGeom>
          <a:noFill/>
          <a:ln w="9525">
            <a:noFill/>
            <a:miter lim="800000"/>
            <a:headEnd/>
            <a:tailEnd/>
          </a:ln>
        </p:spPr>
        <p:txBody>
          <a:bodyPr wrap="square" lIns="43288" tIns="21644" rIns="43288" bIns="21644">
            <a:spAutoFit/>
          </a:bodyPr>
          <a:lstStyle/>
          <a:p>
            <a:pPr algn="just"/>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Cuối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thế</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kỉ</a:t>
            </a:r>
            <a:r>
              <a:rPr lang="en-US" sz="3200" b="1" dirty="0">
                <a:solidFill>
                  <a:schemeClr val="bg1"/>
                </a:solidFill>
                <a:latin typeface="Times New Roman" pitchFamily="18" charset="0"/>
                <a:cs typeface="Times New Roman" pitchFamily="18" charset="0"/>
              </a:rPr>
              <a:t> XII, </a:t>
            </a:r>
            <a:r>
              <a:rPr lang="en-US" sz="3200" b="1" dirty="0" err="1">
                <a:solidFill>
                  <a:schemeClr val="bg1"/>
                </a:solidFill>
                <a:latin typeface="Times New Roman" pitchFamily="18" charset="0"/>
                <a:cs typeface="Times New Roman" pitchFamily="18" charset="0"/>
              </a:rPr>
              <a:t>nhà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Lý</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suy</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yếu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Trần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bước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thâu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tóm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quyền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hành</a:t>
            </a:r>
            <a:r>
              <a:rPr lang="en-US" sz="3200" b="1" dirty="0">
                <a:solidFill>
                  <a:schemeClr val="bg1"/>
                </a:solidFill>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F34F6E39-D14C-4CCA-A7C8-EE281B76F9BB}"/>
              </a:ext>
            </a:extLst>
          </p:cNvPr>
          <p:cNvSpPr>
            <a:spLocks noChangeArrowheads="1"/>
          </p:cNvSpPr>
          <p:nvPr/>
        </p:nvSpPr>
        <p:spPr bwMode="auto">
          <a:xfrm>
            <a:off x="457198" y="818008"/>
            <a:ext cx="12191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en-US" altLang="vi-VN" sz="8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a:extLst>
              <a:ext uri="{FF2B5EF4-FFF2-40B4-BE49-F238E27FC236}">
                <a16:creationId xmlns:a16="http://schemas.microsoft.com/office/drawing/2014/main" id="{E22ABB14-0FB1-493D-BD22-95145D4927EB}"/>
              </a:ext>
            </a:extLst>
          </p:cNvPr>
          <p:cNvSpPr>
            <a:spLocks noChangeArrowheads="1"/>
          </p:cNvSpPr>
          <p:nvPr/>
        </p:nvSpPr>
        <p:spPr bwMode="auto">
          <a:xfrm>
            <a:off x="522180" y="3257971"/>
            <a:ext cx="12191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en-US" altLang="vi-VN" sz="8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1" nodeType="click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55"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6" presetClass="emph" presetSubtype="0" repeatCount="indefinite" fill="hold" grpId="0" nodeType="clickEffect" nodePh="1">
                                  <p:stCondLst>
                                    <p:cond delay="0"/>
                                  </p:stCondLst>
                                  <p:endCondLst>
                                    <p:cond evt="begin" delay="0">
                                      <p:tn val="34"/>
                                    </p:cond>
                                  </p:endCondLst>
                                  <p:iterate type="lt">
                                    <p:tmPct val="10000"/>
                                  </p:iterate>
                                  <p:childTnLst>
                                    <p:animScale>
                                      <p:cBhvr>
                                        <p:cTn id="35" dur="250" autoRev="1" fill="hold">
                                          <p:stCondLst>
                                            <p:cond delay="0"/>
                                          </p:stCondLst>
                                        </p:cTn>
                                        <p:tgtEl>
                                          <p:spTgt spid="9"/>
                                        </p:tgtEl>
                                      </p:cBhvr>
                                      <p:to x="80000" y="100000"/>
                                    </p:animScale>
                                    <p:anim by="(#ppt_w*0.10)" calcmode="lin" valueType="num">
                                      <p:cBhvr>
                                        <p:cTn id="36" dur="250" autoRev="1" fill="hold">
                                          <p:stCondLst>
                                            <p:cond delay="0"/>
                                          </p:stCondLst>
                                        </p:cTn>
                                        <p:tgtEl>
                                          <p:spTgt spid="9"/>
                                        </p:tgtEl>
                                        <p:attrNameLst>
                                          <p:attrName>ppt_x</p:attrName>
                                        </p:attrNameLst>
                                      </p:cBhvr>
                                    </p:anim>
                                    <p:anim by="(-#ppt_w*0.10)" calcmode="lin" valueType="num">
                                      <p:cBhvr>
                                        <p:cTn id="37" dur="250" autoRev="1" fill="hold">
                                          <p:stCondLst>
                                            <p:cond delay="0"/>
                                          </p:stCondLst>
                                        </p:cTn>
                                        <p:tgtEl>
                                          <p:spTgt spid="9"/>
                                        </p:tgtEl>
                                        <p:attrNameLst>
                                          <p:attrName>ppt_y</p:attrName>
                                        </p:attrNameLst>
                                      </p:cBhvr>
                                    </p:anim>
                                    <p:animRot by="-480000">
                                      <p:cBhvr>
                                        <p:cTn id="38" dur="250" autoRev="1" fill="hold">
                                          <p:stCondLst>
                                            <p:cond delay="0"/>
                                          </p:stCondLst>
                                        </p:cTn>
                                        <p:tgtEl>
                                          <p:spTgt spid="9"/>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6" presetClass="emph" presetSubtype="0" repeatCount="indefinite" fill="hold" grpId="0" nodeType="clickEffect" nodePh="1">
                                  <p:stCondLst>
                                    <p:cond delay="0"/>
                                  </p:stCondLst>
                                  <p:endCondLst>
                                    <p:cond evt="begin" delay="0">
                                      <p:tn val="41"/>
                                    </p:cond>
                                  </p:endCondLst>
                                  <p:iterate type="lt">
                                    <p:tmPct val="10000"/>
                                  </p:iterate>
                                  <p:childTnLst>
                                    <p:animScale>
                                      <p:cBhvr>
                                        <p:cTn id="42" dur="250" autoRev="1" fill="hold">
                                          <p:stCondLst>
                                            <p:cond delay="0"/>
                                          </p:stCondLst>
                                        </p:cTn>
                                        <p:tgtEl>
                                          <p:spTgt spid="11"/>
                                        </p:tgtEl>
                                      </p:cBhvr>
                                      <p:to x="80000" y="100000"/>
                                    </p:animScale>
                                    <p:anim by="(#ppt_w*0.10)" calcmode="lin" valueType="num">
                                      <p:cBhvr>
                                        <p:cTn id="43" dur="250" autoRev="1" fill="hold">
                                          <p:stCondLst>
                                            <p:cond delay="0"/>
                                          </p:stCondLst>
                                        </p:cTn>
                                        <p:tgtEl>
                                          <p:spTgt spid="11"/>
                                        </p:tgtEl>
                                        <p:attrNameLst>
                                          <p:attrName>ppt_x</p:attrName>
                                        </p:attrNameLst>
                                      </p:cBhvr>
                                    </p:anim>
                                    <p:anim by="(-#ppt_w*0.10)" calcmode="lin" valueType="num">
                                      <p:cBhvr>
                                        <p:cTn id="44" dur="250" autoRev="1" fill="hold">
                                          <p:stCondLst>
                                            <p:cond delay="0"/>
                                          </p:stCondLst>
                                        </p:cTn>
                                        <p:tgtEl>
                                          <p:spTgt spid="11"/>
                                        </p:tgtEl>
                                        <p:attrNameLst>
                                          <p:attrName>ppt_y</p:attrName>
                                        </p:attrNameLst>
                                      </p:cBhvr>
                                    </p:anim>
                                    <p:animRot by="-480000">
                                      <p:cBhvr>
                                        <p:cTn id="45" dur="2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7" grpId="0" animBg="1"/>
      <p:bldP spid="7" grpId="1" animBg="1"/>
      <p:bldP spid="10"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20743" y="0"/>
            <a:ext cx="12193693" cy="6858000"/>
          </a:xfrm>
          <a:prstGeom prst="rect">
            <a:avLst/>
          </a:prstGeom>
          <a:noFill/>
          <a:ln w="9525">
            <a:noFill/>
            <a:miter lim="800000"/>
            <a:headEnd/>
            <a:tailEnd/>
          </a:ln>
        </p:spPr>
      </p:pic>
      <p:sp>
        <p:nvSpPr>
          <p:cNvPr id="9" name="Cloud Callout 8"/>
          <p:cNvSpPr/>
          <p:nvPr/>
        </p:nvSpPr>
        <p:spPr bwMode="auto">
          <a:xfrm>
            <a:off x="7162800" y="457200"/>
            <a:ext cx="4639491" cy="39624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b="1" i="1" dirty="0" err="1">
                <a:solidFill>
                  <a:srgbClr val="FF0000"/>
                </a:solidFill>
                <a:latin typeface="Times New Roman" panose="02020603050405020304" pitchFamily="18" charset="0"/>
                <a:cs typeface="Times New Roman" panose="02020603050405020304" pitchFamily="18" charset="0"/>
              </a:rPr>
              <a:t>Dựa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thông</a:t>
            </a:r>
            <a:r>
              <a:rPr lang="en-US" sz="2800" b="1" i="1" dirty="0">
                <a:solidFill>
                  <a:srgbClr val="FF0000"/>
                </a:solidFill>
                <a:latin typeface="Times New Roman" panose="02020603050405020304" pitchFamily="18" charset="0"/>
                <a:cs typeface="Times New Roman" panose="02020603050405020304" pitchFamily="18" charset="0"/>
              </a:rPr>
              <a:t> tin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mục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biết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suy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gì</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về</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xuất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dòng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Trần</a:t>
            </a:r>
            <a:r>
              <a:rPr lang="en-US" sz="2800" b="1" i="1" dirty="0">
                <a:solidFill>
                  <a:srgbClr val="FF0000"/>
                </a:solidFill>
                <a:latin typeface="Times New Roman" panose="02020603050405020304" pitchFamily="18" charset="0"/>
                <a:cs typeface="Times New Roman" panose="02020603050405020304" pitchFamily="18" charset="0"/>
              </a:rPr>
              <a:t>?</a:t>
            </a:r>
            <a:endParaRPr kumimoji="0" lang="en-US" sz="28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400800" cy="4031873"/>
          </a:xfrm>
          <a:prstGeom prst="rect">
            <a:avLst/>
          </a:prstGeom>
        </p:spPr>
        <p:txBody>
          <a:bodyPr wrap="square">
            <a:spAutoFit/>
          </a:bodyPr>
          <a:lstStyle/>
          <a:p>
            <a:pPr>
              <a:spcAft>
                <a:spcPts val="0"/>
              </a:spcAft>
            </a:pPr>
            <a:r>
              <a:rPr lang="en-US"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Dòng</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họ</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vốn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xuất</a:t>
            </a:r>
            <a:r>
              <a:rPr lang="vi-VN" sz="3200" b="1" dirty="0">
                <a:solidFill>
                  <a:srgbClr val="FFFF00"/>
                </a:solidFill>
                <a:latin typeface="Times New Roman" panose="02020603050405020304" pitchFamily="18" charset="0"/>
                <a:ea typeface="Times New Roman" panose="02020603050405020304" pitchFamily="18" charset="0"/>
              </a:rPr>
              <a:t> thân </a:t>
            </a:r>
            <a:r>
              <a:rPr lang="vi-VN" sz="3200" b="1" dirty="0" err="1">
                <a:solidFill>
                  <a:srgbClr val="FFFF00"/>
                </a:solidFill>
                <a:latin typeface="Times New Roman" panose="02020603050405020304" pitchFamily="18" charset="0"/>
                <a:ea typeface="Times New Roman" panose="02020603050405020304" pitchFamily="18" charset="0"/>
              </a:rPr>
              <a:t>làm</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nghề</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đánh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cá</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tại</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vùng</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hạ</a:t>
            </a:r>
            <a:r>
              <a:rPr lang="vi-VN" sz="3200" b="1" dirty="0">
                <a:solidFill>
                  <a:srgbClr val="FFFF00"/>
                </a:solidFill>
                <a:latin typeface="Times New Roman" panose="02020603050405020304" pitchFamily="18" charset="0"/>
                <a:ea typeface="Times New Roman" panose="02020603050405020304" pitchFamily="18" charset="0"/>
              </a:rPr>
              <a:t> lưu sông </a:t>
            </a:r>
            <a:r>
              <a:rPr lang="vi-VN" sz="3200" b="1" dirty="0" err="1">
                <a:solidFill>
                  <a:srgbClr val="FFFF00"/>
                </a:solidFill>
                <a:latin typeface="Times New Roman" panose="02020603050405020304" pitchFamily="18" charset="0"/>
                <a:ea typeface="Times New Roman" panose="02020603050405020304" pitchFamily="18" charset="0"/>
              </a:rPr>
              <a:t>Hồng</a:t>
            </a:r>
            <a:r>
              <a:rPr lang="vi-VN" sz="3200" b="1" dirty="0">
                <a:solidFill>
                  <a:srgbClr val="FFFF00"/>
                </a:solidFill>
                <a:latin typeface="Times New Roman" panose="02020603050405020304" pitchFamily="18" charset="0"/>
                <a:ea typeface="Times New Roman" panose="02020603050405020304" pitchFamily="18" charset="0"/>
              </a:rPr>
              <a:t> ( </a:t>
            </a:r>
            <a:r>
              <a:rPr lang="vi-VN" sz="3200" b="1" dirty="0" err="1">
                <a:solidFill>
                  <a:srgbClr val="FFFF00"/>
                </a:solidFill>
                <a:latin typeface="Times New Roman" panose="02020603050405020304" pitchFamily="18" charset="0"/>
                <a:ea typeface="Times New Roman" panose="02020603050405020304" pitchFamily="18" charset="0"/>
              </a:rPr>
              <a:t>Thái</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Bình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và</a:t>
            </a:r>
            <a:r>
              <a:rPr lang="vi-VN" sz="3200" b="1" dirty="0">
                <a:solidFill>
                  <a:srgbClr val="FFFF00"/>
                </a:solidFill>
                <a:latin typeface="Times New Roman" panose="02020603050405020304" pitchFamily="18" charset="0"/>
                <a:ea typeface="Times New Roman" panose="02020603050405020304" pitchFamily="18" charset="0"/>
              </a:rPr>
              <a:t> Nam </a:t>
            </a:r>
            <a:r>
              <a:rPr lang="vi-VN" sz="3200" b="1" dirty="0" err="1">
                <a:solidFill>
                  <a:srgbClr val="FFFF00"/>
                </a:solidFill>
                <a:latin typeface="Times New Roman" panose="02020603050405020304" pitchFamily="18" charset="0"/>
                <a:ea typeface="Times New Roman" panose="02020603050405020304" pitchFamily="18" charset="0"/>
              </a:rPr>
              <a:t>Định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ngày</a:t>
            </a:r>
            <a:r>
              <a:rPr lang="vi-VN" sz="3200" b="1" dirty="0">
                <a:solidFill>
                  <a:srgbClr val="FFFF00"/>
                </a:solidFill>
                <a:latin typeface="Times New Roman" panose="02020603050405020304" pitchFamily="18" charset="0"/>
                <a:ea typeface="Times New Roman" panose="02020603050405020304" pitchFamily="18" charset="0"/>
              </a:rPr>
              <a:t> nay), sau </a:t>
            </a:r>
            <a:r>
              <a:rPr lang="vi-VN" sz="3200" b="1" dirty="0" err="1">
                <a:solidFill>
                  <a:srgbClr val="FFFF00"/>
                </a:solidFill>
                <a:latin typeface="Times New Roman" panose="02020603050405020304" pitchFamily="18" charset="0"/>
                <a:ea typeface="Times New Roman" panose="02020603050405020304" pitchFamily="18" charset="0"/>
              </a:rPr>
              <a:t>trở</a:t>
            </a:r>
            <a:r>
              <a:rPr lang="vi-VN" sz="3200" b="1" dirty="0">
                <a:solidFill>
                  <a:srgbClr val="FFFF00"/>
                </a:solidFill>
                <a:latin typeface="Times New Roman" panose="02020603050405020304" pitchFamily="18" charset="0"/>
                <a:ea typeface="Times New Roman" panose="02020603050405020304" pitchFamily="18" charset="0"/>
              </a:rPr>
              <a:t> nên </a:t>
            </a:r>
            <a:r>
              <a:rPr lang="vi-VN" sz="3200" b="1" dirty="0" err="1">
                <a:solidFill>
                  <a:srgbClr val="FFFF00"/>
                </a:solidFill>
                <a:latin typeface="Times New Roman" panose="02020603050405020304" pitchFamily="18" charset="0"/>
                <a:ea typeface="Times New Roman" panose="02020603050405020304" pitchFamily="18" charset="0"/>
              </a:rPr>
              <a:t>giàu</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có</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và</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là</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một</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thế</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lực</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mạnh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Những</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người</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có</a:t>
            </a:r>
            <a:r>
              <a:rPr lang="vi-VN" sz="3200" b="1" dirty="0">
                <a:solidFill>
                  <a:srgbClr val="FFFF00"/>
                </a:solidFill>
                <a:latin typeface="Times New Roman" panose="02020603050405020304" pitchFamily="18" charset="0"/>
                <a:ea typeface="Times New Roman" panose="02020603050405020304" pitchFamily="18" charset="0"/>
              </a:rPr>
              <a:t> công </a:t>
            </a:r>
            <a:r>
              <a:rPr lang="vi-VN" sz="3200" b="1" dirty="0" err="1">
                <a:solidFill>
                  <a:srgbClr val="FFFF00"/>
                </a:solidFill>
                <a:latin typeface="Times New Roman" panose="02020603050405020304" pitchFamily="18" charset="0"/>
                <a:ea typeface="Times New Roman" panose="02020603050405020304" pitchFamily="18" charset="0"/>
              </a:rPr>
              <a:t>lớn</a:t>
            </a:r>
            <a:r>
              <a:rPr lang="vi-VN" sz="3200" b="1" dirty="0">
                <a:solidFill>
                  <a:srgbClr val="FFFF00"/>
                </a:solidFill>
                <a:latin typeface="Times New Roman" panose="02020603050405020304" pitchFamily="18" charset="0"/>
                <a:ea typeface="Times New Roman" panose="02020603050405020304" pitchFamily="18" charset="0"/>
              </a:rPr>
              <a:t> trong </a:t>
            </a:r>
            <a:r>
              <a:rPr lang="vi-VN" sz="3200" b="1" dirty="0" err="1">
                <a:solidFill>
                  <a:srgbClr val="FFFF00"/>
                </a:solidFill>
                <a:latin typeface="Times New Roman" panose="02020603050405020304" pitchFamily="18" charset="0"/>
                <a:ea typeface="Times New Roman" panose="02020603050405020304" pitchFamily="18" charset="0"/>
              </a:rPr>
              <a:t>việc</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thành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lập</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triều</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là</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Lý</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Thừa</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Thủ</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Độ</a:t>
            </a:r>
            <a:r>
              <a:rPr lang="vi-VN" sz="3200" b="1" dirty="0">
                <a:solidFill>
                  <a:srgbClr val="FFFF00"/>
                </a:solidFill>
                <a:latin typeface="Times New Roman" panose="02020603050405020304" pitchFamily="18" charset="0"/>
                <a:ea typeface="Times New Roman" panose="02020603050405020304" pitchFamily="18" charset="0"/>
              </a:rPr>
              <a:t>….</a:t>
            </a:r>
            <a:endParaRPr lang="en-US"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0" y="0"/>
            <a:ext cx="12268200" cy="6858000"/>
          </a:xfrm>
          <a:prstGeom prst="rect">
            <a:avLst/>
          </a:prstGeom>
          <a:noFill/>
          <a:ln w="9525">
            <a:noFill/>
            <a:miter lim="800000"/>
            <a:headEnd/>
            <a:tailEnd/>
          </a:ln>
        </p:spPr>
      </p:pic>
      <p:sp>
        <p:nvSpPr>
          <p:cNvPr id="12" name="Rectangle 11"/>
          <p:cNvSpPr/>
          <p:nvPr/>
        </p:nvSpPr>
        <p:spPr>
          <a:xfrm>
            <a:off x="457200" y="2057400"/>
            <a:ext cx="11087100" cy="3539430"/>
          </a:xfrm>
          <a:prstGeom prst="rect">
            <a:avLst/>
          </a:prstGeom>
        </p:spPr>
        <p:txBody>
          <a:bodyPr wrap="square">
            <a:spAutoFit/>
          </a:bodyPr>
          <a:lstStyle/>
          <a:p>
            <a:pPr>
              <a:spcAft>
                <a:spcPts val="0"/>
              </a:spcAft>
            </a:pPr>
            <a:r>
              <a:rPr lang="en-US"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Cuối</a:t>
            </a:r>
            <a:r>
              <a:rPr lang="vi-VN" sz="3200" b="1" i="1" dirty="0">
                <a:solidFill>
                  <a:schemeClr val="bg1"/>
                </a:solidFill>
                <a:latin typeface="Times New Roman" panose="02020603050405020304" pitchFamily="18" charset="0"/>
                <a:ea typeface="Times New Roman" panose="02020603050405020304" pitchFamily="18" charset="0"/>
              </a:rPr>
              <a:t> TK XII, </a:t>
            </a:r>
            <a:r>
              <a:rPr lang="vi-VN" sz="3200" b="1" i="1" dirty="0" err="1">
                <a:solidFill>
                  <a:schemeClr val="bg1"/>
                </a:solidFill>
                <a:latin typeface="Times New Roman" panose="02020603050405020304" pitchFamily="18" charset="0"/>
                <a:ea typeface="Times New Roman" panose="02020603050405020304" pitchFamily="18" charset="0"/>
              </a:rPr>
              <a:t>nhà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Lý</a:t>
            </a:r>
            <a:r>
              <a:rPr lang="vi-VN" sz="3200" b="1" i="1" dirty="0">
                <a:solidFill>
                  <a:schemeClr val="bg1"/>
                </a:solidFill>
                <a:latin typeface="Times New Roman" panose="02020603050405020304" pitchFamily="18" charset="0"/>
                <a:ea typeface="Times New Roman" panose="02020603050405020304" pitchFamily="18" charset="0"/>
              </a:rPr>
              <a:t> suy </a:t>
            </a:r>
            <a:r>
              <a:rPr lang="vi-VN" sz="3200" b="1" i="1" dirty="0" err="1">
                <a:solidFill>
                  <a:schemeClr val="bg1"/>
                </a:solidFill>
                <a:latin typeface="Times New Roman" panose="02020603050405020304" pitchFamily="18" charset="0"/>
                <a:ea typeface="Times New Roman" panose="02020603050405020304" pitchFamily="18" charset="0"/>
              </a:rPr>
              <a:t>yếu</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Nhà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lên thay </a:t>
            </a:r>
            <a:r>
              <a:rPr lang="vi-VN" sz="3200" b="1" i="1" dirty="0" err="1">
                <a:solidFill>
                  <a:schemeClr val="bg1"/>
                </a:solidFill>
                <a:latin typeface="Times New Roman" panose="02020603050405020304" pitchFamily="18" charset="0"/>
                <a:ea typeface="Times New Roman" panose="02020603050405020304" pitchFamily="18" charset="0"/>
              </a:rPr>
              <a:t>thế</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tất</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yếu</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của</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lịch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sử</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Nhà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tồn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tại</a:t>
            </a:r>
            <a:r>
              <a:rPr lang="vi-VN" sz="3200" b="1" i="1" dirty="0">
                <a:solidFill>
                  <a:schemeClr val="bg1"/>
                </a:solidFill>
                <a:latin typeface="Times New Roman" panose="02020603050405020304" pitchFamily="18" charset="0"/>
                <a:ea typeface="Times New Roman" panose="02020603050405020304" pitchFamily="18" charset="0"/>
              </a:rPr>
              <a:t> 174 năm. </a:t>
            </a:r>
            <a:r>
              <a:rPr lang="vi-VN" sz="3200" b="1" i="1" dirty="0" err="1">
                <a:solidFill>
                  <a:schemeClr val="bg1"/>
                </a:solidFill>
                <a:latin typeface="Times New Roman" panose="02020603050405020304" pitchFamily="18" charset="0"/>
                <a:ea typeface="Times New Roman" panose="02020603050405020304" pitchFamily="18" charset="0"/>
              </a:rPr>
              <a:t>Dòng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họ</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ở Nam </a:t>
            </a:r>
            <a:r>
              <a:rPr lang="vi-VN" sz="3200" b="1" i="1" dirty="0" err="1">
                <a:solidFill>
                  <a:schemeClr val="bg1"/>
                </a:solidFill>
                <a:latin typeface="Times New Roman" panose="02020603050405020304" pitchFamily="18" charset="0"/>
                <a:ea typeface="Times New Roman" panose="02020603050405020304" pitchFamily="18" charset="0"/>
              </a:rPr>
              <a:t>Định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lớn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mạnh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và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phát</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triển</a:t>
            </a:r>
            <a:r>
              <a:rPr lang="vi-VN" sz="3200" b="1" i="1" dirty="0">
                <a:solidFill>
                  <a:schemeClr val="bg1"/>
                </a:solidFill>
                <a:latin typeface="Times New Roman" panose="02020603050405020304" pitchFamily="18" charset="0"/>
                <a:ea typeface="Times New Roman" panose="02020603050405020304" pitchFamily="18" charset="0"/>
              </a:rPr>
              <a:t> cho </a:t>
            </a:r>
            <a:r>
              <a:rPr lang="vi-VN" sz="3200" b="1" i="1" dirty="0" err="1">
                <a:solidFill>
                  <a:schemeClr val="bg1"/>
                </a:solidFill>
                <a:latin typeface="Times New Roman" panose="02020603050405020304" pitchFamily="18" charset="0"/>
                <a:ea typeface="Times New Roman" panose="02020603050405020304" pitchFamily="18" charset="0"/>
              </a:rPr>
              <a:t>đến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ngày</a:t>
            </a:r>
            <a:r>
              <a:rPr lang="vi-VN" sz="3200" b="1" i="1" dirty="0">
                <a:solidFill>
                  <a:schemeClr val="bg1"/>
                </a:solidFill>
                <a:latin typeface="Times New Roman" panose="02020603050405020304" pitchFamily="18" charset="0"/>
                <a:ea typeface="Times New Roman" panose="02020603050405020304" pitchFamily="18" charset="0"/>
              </a:rPr>
              <a:t> nay. Nay ở Nam </a:t>
            </a:r>
            <a:r>
              <a:rPr lang="vi-VN" sz="3200" b="1" i="1" dirty="0" err="1">
                <a:solidFill>
                  <a:schemeClr val="bg1"/>
                </a:solidFill>
                <a:latin typeface="Times New Roman" panose="02020603050405020304" pitchFamily="18" charset="0"/>
                <a:ea typeface="Times New Roman" panose="02020603050405020304" pitchFamily="18" charset="0"/>
              </a:rPr>
              <a:t>Định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nổi</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tiếng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với</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lễ</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hội</a:t>
            </a:r>
            <a:r>
              <a:rPr lang="vi-VN" sz="3200" b="1" i="1" dirty="0">
                <a:solidFill>
                  <a:schemeClr val="bg1"/>
                </a:solidFill>
                <a:latin typeface="Times New Roman" panose="02020603050405020304" pitchFamily="18" charset="0"/>
                <a:ea typeface="Times New Roman" panose="02020603050405020304" pitchFamily="18" charset="0"/>
              </a:rPr>
              <a:t> Khai </a:t>
            </a:r>
            <a:r>
              <a:rPr lang="vi-VN" sz="3200" b="1" i="1" dirty="0" err="1">
                <a:solidFill>
                  <a:schemeClr val="bg1"/>
                </a:solidFill>
                <a:latin typeface="Times New Roman" panose="02020603050405020304" pitchFamily="18" charset="0"/>
                <a:ea typeface="Times New Roman" panose="02020603050405020304" pitchFamily="18" charset="0"/>
              </a:rPr>
              <a:t>ấn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Đền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hằng</a:t>
            </a:r>
            <a:r>
              <a:rPr lang="vi-VN" sz="3200" b="1" i="1" dirty="0">
                <a:solidFill>
                  <a:schemeClr val="bg1"/>
                </a:solidFill>
                <a:latin typeface="Times New Roman" panose="02020603050405020304" pitchFamily="18" charset="0"/>
                <a:ea typeface="Times New Roman" panose="02020603050405020304" pitchFamily="18" charset="0"/>
              </a:rPr>
              <a:t> năm. </a:t>
            </a:r>
            <a:r>
              <a:rPr lang="vi-VN" sz="3200" b="1" i="1" dirty="0" err="1">
                <a:solidFill>
                  <a:schemeClr val="bg1"/>
                </a:solidFill>
                <a:latin typeface="Times New Roman" panose="02020603050405020304" pitchFamily="18" charset="0"/>
                <a:ea typeface="Times New Roman" panose="02020603050405020304" pitchFamily="18" charset="0"/>
              </a:rPr>
              <a:t>Lễ</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hội</a:t>
            </a:r>
            <a:r>
              <a:rPr lang="vi-VN" sz="3200" b="1" i="1" dirty="0">
                <a:solidFill>
                  <a:schemeClr val="bg1"/>
                </a:solidFill>
                <a:latin typeface="Times New Roman" panose="02020603050405020304" pitchFamily="18" charset="0"/>
                <a:ea typeface="Times New Roman" panose="02020603050405020304" pitchFamily="18" charset="0"/>
              </a:rPr>
              <a:t> mang </a:t>
            </a:r>
            <a:r>
              <a:rPr lang="vi-VN" sz="3200" b="1" i="1" dirty="0" err="1">
                <a:solidFill>
                  <a:schemeClr val="bg1"/>
                </a:solidFill>
                <a:latin typeface="Times New Roman" panose="02020603050405020304" pitchFamily="18" charset="0"/>
                <a:ea typeface="Times New Roman" panose="02020603050405020304" pitchFamily="18" charset="0"/>
              </a:rPr>
              <a:t>đậm</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giá</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trị</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truyền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thống</a:t>
            </a:r>
            <a:r>
              <a:rPr lang="vi-VN" sz="3200" b="1" i="1" dirty="0">
                <a:solidFill>
                  <a:schemeClr val="bg1"/>
                </a:solidFill>
                <a:latin typeface="Times New Roman" panose="02020603050405020304" pitchFamily="18" charset="0"/>
                <a:ea typeface="Times New Roman" panose="02020603050405020304" pitchFamily="18" charset="0"/>
              </a:rPr>
              <a:t> văn </a:t>
            </a:r>
            <a:r>
              <a:rPr lang="vi-VN" sz="3200" b="1" i="1" dirty="0" err="1">
                <a:solidFill>
                  <a:schemeClr val="bg1"/>
                </a:solidFill>
                <a:latin typeface="Times New Roman" panose="02020603050405020304" pitchFamily="18" charset="0"/>
                <a:ea typeface="Times New Roman" panose="02020603050405020304" pitchFamily="18" charset="0"/>
              </a:rPr>
              <a:t>hoá</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giáo</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dục</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lịch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sử</a:t>
            </a:r>
            <a:r>
              <a:rPr lang="vi-VN" sz="3200" b="1" i="1" dirty="0">
                <a:solidFill>
                  <a:schemeClr val="bg1"/>
                </a:solidFill>
                <a:latin typeface="Times New Roman" panose="02020603050405020304" pitchFamily="18" charset="0"/>
                <a:ea typeface="Times New Roman" panose="02020603050405020304" pitchFamily="18" charset="0"/>
              </a:rPr>
              <a:t> sâu </a:t>
            </a:r>
            <a:r>
              <a:rPr lang="vi-VN" sz="3200" b="1" i="1" dirty="0" err="1">
                <a:solidFill>
                  <a:schemeClr val="bg1"/>
                </a:solidFill>
                <a:latin typeface="Times New Roman" panose="02020603050405020304" pitchFamily="18" charset="0"/>
                <a:ea typeface="Times New Roman" panose="02020603050405020304" pitchFamily="18" charset="0"/>
              </a:rPr>
              <a:t>sắc</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Đồng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thời</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thể</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hiện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đạo</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lí</a:t>
            </a:r>
            <a:r>
              <a:rPr lang="vi-VN" sz="3200" b="1" i="1" dirty="0">
                <a:solidFill>
                  <a:schemeClr val="bg1"/>
                </a:solidFill>
                <a:latin typeface="Times New Roman" panose="02020603050405020304" pitchFamily="18" charset="0"/>
                <a:ea typeface="Times New Roman" panose="02020603050405020304" pitchFamily="18" charset="0"/>
              </a:rPr>
              <a:t> “ </a:t>
            </a:r>
            <a:r>
              <a:rPr lang="vi-VN" sz="3200" b="1" i="1" dirty="0" err="1">
                <a:solidFill>
                  <a:schemeClr val="bg1"/>
                </a:solidFill>
                <a:latin typeface="Times New Roman" panose="02020603050405020304" pitchFamily="18" charset="0"/>
                <a:ea typeface="Times New Roman" panose="02020603050405020304" pitchFamily="18" charset="0"/>
              </a:rPr>
              <a:t>uống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nước</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nhớ</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nguồn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của</a:t>
            </a:r>
            <a:r>
              <a:rPr lang="vi-VN" sz="3200" b="1" i="1" dirty="0">
                <a:solidFill>
                  <a:schemeClr val="bg1"/>
                </a:solidFill>
                <a:latin typeface="Times New Roman" panose="02020603050405020304" pitchFamily="18" charset="0"/>
                <a:ea typeface="Times New Roman" panose="02020603050405020304" pitchFamily="18" charset="0"/>
              </a:rPr>
              <a:t> nhân dân ta..</a:t>
            </a:r>
            <a:endParaRPr lang="en-US" sz="3200" b="1" i="1" dirty="0">
              <a:solidFill>
                <a:schemeClr val="bg1"/>
              </a:solidFill>
              <a:latin typeface="Times New Roman" panose="02020603050405020304" pitchFamily="18" charset="0"/>
              <a:ea typeface="Times New Roman" panose="02020603050405020304" pitchFamily="18" charset="0"/>
            </a:endParaRPr>
          </a:p>
        </p:txBody>
      </p:sp>
      <p:sp>
        <p:nvSpPr>
          <p:cNvPr id="15" name="Oval 14">
            <a:extLst>
              <a:ext uri="{FF2B5EF4-FFF2-40B4-BE49-F238E27FC236}">
                <a16:creationId xmlns:a16="http://schemas.microsoft.com/office/drawing/2014/main" id="{97A860D9-A603-4F14-95CF-59E44DF57E1C}"/>
              </a:ext>
            </a:extLst>
          </p:cNvPr>
          <p:cNvSpPr/>
          <p:nvPr/>
        </p:nvSpPr>
        <p:spPr>
          <a:xfrm>
            <a:off x="685800" y="533400"/>
            <a:ext cx="1935594" cy="1392634"/>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2786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466050" y="76201"/>
            <a:ext cx="4649750" cy="6705599"/>
            <a:chOff x="168" y="48"/>
            <a:chExt cx="5496" cy="4382"/>
          </a:xfrm>
        </p:grpSpPr>
        <p:sp>
          <p:nvSpPr>
            <p:cNvPr id="108556" name="Rectangle 15"/>
            <p:cNvSpPr>
              <a:spLocks noChangeArrowheads="1"/>
            </p:cNvSpPr>
            <p:nvPr/>
          </p:nvSpPr>
          <p:spPr bwMode="auto">
            <a:xfrm>
              <a:off x="168" y="4094"/>
              <a:ext cx="549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400" b="1" dirty="0" err="1">
                  <a:solidFill>
                    <a:srgbClr val="FF3300"/>
                  </a:solidFill>
                  <a:latin typeface="Times New Roman" pitchFamily="18" charset="0"/>
                  <a:cs typeface="Times New Roman" pitchFamily="18" charset="0"/>
                </a:rPr>
                <a:t>Đền</a:t>
              </a:r>
              <a:r>
                <a:rPr lang="en-US" altLang="en-US" sz="2400" b="1" dirty="0">
                  <a:solidFill>
                    <a:srgbClr val="FF3300"/>
                  </a:solidFill>
                  <a:latin typeface="Times New Roman" pitchFamily="18" charset="0"/>
                  <a:cs typeface="Times New Roman" pitchFamily="18" charset="0"/>
                </a:rPr>
                <a:t> </a:t>
              </a:r>
              <a:r>
                <a:rPr lang="en-US" altLang="en-US" sz="2400" b="1" dirty="0" err="1">
                  <a:solidFill>
                    <a:srgbClr val="FF3300"/>
                  </a:solidFill>
                  <a:latin typeface="Times New Roman" pitchFamily="18" charset="0"/>
                  <a:cs typeface="Times New Roman" pitchFamily="18" charset="0"/>
                </a:rPr>
                <a:t>thơ</a:t>
              </a:r>
              <a:r>
                <a:rPr lang="en-US" altLang="en-US" sz="2400" b="1" dirty="0">
                  <a:solidFill>
                    <a:srgbClr val="FF3300"/>
                  </a:solidFill>
                  <a:latin typeface="Times New Roman" pitchFamily="18" charset="0"/>
                  <a:cs typeface="Times New Roman" pitchFamily="18" charset="0"/>
                </a:rPr>
                <a:t>̀ Lý </a:t>
              </a:r>
              <a:r>
                <a:rPr lang="en-US" altLang="en-US" sz="2400" b="1" dirty="0" err="1">
                  <a:solidFill>
                    <a:srgbClr val="FF3300"/>
                  </a:solidFill>
                  <a:latin typeface="Times New Roman" pitchFamily="18" charset="0"/>
                  <a:cs typeface="Times New Roman" pitchFamily="18" charset="0"/>
                </a:rPr>
                <a:t>Chiêu</a:t>
              </a:r>
              <a:r>
                <a:rPr lang="en-US" altLang="en-US" sz="2400" b="1" dirty="0">
                  <a:solidFill>
                    <a:srgbClr val="FF3300"/>
                  </a:solidFill>
                  <a:latin typeface="Times New Roman" pitchFamily="18" charset="0"/>
                  <a:cs typeface="Times New Roman" pitchFamily="18" charset="0"/>
                </a:rPr>
                <a:t> </a:t>
              </a:r>
              <a:r>
                <a:rPr lang="en-US" altLang="en-US" sz="2400" b="1" dirty="0" err="1">
                  <a:solidFill>
                    <a:srgbClr val="FF3300"/>
                  </a:solidFill>
                  <a:latin typeface="Times New Roman" pitchFamily="18" charset="0"/>
                  <a:cs typeface="Times New Roman" pitchFamily="18" charset="0"/>
                </a:rPr>
                <a:t>Hoàng</a:t>
              </a:r>
              <a:endParaRPr lang="en-US" altLang="en-US" sz="2400" b="1" dirty="0">
                <a:solidFill>
                  <a:srgbClr val="FF3300"/>
                </a:solidFill>
                <a:latin typeface="Times New Roman" pitchFamily="18" charset="0"/>
                <a:cs typeface="Times New Roman" pitchFamily="18" charset="0"/>
              </a:endParaRPr>
            </a:p>
          </p:txBody>
        </p:sp>
        <p:pic>
          <p:nvPicPr>
            <p:cNvPr id="154629" name="Picture 16" descr="%5b19013%5dden_Ly_Chieu_Hoang_c"/>
            <p:cNvPicPr>
              <a:picLocks noChangeAspect="1" noChangeArrowheads="1"/>
            </p:cNvPicPr>
            <p:nvPr/>
          </p:nvPicPr>
          <p:blipFill>
            <a:blip r:embed="rId3"/>
            <a:srcRect/>
            <a:stretch>
              <a:fillRect/>
            </a:stretch>
          </p:blipFill>
          <p:spPr bwMode="auto">
            <a:xfrm>
              <a:off x="168" y="48"/>
              <a:ext cx="5424" cy="3936"/>
            </a:xfrm>
            <a:prstGeom prst="rect">
              <a:avLst/>
            </a:prstGeom>
            <a:ln w="88900" cap="sq" cmpd="thickThin">
              <a:solidFill>
                <a:srgbClr val="000000"/>
              </a:solidFill>
              <a:prstDash val="solid"/>
              <a:miter lim="800000"/>
            </a:ln>
            <a:effectLst>
              <a:innerShdw blurRad="76200">
                <a:srgbClr val="000000"/>
              </a:innerShdw>
            </a:effectLst>
          </p:spPr>
        </p:pic>
      </p:grpSp>
      <p:pic>
        <p:nvPicPr>
          <p:cNvPr id="108548"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500908" y="6287097"/>
            <a:ext cx="762000" cy="37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616" y="2"/>
            <a:ext cx="5715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981481" y="164108"/>
            <a:ext cx="762001" cy="3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14" y="0"/>
            <a:ext cx="448489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7250" y="3"/>
            <a:ext cx="2743200" cy="335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3352800"/>
            <a:ext cx="4305301"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81501" y="3352800"/>
            <a:ext cx="3028949"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433044"/>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76200" y="19050"/>
            <a:ext cx="12268200" cy="6858000"/>
          </a:xfrm>
          <a:prstGeom prst="rect">
            <a:avLst/>
          </a:prstGeom>
          <a:noFill/>
          <a:ln w="9525">
            <a:noFill/>
            <a:miter lim="800000"/>
            <a:headEnd/>
            <a:tailEnd/>
          </a:ln>
        </p:spPr>
      </p:pic>
      <p:sp>
        <p:nvSpPr>
          <p:cNvPr id="9" name="Cloud Callout 8"/>
          <p:cNvSpPr/>
          <p:nvPr/>
        </p:nvSpPr>
        <p:spPr bwMode="auto">
          <a:xfrm>
            <a:off x="4495800" y="1791164"/>
            <a:ext cx="3886200" cy="24384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Vẽ</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sơ</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đồ</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bộ</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máy</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nước</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thời</a:t>
            </a:r>
            <a:r>
              <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Trần</a:t>
            </a:r>
            <a:r>
              <a:rPr kumimoji="0" lang="en-US" sz="3000" b="1" i="1"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3" name="TextBox 7"/>
          <p:cNvSpPr txBox="1">
            <a:spLocks noChangeArrowheads="1"/>
          </p:cNvSpPr>
          <p:nvPr/>
        </p:nvSpPr>
        <p:spPr bwMode="auto">
          <a:xfrm>
            <a:off x="533400" y="632268"/>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chính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trị</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C11C10E-D93D-4709-BD87-A80BEBF79B7A}"/>
              </a:ext>
            </a:extLst>
          </p:cNvPr>
          <p:cNvSpPr txBox="1">
            <a:spLocks noChangeArrowheads="1"/>
          </p:cNvSpPr>
          <p:nvPr/>
        </p:nvSpPr>
        <p:spPr bwMode="auto">
          <a:xfrm>
            <a:off x="533400" y="1211716"/>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a. </a:t>
            </a:r>
            <a:r>
              <a:rPr lang="en-US" sz="3200" b="1" dirty="0" err="1">
                <a:solidFill>
                  <a:srgbClr val="FFFF00"/>
                </a:solidFill>
                <a:latin typeface="Times New Roman" panose="02020603050405020304" pitchFamily="18" charset="0"/>
                <a:ea typeface="Times New Roman" panose="02020603050405020304" pitchFamily="18" charset="0"/>
              </a:rPr>
              <a:t>Bộ</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máy</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nhà</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nước</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4"/>
          <p:cNvGrpSpPr>
            <a:grpSpLocks/>
          </p:cNvGrpSpPr>
          <p:nvPr/>
        </p:nvGrpSpPr>
        <p:grpSpPr bwMode="auto">
          <a:xfrm>
            <a:off x="1524001" y="0"/>
            <a:ext cx="9123363" cy="6858000"/>
            <a:chOff x="0" y="0"/>
            <a:chExt cx="5760" cy="4328"/>
          </a:xfrm>
        </p:grpSpPr>
        <p:sp>
          <p:nvSpPr>
            <p:cNvPr id="7204" name="Line 5"/>
            <p:cNvSpPr>
              <a:spLocks noChangeShapeType="1"/>
            </p:cNvSpPr>
            <p:nvPr/>
          </p:nvSpPr>
          <p:spPr bwMode="auto">
            <a:xfrm>
              <a:off x="0" y="0"/>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sp>
          <p:nvSpPr>
            <p:cNvPr id="7205" name="Line 6"/>
            <p:cNvSpPr>
              <a:spLocks noChangeShapeType="1"/>
            </p:cNvSpPr>
            <p:nvPr/>
          </p:nvSpPr>
          <p:spPr bwMode="auto">
            <a:xfrm>
              <a:off x="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sp>
          <p:nvSpPr>
            <p:cNvPr id="7206" name="Line 7"/>
            <p:cNvSpPr>
              <a:spLocks noChangeShapeType="1"/>
            </p:cNvSpPr>
            <p:nvPr/>
          </p:nvSpPr>
          <p:spPr bwMode="auto">
            <a:xfrm>
              <a:off x="0" y="4328"/>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sp>
          <p:nvSpPr>
            <p:cNvPr id="7207" name="Line 8"/>
            <p:cNvSpPr>
              <a:spLocks noChangeShapeType="1"/>
            </p:cNvSpPr>
            <p:nvPr/>
          </p:nvSpPr>
          <p:spPr bwMode="auto">
            <a:xfrm>
              <a:off x="576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grpSp>
      <p:sp>
        <p:nvSpPr>
          <p:cNvPr id="219145" name="Text Box 9"/>
          <p:cNvSpPr txBox="1">
            <a:spLocks noChangeArrowheads="1"/>
          </p:cNvSpPr>
          <p:nvPr/>
        </p:nvSpPr>
        <p:spPr bwMode="auto">
          <a:xfrm>
            <a:off x="3071018" y="655697"/>
            <a:ext cx="3657600" cy="738188"/>
          </a:xfrm>
          <a:prstGeom prst="rect">
            <a:avLst/>
          </a:prstGeom>
          <a:ln>
            <a:headEnd/>
            <a:tailEnd/>
          </a:ln>
        </p:spPr>
        <p:style>
          <a:lnRef idx="2">
            <a:schemeClr val="dk1"/>
          </a:lnRef>
          <a:fillRef idx="1">
            <a:schemeClr val="lt1"/>
          </a:fillRef>
          <a:effectRef idx="0">
            <a:schemeClr val="dk1"/>
          </a:effectRef>
          <a:fontRef idx="minor">
            <a:schemeClr val="dk1"/>
          </a:fontRef>
        </p:style>
        <p:txBody>
          <a:bodyPr tIns="0" bIns="0">
            <a:spAutoFit/>
          </a:bodyPr>
          <a:lstStyle/>
          <a:p>
            <a:pPr algn="ctr" eaLnBrk="1" hangingPunct="1">
              <a:defRPr/>
            </a:pPr>
            <a:r>
              <a:rPr lang="en-US" sz="2400" b="1" dirty="0" err="1">
                <a:solidFill>
                  <a:srgbClr val="FF0000"/>
                </a:solidFill>
                <a:latin typeface="Times New Roman" pitchFamily="18" charset="0"/>
                <a:cs typeface="Times New Roman" pitchFamily="18" charset="0"/>
              </a:rPr>
              <a:t>Vua</a:t>
            </a:r>
            <a:endParaRPr lang="en-US" sz="2400" b="1" dirty="0">
              <a:solidFill>
                <a:srgbClr val="FF0000"/>
              </a:solidFill>
              <a:latin typeface="Times New Roman" pitchFamily="18" charset="0"/>
              <a:cs typeface="Times New Roman" pitchFamily="18" charset="0"/>
            </a:endParaRPr>
          </a:p>
          <a:p>
            <a:pPr algn="ctr" eaLnBrk="1" hangingPunct="1">
              <a:defRPr/>
            </a:pP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Thái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Hoàng</a:t>
            </a:r>
            <a:r>
              <a:rPr lang="en-US" sz="2400" b="1" dirty="0">
                <a:solidFill>
                  <a:srgbClr val="FF0000"/>
                </a:solidFill>
                <a:latin typeface="Times New Roman" pitchFamily="18" charset="0"/>
                <a:cs typeface="Times New Roman" pitchFamily="18" charset="0"/>
              </a:rPr>
              <a:t>)</a:t>
            </a:r>
          </a:p>
        </p:txBody>
      </p:sp>
      <p:sp>
        <p:nvSpPr>
          <p:cNvPr id="219146" name="Text Box 10"/>
          <p:cNvSpPr txBox="1">
            <a:spLocks noChangeArrowheads="1"/>
          </p:cNvSpPr>
          <p:nvPr/>
        </p:nvSpPr>
        <p:spPr bwMode="auto">
          <a:xfrm>
            <a:off x="1905000" y="1524001"/>
            <a:ext cx="2139950" cy="619125"/>
          </a:xfrm>
          <a:prstGeom prst="rect">
            <a:avLst/>
          </a:prstGeom>
          <a:ln>
            <a:headEnd/>
            <a:tailEnd/>
          </a:ln>
        </p:spPr>
        <p:style>
          <a:lnRef idx="2">
            <a:schemeClr val="dk1"/>
          </a:lnRef>
          <a:fillRef idx="1">
            <a:schemeClr val="lt1"/>
          </a:fillRef>
          <a:effectRef idx="0">
            <a:schemeClr val="dk1"/>
          </a:effectRef>
          <a:fontRef idx="minor">
            <a:schemeClr val="dk1"/>
          </a:fontRef>
        </p:style>
        <p:txBody>
          <a:bodyPr tIns="0" bIns="0">
            <a:spAutoFit/>
          </a:bodyPr>
          <a:lstStyle/>
          <a:p>
            <a:pPr algn="ctr" eaLnBrk="1" hangingPunct="1">
              <a:defRPr/>
            </a:pPr>
            <a:r>
              <a:rPr lang="en-US" sz="2000" b="1" dirty="0">
                <a:solidFill>
                  <a:srgbClr val="FF0000"/>
                </a:solidFill>
              </a:rPr>
              <a:t>Quan </a:t>
            </a:r>
            <a:r>
              <a:rPr lang="en-US" sz="2000" b="1" dirty="0" err="1">
                <a:solidFill>
                  <a:srgbClr val="FF0000"/>
                </a:solidFill>
              </a:rPr>
              <a:t>văn</a:t>
            </a:r>
            <a:endParaRPr lang="en-US" sz="2000" b="1" dirty="0">
              <a:solidFill>
                <a:srgbClr val="FF0000"/>
              </a:solidFill>
            </a:endParaRPr>
          </a:p>
          <a:p>
            <a:pPr algn="ctr" eaLnBrk="1" hangingPunct="1">
              <a:defRPr/>
            </a:pPr>
            <a:r>
              <a:rPr lang="en-US" sz="2000" b="1" dirty="0">
                <a:solidFill>
                  <a:srgbClr val="FF0000"/>
                </a:solidFill>
              </a:rPr>
              <a:t>( Họ Trần) </a:t>
            </a:r>
          </a:p>
        </p:txBody>
      </p:sp>
      <p:sp>
        <p:nvSpPr>
          <p:cNvPr id="219147" name="Text Box 11"/>
          <p:cNvSpPr txBox="1">
            <a:spLocks noChangeArrowheads="1"/>
          </p:cNvSpPr>
          <p:nvPr/>
        </p:nvSpPr>
        <p:spPr bwMode="auto">
          <a:xfrm>
            <a:off x="5410200" y="1524001"/>
            <a:ext cx="1981200" cy="619125"/>
          </a:xfrm>
          <a:prstGeom prst="rect">
            <a:avLst/>
          </a:prstGeom>
          <a:ln>
            <a:headEnd/>
            <a:tailEnd/>
          </a:ln>
        </p:spPr>
        <p:style>
          <a:lnRef idx="2">
            <a:schemeClr val="dk1"/>
          </a:lnRef>
          <a:fillRef idx="1">
            <a:schemeClr val="lt1"/>
          </a:fillRef>
          <a:effectRef idx="0">
            <a:schemeClr val="dk1"/>
          </a:effectRef>
          <a:fontRef idx="minor">
            <a:schemeClr val="dk1"/>
          </a:fontRef>
        </p:style>
        <p:txBody>
          <a:bodyPr tIns="0" bIns="0">
            <a:spAutoFit/>
          </a:bodyPr>
          <a:lstStyle/>
          <a:p>
            <a:pPr algn="ctr" eaLnBrk="1" hangingPunct="1">
              <a:defRPr/>
            </a:pPr>
            <a:r>
              <a:rPr lang="en-US" sz="2000" b="1" dirty="0">
                <a:solidFill>
                  <a:srgbClr val="FF0000"/>
                </a:solidFill>
              </a:rPr>
              <a:t>Quan </a:t>
            </a:r>
            <a:r>
              <a:rPr lang="en-US" sz="2000" b="1" dirty="0" err="1">
                <a:solidFill>
                  <a:srgbClr val="FF0000"/>
                </a:solidFill>
              </a:rPr>
              <a:t>võ</a:t>
            </a:r>
            <a:r>
              <a:rPr lang="en-US" sz="2000" b="1" dirty="0">
                <a:solidFill>
                  <a:srgbClr val="FF0000"/>
                </a:solidFill>
              </a:rPr>
              <a:t> </a:t>
            </a:r>
          </a:p>
          <a:p>
            <a:pPr algn="ctr" eaLnBrk="1" hangingPunct="1">
              <a:defRPr/>
            </a:pPr>
            <a:r>
              <a:rPr lang="en-US" sz="2000" b="1" dirty="0">
                <a:solidFill>
                  <a:srgbClr val="FF0000"/>
                </a:solidFill>
              </a:rPr>
              <a:t>( Họ Trần ) </a:t>
            </a:r>
          </a:p>
        </p:txBody>
      </p:sp>
      <p:sp>
        <p:nvSpPr>
          <p:cNvPr id="219156" name="Text Box 20"/>
          <p:cNvSpPr txBox="1">
            <a:spLocks noChangeArrowheads="1"/>
          </p:cNvSpPr>
          <p:nvPr/>
        </p:nvSpPr>
        <p:spPr bwMode="auto">
          <a:xfrm>
            <a:off x="3238500" y="2851150"/>
            <a:ext cx="3124200"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2000" b="1" dirty="0">
                <a:solidFill>
                  <a:srgbClr val="FF0000"/>
                </a:solidFill>
              </a:rPr>
              <a:t>12 </a:t>
            </a:r>
            <a:r>
              <a:rPr lang="en-US" sz="2000" b="1" dirty="0" err="1">
                <a:solidFill>
                  <a:srgbClr val="FF0000"/>
                </a:solidFill>
              </a:rPr>
              <a:t>lộ</a:t>
            </a:r>
            <a:endParaRPr lang="en-US" sz="2000" b="1" dirty="0">
              <a:solidFill>
                <a:srgbClr val="FF0000"/>
              </a:solidFill>
            </a:endParaRPr>
          </a:p>
        </p:txBody>
      </p:sp>
      <p:sp>
        <p:nvSpPr>
          <p:cNvPr id="7180" name="Line 24"/>
          <p:cNvSpPr>
            <a:spLocks noChangeShapeType="1"/>
          </p:cNvSpPr>
          <p:nvPr/>
        </p:nvSpPr>
        <p:spPr bwMode="auto">
          <a:xfrm flipH="1">
            <a:off x="4038600" y="1447800"/>
            <a:ext cx="719138"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1" name="Line 25"/>
          <p:cNvSpPr>
            <a:spLocks noChangeShapeType="1"/>
          </p:cNvSpPr>
          <p:nvPr/>
        </p:nvSpPr>
        <p:spPr bwMode="auto">
          <a:xfrm>
            <a:off x="4724400" y="1447800"/>
            <a:ext cx="685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2" name="Line 26"/>
          <p:cNvSpPr>
            <a:spLocks noChangeShapeType="1"/>
          </p:cNvSpPr>
          <p:nvPr/>
        </p:nvSpPr>
        <p:spPr bwMode="auto">
          <a:xfrm>
            <a:off x="4724400" y="3352800"/>
            <a:ext cx="0" cy="406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3" name="Line 27"/>
          <p:cNvSpPr>
            <a:spLocks noChangeShapeType="1"/>
          </p:cNvSpPr>
          <p:nvPr/>
        </p:nvSpPr>
        <p:spPr bwMode="auto">
          <a:xfrm>
            <a:off x="4308475" y="5319714"/>
            <a:ext cx="0" cy="1984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4" name="Line 28"/>
          <p:cNvSpPr>
            <a:spLocks noChangeShapeType="1"/>
          </p:cNvSpPr>
          <p:nvPr/>
        </p:nvSpPr>
        <p:spPr bwMode="auto">
          <a:xfrm>
            <a:off x="4295775" y="6046788"/>
            <a:ext cx="0" cy="26511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8" name="Text Box 32"/>
          <p:cNvSpPr txBox="1">
            <a:spLocks noChangeArrowheads="1"/>
          </p:cNvSpPr>
          <p:nvPr/>
        </p:nvSpPr>
        <p:spPr bwMode="auto">
          <a:xfrm>
            <a:off x="2667000" y="762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spcBef>
                <a:spcPct val="50000"/>
              </a:spcBef>
            </a:pPr>
            <a:r>
              <a:rPr lang="en-US" altLang="en-US" sz="2400" b="1" dirty="0">
                <a:solidFill>
                  <a:srgbClr val="0070C0"/>
                </a:solidFill>
                <a:latin typeface="Times New Roman" pitchFamily="18" charset="0"/>
              </a:rPr>
              <a:t>SƠ ĐỒ BỘ MÁY NHÀ NƯỚC THỜI TRẦN </a:t>
            </a:r>
          </a:p>
        </p:txBody>
      </p:sp>
      <p:sp>
        <p:nvSpPr>
          <p:cNvPr id="7189" name="Text Box 35"/>
          <p:cNvSpPr txBox="1">
            <a:spLocks noChangeArrowheads="1"/>
          </p:cNvSpPr>
          <p:nvPr/>
        </p:nvSpPr>
        <p:spPr bwMode="auto">
          <a:xfrm>
            <a:off x="8453835" y="1119920"/>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2400" b="1" dirty="0" err="1">
                <a:solidFill>
                  <a:srgbClr val="FF0000"/>
                </a:solidFill>
                <a:latin typeface="Times New Roman" pitchFamily="18" charset="0"/>
              </a:rPr>
              <a:t>Cấp</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triều</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đình</a:t>
            </a:r>
            <a:endParaRPr lang="en-US" altLang="en-US" sz="2400" b="1" dirty="0">
              <a:solidFill>
                <a:srgbClr val="FF0000"/>
              </a:solidFill>
              <a:latin typeface="Times New Roman" pitchFamily="18" charset="0"/>
            </a:endParaRPr>
          </a:p>
        </p:txBody>
      </p:sp>
      <p:sp>
        <p:nvSpPr>
          <p:cNvPr id="7190" name="AutoShape 36"/>
          <p:cNvSpPr>
            <a:spLocks/>
          </p:cNvSpPr>
          <p:nvPr/>
        </p:nvSpPr>
        <p:spPr bwMode="auto">
          <a:xfrm rot="10800000">
            <a:off x="8229598" y="609600"/>
            <a:ext cx="304802" cy="1452564"/>
          </a:xfrm>
          <a:prstGeom prst="leftBrace">
            <a:avLst>
              <a:gd name="adj1" fmla="val 75000"/>
              <a:gd name="adj2" fmla="val 50481"/>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en-US"/>
          </a:p>
        </p:txBody>
      </p:sp>
      <p:sp>
        <p:nvSpPr>
          <p:cNvPr id="7191" name="AutoShape 37"/>
          <p:cNvSpPr>
            <a:spLocks/>
          </p:cNvSpPr>
          <p:nvPr/>
        </p:nvSpPr>
        <p:spPr bwMode="auto">
          <a:xfrm flipH="1">
            <a:off x="8181182" y="2788443"/>
            <a:ext cx="304800" cy="1852613"/>
          </a:xfrm>
          <a:prstGeom prst="leftBrace">
            <a:avLst>
              <a:gd name="adj1" fmla="val 64583"/>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en-US"/>
          </a:p>
        </p:txBody>
      </p:sp>
      <p:sp>
        <p:nvSpPr>
          <p:cNvPr id="7192" name="Text Box 38"/>
          <p:cNvSpPr txBox="1">
            <a:spLocks noChangeArrowheads="1"/>
          </p:cNvSpPr>
          <p:nvPr/>
        </p:nvSpPr>
        <p:spPr bwMode="auto">
          <a:xfrm>
            <a:off x="8371681" y="5349081"/>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2400" b="1" dirty="0" err="1">
                <a:solidFill>
                  <a:srgbClr val="FF0000"/>
                </a:solidFill>
                <a:latin typeface="Times New Roman" pitchFamily="18" charset="0"/>
              </a:rPr>
              <a:t>Đơn</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vị</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hành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chính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cấp</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cơ</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sở</a:t>
            </a:r>
            <a:endParaRPr lang="en-US" altLang="en-US" sz="2400" b="1" dirty="0">
              <a:solidFill>
                <a:srgbClr val="FF0000"/>
              </a:solidFill>
              <a:latin typeface="Times New Roman" pitchFamily="18" charset="0"/>
            </a:endParaRPr>
          </a:p>
        </p:txBody>
      </p:sp>
      <p:sp>
        <p:nvSpPr>
          <p:cNvPr id="7193" name="AutoShape 39"/>
          <p:cNvSpPr>
            <a:spLocks/>
          </p:cNvSpPr>
          <p:nvPr/>
        </p:nvSpPr>
        <p:spPr bwMode="auto">
          <a:xfrm flipH="1">
            <a:off x="8153398" y="5441950"/>
            <a:ext cx="152400" cy="762000"/>
          </a:xfrm>
          <a:prstGeom prst="leftBrace">
            <a:avLst>
              <a:gd name="adj1" fmla="val 41667"/>
              <a:gd name="adj2" fmla="val 520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tLang="en-US"/>
          </a:p>
        </p:txBody>
      </p:sp>
      <p:sp>
        <p:nvSpPr>
          <p:cNvPr id="219180" name="Text Box 44"/>
          <p:cNvSpPr txBox="1">
            <a:spLocks noChangeArrowheads="1"/>
          </p:cNvSpPr>
          <p:nvPr/>
        </p:nvSpPr>
        <p:spPr bwMode="auto">
          <a:xfrm>
            <a:off x="3238500" y="4706938"/>
            <a:ext cx="3124200"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2000" b="1" dirty="0">
                <a:solidFill>
                  <a:srgbClr val="FF0000"/>
                </a:solidFill>
              </a:rPr>
              <a:t>Châu, </a:t>
            </a:r>
            <a:r>
              <a:rPr lang="en-US" sz="2000" b="1" dirty="0" err="1">
                <a:solidFill>
                  <a:srgbClr val="FF0000"/>
                </a:solidFill>
              </a:rPr>
              <a:t>huyện</a:t>
            </a:r>
            <a:endParaRPr lang="en-US" sz="2000" b="1" dirty="0">
              <a:solidFill>
                <a:srgbClr val="FF0000"/>
              </a:solidFill>
            </a:endParaRPr>
          </a:p>
        </p:txBody>
      </p:sp>
      <p:sp>
        <p:nvSpPr>
          <p:cNvPr id="219181" name="Text Box 45"/>
          <p:cNvSpPr txBox="1">
            <a:spLocks noChangeArrowheads="1"/>
          </p:cNvSpPr>
          <p:nvPr/>
        </p:nvSpPr>
        <p:spPr bwMode="auto">
          <a:xfrm>
            <a:off x="3257550" y="3784600"/>
            <a:ext cx="3124200"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2000" b="1" dirty="0" err="1">
                <a:solidFill>
                  <a:srgbClr val="FF0000"/>
                </a:solidFill>
              </a:rPr>
              <a:t>Phủ</a:t>
            </a:r>
            <a:endParaRPr lang="en-US" sz="2000" b="1" dirty="0">
              <a:solidFill>
                <a:srgbClr val="FF0000"/>
              </a:solidFill>
            </a:endParaRPr>
          </a:p>
        </p:txBody>
      </p:sp>
      <p:sp>
        <p:nvSpPr>
          <p:cNvPr id="7199" name="Line 46"/>
          <p:cNvSpPr>
            <a:spLocks noChangeShapeType="1"/>
          </p:cNvSpPr>
          <p:nvPr/>
        </p:nvSpPr>
        <p:spPr bwMode="auto">
          <a:xfrm>
            <a:off x="4724400" y="4184710"/>
            <a:ext cx="0" cy="5079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9183" name="Text Box 47"/>
          <p:cNvSpPr txBox="1">
            <a:spLocks noChangeArrowheads="1"/>
          </p:cNvSpPr>
          <p:nvPr/>
        </p:nvSpPr>
        <p:spPr bwMode="auto">
          <a:xfrm>
            <a:off x="3924300" y="5640388"/>
            <a:ext cx="1752600"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2000" b="1" dirty="0" err="1">
                <a:solidFill>
                  <a:srgbClr val="FF0000"/>
                </a:solidFill>
              </a:rPr>
              <a:t>Xã</a:t>
            </a:r>
            <a:r>
              <a:rPr lang="en-US" sz="2000" b="1" dirty="0">
                <a:solidFill>
                  <a:srgbClr val="FF0000"/>
                </a:solidFill>
              </a:rPr>
              <a:t> </a:t>
            </a:r>
          </a:p>
        </p:txBody>
      </p:sp>
      <p:sp>
        <p:nvSpPr>
          <p:cNvPr id="7201" name="Text Box 48"/>
          <p:cNvSpPr txBox="1">
            <a:spLocks noChangeArrowheads="1"/>
          </p:cNvSpPr>
          <p:nvPr/>
        </p:nvSpPr>
        <p:spPr bwMode="auto">
          <a:xfrm>
            <a:off x="8399464" y="2955925"/>
            <a:ext cx="2160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2400" b="1" dirty="0" err="1">
                <a:solidFill>
                  <a:srgbClr val="FF0000"/>
                </a:solidFill>
                <a:latin typeface="Times New Roman" pitchFamily="18" charset="0"/>
              </a:rPr>
              <a:t>Các</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đơn</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vị</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hành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chính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trung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gian</a:t>
            </a:r>
            <a:endParaRPr lang="en-US" altLang="en-US" sz="2400" b="1" dirty="0">
              <a:solidFill>
                <a:srgbClr val="FF0000"/>
              </a:solidFill>
              <a:latin typeface="Times New Roman" pitchFamily="18" charset="0"/>
            </a:endParaRPr>
          </a:p>
        </p:txBody>
      </p:sp>
      <p:sp>
        <p:nvSpPr>
          <p:cNvPr id="7203" name="Line 46"/>
          <p:cNvSpPr>
            <a:spLocks noChangeShapeType="1"/>
          </p:cNvSpPr>
          <p:nvPr/>
        </p:nvSpPr>
        <p:spPr bwMode="auto">
          <a:xfrm flipH="1">
            <a:off x="4724399" y="5162550"/>
            <a:ext cx="33327" cy="45878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24">
            <a:extLst>
              <a:ext uri="{FF2B5EF4-FFF2-40B4-BE49-F238E27FC236}">
                <a16:creationId xmlns:a16="http://schemas.microsoft.com/office/drawing/2014/main" id="{145E148D-5A8F-4585-A493-2EF88BABAD03}"/>
              </a:ext>
            </a:extLst>
          </p:cNvPr>
          <p:cNvSpPr>
            <a:spLocks noChangeShapeType="1"/>
          </p:cNvSpPr>
          <p:nvPr/>
        </p:nvSpPr>
        <p:spPr bwMode="auto">
          <a:xfrm>
            <a:off x="4044950" y="2160587"/>
            <a:ext cx="900101" cy="7080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24">
            <a:extLst>
              <a:ext uri="{FF2B5EF4-FFF2-40B4-BE49-F238E27FC236}">
                <a16:creationId xmlns:a16="http://schemas.microsoft.com/office/drawing/2014/main" id="{4C5B82DD-E3BB-4329-88C4-4CB414BCC86F}"/>
              </a:ext>
            </a:extLst>
          </p:cNvPr>
          <p:cNvSpPr>
            <a:spLocks noChangeShapeType="1"/>
          </p:cNvSpPr>
          <p:nvPr/>
        </p:nvSpPr>
        <p:spPr bwMode="auto">
          <a:xfrm flipH="1">
            <a:off x="4648199" y="2168526"/>
            <a:ext cx="761999" cy="7000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Rectangle 40">
            <a:extLst>
              <a:ext uri="{FF2B5EF4-FFF2-40B4-BE49-F238E27FC236}">
                <a16:creationId xmlns:a16="http://schemas.microsoft.com/office/drawing/2014/main" id="{5E577A21-D5F9-4F0C-A251-E946FBCB229E}"/>
              </a:ext>
            </a:extLst>
          </p:cNvPr>
          <p:cNvSpPr>
            <a:spLocks noChangeArrowheads="1"/>
          </p:cNvSpPr>
          <p:nvPr/>
        </p:nvSpPr>
        <p:spPr bwMode="auto">
          <a:xfrm>
            <a:off x="1671243" y="-161329"/>
            <a:ext cx="111005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vi-VN" sz="6600" b="1"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0599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repeatCount="indefinite" fill="hold" grpId="0" nodeType="clickEffect">
                                  <p:stCondLst>
                                    <p:cond delay="0"/>
                                  </p:stCondLst>
                                  <p:iterate type="lt">
                                    <p:tmPct val="10000"/>
                                  </p:iterate>
                                  <p:childTnLst>
                                    <p:animScale>
                                      <p:cBhvr>
                                        <p:cTn id="6" dur="250" autoRev="1" fill="hold">
                                          <p:stCondLst>
                                            <p:cond delay="0"/>
                                          </p:stCondLst>
                                        </p:cTn>
                                        <p:tgtEl>
                                          <p:spTgt spid="41"/>
                                        </p:tgtEl>
                                      </p:cBhvr>
                                      <p:to x="80000" y="100000"/>
                                    </p:animScale>
                                    <p:anim by="(#ppt_w*0.10)" calcmode="lin" valueType="num">
                                      <p:cBhvr>
                                        <p:cTn id="7" dur="250" autoRev="1" fill="hold">
                                          <p:stCondLst>
                                            <p:cond delay="0"/>
                                          </p:stCondLst>
                                        </p:cTn>
                                        <p:tgtEl>
                                          <p:spTgt spid="41"/>
                                        </p:tgtEl>
                                        <p:attrNameLst>
                                          <p:attrName>ppt_x</p:attrName>
                                        </p:attrNameLst>
                                      </p:cBhvr>
                                    </p:anim>
                                    <p:anim by="(-#ppt_w*0.10)" calcmode="lin" valueType="num">
                                      <p:cBhvr>
                                        <p:cTn id="8" dur="250" autoRev="1" fill="hold">
                                          <p:stCondLst>
                                            <p:cond delay="0"/>
                                          </p:stCondLst>
                                        </p:cTn>
                                        <p:tgtEl>
                                          <p:spTgt spid="41"/>
                                        </p:tgtEl>
                                        <p:attrNameLst>
                                          <p:attrName>ppt_y</p:attrName>
                                        </p:attrNameLst>
                                      </p:cBhvr>
                                    </p:anim>
                                    <p:animRot by="-480000">
                                      <p:cBhvr>
                                        <p:cTn id="9" dur="250" autoRev="1" fill="hold">
                                          <p:stCondLst>
                                            <p:cond delay="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3458</TotalTime>
  <Words>1852</Words>
  <Application>Microsoft Office PowerPoint</Application>
  <PresentationFormat>Widescreen</PresentationFormat>
  <Paragraphs>185</Paragraphs>
  <Slides>30</Slides>
  <Notes>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Microsoft YaHei</vt:lpstr>
      <vt:lpstr>Arial</vt:lpstr>
      <vt:lpstr>Calibri</vt:lpstr>
      <vt:lpstr>Calibri Light</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HOẠT ĐỘNG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250</cp:revision>
  <dcterms:created xsi:type="dcterms:W3CDTF">2018-11-04T14:19:53Z</dcterms:created>
  <dcterms:modified xsi:type="dcterms:W3CDTF">2025-02-25T03:09:16Z</dcterms:modified>
</cp:coreProperties>
</file>