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333" r:id="rId2"/>
    <p:sldId id="335" r:id="rId3"/>
    <p:sldId id="357" r:id="rId4"/>
    <p:sldId id="464" r:id="rId5"/>
    <p:sldId id="488" r:id="rId6"/>
    <p:sldId id="463" r:id="rId7"/>
    <p:sldId id="486" r:id="rId8"/>
    <p:sldId id="489" r:id="rId9"/>
    <p:sldId id="490" r:id="rId10"/>
    <p:sldId id="487" r:id="rId11"/>
    <p:sldId id="491" r:id="rId12"/>
    <p:sldId id="492" r:id="rId13"/>
    <p:sldId id="493" r:id="rId14"/>
    <p:sldId id="494" r:id="rId15"/>
    <p:sldId id="495" r:id="rId16"/>
    <p:sldId id="496" r:id="rId17"/>
    <p:sldId id="421" r:id="rId18"/>
    <p:sldId id="48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a:srgbClr val="0000FF"/>
    <a:srgbClr val="006600"/>
    <a:srgbClr val="0000CC"/>
    <a:srgbClr val="9C0C24"/>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98" autoAdjust="0"/>
    <p:restoredTop sz="98566" autoAdjust="0"/>
  </p:normalViewPr>
  <p:slideViewPr>
    <p:cSldViewPr snapToGrid="0">
      <p:cViewPr>
        <p:scale>
          <a:sx n="66" d="100"/>
          <a:sy n="66" d="100"/>
        </p:scale>
        <p:origin x="-714" y="-24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7BCDB4-68F1-4CF5-B86E-7ECC8F61CF4F}" type="datetimeFigureOut">
              <a:rPr lang="en-US" smtClean="0"/>
              <a:pPr/>
              <a:t>16/2/2025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19BF97-CCE8-4556-AECF-D3B0ACA3D1B9}" type="slidenum">
              <a:rPr lang="en-US" smtClean="0"/>
              <a:pPr/>
              <a:t>‹#›</a:t>
            </a:fld>
            <a:endParaRPr lang="en-US"/>
          </a:p>
        </p:txBody>
      </p:sp>
    </p:spTree>
    <p:extLst>
      <p:ext uri="{BB962C8B-B14F-4D97-AF65-F5344CB8AC3E}">
        <p14:creationId xmlns:p14="http://schemas.microsoft.com/office/powerpoint/2010/main" val="2409274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03423-AC26-81A6-D911-CC9E4035B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C429A722-DED6-E4C0-713C-06AAA68E7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5A308FB-1498-7B9A-946F-62E1B0251D58}"/>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5" name="Footer Placeholder 4">
            <a:extLst>
              <a:ext uri="{FF2B5EF4-FFF2-40B4-BE49-F238E27FC236}">
                <a16:creationId xmlns:a16="http://schemas.microsoft.com/office/drawing/2014/main" xmlns="" id="{AE3CFA85-9F4C-191C-F201-193CD17CA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AAB831E-DA43-063D-18A1-DB90E8D6AD9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9091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36AB99-42D0-CE95-4922-976A7F2DF9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1F6EB7F-1B14-FDAC-D9F6-7677633F1B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7129353-18A1-E62E-F0E7-0D1DB37C746D}"/>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5" name="Footer Placeholder 4">
            <a:extLst>
              <a:ext uri="{FF2B5EF4-FFF2-40B4-BE49-F238E27FC236}">
                <a16:creationId xmlns:a16="http://schemas.microsoft.com/office/drawing/2014/main" xmlns="" id="{ECCFBAF1-8F12-554D-5626-6E222607EE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7A51114-B29E-9DB5-1161-02C36CE1D3E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242198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84FAE5C-66BA-BDC3-EED8-AB2E7FDBE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9B6C9E6-16C6-6AEE-AEA6-FD466789C7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A68DFEF-F563-6ADA-AE7D-EA7B9CBD9BA3}"/>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5" name="Footer Placeholder 4">
            <a:extLst>
              <a:ext uri="{FF2B5EF4-FFF2-40B4-BE49-F238E27FC236}">
                <a16:creationId xmlns:a16="http://schemas.microsoft.com/office/drawing/2014/main" xmlns="" id="{A1B8784B-C865-9894-5752-1B48F7CB7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F68AD1F-F136-ABB3-FCE9-BBCDA401D4D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07336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E6424F-6FF3-581E-D9F7-CC3699FF31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920A5D7-9373-D28C-F89A-7376169690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5FFF51C-A686-C9EF-6705-2D21B90A814C}"/>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5" name="Footer Placeholder 4">
            <a:extLst>
              <a:ext uri="{FF2B5EF4-FFF2-40B4-BE49-F238E27FC236}">
                <a16:creationId xmlns:a16="http://schemas.microsoft.com/office/drawing/2014/main" xmlns="" id="{D40D90C3-869F-C288-4F55-A252885B3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573D1F9-89D8-9F64-B07C-D123DEE88145}"/>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02696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CD1C4D-97AE-9836-D351-8BB2475332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20DF857A-248B-AA0A-6ECD-ED130A5EC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CA1E298-89A3-8D15-25E9-03DFDEE533DC}"/>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5" name="Footer Placeholder 4">
            <a:extLst>
              <a:ext uri="{FF2B5EF4-FFF2-40B4-BE49-F238E27FC236}">
                <a16:creationId xmlns:a16="http://schemas.microsoft.com/office/drawing/2014/main" xmlns="" id="{0BDA0F6F-0B75-E846-009B-1690213FC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458A3CF-BCE3-2EA9-2FDD-D98673788DB2}"/>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92951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1DFA6C-AB45-DD85-3521-91DF4480D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C93F6DC-66D1-6A8D-28C7-C530456E1E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EA55E59-565D-A0D6-B7A4-34CCB370ED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2806D9F4-C35F-E5D4-C980-AF9C8B965E7C}"/>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6" name="Footer Placeholder 5">
            <a:extLst>
              <a:ext uri="{FF2B5EF4-FFF2-40B4-BE49-F238E27FC236}">
                <a16:creationId xmlns:a16="http://schemas.microsoft.com/office/drawing/2014/main" xmlns="" id="{212C7EAD-7C89-6EC3-C7A8-B66DDE2B4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029EFD7-C7BF-5164-3CF1-8FB389B52F2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88102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678A87-FB49-3DEE-3661-0A34760C73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EA0BB807-E386-B2CB-7253-C78C9FA983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7D7D980-B07A-E27C-2A45-68A39F972A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449F2E8-928C-854C-F944-59D364FCF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E264C32-CCC0-5C55-C11E-C5BFD0D835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C87046D3-876D-4C5B-45C3-7A78EAF1461A}"/>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8" name="Footer Placeholder 7">
            <a:extLst>
              <a:ext uri="{FF2B5EF4-FFF2-40B4-BE49-F238E27FC236}">
                <a16:creationId xmlns:a16="http://schemas.microsoft.com/office/drawing/2014/main" xmlns="" id="{508E8B65-41C0-F8DC-75B1-B3B3144050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EEF5E86F-4264-6A88-EF6C-EF2EE1D61724}"/>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304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D6D308-D658-43EC-8619-1829004A63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927C2031-2CC5-7BA1-98FD-2403904DC528}"/>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4" name="Footer Placeholder 3">
            <a:extLst>
              <a:ext uri="{FF2B5EF4-FFF2-40B4-BE49-F238E27FC236}">
                <a16:creationId xmlns:a16="http://schemas.microsoft.com/office/drawing/2014/main" xmlns="" id="{179A14F2-E749-902A-31C6-F874B212B9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4D2D4EB-9FBC-B70F-8618-4A37A97BF3B7}"/>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37406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9F85CE8-8581-2F50-4DAF-FC03F1FDF7FE}"/>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3" name="Footer Placeholder 2">
            <a:extLst>
              <a:ext uri="{FF2B5EF4-FFF2-40B4-BE49-F238E27FC236}">
                <a16:creationId xmlns:a16="http://schemas.microsoft.com/office/drawing/2014/main" xmlns="" id="{667E7FA6-B5DF-8560-6067-2C59387AA6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A57ED599-BE0F-70D7-28EE-1D8ED4885CF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86443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182498-553D-A2DB-F771-00B5A2B99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DF321FBF-EDCB-43AA-0632-84400D0C6E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611847BC-9E53-30FA-0FD6-6BE424C74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7C2C796-6882-D4E3-AA7F-532004367F89}"/>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6" name="Footer Placeholder 5">
            <a:extLst>
              <a:ext uri="{FF2B5EF4-FFF2-40B4-BE49-F238E27FC236}">
                <a16:creationId xmlns:a16="http://schemas.microsoft.com/office/drawing/2014/main" xmlns="" id="{85B08152-6956-F4C5-3A69-7CC7C7E2F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2DD2FE6-4227-FD82-4937-8D59EA69BE1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60023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0C873F-E510-719F-98AC-3E70D87AE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FC9E2E2-2AE6-3EBD-A9E4-7ED224ABC8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31D2EBDC-61E3-44F2-ABB4-2EB174992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0F2E887-1386-15D9-5ECB-2E2384DFF0F1}"/>
              </a:ext>
            </a:extLst>
          </p:cNvPr>
          <p:cNvSpPr>
            <a:spLocks noGrp="1"/>
          </p:cNvSpPr>
          <p:nvPr>
            <p:ph type="dt" sz="half" idx="10"/>
          </p:nvPr>
        </p:nvSpPr>
        <p:spPr/>
        <p:txBody>
          <a:bodyPr/>
          <a:lstStyle/>
          <a:p>
            <a:fld id="{5C547B41-D574-4D99-8733-CDF2B4333776}" type="datetimeFigureOut">
              <a:rPr lang="en-US" smtClean="0"/>
              <a:pPr/>
              <a:t>16/2/2025</a:t>
            </a:fld>
            <a:endParaRPr lang="en-US"/>
          </a:p>
        </p:txBody>
      </p:sp>
      <p:sp>
        <p:nvSpPr>
          <p:cNvPr id="6" name="Footer Placeholder 5">
            <a:extLst>
              <a:ext uri="{FF2B5EF4-FFF2-40B4-BE49-F238E27FC236}">
                <a16:creationId xmlns:a16="http://schemas.microsoft.com/office/drawing/2014/main" xmlns="" id="{F8D42CEC-AEEF-DFC4-E282-D593A0296C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5F40693-F29B-CF3B-65FE-11FC48F97020}"/>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000316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DA1EDD5-0880-E869-4D10-C85553C03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EB80795F-1B41-82CD-C290-311DBA831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CC86E56-0772-62DB-E800-7629071249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47B41-D574-4D99-8733-CDF2B4333776}" type="datetimeFigureOut">
              <a:rPr lang="en-US" smtClean="0"/>
              <a:pPr/>
              <a:t>16/2/2025</a:t>
            </a:fld>
            <a:endParaRPr lang="en-US"/>
          </a:p>
        </p:txBody>
      </p:sp>
      <p:sp>
        <p:nvSpPr>
          <p:cNvPr id="5" name="Footer Placeholder 4">
            <a:extLst>
              <a:ext uri="{FF2B5EF4-FFF2-40B4-BE49-F238E27FC236}">
                <a16:creationId xmlns:a16="http://schemas.microsoft.com/office/drawing/2014/main" xmlns="" id="{7BB15C0E-FBAF-B2D2-251A-970E2D4CC2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1E648B1-B142-9FCA-13B3-C5042150F3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5BB2F-C9CB-4F18-9077-FBA6E68299B4}" type="slidenum">
              <a:rPr lang="en-US" smtClean="0"/>
              <a:pPr/>
              <a:t>‹#›</a:t>
            </a:fld>
            <a:endParaRPr lang="en-US"/>
          </a:p>
        </p:txBody>
      </p:sp>
    </p:spTree>
    <p:extLst>
      <p:ext uri="{BB962C8B-B14F-4D97-AF65-F5344CB8AC3E}">
        <p14:creationId xmlns:p14="http://schemas.microsoft.com/office/powerpoint/2010/main" val="1710290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H:\THT_Chuyen%20de%20Thuc%20hien%20giao%20an%20dien%20tu\GDCD\Yeu%20thuong%20con%20nguoi.ppt" TargetMode="External"/><Relationship Id="rId1" Type="http://schemas.openxmlformats.org/officeDocument/2006/relationships/slideLayout" Target="../slideLayouts/slideLayout7.xml"/><Relationship Id="rId5" Type="http://schemas.openxmlformats.org/officeDocument/2006/relationships/image" Target="../media/image3.gi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2390658" y="4413719"/>
            <a:ext cx="3603935" cy="369332"/>
          </a:xfrm>
          <a:prstGeom prst="rect">
            <a:avLst/>
          </a:prstGeom>
          <a:noFill/>
          <a:ln w="9525">
            <a:noFill/>
            <a:miter lim="800000"/>
            <a:headEnd/>
            <a:tailEnd/>
          </a:ln>
        </p:spPr>
        <p:txBody>
          <a:bodyPr wrap="none">
            <a:spAutoFit/>
          </a:bodyPr>
          <a:lstStyle/>
          <a:p>
            <a:r>
              <a:rPr lang="en-US" b="1" dirty="0">
                <a:solidFill>
                  <a:srgbClr val="FF00FF"/>
                </a:solidFill>
                <a:cs typeface="Times New Roman" pitchFamily="18" charset="0"/>
              </a:rPr>
              <a:t>GIÁO VIÊN</a:t>
            </a:r>
            <a:r>
              <a:rPr lang="en-US" b="1">
                <a:solidFill>
                  <a:srgbClr val="FF00FF"/>
                </a:solidFill>
                <a:cs typeface="Times New Roman" pitchFamily="18" charset="0"/>
              </a:rPr>
              <a:t>: </a:t>
            </a:r>
            <a:r>
              <a:rPr lang="en-US" b="1">
                <a:solidFill>
                  <a:srgbClr val="FF00FF"/>
                </a:solidFill>
                <a:cs typeface="Times New Roman" pitchFamily="18" charset="0"/>
              </a:rPr>
              <a:t> </a:t>
            </a:r>
            <a:r>
              <a:rPr lang="en-US" b="1" smtClean="0">
                <a:solidFill>
                  <a:srgbClr val="FF00FF"/>
                </a:solidFill>
                <a:cs typeface="Times New Roman" pitchFamily="18" charset="0"/>
              </a:rPr>
              <a:t>NGUYỄN THANH HÙNG</a:t>
            </a:r>
            <a:endParaRPr lang="vi-VN" b="1" dirty="0">
              <a:solidFill>
                <a:srgbClr val="FF00FF"/>
              </a:solidFill>
              <a:cs typeface="Times New Roman" pitchFamily="18" charset="0"/>
            </a:endParaRPr>
          </a:p>
        </p:txBody>
      </p:sp>
      <p:pic>
        <p:nvPicPr>
          <p:cNvPr id="2051" name="Picture 14" descr="Asian lily">
            <a:hlinkClick r:id="rId2" action="ppaction://hlinkpres?slideindex=1&amp;slidetitle=Slide 1"/>
          </p:cNvPr>
          <p:cNvPicPr>
            <a:picLocks noChangeAspect="1" noChangeArrowheads="1"/>
          </p:cNvPicPr>
          <p:nvPr/>
        </p:nvPicPr>
        <p:blipFill>
          <a:blip r:embed="rId3"/>
          <a:srcRect/>
          <a:stretch>
            <a:fillRect/>
          </a:stretch>
        </p:blipFill>
        <p:spPr bwMode="auto">
          <a:xfrm>
            <a:off x="6191251" y="3860427"/>
            <a:ext cx="6400800" cy="2662798"/>
          </a:xfrm>
          <a:prstGeom prst="rect">
            <a:avLst/>
          </a:prstGeom>
          <a:noFill/>
          <a:ln w="9525">
            <a:noFill/>
            <a:miter lim="800000"/>
            <a:headEnd/>
            <a:tailEnd/>
          </a:ln>
        </p:spPr>
      </p:pic>
      <p:pic>
        <p:nvPicPr>
          <p:cNvPr id="2052" name="Picture 6" descr="Buombay"/>
          <p:cNvPicPr>
            <a:picLocks noChangeAspect="1" noChangeArrowheads="1" noCrop="1"/>
          </p:cNvPicPr>
          <p:nvPr/>
        </p:nvPicPr>
        <p:blipFill>
          <a:blip r:embed="rId4"/>
          <a:srcRect/>
          <a:stretch>
            <a:fillRect/>
          </a:stretch>
        </p:blipFill>
        <p:spPr bwMode="auto">
          <a:xfrm>
            <a:off x="0" y="-295556"/>
            <a:ext cx="12192000" cy="798420"/>
          </a:xfrm>
          <a:prstGeom prst="rect">
            <a:avLst/>
          </a:prstGeom>
          <a:noFill/>
          <a:ln w="9525">
            <a:noFill/>
            <a:miter lim="800000"/>
            <a:headEnd/>
            <a:tailEnd/>
          </a:ln>
        </p:spPr>
      </p:pic>
      <p:pic>
        <p:nvPicPr>
          <p:cNvPr id="2053" name="Picture 7" descr="Buombay"/>
          <p:cNvPicPr>
            <a:picLocks noChangeAspect="1" noChangeArrowheads="1" noCrop="1"/>
          </p:cNvPicPr>
          <p:nvPr/>
        </p:nvPicPr>
        <p:blipFill>
          <a:blip r:embed="rId4"/>
          <a:srcRect/>
          <a:stretch>
            <a:fillRect/>
          </a:stretch>
        </p:blipFill>
        <p:spPr bwMode="auto">
          <a:xfrm>
            <a:off x="0" y="5944723"/>
            <a:ext cx="12192000" cy="798419"/>
          </a:xfrm>
          <a:prstGeom prst="rect">
            <a:avLst/>
          </a:prstGeom>
          <a:noFill/>
          <a:ln w="9525">
            <a:noFill/>
            <a:miter lim="800000"/>
            <a:headEnd/>
            <a:tailEnd/>
          </a:ln>
        </p:spPr>
      </p:pic>
      <p:sp>
        <p:nvSpPr>
          <p:cNvPr id="2054" name="WordArt 8"/>
          <p:cNvSpPr>
            <a:spLocks noChangeArrowheads="1" noChangeShapeType="1" noTextEdit="1"/>
          </p:cNvSpPr>
          <p:nvPr/>
        </p:nvSpPr>
        <p:spPr bwMode="auto">
          <a:xfrm>
            <a:off x="406400" y="672354"/>
            <a:ext cx="11785600" cy="1657070"/>
          </a:xfrm>
          <a:prstGeom prst="rect">
            <a:avLst/>
          </a:prstGeom>
        </p:spPr>
        <p:txBody>
          <a:bodyPr wrap="none" fromWordArt="1">
            <a:prstTxWarp prst="textWave2">
              <a:avLst>
                <a:gd name="adj1" fmla="val 13005"/>
                <a:gd name="adj2" fmla="val 0"/>
              </a:avLst>
            </a:prstTxWarp>
          </a:bodyPr>
          <a:lstStyle/>
          <a:p>
            <a:pPr algn="ct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CHÀO</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MỪNG</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CÁC</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EM</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HỌC</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SINH</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p>
          <a:p>
            <a:pPr algn="ct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ĐẾN</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VỚI</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BÀI</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GIẢNG</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ĐIỆN</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TỬ</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a:t>
            </a:r>
            <a:endPar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endParaRPr>
          </a:p>
        </p:txBody>
      </p:sp>
      <p:pic>
        <p:nvPicPr>
          <p:cNvPr id="2055" name="Picture 8" descr="hoahong">
            <a:hlinkClick r:id="" action="ppaction://noaction"/>
          </p:cNvPr>
          <p:cNvPicPr>
            <a:picLocks noChangeAspect="1" noChangeArrowheads="1" noCrop="1"/>
          </p:cNvPicPr>
          <p:nvPr/>
        </p:nvPicPr>
        <p:blipFill>
          <a:blip r:embed="rId5"/>
          <a:srcRect/>
          <a:stretch>
            <a:fillRect/>
          </a:stretch>
        </p:blipFill>
        <p:spPr bwMode="auto">
          <a:xfrm rot="2289621">
            <a:off x="730252" y="4332477"/>
            <a:ext cx="1835149" cy="1983441"/>
          </a:xfrm>
          <a:prstGeom prst="rect">
            <a:avLst/>
          </a:prstGeom>
          <a:noFill/>
          <a:ln w="9525">
            <a:noFill/>
            <a:miter lim="800000"/>
            <a:headEnd/>
            <a:tailEnd/>
          </a:ln>
        </p:spPr>
      </p:pic>
      <p:sp>
        <p:nvSpPr>
          <p:cNvPr id="2056" name="WordArt 14"/>
          <p:cNvSpPr>
            <a:spLocks noChangeArrowheads="1" noChangeShapeType="1" noTextEdit="1"/>
          </p:cNvSpPr>
          <p:nvPr/>
        </p:nvSpPr>
        <p:spPr bwMode="auto">
          <a:xfrm>
            <a:off x="3860800" y="2506847"/>
            <a:ext cx="6197600" cy="806824"/>
          </a:xfrm>
          <a:prstGeom prst="rect">
            <a:avLst/>
          </a:prstGeom>
        </p:spPr>
        <p:txBody>
          <a:bodyPr wrap="none" fromWordArt="1">
            <a:prstTxWarp prst="textPlain">
              <a:avLst>
                <a:gd name="adj" fmla="val 50000"/>
              </a:avLst>
            </a:prstTxWarp>
          </a:bodyPr>
          <a:lstStyle/>
          <a:p>
            <a:pPr algn="ctr"/>
            <a:r>
              <a:rPr lang="en-US" sz="36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MÔN: </a:t>
            </a:r>
            <a:r>
              <a:rPr lang="en-US" sz="3600" b="1" kern="1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KHOA HỌC TỰ </a:t>
            </a:r>
            <a:r>
              <a:rPr lang="en-US" sz="3600" b="1" kern="10" dirty="0" err="1"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NHIÊN</a:t>
            </a:r>
            <a:r>
              <a:rPr lang="en-US" sz="3600" b="1" kern="1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 9</a:t>
            </a:r>
            <a:endParaRPr lang="en-US" sz="36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endParaRPr>
          </a:p>
        </p:txBody>
      </p:sp>
      <p:sp>
        <p:nvSpPr>
          <p:cNvPr id="13" name="Title 1"/>
          <p:cNvSpPr txBox="1">
            <a:spLocks/>
          </p:cNvSpPr>
          <p:nvPr/>
        </p:nvSpPr>
        <p:spPr>
          <a:xfrm>
            <a:off x="406400" y="3591486"/>
            <a:ext cx="10363200" cy="537882"/>
          </a:xfrm>
          <a:prstGeom prst="rect">
            <a:avLst/>
          </a:prstGeom>
        </p:spPr>
        <p:txBody>
          <a:bodyPr>
            <a:normAutofit fontScale="82500" lnSpcReduction="20000"/>
          </a:bodyPr>
          <a:lstStyle/>
          <a:p>
            <a:pPr algn="ctr" eaLnBrk="0" hangingPunct="0">
              <a:defRPr/>
            </a:pPr>
            <a:r>
              <a:rPr lang="en-US" sz="4400" b="1" kern="0" dirty="0" smtClean="0">
                <a:solidFill>
                  <a:srgbClr val="0000FF"/>
                </a:solidFill>
                <a:ea typeface="+mj-ea"/>
                <a:cs typeface="Times New Roman" pitchFamily="18" charset="0"/>
              </a:rPr>
              <a:t>BỘ SÁCH CÁNH DIỀU</a:t>
            </a:r>
            <a:endParaRPr lang="en-US" sz="4400" kern="0" dirty="0">
              <a:solidFill>
                <a:srgbClr val="0000FF"/>
              </a:solidFill>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28: PROTEIN</a:t>
            </a:r>
            <a:endParaRPr lang="en-US" sz="3200" b="1" dirty="0">
              <a:solidFill>
                <a:srgbClr val="FF00FF"/>
              </a:solidFill>
              <a:latin typeface="Times New Roman" pitchFamily="18" charset="0"/>
              <a:cs typeface="Times New Roman" pitchFamily="18" charset="0"/>
            </a:endParaRPr>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TextBox 11"/>
          <p:cNvSpPr txBox="1"/>
          <p:nvPr/>
        </p:nvSpPr>
        <p:spPr>
          <a:xfrm>
            <a:off x="0" y="39188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TÍNH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HỌC</a:t>
            </a:r>
            <a:endParaRPr lang="en-US" sz="2800" b="1" dirty="0" smtClean="0">
              <a:solidFill>
                <a:srgbClr val="0000FF"/>
              </a:solidFill>
              <a:latin typeface="Times New Roman" pitchFamily="18" charset="0"/>
              <a:cs typeface="Times New Roman" pitchFamily="18" charset="0"/>
            </a:endParaRPr>
          </a:p>
        </p:txBody>
      </p:sp>
      <p:sp>
        <p:nvSpPr>
          <p:cNvPr id="13" name="TextBox 12"/>
          <p:cNvSpPr txBox="1"/>
          <p:nvPr/>
        </p:nvSpPr>
        <p:spPr>
          <a:xfrm>
            <a:off x="0" y="79828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1. </a:t>
            </a:r>
            <a:r>
              <a:rPr lang="en-US" sz="2800" b="1" dirty="0" err="1" smtClean="0">
                <a:solidFill>
                  <a:srgbClr val="0000FF"/>
                </a:solidFill>
                <a:latin typeface="Times New Roman" pitchFamily="18" charset="0"/>
                <a:cs typeface="Times New Roman" pitchFamily="18" charset="0"/>
              </a:rPr>
              <a:t>Phản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ứng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thủy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endParaRPr lang="en-US" sz="2800" b="1" dirty="0" smtClean="0">
              <a:solidFill>
                <a:srgbClr val="0000FF"/>
              </a:solidFill>
              <a:latin typeface="Times New Roman" pitchFamily="18" charset="0"/>
              <a:cs typeface="Times New Roman" pitchFamily="18" charset="0"/>
            </a:endParaRPr>
          </a:p>
        </p:txBody>
      </p:sp>
      <p:sp>
        <p:nvSpPr>
          <p:cNvPr id="14" name="TextBox 13"/>
          <p:cNvSpPr txBox="1"/>
          <p:nvPr/>
        </p:nvSpPr>
        <p:spPr>
          <a:xfrm>
            <a:off x="0" y="121193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bị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thủy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xúc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tác</a:t>
            </a:r>
            <a:r>
              <a:rPr lang="en-US" sz="2800" dirty="0" smtClean="0">
                <a:solidFill>
                  <a:srgbClr val="0000FF"/>
                </a:solidFill>
                <a:latin typeface="Times New Roman" pitchFamily="18" charset="0"/>
                <a:cs typeface="Times New Roman" pitchFamily="18" charset="0"/>
              </a:rPr>
              <a:t> acid, base </a:t>
            </a:r>
            <a:r>
              <a:rPr lang="en-US" sz="2800" dirty="0" err="1" smtClean="0">
                <a:solidFill>
                  <a:srgbClr val="0000FF"/>
                </a:solidFill>
                <a:latin typeface="Times New Roman" pitchFamily="18" charset="0"/>
                <a:cs typeface="Times New Roman" pitchFamily="18" charset="0"/>
              </a:rPr>
              <a:t>hoặc</a:t>
            </a:r>
            <a:r>
              <a:rPr lang="en-US" sz="2800" dirty="0" smtClean="0">
                <a:solidFill>
                  <a:srgbClr val="0000FF"/>
                </a:solidFill>
                <a:latin typeface="Times New Roman" pitchFamily="18" charset="0"/>
                <a:cs typeface="Times New Roman" pitchFamily="18" charset="0"/>
              </a:rPr>
              <a:t> enzyme</a:t>
            </a:r>
          </a:p>
        </p:txBody>
      </p:sp>
      <p:grpSp>
        <p:nvGrpSpPr>
          <p:cNvPr id="2" name="Group 29"/>
          <p:cNvGrpSpPr/>
          <p:nvPr/>
        </p:nvGrpSpPr>
        <p:grpSpPr>
          <a:xfrm>
            <a:off x="0" y="1553043"/>
            <a:ext cx="12192000" cy="552245"/>
            <a:chOff x="0" y="4760682"/>
            <a:chExt cx="12192000" cy="552245"/>
          </a:xfrm>
        </p:grpSpPr>
        <p:sp>
          <p:nvSpPr>
            <p:cNvPr id="16" name="TextBox 15"/>
            <p:cNvSpPr txBox="1"/>
            <p:nvPr/>
          </p:nvSpPr>
          <p:spPr>
            <a:xfrm>
              <a:off x="0" y="4789707"/>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 </a:t>
              </a:r>
              <a:r>
                <a:rPr lang="vi-VN"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Hỗn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amino acid</a:t>
              </a:r>
              <a:endParaRPr lang="en-US" sz="2800" baseline="-25000" dirty="0" smtClean="0">
                <a:solidFill>
                  <a:srgbClr val="0000FF"/>
                </a:solidFill>
                <a:latin typeface="Times New Roman" pitchFamily="18" charset="0"/>
                <a:cs typeface="Times New Roman" pitchFamily="18" charset="0"/>
              </a:endParaRPr>
            </a:p>
          </p:txBody>
        </p:sp>
        <p:cxnSp>
          <p:nvCxnSpPr>
            <p:cNvPr id="17" name="Straight Arrow Connector 16"/>
            <p:cNvCxnSpPr/>
            <p:nvPr/>
          </p:nvCxnSpPr>
          <p:spPr>
            <a:xfrm>
              <a:off x="3918857" y="5167075"/>
              <a:ext cx="2394857" cy="160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904343" y="4760682"/>
              <a:ext cx="2438400" cy="461665"/>
            </a:xfrm>
            <a:prstGeom prst="rect">
              <a:avLst/>
            </a:prstGeom>
            <a:noFill/>
          </p:spPr>
          <p:txBody>
            <a:bodyPr wrap="square" rtlCol="0">
              <a:spAutoFit/>
            </a:bodyPr>
            <a:lstStyle/>
            <a:p>
              <a:pPr algn="ctr"/>
              <a:r>
                <a:rPr lang="en-US" sz="2400" dirty="0" smtClean="0">
                  <a:solidFill>
                    <a:srgbClr val="0000FF"/>
                  </a:solidFill>
                  <a:latin typeface="Times New Roman" pitchFamily="18" charset="0"/>
                  <a:cs typeface="Times New Roman" pitchFamily="18" charset="0"/>
                </a:rPr>
                <a:t>Acid </a:t>
              </a:r>
              <a:r>
                <a:rPr lang="en-US" sz="2400" dirty="0" err="1" smtClean="0">
                  <a:solidFill>
                    <a:srgbClr val="0000FF"/>
                  </a:solidFill>
                  <a:latin typeface="Times New Roman" pitchFamily="18" charset="0"/>
                  <a:cs typeface="Times New Roman" pitchFamily="18" charset="0"/>
                </a:rPr>
                <a:t>hoặc</a:t>
              </a:r>
              <a:r>
                <a:rPr lang="en-US" sz="2400" dirty="0" smtClean="0">
                  <a:solidFill>
                    <a:srgbClr val="0000FF"/>
                  </a:solidFill>
                  <a:latin typeface="Times New Roman" pitchFamily="18" charset="0"/>
                  <a:cs typeface="Times New Roman" pitchFamily="18" charset="0"/>
                </a:rPr>
                <a:t> base, </a:t>
              </a:r>
              <a:r>
                <a:rPr lang="en-US" sz="2400" dirty="0" err="1" smtClean="0">
                  <a:solidFill>
                    <a:srgbClr val="0000FF"/>
                  </a:solidFill>
                  <a:latin typeface="Times New Roman" pitchFamily="18" charset="0"/>
                  <a:cs typeface="Times New Roman" pitchFamily="18" charset="0"/>
                </a:rPr>
                <a:t>t</a:t>
              </a:r>
              <a:r>
                <a:rPr lang="en-US" sz="2400" baseline="30000" dirty="0" err="1" smtClean="0">
                  <a:solidFill>
                    <a:srgbClr val="0000FF"/>
                  </a:solidFill>
                  <a:latin typeface="Times New Roman" pitchFamily="18" charset="0"/>
                  <a:cs typeface="Times New Roman" pitchFamily="18" charset="0"/>
                </a:rPr>
                <a:t>0</a:t>
              </a:r>
              <a:endParaRPr lang="en-US" sz="2400" dirty="0">
                <a:solidFill>
                  <a:srgbClr val="0000FF"/>
                </a:solidFill>
                <a:latin typeface="Times New Roman" pitchFamily="18" charset="0"/>
                <a:cs typeface="Times New Roman" pitchFamily="18" charset="0"/>
              </a:endParaRPr>
            </a:p>
          </p:txBody>
        </p:sp>
      </p:grpSp>
      <p:sp>
        <p:nvSpPr>
          <p:cNvPr id="20" name="TextBox 19"/>
          <p:cNvSpPr txBox="1"/>
          <p:nvPr/>
        </p:nvSpPr>
        <p:spPr>
          <a:xfrm>
            <a:off x="0" y="1995717"/>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2. </a:t>
            </a:r>
            <a:r>
              <a:rPr lang="en-US" sz="2800" b="1" dirty="0" err="1" smtClean="0">
                <a:solidFill>
                  <a:srgbClr val="0000FF"/>
                </a:solidFill>
                <a:latin typeface="Times New Roman" pitchFamily="18" charset="0"/>
                <a:cs typeface="Times New Roman" pitchFamily="18" charset="0"/>
              </a:rPr>
              <a:t>Sự</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đông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tụ</a:t>
            </a:r>
            <a:endParaRPr lang="en-US" sz="2800" b="1" dirty="0" smtClean="0">
              <a:solidFill>
                <a:srgbClr val="0000FF"/>
              </a:solidFill>
              <a:latin typeface="Times New Roman" pitchFamily="18" charset="0"/>
              <a:cs typeface="Times New Roman" pitchFamily="18" charset="0"/>
            </a:endParaRPr>
          </a:p>
        </p:txBody>
      </p:sp>
      <p:sp>
        <p:nvSpPr>
          <p:cNvPr id="21" name="TextBox 20"/>
          <p:cNvSpPr txBox="1"/>
          <p:nvPr/>
        </p:nvSpPr>
        <p:spPr>
          <a:xfrm>
            <a:off x="0" y="2409375"/>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bị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tụ</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đun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mặt</a:t>
            </a:r>
            <a:r>
              <a:rPr lang="en-US" sz="2800" dirty="0" smtClean="0">
                <a:solidFill>
                  <a:srgbClr val="0000FF"/>
                </a:solidFill>
                <a:latin typeface="Times New Roman" pitchFamily="18" charset="0"/>
                <a:cs typeface="Times New Roman" pitchFamily="18" charset="0"/>
              </a:rPr>
              <a:t> acid, base.</a:t>
            </a:r>
          </a:p>
        </p:txBody>
      </p:sp>
      <p:sp>
        <p:nvSpPr>
          <p:cNvPr id="22" name="TextBox 21"/>
          <p:cNvSpPr txBox="1"/>
          <p:nvPr/>
        </p:nvSpPr>
        <p:spPr>
          <a:xfrm>
            <a:off x="0" y="283028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3. </a:t>
            </a:r>
            <a:r>
              <a:rPr lang="en-US" sz="2800" b="1" dirty="0" err="1" smtClean="0">
                <a:solidFill>
                  <a:srgbClr val="0000FF"/>
                </a:solidFill>
                <a:latin typeface="Times New Roman" pitchFamily="18" charset="0"/>
                <a:cs typeface="Times New Roman" pitchFamily="18" charset="0"/>
              </a:rPr>
              <a:t>Sự</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hủy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bởi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nhiệt</a:t>
            </a:r>
            <a:endParaRPr lang="en-US" sz="2800" b="1" dirty="0" smtClean="0">
              <a:solidFill>
                <a:srgbClr val="0000FF"/>
              </a:solidFill>
              <a:latin typeface="Times New Roman" pitchFamily="18" charset="0"/>
              <a:cs typeface="Times New Roman" pitchFamily="18" charset="0"/>
            </a:endParaRPr>
          </a:p>
        </p:txBody>
      </p:sp>
      <p:sp>
        <p:nvSpPr>
          <p:cNvPr id="23" name="TextBox 22"/>
          <p:cNvSpPr txBox="1"/>
          <p:nvPr/>
        </p:nvSpPr>
        <p:spPr>
          <a:xfrm>
            <a:off x="0" y="3229432"/>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đun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mạnh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bị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hủy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những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bay </a:t>
            </a:r>
            <a:r>
              <a:rPr lang="en-US" sz="2800" dirty="0" err="1" smtClean="0">
                <a:solidFill>
                  <a:srgbClr val="0000FF"/>
                </a:solidFill>
                <a:latin typeface="Times New Roman" pitchFamily="18" charset="0"/>
                <a:cs typeface="Times New Roman" pitchFamily="18" charset="0"/>
              </a:rPr>
              <a:t>hơi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mùi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khét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trưng</a:t>
            </a:r>
            <a:r>
              <a:rPr lang="en-US" sz="2800" dirty="0" smtClean="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p:cTn id="13" dur="1000" fill="hold"/>
                                        <p:tgtEl>
                                          <p:spTgt spid="23"/>
                                        </p:tgtEl>
                                        <p:attrNameLst>
                                          <p:attrName>ppt_w</p:attrName>
                                        </p:attrNameLst>
                                      </p:cBhvr>
                                      <p:tavLst>
                                        <p:tav tm="0">
                                          <p:val>
                                            <p:fltVal val="0"/>
                                          </p:val>
                                        </p:tav>
                                        <p:tav tm="100000">
                                          <p:val>
                                            <p:strVal val="#ppt_w"/>
                                          </p:val>
                                        </p:tav>
                                      </p:tavLst>
                                    </p:anim>
                                    <p:anim calcmode="lin" valueType="num">
                                      <p:cBhvr>
                                        <p:cTn id="14" dur="10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094514" y="2254854"/>
            <a:ext cx="7097486" cy="2554545"/>
          </a:xfrm>
          <a:prstGeom prst="rect">
            <a:avLst/>
          </a:prstGeom>
        </p:spPr>
        <p:txBody>
          <a:bodyPr wrap="square">
            <a:spAutoFit/>
          </a:bodyPr>
          <a:lstStyle/>
          <a:p>
            <a:pPr algn="just"/>
            <a:r>
              <a:rPr lang="vi-VN" sz="3200" dirty="0" smtClean="0">
                <a:solidFill>
                  <a:srgbClr val="FF00FF"/>
                </a:solidFill>
                <a:latin typeface="+mj-lt"/>
              </a:rPr>
              <a:t>Cách để phân biệt hai tấm vải trên là: lấy 1 mẩu vải từ mỗi tấm vải rồi đem đốt.</a:t>
            </a:r>
          </a:p>
          <a:p>
            <a:pPr algn="just"/>
            <a:r>
              <a:rPr lang="vi-VN" sz="3200" dirty="0" smtClean="0">
                <a:solidFill>
                  <a:srgbClr val="FF00FF"/>
                </a:solidFill>
                <a:latin typeface="+mj-lt"/>
              </a:rPr>
              <a:t>- Tơ tằm có mùi khét đặc trưng giống mùi tóc cháy, khi cháy tạo thành tàn tro.</a:t>
            </a:r>
          </a:p>
          <a:p>
            <a:pPr algn="just"/>
            <a:r>
              <a:rPr lang="vi-VN" sz="3200" dirty="0" smtClean="0">
                <a:solidFill>
                  <a:srgbClr val="FF00FF"/>
                </a:solidFill>
                <a:latin typeface="+mj-lt"/>
              </a:rPr>
              <a:t>- Tơ nylon khi cháy thì vón cục lại.</a:t>
            </a:r>
            <a:endParaRPr lang="vi-VN" sz="3200" dirty="0">
              <a:solidFill>
                <a:srgbClr val="FF00FF"/>
              </a:solidFill>
              <a:latin typeface="+mj-lt"/>
            </a:endParaRPr>
          </a:p>
        </p:txBody>
      </p:sp>
      <p:pic>
        <p:nvPicPr>
          <p:cNvPr id="5122" name="Picture 2"/>
          <p:cNvPicPr>
            <a:picLocks noChangeAspect="1" noChangeArrowheads="1"/>
          </p:cNvPicPr>
          <p:nvPr/>
        </p:nvPicPr>
        <p:blipFill>
          <a:blip r:embed="rId2"/>
          <a:srcRect/>
          <a:stretch>
            <a:fillRect/>
          </a:stretch>
        </p:blipFill>
        <p:spPr bwMode="auto">
          <a:xfrm>
            <a:off x="0" y="1045008"/>
            <a:ext cx="5181600" cy="4795394"/>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ppt_w</p:attrName>
                                        </p:attrNameLst>
                                      </p:cBhvr>
                                      <p:tavLst>
                                        <p:tav tm="0">
                                          <p:val>
                                            <p:fltVal val="0"/>
                                          </p:val>
                                        </p:tav>
                                        <p:tav tm="100000">
                                          <p:val>
                                            <p:strVal val="#ppt_w"/>
                                          </p:val>
                                        </p:tav>
                                      </p:tavLst>
                                    </p:anim>
                                    <p:anim calcmode="lin" valueType="num">
                                      <p:cBhvr>
                                        <p:cTn id="8" dur="1000" fill="hold"/>
                                        <p:tgtEl>
                                          <p:spTgt spid="5122"/>
                                        </p:tgtEl>
                                        <p:attrNameLst>
                                          <p:attrName>ppt_h</p:attrName>
                                        </p:attrNameLst>
                                      </p:cBhvr>
                                      <p:tavLst>
                                        <p:tav tm="0">
                                          <p:val>
                                            <p:fltVal val="0"/>
                                          </p:val>
                                        </p:tav>
                                        <p:tav tm="100000">
                                          <p:val>
                                            <p:strVal val="#ppt_h"/>
                                          </p:val>
                                        </p:tav>
                                      </p:tavLst>
                                    </p:anim>
                                    <p:anim calcmode="lin" valueType="num">
                                      <p:cBhvr>
                                        <p:cTn id="9" dur="1000" fill="hold"/>
                                        <p:tgtEl>
                                          <p:spTgt spid="5122"/>
                                        </p:tgtEl>
                                        <p:attrNameLst>
                                          <p:attrName>style.rotation</p:attrName>
                                        </p:attrNameLst>
                                      </p:cBhvr>
                                      <p:tavLst>
                                        <p:tav tm="0">
                                          <p:val>
                                            <p:fltVal val="90"/>
                                          </p:val>
                                        </p:tav>
                                        <p:tav tm="100000">
                                          <p:val>
                                            <p:fltVal val="0"/>
                                          </p:val>
                                        </p:tav>
                                      </p:tavLst>
                                    </p:anim>
                                    <p:animEffect transition="in" filter="fade">
                                      <p:cBhvr>
                                        <p:cTn id="10" dur="1000"/>
                                        <p:tgtEl>
                                          <p:spTgt spid="5122"/>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strips(downRight)">
                                      <p:cBhvr>
                                        <p:cTn id="15" dur="10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strips(downRight)">
                                      <p:cBhvr>
                                        <p:cTn id="20" dur="10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6"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strips(downRight)">
                                      <p:cBhvr>
                                        <p:cTn id="25" dur="1000"/>
                                        <p:tgtEl>
                                          <p:spTgt spid="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xit" presetSubtype="0" fill="hold" nodeType="clickEffect">
                                  <p:stCondLst>
                                    <p:cond delay="0"/>
                                  </p:stCondLst>
                                  <p:iterate type="lt">
                                    <p:tmPct val="0"/>
                                  </p:iterate>
                                  <p:childTnLst>
                                    <p:anim calcmode="lin" valueType="num">
                                      <p:cBhvr>
                                        <p:cTn id="29" dur="1000"/>
                                        <p:tgtEl>
                                          <p:spTgt spid="5122"/>
                                        </p:tgtEl>
                                        <p:attrNameLst>
                                          <p:attrName>ppt_w</p:attrName>
                                        </p:attrNameLst>
                                      </p:cBhvr>
                                      <p:tavLst>
                                        <p:tav tm="0">
                                          <p:val>
                                            <p:strVal val="ppt_w"/>
                                          </p:val>
                                        </p:tav>
                                        <p:tav tm="100000">
                                          <p:val>
                                            <p:fltVal val="0"/>
                                          </p:val>
                                        </p:tav>
                                      </p:tavLst>
                                    </p:anim>
                                    <p:anim calcmode="lin" valueType="num">
                                      <p:cBhvr>
                                        <p:cTn id="30" dur="1000"/>
                                        <p:tgtEl>
                                          <p:spTgt spid="5122"/>
                                        </p:tgtEl>
                                        <p:attrNameLst>
                                          <p:attrName>ppt_h</p:attrName>
                                        </p:attrNameLst>
                                      </p:cBhvr>
                                      <p:tavLst>
                                        <p:tav tm="0">
                                          <p:val>
                                            <p:strVal val="ppt_h"/>
                                          </p:val>
                                        </p:tav>
                                        <p:tav tm="100000">
                                          <p:val>
                                            <p:fltVal val="0"/>
                                          </p:val>
                                        </p:tav>
                                      </p:tavLst>
                                    </p:anim>
                                    <p:animEffect transition="out" filter="fade">
                                      <p:cBhvr>
                                        <p:cTn id="31" dur="1000"/>
                                        <p:tgtEl>
                                          <p:spTgt spid="5122"/>
                                        </p:tgtEl>
                                      </p:cBhvr>
                                    </p:animEffect>
                                    <p:set>
                                      <p:cBhvr>
                                        <p:cTn id="32" dur="1" fill="hold">
                                          <p:stCondLst>
                                            <p:cond delay="999"/>
                                          </p:stCondLst>
                                        </p:cTn>
                                        <p:tgtEl>
                                          <p:spTgt spid="5122"/>
                                        </p:tgtEl>
                                        <p:attrNameLst>
                                          <p:attrName>style.visibility</p:attrName>
                                        </p:attrNameLst>
                                      </p:cBhvr>
                                      <p:to>
                                        <p:strVal val="hidden"/>
                                      </p:to>
                                    </p:set>
                                  </p:childTnLst>
                                </p:cTn>
                              </p:par>
                              <p:par>
                                <p:cTn id="33" presetID="53" presetClass="exit" presetSubtype="0" fill="hold" grpId="0" nodeType="withEffect">
                                  <p:stCondLst>
                                    <p:cond delay="0"/>
                                  </p:stCondLst>
                                  <p:childTnLst>
                                    <p:anim calcmode="lin" valueType="num">
                                      <p:cBhvr>
                                        <p:cTn id="34" dur="500"/>
                                        <p:tgtEl>
                                          <p:spTgt spid="5">
                                            <p:txEl>
                                              <p:pRg st="0" end="0"/>
                                            </p:txEl>
                                          </p:spTgt>
                                        </p:tgtEl>
                                        <p:attrNameLst>
                                          <p:attrName>ppt_w</p:attrName>
                                        </p:attrNameLst>
                                      </p:cBhvr>
                                      <p:tavLst>
                                        <p:tav tm="0">
                                          <p:val>
                                            <p:strVal val="ppt_w"/>
                                          </p:val>
                                        </p:tav>
                                        <p:tav tm="100000">
                                          <p:val>
                                            <p:fltVal val="0"/>
                                          </p:val>
                                        </p:tav>
                                      </p:tavLst>
                                    </p:anim>
                                    <p:anim calcmode="lin" valueType="num">
                                      <p:cBhvr>
                                        <p:cTn id="35" dur="500"/>
                                        <p:tgtEl>
                                          <p:spTgt spid="5">
                                            <p:txEl>
                                              <p:pRg st="0" end="0"/>
                                            </p:txEl>
                                          </p:spTgt>
                                        </p:tgtEl>
                                        <p:attrNameLst>
                                          <p:attrName>ppt_h</p:attrName>
                                        </p:attrNameLst>
                                      </p:cBhvr>
                                      <p:tavLst>
                                        <p:tav tm="0">
                                          <p:val>
                                            <p:strVal val="ppt_h"/>
                                          </p:val>
                                        </p:tav>
                                        <p:tav tm="100000">
                                          <p:val>
                                            <p:fltVal val="0"/>
                                          </p:val>
                                        </p:tav>
                                      </p:tavLst>
                                    </p:anim>
                                    <p:animEffect transition="out" filter="fade">
                                      <p:cBhvr>
                                        <p:cTn id="36" dur="500"/>
                                        <p:tgtEl>
                                          <p:spTgt spid="5">
                                            <p:txEl>
                                              <p:pRg st="0" end="0"/>
                                            </p:txEl>
                                          </p:spTgt>
                                        </p:tgtEl>
                                      </p:cBhvr>
                                    </p:animEffect>
                                    <p:set>
                                      <p:cBhvr>
                                        <p:cTn id="37" dur="1" fill="hold">
                                          <p:stCondLst>
                                            <p:cond delay="499"/>
                                          </p:stCondLst>
                                        </p:cTn>
                                        <p:tgtEl>
                                          <p:spTgt spid="5">
                                            <p:txEl>
                                              <p:pRg st="0" end="0"/>
                                            </p:txEl>
                                          </p:spTgt>
                                        </p:tgtEl>
                                        <p:attrNameLst>
                                          <p:attrName>style.visibility</p:attrName>
                                        </p:attrNameLst>
                                      </p:cBhvr>
                                      <p:to>
                                        <p:strVal val="hidden"/>
                                      </p:to>
                                    </p:set>
                                  </p:childTnLst>
                                </p:cTn>
                              </p:par>
                              <p:par>
                                <p:cTn id="38" presetID="53" presetClass="exit" presetSubtype="0" fill="hold" grpId="0" nodeType="withEffect">
                                  <p:stCondLst>
                                    <p:cond delay="0"/>
                                  </p:stCondLst>
                                  <p:childTnLst>
                                    <p:anim calcmode="lin" valueType="num">
                                      <p:cBhvr>
                                        <p:cTn id="39" dur="500"/>
                                        <p:tgtEl>
                                          <p:spTgt spid="5">
                                            <p:txEl>
                                              <p:pRg st="1" end="1"/>
                                            </p:txEl>
                                          </p:spTgt>
                                        </p:tgtEl>
                                        <p:attrNameLst>
                                          <p:attrName>ppt_w</p:attrName>
                                        </p:attrNameLst>
                                      </p:cBhvr>
                                      <p:tavLst>
                                        <p:tav tm="0">
                                          <p:val>
                                            <p:strVal val="ppt_w"/>
                                          </p:val>
                                        </p:tav>
                                        <p:tav tm="100000">
                                          <p:val>
                                            <p:fltVal val="0"/>
                                          </p:val>
                                        </p:tav>
                                      </p:tavLst>
                                    </p:anim>
                                    <p:anim calcmode="lin" valueType="num">
                                      <p:cBhvr>
                                        <p:cTn id="40" dur="500"/>
                                        <p:tgtEl>
                                          <p:spTgt spid="5">
                                            <p:txEl>
                                              <p:pRg st="1" end="1"/>
                                            </p:txEl>
                                          </p:spTgt>
                                        </p:tgtEl>
                                        <p:attrNameLst>
                                          <p:attrName>ppt_h</p:attrName>
                                        </p:attrNameLst>
                                      </p:cBhvr>
                                      <p:tavLst>
                                        <p:tav tm="0">
                                          <p:val>
                                            <p:strVal val="ppt_h"/>
                                          </p:val>
                                        </p:tav>
                                        <p:tav tm="100000">
                                          <p:val>
                                            <p:fltVal val="0"/>
                                          </p:val>
                                        </p:tav>
                                      </p:tavLst>
                                    </p:anim>
                                    <p:animEffect transition="out" filter="fade">
                                      <p:cBhvr>
                                        <p:cTn id="41" dur="500"/>
                                        <p:tgtEl>
                                          <p:spTgt spid="5">
                                            <p:txEl>
                                              <p:pRg st="1" end="1"/>
                                            </p:txEl>
                                          </p:spTgt>
                                        </p:tgtEl>
                                      </p:cBhvr>
                                    </p:animEffect>
                                    <p:set>
                                      <p:cBhvr>
                                        <p:cTn id="42" dur="1" fill="hold">
                                          <p:stCondLst>
                                            <p:cond delay="499"/>
                                          </p:stCondLst>
                                        </p:cTn>
                                        <p:tgtEl>
                                          <p:spTgt spid="5">
                                            <p:txEl>
                                              <p:pRg st="1" end="1"/>
                                            </p:txEl>
                                          </p:spTgt>
                                        </p:tgtEl>
                                        <p:attrNameLst>
                                          <p:attrName>style.visibility</p:attrName>
                                        </p:attrNameLst>
                                      </p:cBhvr>
                                      <p:to>
                                        <p:strVal val="hidden"/>
                                      </p:to>
                                    </p:set>
                                  </p:childTnLst>
                                </p:cTn>
                              </p:par>
                              <p:par>
                                <p:cTn id="43" presetID="53" presetClass="exit" presetSubtype="0" fill="hold" grpId="0" nodeType="withEffect">
                                  <p:stCondLst>
                                    <p:cond delay="0"/>
                                  </p:stCondLst>
                                  <p:childTnLst>
                                    <p:anim calcmode="lin" valueType="num">
                                      <p:cBhvr>
                                        <p:cTn id="44" dur="500"/>
                                        <p:tgtEl>
                                          <p:spTgt spid="5">
                                            <p:txEl>
                                              <p:pRg st="2" end="2"/>
                                            </p:txEl>
                                          </p:spTgt>
                                        </p:tgtEl>
                                        <p:attrNameLst>
                                          <p:attrName>ppt_w</p:attrName>
                                        </p:attrNameLst>
                                      </p:cBhvr>
                                      <p:tavLst>
                                        <p:tav tm="0">
                                          <p:val>
                                            <p:strVal val="ppt_w"/>
                                          </p:val>
                                        </p:tav>
                                        <p:tav tm="100000">
                                          <p:val>
                                            <p:fltVal val="0"/>
                                          </p:val>
                                        </p:tav>
                                      </p:tavLst>
                                    </p:anim>
                                    <p:anim calcmode="lin" valueType="num">
                                      <p:cBhvr>
                                        <p:cTn id="45" dur="500"/>
                                        <p:tgtEl>
                                          <p:spTgt spid="5">
                                            <p:txEl>
                                              <p:pRg st="2" end="2"/>
                                            </p:txEl>
                                          </p:spTgt>
                                        </p:tgtEl>
                                        <p:attrNameLst>
                                          <p:attrName>ppt_h</p:attrName>
                                        </p:attrNameLst>
                                      </p:cBhvr>
                                      <p:tavLst>
                                        <p:tav tm="0">
                                          <p:val>
                                            <p:strVal val="ppt_h"/>
                                          </p:val>
                                        </p:tav>
                                        <p:tav tm="100000">
                                          <p:val>
                                            <p:fltVal val="0"/>
                                          </p:val>
                                        </p:tav>
                                      </p:tavLst>
                                    </p:anim>
                                    <p:animEffect transition="out" filter="fade">
                                      <p:cBhvr>
                                        <p:cTn id="46" dur="500"/>
                                        <p:tgtEl>
                                          <p:spTgt spid="5">
                                            <p:txEl>
                                              <p:pRg st="2" end="2"/>
                                            </p:txEl>
                                          </p:spTgt>
                                        </p:tgtEl>
                                      </p:cBhvr>
                                    </p:animEffect>
                                    <p:set>
                                      <p:cBhvr>
                                        <p:cTn id="47" dur="1" fill="hold">
                                          <p:stCondLst>
                                            <p:cond delay="499"/>
                                          </p:stCondLst>
                                        </p:cTn>
                                        <p:tgtEl>
                                          <p:spTgt spid="5">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818742" y="658283"/>
            <a:ext cx="7097486" cy="2554545"/>
          </a:xfrm>
          <a:prstGeom prst="rect">
            <a:avLst/>
          </a:prstGeom>
        </p:spPr>
        <p:txBody>
          <a:bodyPr wrap="square">
            <a:spAutoFit/>
          </a:bodyPr>
          <a:lstStyle/>
          <a:p>
            <a:r>
              <a:rPr lang="vi-VN" sz="3200" b="1" dirty="0" smtClean="0">
                <a:solidFill>
                  <a:srgbClr val="FF00FF"/>
                </a:solidFill>
                <a:latin typeface="+mj-lt"/>
              </a:rPr>
              <a:t>* Nguyên liệu làm phô mai tươi</a:t>
            </a:r>
            <a:endParaRPr lang="vi-VN" sz="3200" dirty="0" smtClean="0">
              <a:solidFill>
                <a:srgbClr val="FF00FF"/>
              </a:solidFill>
              <a:latin typeface="+mj-lt"/>
            </a:endParaRPr>
          </a:p>
          <a:p>
            <a:r>
              <a:rPr lang="vi-VN" sz="3200" dirty="0" smtClean="0">
                <a:solidFill>
                  <a:srgbClr val="FF00FF"/>
                </a:solidFill>
                <a:latin typeface="+mj-lt"/>
              </a:rPr>
              <a:t>- 1 lít sữa tươi không đường</a:t>
            </a:r>
          </a:p>
          <a:p>
            <a:r>
              <a:rPr lang="vi-VN" sz="3200" dirty="0" smtClean="0">
                <a:solidFill>
                  <a:srgbClr val="FF00FF"/>
                </a:solidFill>
                <a:latin typeface="+mj-lt"/>
              </a:rPr>
              <a:t>- 1 hộp sữa chua không đường (để làm men)</a:t>
            </a:r>
          </a:p>
          <a:p>
            <a:r>
              <a:rPr lang="vi-VN" sz="3200" dirty="0" smtClean="0">
                <a:solidFill>
                  <a:srgbClr val="FF00FF"/>
                </a:solidFill>
                <a:latin typeface="+mj-lt"/>
              </a:rPr>
              <a:t>- Khăn xô 5 lớp</a:t>
            </a:r>
            <a:endParaRPr lang="vi-VN" sz="3200" dirty="0">
              <a:solidFill>
                <a:srgbClr val="FF00FF"/>
              </a:solidFill>
              <a:latin typeface="+mj-lt"/>
            </a:endParaRPr>
          </a:p>
        </p:txBody>
      </p:sp>
      <p:pic>
        <p:nvPicPr>
          <p:cNvPr id="5123" name="Picture 3"/>
          <p:cNvPicPr>
            <a:picLocks noChangeAspect="1" noChangeArrowheads="1"/>
          </p:cNvPicPr>
          <p:nvPr/>
        </p:nvPicPr>
        <p:blipFill>
          <a:blip r:embed="rId2"/>
          <a:srcRect/>
          <a:stretch>
            <a:fillRect/>
          </a:stretch>
        </p:blipFill>
        <p:spPr bwMode="auto">
          <a:xfrm>
            <a:off x="0" y="-1"/>
            <a:ext cx="4876801" cy="4180115"/>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p:cTn id="7" dur="1000" fill="hold"/>
                                        <p:tgtEl>
                                          <p:spTgt spid="5123"/>
                                        </p:tgtEl>
                                        <p:attrNameLst>
                                          <p:attrName>ppt_w</p:attrName>
                                        </p:attrNameLst>
                                      </p:cBhvr>
                                      <p:tavLst>
                                        <p:tav tm="0">
                                          <p:val>
                                            <p:fltVal val="0"/>
                                          </p:val>
                                        </p:tav>
                                        <p:tav tm="100000">
                                          <p:val>
                                            <p:strVal val="#ppt_w"/>
                                          </p:val>
                                        </p:tav>
                                      </p:tavLst>
                                    </p:anim>
                                    <p:anim calcmode="lin" valueType="num">
                                      <p:cBhvr>
                                        <p:cTn id="8" dur="1000" fill="hold"/>
                                        <p:tgtEl>
                                          <p:spTgt spid="5123"/>
                                        </p:tgtEl>
                                        <p:attrNameLst>
                                          <p:attrName>ppt_h</p:attrName>
                                        </p:attrNameLst>
                                      </p:cBhvr>
                                      <p:tavLst>
                                        <p:tav tm="0">
                                          <p:val>
                                            <p:fltVal val="0"/>
                                          </p:val>
                                        </p:tav>
                                        <p:tav tm="100000">
                                          <p:val>
                                            <p:strVal val="#ppt_h"/>
                                          </p:val>
                                        </p:tav>
                                      </p:tavLst>
                                    </p:anim>
                                    <p:animEffect transition="in" filter="fade">
                                      <p:cBhvr>
                                        <p:cTn id="9" dur="1000"/>
                                        <p:tgtEl>
                                          <p:spTgt spid="512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1916228" cy="6124754"/>
          </a:xfrm>
          <a:prstGeom prst="rect">
            <a:avLst/>
          </a:prstGeom>
        </p:spPr>
        <p:txBody>
          <a:bodyPr wrap="square">
            <a:spAutoFit/>
          </a:bodyPr>
          <a:lstStyle/>
          <a:p>
            <a:pPr algn="just"/>
            <a:r>
              <a:rPr lang="vi-VN" sz="2800" b="1" dirty="0" smtClean="0">
                <a:solidFill>
                  <a:srgbClr val="FF00FF"/>
                </a:solidFill>
                <a:latin typeface="+mj-lt"/>
              </a:rPr>
              <a:t>* Cách làm phô mai tươi</a:t>
            </a:r>
            <a:endParaRPr lang="vi-VN" sz="2800" dirty="0" smtClean="0">
              <a:solidFill>
                <a:srgbClr val="FF00FF"/>
              </a:solidFill>
              <a:latin typeface="+mj-lt"/>
            </a:endParaRPr>
          </a:p>
          <a:p>
            <a:pPr algn="just"/>
            <a:r>
              <a:rPr lang="vi-VN" sz="2800" b="1" i="1" dirty="0" smtClean="0">
                <a:solidFill>
                  <a:srgbClr val="FF00FF"/>
                </a:solidFill>
                <a:latin typeface="+mj-lt"/>
              </a:rPr>
              <a:t>Bước 1:</a:t>
            </a:r>
            <a:endParaRPr lang="vi-VN" sz="2800" dirty="0" smtClean="0">
              <a:solidFill>
                <a:srgbClr val="FF00FF"/>
              </a:solidFill>
              <a:latin typeface="+mj-lt"/>
            </a:endParaRPr>
          </a:p>
          <a:p>
            <a:pPr algn="just"/>
            <a:r>
              <a:rPr lang="vi-VN" sz="2800" dirty="0" smtClean="0">
                <a:solidFill>
                  <a:srgbClr val="FF00FF"/>
                </a:solidFill>
                <a:latin typeface="+mj-lt"/>
              </a:rPr>
              <a:t>- Sữa chua không đường để ở nhiệt độ phòng, khi sữa chua hết lạnh thì khuấy đều cho sữa chua thật lỏng.</a:t>
            </a:r>
          </a:p>
          <a:p>
            <a:pPr algn="just"/>
            <a:r>
              <a:rPr lang="vi-VN" sz="2800" dirty="0" smtClean="0">
                <a:solidFill>
                  <a:srgbClr val="FF00FF"/>
                </a:solidFill>
                <a:latin typeface="+mj-lt"/>
              </a:rPr>
              <a:t>- Đun sữa nóng đến khoảng 80 độ (thấy sữa sôi lăn tăn ở mép nồi là được, không nên để sữa sôi quá lâu sẽ làm sữa bị biến chất), để nguội còn 50 độ, sau đó các bạn cho sữa chua không đường đã được làm lỏng trước đó vào và khuấy đều. Đổ hỗn hợp vào bát.</a:t>
            </a:r>
          </a:p>
          <a:p>
            <a:pPr algn="just"/>
            <a:r>
              <a:rPr lang="vi-VN" sz="2800" b="1" i="1" dirty="0" smtClean="0">
                <a:solidFill>
                  <a:srgbClr val="FF00FF"/>
                </a:solidFill>
                <a:latin typeface="+mj-lt"/>
              </a:rPr>
              <a:t>Bước 2:</a:t>
            </a:r>
            <a:endParaRPr lang="vi-VN" sz="2800" dirty="0" smtClean="0">
              <a:solidFill>
                <a:srgbClr val="FF00FF"/>
              </a:solidFill>
              <a:latin typeface="+mj-lt"/>
            </a:endParaRPr>
          </a:p>
          <a:p>
            <a:pPr algn="just"/>
            <a:r>
              <a:rPr lang="vi-VN" sz="2800" dirty="0" smtClean="0">
                <a:solidFill>
                  <a:srgbClr val="FF00FF"/>
                </a:solidFill>
                <a:latin typeface="+mj-lt"/>
              </a:rPr>
              <a:t>- Cho bát sữa vào xoong hoặc nồi cơm điện nhưng không cắm điện hoặc vào cặp lồng đậy kín. Đổ nước sôi ngập 2/3 bát sữa, tiếp theo phủ khăn dày lên trên nồi và ủ trong vòng 6 tiếng.</a:t>
            </a:r>
          </a:p>
          <a:p>
            <a:pPr algn="just"/>
            <a:r>
              <a:rPr lang="vi-VN" sz="2800" b="1" dirty="0" smtClean="0">
                <a:solidFill>
                  <a:srgbClr val="FF00FF"/>
                </a:solidFill>
                <a:latin typeface="+mj-lt"/>
              </a:rPr>
              <a:t>Lưu ý:</a:t>
            </a:r>
            <a:r>
              <a:rPr lang="vi-VN" sz="2800" dirty="0" smtClean="0">
                <a:solidFill>
                  <a:srgbClr val="FF00FF"/>
                </a:solidFill>
                <a:latin typeface="+mj-lt"/>
              </a:rPr>
              <a:t> Nếu là mùa đông, khoảng 4 tiếng bạn đun lại nước 1 lần cho nước ấm, thì sữa mới đông được nhé.</a:t>
            </a: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1916228" cy="4832092"/>
          </a:xfrm>
          <a:prstGeom prst="rect">
            <a:avLst/>
          </a:prstGeom>
        </p:spPr>
        <p:txBody>
          <a:bodyPr wrap="square">
            <a:spAutoFit/>
          </a:bodyPr>
          <a:lstStyle/>
          <a:p>
            <a:pPr algn="just"/>
            <a:r>
              <a:rPr lang="vi-VN" sz="2800" b="1" i="1" dirty="0" smtClean="0">
                <a:solidFill>
                  <a:srgbClr val="FF00FF"/>
                </a:solidFill>
                <a:latin typeface="+mj-lt"/>
              </a:rPr>
              <a:t>Bước 3:</a:t>
            </a:r>
            <a:endParaRPr lang="vi-VN" sz="2800" dirty="0" smtClean="0">
              <a:solidFill>
                <a:srgbClr val="FF00FF"/>
              </a:solidFill>
              <a:latin typeface="+mj-lt"/>
            </a:endParaRPr>
          </a:p>
          <a:p>
            <a:pPr algn="just"/>
            <a:r>
              <a:rPr lang="vi-VN" sz="2800" dirty="0" smtClean="0">
                <a:solidFill>
                  <a:srgbClr val="FF00FF"/>
                </a:solidFill>
                <a:latin typeface="+mj-lt"/>
              </a:rPr>
              <a:t>- Sau quá trình ủ các bạn sẽ thấy sữa đông (nhìn rất giống tào phớ) thì lấy bát sữa ra. Dùng dao/thìa/đũa khía thành nhiều rãnh nhỏ.</a:t>
            </a:r>
          </a:p>
          <a:p>
            <a:pPr algn="just"/>
            <a:r>
              <a:rPr lang="vi-VN" sz="2800" dirty="0" smtClean="0">
                <a:solidFill>
                  <a:srgbClr val="FF00FF"/>
                </a:solidFill>
                <a:latin typeface="+mj-lt"/>
              </a:rPr>
              <a:t>- Sau đó, ngâm cả bát sữa vào nước sôi (ngập khoảng 2/3) trong 20p để thúc đẩy quá trình tách nước.</a:t>
            </a:r>
          </a:p>
          <a:p>
            <a:pPr algn="just"/>
            <a:r>
              <a:rPr lang="vi-VN" sz="2800" b="1" dirty="0" smtClean="0">
                <a:solidFill>
                  <a:srgbClr val="FF00FF"/>
                </a:solidFill>
                <a:latin typeface="+mj-lt"/>
              </a:rPr>
              <a:t>Lưu ý:</a:t>
            </a:r>
            <a:r>
              <a:rPr lang="vi-VN" sz="2800" dirty="0" smtClean="0">
                <a:solidFill>
                  <a:srgbClr val="FF00FF"/>
                </a:solidFill>
                <a:latin typeface="+mj-lt"/>
              </a:rPr>
              <a:t> Các bạn không phải bật bếp đun nấu gì đâu nhé.</a:t>
            </a:r>
          </a:p>
          <a:p>
            <a:pPr algn="just"/>
            <a:r>
              <a:rPr lang="vi-VN" sz="2800" b="1" i="1" dirty="0" smtClean="0">
                <a:solidFill>
                  <a:srgbClr val="FF00FF"/>
                </a:solidFill>
                <a:latin typeface="+mj-lt"/>
              </a:rPr>
              <a:t>Bước 4:</a:t>
            </a:r>
            <a:endParaRPr lang="vi-VN" sz="2800" dirty="0" smtClean="0">
              <a:solidFill>
                <a:srgbClr val="FF00FF"/>
              </a:solidFill>
              <a:latin typeface="+mj-lt"/>
            </a:endParaRPr>
          </a:p>
          <a:p>
            <a:pPr algn="just"/>
            <a:r>
              <a:rPr lang="vi-VN" sz="2800" dirty="0" smtClean="0">
                <a:solidFill>
                  <a:srgbClr val="FF00FF"/>
                </a:solidFill>
                <a:latin typeface="+mj-lt"/>
              </a:rPr>
              <a:t>- Khăn xô gấp làm 4, sau đó đổ hỗn hợp lên khăn xô, túm 4 mép khăn buộc lại rồi treo túi sữa lên cao rồi để một bát con ở dưới để hứng nước.</a:t>
            </a:r>
          </a:p>
          <a:p>
            <a:pPr algn="just"/>
            <a:r>
              <a:rPr lang="vi-VN" sz="2800" dirty="0" smtClean="0">
                <a:solidFill>
                  <a:srgbClr val="FF00FF"/>
                </a:solidFill>
                <a:latin typeface="+mj-lt"/>
              </a:rPr>
              <a:t>- Sau 3-5 tiếng là chúng ta đã thu được phô mai tươi. Tùy vào phô mai khô hay ướt mà các bạn để thời gian nước chảy nhiều hay ít nhé.</a:t>
            </a:r>
            <a:endParaRPr lang="vi-VN" sz="2800" dirty="0">
              <a:solidFill>
                <a:srgbClr val="FF00FF"/>
              </a:solidFill>
              <a:latin typeface="+mj-lt"/>
            </a:endParaRP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28: PROTEIN</a:t>
            </a:r>
            <a:endParaRPr lang="en-US" sz="3200" b="1" dirty="0">
              <a:solidFill>
                <a:srgbClr val="FF00FF"/>
              </a:solidFill>
              <a:latin typeface="Times New Roman" pitchFamily="18" charset="0"/>
              <a:cs typeface="Times New Roman" pitchFamily="18" charset="0"/>
            </a:endParaRPr>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TextBox 11"/>
          <p:cNvSpPr txBox="1"/>
          <p:nvPr/>
        </p:nvSpPr>
        <p:spPr>
          <a:xfrm>
            <a:off x="0" y="39188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TÍNH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HỌC</a:t>
            </a:r>
            <a:endParaRPr lang="en-US" sz="2800" b="1" dirty="0" smtClean="0">
              <a:solidFill>
                <a:srgbClr val="0000FF"/>
              </a:solidFill>
              <a:latin typeface="Times New Roman" pitchFamily="18" charset="0"/>
              <a:cs typeface="Times New Roman" pitchFamily="18" charset="0"/>
            </a:endParaRPr>
          </a:p>
        </p:txBody>
      </p:sp>
      <p:sp>
        <p:nvSpPr>
          <p:cNvPr id="13" name="TextBox 12"/>
          <p:cNvSpPr txBox="1"/>
          <p:nvPr/>
        </p:nvSpPr>
        <p:spPr>
          <a:xfrm>
            <a:off x="0" y="79828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1. </a:t>
            </a:r>
            <a:r>
              <a:rPr lang="en-US" sz="2800" b="1" dirty="0" err="1" smtClean="0">
                <a:solidFill>
                  <a:srgbClr val="0000FF"/>
                </a:solidFill>
                <a:latin typeface="Times New Roman" pitchFamily="18" charset="0"/>
                <a:cs typeface="Times New Roman" pitchFamily="18" charset="0"/>
              </a:rPr>
              <a:t>Phản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ứng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thủy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endParaRPr lang="en-US" sz="2800" b="1" dirty="0" smtClean="0">
              <a:solidFill>
                <a:srgbClr val="0000FF"/>
              </a:solidFill>
              <a:latin typeface="Times New Roman" pitchFamily="18" charset="0"/>
              <a:cs typeface="Times New Roman" pitchFamily="18" charset="0"/>
            </a:endParaRPr>
          </a:p>
        </p:txBody>
      </p:sp>
      <p:sp>
        <p:nvSpPr>
          <p:cNvPr id="14" name="TextBox 13"/>
          <p:cNvSpPr txBox="1"/>
          <p:nvPr/>
        </p:nvSpPr>
        <p:spPr>
          <a:xfrm>
            <a:off x="0" y="121193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bị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thủy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xúc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tác</a:t>
            </a:r>
            <a:r>
              <a:rPr lang="en-US" sz="2800" dirty="0" smtClean="0">
                <a:solidFill>
                  <a:srgbClr val="0000FF"/>
                </a:solidFill>
                <a:latin typeface="Times New Roman" pitchFamily="18" charset="0"/>
                <a:cs typeface="Times New Roman" pitchFamily="18" charset="0"/>
              </a:rPr>
              <a:t> acid, base </a:t>
            </a:r>
            <a:r>
              <a:rPr lang="en-US" sz="2800" dirty="0" err="1" smtClean="0">
                <a:solidFill>
                  <a:srgbClr val="0000FF"/>
                </a:solidFill>
                <a:latin typeface="Times New Roman" pitchFamily="18" charset="0"/>
                <a:cs typeface="Times New Roman" pitchFamily="18" charset="0"/>
              </a:rPr>
              <a:t>hoặc</a:t>
            </a:r>
            <a:r>
              <a:rPr lang="en-US" sz="2800" dirty="0" smtClean="0">
                <a:solidFill>
                  <a:srgbClr val="0000FF"/>
                </a:solidFill>
                <a:latin typeface="Times New Roman" pitchFamily="18" charset="0"/>
                <a:cs typeface="Times New Roman" pitchFamily="18" charset="0"/>
              </a:rPr>
              <a:t> enzyme</a:t>
            </a:r>
          </a:p>
        </p:txBody>
      </p:sp>
      <p:grpSp>
        <p:nvGrpSpPr>
          <p:cNvPr id="2" name="Group 29"/>
          <p:cNvGrpSpPr/>
          <p:nvPr/>
        </p:nvGrpSpPr>
        <p:grpSpPr>
          <a:xfrm>
            <a:off x="0" y="1553043"/>
            <a:ext cx="12192000" cy="552245"/>
            <a:chOff x="0" y="4760682"/>
            <a:chExt cx="12192000" cy="552245"/>
          </a:xfrm>
        </p:grpSpPr>
        <p:sp>
          <p:nvSpPr>
            <p:cNvPr id="16" name="TextBox 15"/>
            <p:cNvSpPr txBox="1"/>
            <p:nvPr/>
          </p:nvSpPr>
          <p:spPr>
            <a:xfrm>
              <a:off x="0" y="4789707"/>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 </a:t>
              </a:r>
              <a:r>
                <a:rPr lang="vi-VN"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Hỗn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amino acid</a:t>
              </a:r>
              <a:endParaRPr lang="en-US" sz="2800" baseline="-25000" dirty="0" smtClean="0">
                <a:solidFill>
                  <a:srgbClr val="0000FF"/>
                </a:solidFill>
                <a:latin typeface="Times New Roman" pitchFamily="18" charset="0"/>
                <a:cs typeface="Times New Roman" pitchFamily="18" charset="0"/>
              </a:endParaRPr>
            </a:p>
          </p:txBody>
        </p:sp>
        <p:cxnSp>
          <p:nvCxnSpPr>
            <p:cNvPr id="17" name="Straight Arrow Connector 16"/>
            <p:cNvCxnSpPr/>
            <p:nvPr/>
          </p:nvCxnSpPr>
          <p:spPr>
            <a:xfrm>
              <a:off x="3918857" y="5167075"/>
              <a:ext cx="2394857" cy="160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904343" y="4760682"/>
              <a:ext cx="2438400" cy="461665"/>
            </a:xfrm>
            <a:prstGeom prst="rect">
              <a:avLst/>
            </a:prstGeom>
            <a:noFill/>
          </p:spPr>
          <p:txBody>
            <a:bodyPr wrap="square" rtlCol="0">
              <a:spAutoFit/>
            </a:bodyPr>
            <a:lstStyle/>
            <a:p>
              <a:pPr algn="ctr"/>
              <a:r>
                <a:rPr lang="en-US" sz="2400" dirty="0" smtClean="0">
                  <a:solidFill>
                    <a:srgbClr val="0000FF"/>
                  </a:solidFill>
                  <a:latin typeface="Times New Roman" pitchFamily="18" charset="0"/>
                  <a:cs typeface="Times New Roman" pitchFamily="18" charset="0"/>
                </a:rPr>
                <a:t>Acid </a:t>
              </a:r>
              <a:r>
                <a:rPr lang="en-US" sz="2400" dirty="0" err="1" smtClean="0">
                  <a:solidFill>
                    <a:srgbClr val="0000FF"/>
                  </a:solidFill>
                  <a:latin typeface="Times New Roman" pitchFamily="18" charset="0"/>
                  <a:cs typeface="Times New Roman" pitchFamily="18" charset="0"/>
                </a:rPr>
                <a:t>hoặc</a:t>
              </a:r>
              <a:r>
                <a:rPr lang="en-US" sz="2400" dirty="0" smtClean="0">
                  <a:solidFill>
                    <a:srgbClr val="0000FF"/>
                  </a:solidFill>
                  <a:latin typeface="Times New Roman" pitchFamily="18" charset="0"/>
                  <a:cs typeface="Times New Roman" pitchFamily="18" charset="0"/>
                </a:rPr>
                <a:t> base, </a:t>
              </a:r>
              <a:r>
                <a:rPr lang="en-US" sz="2400" dirty="0" err="1" smtClean="0">
                  <a:solidFill>
                    <a:srgbClr val="0000FF"/>
                  </a:solidFill>
                  <a:latin typeface="Times New Roman" pitchFamily="18" charset="0"/>
                  <a:cs typeface="Times New Roman" pitchFamily="18" charset="0"/>
                </a:rPr>
                <a:t>t</a:t>
              </a:r>
              <a:r>
                <a:rPr lang="en-US" sz="2400" baseline="30000" dirty="0" err="1" smtClean="0">
                  <a:solidFill>
                    <a:srgbClr val="0000FF"/>
                  </a:solidFill>
                  <a:latin typeface="Times New Roman" pitchFamily="18" charset="0"/>
                  <a:cs typeface="Times New Roman" pitchFamily="18" charset="0"/>
                </a:rPr>
                <a:t>0</a:t>
              </a:r>
              <a:endParaRPr lang="en-US" sz="2400" dirty="0">
                <a:solidFill>
                  <a:srgbClr val="0000FF"/>
                </a:solidFill>
                <a:latin typeface="Times New Roman" pitchFamily="18" charset="0"/>
                <a:cs typeface="Times New Roman" pitchFamily="18" charset="0"/>
              </a:endParaRPr>
            </a:p>
          </p:txBody>
        </p:sp>
      </p:grpSp>
      <p:sp>
        <p:nvSpPr>
          <p:cNvPr id="20" name="TextBox 19"/>
          <p:cNvSpPr txBox="1"/>
          <p:nvPr/>
        </p:nvSpPr>
        <p:spPr>
          <a:xfrm>
            <a:off x="0" y="1995717"/>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2. </a:t>
            </a:r>
            <a:r>
              <a:rPr lang="en-US" sz="2800" b="1" dirty="0" err="1" smtClean="0">
                <a:solidFill>
                  <a:srgbClr val="0000FF"/>
                </a:solidFill>
                <a:latin typeface="Times New Roman" pitchFamily="18" charset="0"/>
                <a:cs typeface="Times New Roman" pitchFamily="18" charset="0"/>
              </a:rPr>
              <a:t>Sự</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đông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tụ</a:t>
            </a:r>
            <a:endParaRPr lang="en-US" sz="2800" b="1" dirty="0" smtClean="0">
              <a:solidFill>
                <a:srgbClr val="0000FF"/>
              </a:solidFill>
              <a:latin typeface="Times New Roman" pitchFamily="18" charset="0"/>
              <a:cs typeface="Times New Roman" pitchFamily="18" charset="0"/>
            </a:endParaRPr>
          </a:p>
        </p:txBody>
      </p:sp>
      <p:sp>
        <p:nvSpPr>
          <p:cNvPr id="21" name="TextBox 20"/>
          <p:cNvSpPr txBox="1"/>
          <p:nvPr/>
        </p:nvSpPr>
        <p:spPr>
          <a:xfrm>
            <a:off x="0" y="2409375"/>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bị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tụ</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đun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mặt</a:t>
            </a:r>
            <a:r>
              <a:rPr lang="en-US" sz="2800" dirty="0" smtClean="0">
                <a:solidFill>
                  <a:srgbClr val="0000FF"/>
                </a:solidFill>
                <a:latin typeface="Times New Roman" pitchFamily="18" charset="0"/>
                <a:cs typeface="Times New Roman" pitchFamily="18" charset="0"/>
              </a:rPr>
              <a:t> acid, base.</a:t>
            </a:r>
          </a:p>
        </p:txBody>
      </p:sp>
      <p:sp>
        <p:nvSpPr>
          <p:cNvPr id="22" name="TextBox 21"/>
          <p:cNvSpPr txBox="1"/>
          <p:nvPr/>
        </p:nvSpPr>
        <p:spPr>
          <a:xfrm>
            <a:off x="0" y="283028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3. </a:t>
            </a:r>
            <a:r>
              <a:rPr lang="en-US" sz="2800" b="1" dirty="0" err="1" smtClean="0">
                <a:solidFill>
                  <a:srgbClr val="0000FF"/>
                </a:solidFill>
                <a:latin typeface="Times New Roman" pitchFamily="18" charset="0"/>
                <a:cs typeface="Times New Roman" pitchFamily="18" charset="0"/>
              </a:rPr>
              <a:t>Sự</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hủy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bởi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nhiệt</a:t>
            </a:r>
            <a:endParaRPr lang="en-US" sz="2800" b="1" dirty="0" smtClean="0">
              <a:solidFill>
                <a:srgbClr val="0000FF"/>
              </a:solidFill>
              <a:latin typeface="Times New Roman" pitchFamily="18" charset="0"/>
              <a:cs typeface="Times New Roman" pitchFamily="18" charset="0"/>
            </a:endParaRPr>
          </a:p>
        </p:txBody>
      </p:sp>
      <p:sp>
        <p:nvSpPr>
          <p:cNvPr id="23" name="TextBox 22"/>
          <p:cNvSpPr txBox="1"/>
          <p:nvPr/>
        </p:nvSpPr>
        <p:spPr>
          <a:xfrm>
            <a:off x="0" y="3229432"/>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đun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mạnh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bị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hủy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những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bay </a:t>
            </a:r>
            <a:r>
              <a:rPr lang="en-US" sz="2800" dirty="0" err="1" smtClean="0">
                <a:solidFill>
                  <a:srgbClr val="0000FF"/>
                </a:solidFill>
                <a:latin typeface="Times New Roman" pitchFamily="18" charset="0"/>
                <a:cs typeface="Times New Roman" pitchFamily="18" charset="0"/>
              </a:rPr>
              <a:t>hơi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mùi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khét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trưng</a:t>
            </a:r>
            <a:r>
              <a:rPr lang="en-US" sz="2800" dirty="0" smtClean="0">
                <a:solidFill>
                  <a:srgbClr val="0000FF"/>
                </a:solidFill>
                <a:latin typeface="Times New Roman" pitchFamily="18" charset="0"/>
                <a:cs typeface="Times New Roman" pitchFamily="18" charset="0"/>
              </a:rPr>
              <a:t>.</a:t>
            </a:r>
          </a:p>
        </p:txBody>
      </p:sp>
      <p:sp>
        <p:nvSpPr>
          <p:cNvPr id="24" name="TextBox 23"/>
          <p:cNvSpPr txBox="1"/>
          <p:nvPr/>
        </p:nvSpPr>
        <p:spPr>
          <a:xfrm>
            <a:off x="0" y="4056739"/>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IV. </a:t>
            </a:r>
            <a:r>
              <a:rPr lang="en-US" sz="2800" b="1" dirty="0" err="1" smtClean="0">
                <a:solidFill>
                  <a:srgbClr val="0000FF"/>
                </a:solidFill>
                <a:latin typeface="Times New Roman" pitchFamily="18" charset="0"/>
                <a:cs typeface="Times New Roman" pitchFamily="18" charset="0"/>
              </a:rPr>
              <a:t>VAI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TRÒ</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PROTEIN </a:t>
            </a:r>
            <a:r>
              <a:rPr lang="en-US" sz="2800" b="1" dirty="0" err="1" smtClean="0">
                <a:solidFill>
                  <a:srgbClr val="0000FF"/>
                </a:solidFill>
                <a:latin typeface="Times New Roman" pitchFamily="18" charset="0"/>
                <a:cs typeface="Times New Roman" pitchFamily="18" charset="0"/>
              </a:rPr>
              <a:t>ĐỐI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VỚI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NGƯỜI</a:t>
            </a:r>
            <a:endParaRPr lang="en-US" sz="2800" b="1" dirty="0" smtClean="0">
              <a:solidFill>
                <a:srgbClr val="0000FF"/>
              </a:solidFill>
              <a:latin typeface="Times New Roman" pitchFamily="18" charset="0"/>
              <a:cs typeface="Times New Roman" pitchFamily="18" charset="0"/>
            </a:endParaRPr>
          </a:p>
        </p:txBody>
      </p:sp>
      <p:sp>
        <p:nvSpPr>
          <p:cNvPr id="25" name="TextBox 24"/>
          <p:cNvSpPr txBox="1"/>
          <p:nvPr/>
        </p:nvSpPr>
        <p:spPr>
          <a:xfrm>
            <a:off x="0" y="4455882"/>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mọi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bộ</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phận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vai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trò</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quan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trọng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đối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với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hòa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xúc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chuyển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a:t>
            </a:r>
          </a:p>
        </p:txBody>
      </p:sp>
      <p:sp>
        <p:nvSpPr>
          <p:cNvPr id="26" name="TextBox 25"/>
          <p:cNvSpPr txBox="1"/>
          <p:nvPr/>
        </p:nvSpPr>
        <p:spPr>
          <a:xfrm>
            <a:off x="0" y="5283196"/>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thức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amino acid </a:t>
            </a:r>
            <a:r>
              <a:rPr lang="en-US" sz="2800" dirty="0" err="1" smtClean="0">
                <a:solidFill>
                  <a:srgbClr val="0000FF"/>
                </a:solidFill>
                <a:latin typeface="Times New Roman" pitchFamily="18" charset="0"/>
                <a:cs typeface="Times New Roman" pitchFamily="18" charset="0"/>
              </a:rPr>
              <a:t>để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loại</a:t>
            </a:r>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đặc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trưng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 =&gt;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nguồn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thực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phẩm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chứa</a:t>
            </a:r>
            <a:r>
              <a:rPr lang="en-US" sz="2800" dirty="0" smtClean="0">
                <a:solidFill>
                  <a:srgbClr val="0000FF"/>
                </a:solidFill>
                <a:latin typeface="Times New Roman" pitchFamily="18" charset="0"/>
                <a:cs typeface="Times New Roman" pitchFamily="18" charset="0"/>
              </a:rPr>
              <a:t> protein.</a:t>
            </a:r>
          </a:p>
        </p:txBody>
      </p:sp>
      <p:pic>
        <p:nvPicPr>
          <p:cNvPr id="6146" name="Picture 2"/>
          <p:cNvPicPr>
            <a:picLocks noChangeAspect="1" noChangeArrowheads="1"/>
          </p:cNvPicPr>
          <p:nvPr/>
        </p:nvPicPr>
        <p:blipFill>
          <a:blip r:embed="rId2"/>
          <a:srcRect/>
          <a:stretch>
            <a:fillRect/>
          </a:stretch>
        </p:blipFill>
        <p:spPr bwMode="auto">
          <a:xfrm>
            <a:off x="6415317" y="529545"/>
            <a:ext cx="4843772" cy="3447369"/>
          </a:xfrm>
          <a:prstGeom prst="rect">
            <a:avLst/>
          </a:prstGeom>
          <a:noFill/>
          <a:ln w="9525">
            <a:solidFill>
              <a:srgbClr val="FF00FF"/>
            </a:solid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heel(4)">
                                      <p:cBhvr>
                                        <p:cTn id="7" dur="20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iterate type="lt">
                                    <p:tmPct val="5000"/>
                                  </p:iterate>
                                  <p:childTnLst>
                                    <p:set>
                                      <p:cBhvr>
                                        <p:cTn id="11" dur="1" fill="hold">
                                          <p:stCondLst>
                                            <p:cond delay="0"/>
                                          </p:stCondLst>
                                        </p:cTn>
                                        <p:tgtEl>
                                          <p:spTgt spid="6146"/>
                                        </p:tgtEl>
                                        <p:attrNameLst>
                                          <p:attrName>style.visibility</p:attrName>
                                        </p:attrNameLst>
                                      </p:cBhvr>
                                      <p:to>
                                        <p:strVal val="visible"/>
                                      </p:to>
                                    </p:set>
                                    <p:anim calcmode="lin" valueType="num">
                                      <p:cBhvr>
                                        <p:cTn id="12" dur="1000" fill="hold"/>
                                        <p:tgtEl>
                                          <p:spTgt spid="6146"/>
                                        </p:tgtEl>
                                        <p:attrNameLst>
                                          <p:attrName>ppt_w</p:attrName>
                                        </p:attrNameLst>
                                      </p:cBhvr>
                                      <p:tavLst>
                                        <p:tav tm="0">
                                          <p:val>
                                            <p:fltVal val="0"/>
                                          </p:val>
                                        </p:tav>
                                        <p:tav tm="100000">
                                          <p:val>
                                            <p:strVal val="#ppt_w"/>
                                          </p:val>
                                        </p:tav>
                                      </p:tavLst>
                                    </p:anim>
                                    <p:anim calcmode="lin" valueType="num">
                                      <p:cBhvr>
                                        <p:cTn id="13" dur="1000" fill="hold"/>
                                        <p:tgtEl>
                                          <p:spTgt spid="6146"/>
                                        </p:tgtEl>
                                        <p:attrNameLst>
                                          <p:attrName>ppt_h</p:attrName>
                                        </p:attrNameLst>
                                      </p:cBhvr>
                                      <p:tavLst>
                                        <p:tav tm="0">
                                          <p:val>
                                            <p:fltVal val="0"/>
                                          </p:val>
                                        </p:tav>
                                        <p:tav tm="100000">
                                          <p:val>
                                            <p:strVal val="#ppt_h"/>
                                          </p:val>
                                        </p:tav>
                                      </p:tavLst>
                                    </p:anim>
                                    <p:anim calcmode="lin" valueType="num">
                                      <p:cBhvr>
                                        <p:cTn id="14" dur="1000" fill="hold"/>
                                        <p:tgtEl>
                                          <p:spTgt spid="6146"/>
                                        </p:tgtEl>
                                        <p:attrNameLst>
                                          <p:attrName>style.rotation</p:attrName>
                                        </p:attrNameLst>
                                      </p:cBhvr>
                                      <p:tavLst>
                                        <p:tav tm="0">
                                          <p:val>
                                            <p:fltVal val="90"/>
                                          </p:val>
                                        </p:tav>
                                        <p:tav tm="100000">
                                          <p:val>
                                            <p:fltVal val="0"/>
                                          </p:val>
                                        </p:tav>
                                      </p:tavLst>
                                    </p:anim>
                                    <p:animEffect transition="in" filter="fade">
                                      <p:cBhvr>
                                        <p:cTn id="15" dur="1000"/>
                                        <p:tgtEl>
                                          <p:spTgt spid="6146"/>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3"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strips(upRight)">
                                      <p:cBhvr>
                                        <p:cTn id="20" dur="1000"/>
                                        <p:tgtEl>
                                          <p:spTgt spid="25"/>
                                        </p:tgtEl>
                                      </p:cBhvr>
                                    </p:animEffect>
                                  </p:childTnLst>
                                </p:cTn>
                              </p:par>
                              <p:par>
                                <p:cTn id="21" presetID="53" presetClass="exit" presetSubtype="0" fill="hold" nodeType="withEffect">
                                  <p:stCondLst>
                                    <p:cond delay="0"/>
                                  </p:stCondLst>
                                  <p:iterate type="lt">
                                    <p:tmPct val="0"/>
                                  </p:iterate>
                                  <p:childTnLst>
                                    <p:anim calcmode="lin" valueType="num">
                                      <p:cBhvr>
                                        <p:cTn id="22" dur="1000"/>
                                        <p:tgtEl>
                                          <p:spTgt spid="6146"/>
                                        </p:tgtEl>
                                        <p:attrNameLst>
                                          <p:attrName>ppt_w</p:attrName>
                                        </p:attrNameLst>
                                      </p:cBhvr>
                                      <p:tavLst>
                                        <p:tav tm="0">
                                          <p:val>
                                            <p:strVal val="ppt_w"/>
                                          </p:val>
                                        </p:tav>
                                        <p:tav tm="100000">
                                          <p:val>
                                            <p:fltVal val="0"/>
                                          </p:val>
                                        </p:tav>
                                      </p:tavLst>
                                    </p:anim>
                                    <p:anim calcmode="lin" valueType="num">
                                      <p:cBhvr>
                                        <p:cTn id="23" dur="1000"/>
                                        <p:tgtEl>
                                          <p:spTgt spid="6146"/>
                                        </p:tgtEl>
                                        <p:attrNameLst>
                                          <p:attrName>ppt_h</p:attrName>
                                        </p:attrNameLst>
                                      </p:cBhvr>
                                      <p:tavLst>
                                        <p:tav tm="0">
                                          <p:val>
                                            <p:strVal val="ppt_h"/>
                                          </p:val>
                                        </p:tav>
                                        <p:tav tm="100000">
                                          <p:val>
                                            <p:fltVal val="0"/>
                                          </p:val>
                                        </p:tav>
                                      </p:tavLst>
                                    </p:anim>
                                    <p:animEffect transition="out" filter="fade">
                                      <p:cBhvr>
                                        <p:cTn id="24" dur="1000"/>
                                        <p:tgtEl>
                                          <p:spTgt spid="6146"/>
                                        </p:tgtEl>
                                      </p:cBhvr>
                                    </p:animEffect>
                                    <p:set>
                                      <p:cBhvr>
                                        <p:cTn id="25" dur="1" fill="hold">
                                          <p:stCondLst>
                                            <p:cond delay="999"/>
                                          </p:stCondLst>
                                        </p:cTn>
                                        <p:tgtEl>
                                          <p:spTgt spid="6146"/>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8" presetClass="entr" presetSubtype="3" fill="hold" grpId="0" nodeType="click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strips(upRight)">
                                      <p:cBhvr>
                                        <p:cTn id="30"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srcRect/>
          <a:stretch>
            <a:fillRect/>
          </a:stretch>
        </p:blipFill>
        <p:spPr bwMode="auto">
          <a:xfrm>
            <a:off x="3966005" y="0"/>
            <a:ext cx="4249057" cy="6792900"/>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ppt_w</p:attrName>
                                        </p:attrNameLst>
                                      </p:cBhvr>
                                      <p:tavLst>
                                        <p:tav tm="0">
                                          <p:val>
                                            <p:fltVal val="0"/>
                                          </p:val>
                                        </p:tav>
                                        <p:tav tm="100000">
                                          <p:val>
                                            <p:strVal val="#ppt_w"/>
                                          </p:val>
                                        </p:tav>
                                      </p:tavLst>
                                    </p:anim>
                                    <p:anim calcmode="lin" valueType="num">
                                      <p:cBhvr>
                                        <p:cTn id="8" dur="1000" fill="hold"/>
                                        <p:tgtEl>
                                          <p:spTgt spid="7170"/>
                                        </p:tgtEl>
                                        <p:attrNameLst>
                                          <p:attrName>ppt_h</p:attrName>
                                        </p:attrNameLst>
                                      </p:cBhvr>
                                      <p:tavLst>
                                        <p:tav tm="0">
                                          <p:val>
                                            <p:fltVal val="0"/>
                                          </p:val>
                                        </p:tav>
                                        <p:tav tm="100000">
                                          <p:val>
                                            <p:strVal val="#ppt_h"/>
                                          </p:val>
                                        </p:tav>
                                      </p:tavLst>
                                    </p:anim>
                                    <p:animEffect transition="in" filter="fade">
                                      <p:cBhvr>
                                        <p:cTn id="9" dur="1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262979"/>
          </a:xfrm>
          <a:prstGeom prst="rect">
            <a:avLst/>
          </a:prstGeom>
        </p:spPr>
        <p:txBody>
          <a:bodyPr wrap="square">
            <a:spAutoFit/>
          </a:bodyPr>
          <a:lstStyle/>
          <a:p>
            <a:pPr algn="just"/>
            <a:r>
              <a:rPr lang="en-US" sz="2800" b="1" dirty="0" err="1" smtClean="0">
                <a:solidFill>
                  <a:srgbClr val="FF0000"/>
                </a:solidFill>
                <a:latin typeface="Times New Roman" pitchFamily="18" charset="0"/>
                <a:ea typeface="Times New Roman" pitchFamily="18" charset="0"/>
                <a:cs typeface="Times New Roman" pitchFamily="18" charset="0"/>
              </a:rPr>
              <a:t>Bài</a:t>
            </a:r>
            <a:r>
              <a:rPr lang="en-US" sz="2800" b="1" dirty="0" smtClean="0">
                <a:solidFill>
                  <a:srgbClr val="FF0000"/>
                </a:solidFill>
                <a:latin typeface="Times New Roman" pitchFamily="18" charset="0"/>
                <a:ea typeface="Times New Roman" pitchFamily="18" charset="0"/>
                <a:cs typeface="Times New Roman" pitchFamily="18" charset="0"/>
              </a:rPr>
              <a:t> 1:</a:t>
            </a:r>
            <a:r>
              <a:rPr lang="en-US" sz="2800" dirty="0" smtClean="0">
                <a:solidFill>
                  <a:srgbClr val="FF0000"/>
                </a:solidFill>
                <a:latin typeface="Times New Roman" pitchFamily="18" charset="0"/>
                <a:ea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Phân tử protein có</a:t>
            </a:r>
          </a:p>
          <a:p>
            <a:pPr algn="just"/>
            <a:r>
              <a:rPr lang="vi-VN" sz="2800" dirty="0" smtClean="0">
                <a:solidFill>
                  <a:srgbClr val="FF0000"/>
                </a:solidFill>
                <a:latin typeface="Times New Roman" pitchFamily="18" charset="0"/>
                <a:cs typeface="Times New Roman" pitchFamily="18" charset="0"/>
              </a:rPr>
              <a:t>A. khối lượng rất lớn và cấu tạo phức tạp. </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B. khối lượng nhỏ và cấu tạo đơn giản. C. khối lượng nhỏ và cấu tạo phức tạp. </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D. khối lượng lớn và cấu tạo đơn giản.</a:t>
            </a:r>
            <a:endParaRPr lang="en-US" sz="2800" dirty="0" smtClean="0">
              <a:solidFill>
                <a:srgbClr val="FF0000"/>
              </a:solidFill>
              <a:latin typeface="Times New Roman" pitchFamily="18" charset="0"/>
              <a:cs typeface="Times New Roman" pitchFamily="18" charset="0"/>
            </a:endParaRPr>
          </a:p>
          <a:p>
            <a:pPr algn="just"/>
            <a:r>
              <a:rPr lang="en-US" sz="2800" b="1" dirty="0" err="1" smtClean="0">
                <a:solidFill>
                  <a:srgbClr val="FF0000"/>
                </a:solidFill>
                <a:latin typeface="Times New Roman" pitchFamily="18" charset="0"/>
                <a:ea typeface="Times New Roman" pitchFamily="18" charset="0"/>
                <a:cs typeface="Times New Roman" pitchFamily="18" charset="0"/>
              </a:rPr>
              <a:t>Bài</a:t>
            </a:r>
            <a:r>
              <a:rPr lang="en-US" sz="2800" b="1" dirty="0" smtClean="0">
                <a:solidFill>
                  <a:srgbClr val="FF0000"/>
                </a:solidFill>
                <a:latin typeface="Times New Roman" pitchFamily="18" charset="0"/>
                <a:ea typeface="Times New Roman" pitchFamily="18" charset="0"/>
                <a:cs typeface="Times New Roman" pitchFamily="18" charset="0"/>
              </a:rPr>
              <a:t> 2:</a:t>
            </a:r>
            <a:r>
              <a:rPr lang="vi-VN" sz="2800" dirty="0" smtClean="0">
                <a:solidFill>
                  <a:srgbClr val="FF0000"/>
                </a:solidFill>
                <a:latin typeface="Times New Roman" pitchFamily="18" charset="0"/>
                <a:cs typeface="Times New Roman" pitchFamily="18" charset="0"/>
              </a:rPr>
              <a:t> Protein có nhiều trong</a:t>
            </a:r>
          </a:p>
          <a:p>
            <a:pPr algn="just"/>
            <a:r>
              <a:rPr lang="vi-VN" sz="2800" dirty="0" smtClean="0">
                <a:solidFill>
                  <a:srgbClr val="FF0000"/>
                </a:solidFill>
                <a:latin typeface="Times New Roman" pitchFamily="18" charset="0"/>
                <a:cs typeface="Times New Roman" pitchFamily="18" charset="0"/>
              </a:rPr>
              <a:t>A. các loại rau xanh.</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B. các loại củ.</a:t>
            </a:r>
          </a:p>
          <a:p>
            <a:pPr algn="just"/>
            <a:r>
              <a:rPr lang="vi-VN" sz="2800" dirty="0" smtClean="0">
                <a:solidFill>
                  <a:srgbClr val="FF0000"/>
                </a:solidFill>
                <a:latin typeface="Times New Roman" pitchFamily="18" charset="0"/>
                <a:cs typeface="Times New Roman" pitchFamily="18" charset="0"/>
              </a:rPr>
              <a:t>C. các loại quả chín.</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D. các loại thịt, cá, trứng, sữa.</a:t>
            </a:r>
          </a:p>
          <a:p>
            <a:pPr algn="just"/>
            <a:r>
              <a:rPr lang="en-US" sz="2800" b="1" dirty="0" err="1" smtClean="0">
                <a:solidFill>
                  <a:srgbClr val="FF0000"/>
                </a:solidFill>
                <a:latin typeface="Times New Roman" pitchFamily="18" charset="0"/>
                <a:ea typeface="Times New Roman" pitchFamily="18" charset="0"/>
                <a:cs typeface="Times New Roman" pitchFamily="18" charset="0"/>
              </a:rPr>
              <a:t>Bài</a:t>
            </a:r>
            <a:r>
              <a:rPr lang="en-US" sz="2800" b="1" dirty="0" smtClean="0">
                <a:solidFill>
                  <a:srgbClr val="FF0000"/>
                </a:solidFill>
                <a:latin typeface="Times New Roman" pitchFamily="18" charset="0"/>
                <a:ea typeface="Times New Roman" pitchFamily="18" charset="0"/>
                <a:cs typeface="Times New Roman" pitchFamily="18" charset="0"/>
              </a:rPr>
              <a:t> 3:</a:t>
            </a:r>
            <a:r>
              <a:rPr lang="vi-VN" sz="2800" dirty="0" smtClean="0">
                <a:solidFill>
                  <a:srgbClr val="FF0000"/>
                </a:solidFill>
                <a:latin typeface="Times New Roman" pitchFamily="18" charset="0"/>
                <a:cs typeface="Times New Roman" pitchFamily="18" charset="0"/>
              </a:rPr>
              <a:t> Khi đun nóng protein trong dung dịch acid sẽ thu được</a:t>
            </a:r>
          </a:p>
          <a:p>
            <a:pPr marL="514350" indent="-514350" algn="just">
              <a:buAutoNum type="alphaUcPeriod"/>
            </a:pPr>
            <a:r>
              <a:rPr lang="vi-VN" sz="2800" dirty="0" smtClean="0">
                <a:solidFill>
                  <a:srgbClr val="FF0000"/>
                </a:solidFill>
                <a:latin typeface="Times New Roman" pitchFamily="18" charset="0"/>
                <a:cs typeface="Times New Roman" pitchFamily="18" charset="0"/>
              </a:rPr>
              <a:t>glucose.</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B. acid acetic.</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 Lipid.</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D. hỗn hợp các amino acid.</a:t>
            </a:r>
          </a:p>
          <a:p>
            <a:pPr algn="just"/>
            <a:r>
              <a:rPr lang="en-US" sz="2800" b="1" dirty="0" err="1" smtClean="0">
                <a:solidFill>
                  <a:srgbClr val="FF0000"/>
                </a:solidFill>
                <a:latin typeface="Times New Roman" pitchFamily="18" charset="0"/>
                <a:ea typeface="Times New Roman" pitchFamily="18" charset="0"/>
                <a:cs typeface="Times New Roman" pitchFamily="18" charset="0"/>
              </a:rPr>
              <a:t>Bài</a:t>
            </a:r>
            <a:r>
              <a:rPr lang="en-US" sz="2800" b="1" dirty="0" smtClean="0">
                <a:solidFill>
                  <a:srgbClr val="FF0000"/>
                </a:solidFill>
                <a:latin typeface="Times New Roman" pitchFamily="18" charset="0"/>
                <a:ea typeface="Times New Roman" pitchFamily="18" charset="0"/>
                <a:cs typeface="Times New Roman" pitchFamily="18" charset="0"/>
              </a:rPr>
              <a:t> 4:</a:t>
            </a:r>
            <a:r>
              <a:rPr lang="vi-VN" sz="2800" dirty="0" smtClean="0">
                <a:solidFill>
                  <a:srgbClr val="FF0000"/>
                </a:solidFill>
                <a:latin typeface="Times New Roman" pitchFamily="18" charset="0"/>
                <a:cs typeface="Times New Roman" pitchFamily="18" charset="0"/>
              </a:rPr>
              <a:t> Chọn các từ ngữ thích hợp điền vào các chỗ </a:t>
            </a:r>
            <a:r>
              <a:rPr lang="en-US" sz="2800" dirty="0" smtClean="0">
                <a:solidFill>
                  <a:srgbClr val="FF0000"/>
                </a:solidFill>
                <a:latin typeface="Times New Roman" pitchFamily="18" charset="0"/>
                <a:cs typeface="Times New Roman" pitchFamily="18" charset="0"/>
              </a:rPr>
              <a:t>…………</a:t>
            </a:r>
            <a:r>
              <a:rPr lang="vi-VN" sz="2800" dirty="0" smtClean="0">
                <a:solidFill>
                  <a:srgbClr val="FF0000"/>
                </a:solidFill>
                <a:latin typeface="Times New Roman" pitchFamily="18" charset="0"/>
                <a:cs typeface="Times New Roman" pitchFamily="18" charset="0"/>
              </a:rPr>
              <a:t>trong các câu sau đây. </a:t>
            </a:r>
            <a:endParaRPr lang="en-US" sz="2800" dirty="0" smtClean="0">
              <a:solidFill>
                <a:srgbClr val="FF0000"/>
              </a:solidFill>
              <a:latin typeface="Times New Roman" pitchFamily="18" charset="0"/>
              <a:cs typeface="Times New Roman" pitchFamily="18" charset="0"/>
            </a:endParaRPr>
          </a:p>
          <a:p>
            <a:pPr algn="just"/>
            <a:r>
              <a:rPr lang="vi-VN" sz="2800" dirty="0" smtClean="0">
                <a:solidFill>
                  <a:srgbClr val="FF0000"/>
                </a:solidFill>
                <a:latin typeface="Times New Roman" pitchFamily="18" charset="0"/>
                <a:cs typeface="Times New Roman" pitchFamily="18" charset="0"/>
              </a:rPr>
              <a:t>Phân tử protein có cấu tạo ...(1)…</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được tạo thành từ các phân tử .... </a:t>
            </a:r>
            <a:r>
              <a:rPr lang="en-US" sz="2800" dirty="0" smtClean="0">
                <a:solidFill>
                  <a:srgbClr val="FF0000"/>
                </a:solidFill>
                <a:latin typeface="Times New Roman" pitchFamily="18" charset="0"/>
                <a:cs typeface="Times New Roman" pitchFamily="18" charset="0"/>
              </a:rPr>
              <a:t>(2)…</a:t>
            </a:r>
            <a:r>
              <a:rPr lang="vi-VN" sz="2800" dirty="0" smtClean="0">
                <a:solidFill>
                  <a:srgbClr val="FF0000"/>
                </a:solidFill>
                <a:latin typeface="Times New Roman" pitchFamily="18" charset="0"/>
                <a:cs typeface="Times New Roman" pitchFamily="18" charset="0"/>
              </a:rPr>
              <a:t>liên kết với nhau bằng liên kết ......(3)... Protein có trong .....(4)..... của cơ thể</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người và đóng vai trò</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5</a:t>
            </a:r>
            <a:r>
              <a:rPr lang="vi-VN" sz="2800" dirty="0" smtClean="0">
                <a:solidFill>
                  <a:srgbClr val="FF0000"/>
                </a:solidFill>
                <a:latin typeface="Times New Roman" pitchFamily="18" charset="0"/>
                <a:cs typeface="Times New Roman" pitchFamily="18" charset="0"/>
              </a:rPr>
              <a:t>)... đối với hoạt động sống.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4401205"/>
          </a:xfrm>
          <a:prstGeom prst="rect">
            <a:avLst/>
          </a:prstGeom>
        </p:spPr>
        <p:txBody>
          <a:bodyPr wrap="square">
            <a:spAutoFit/>
          </a:bodyPr>
          <a:lstStyle/>
          <a:p>
            <a:pPr algn="just"/>
            <a:r>
              <a:rPr lang="en-US" sz="2800" b="1" dirty="0" err="1" smtClean="0">
                <a:solidFill>
                  <a:srgbClr val="FF0000"/>
                </a:solidFill>
                <a:latin typeface="Times New Roman" pitchFamily="18" charset="0"/>
                <a:ea typeface="Times New Roman" pitchFamily="18" charset="0"/>
                <a:cs typeface="Times New Roman" pitchFamily="18" charset="0"/>
              </a:rPr>
              <a:t>Bài</a:t>
            </a:r>
            <a:r>
              <a:rPr lang="en-US" sz="2800" b="1" dirty="0" smtClean="0">
                <a:solidFill>
                  <a:srgbClr val="FF0000"/>
                </a:solidFill>
                <a:latin typeface="Times New Roman" pitchFamily="18" charset="0"/>
                <a:ea typeface="Times New Roman" pitchFamily="18" charset="0"/>
                <a:cs typeface="Times New Roman" pitchFamily="18" charset="0"/>
              </a:rPr>
              <a:t> 5:</a:t>
            </a:r>
            <a:r>
              <a:rPr lang="en-US" sz="2800" dirty="0" smtClean="0">
                <a:solidFill>
                  <a:srgbClr val="FF0000"/>
                </a:solidFill>
                <a:latin typeface="Times New Roman" pitchFamily="18" charset="0"/>
                <a:ea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Chỉ ra những điểm chung về thành phần nguyên tố và đặc điểm cấu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tạo</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phân tử của tinh bột và protein.</a:t>
            </a:r>
          </a:p>
          <a:p>
            <a:pPr algn="just"/>
            <a:r>
              <a:rPr lang="en-US" sz="2800" b="1" dirty="0" err="1" smtClean="0">
                <a:solidFill>
                  <a:srgbClr val="FF0000"/>
                </a:solidFill>
                <a:latin typeface="Times New Roman" pitchFamily="18" charset="0"/>
                <a:ea typeface="Times New Roman" pitchFamily="18" charset="0"/>
                <a:cs typeface="Times New Roman" pitchFamily="18" charset="0"/>
              </a:rPr>
              <a:t>Bài</a:t>
            </a:r>
            <a:r>
              <a:rPr lang="en-US" sz="2800" b="1" dirty="0" smtClean="0">
                <a:solidFill>
                  <a:srgbClr val="FF0000"/>
                </a:solidFill>
                <a:latin typeface="Times New Roman" pitchFamily="18" charset="0"/>
                <a:ea typeface="Times New Roman" pitchFamily="18" charset="0"/>
                <a:cs typeface="Times New Roman" pitchFamily="18" charset="0"/>
              </a:rPr>
              <a:t> 6:</a:t>
            </a:r>
            <a:r>
              <a:rPr lang="vi-VN" sz="2800" dirty="0" smtClean="0">
                <a:solidFill>
                  <a:srgbClr val="FF0000"/>
                </a:solidFill>
                <a:latin typeface="Times New Roman" pitchFamily="18" charset="0"/>
                <a:cs typeface="Times New Roman" pitchFamily="18" charset="0"/>
              </a:rPr>
              <a:t> Có các dung dịch sau: dung dịch glucose, dung dịch saccharose, dung dịch hồ tinh bột, dung dịch albumin. Nếu phương pháp phân biệt các dung dịch trên. </a:t>
            </a:r>
            <a:r>
              <a:rPr lang="en-US" sz="2800" b="1" dirty="0" err="1" smtClean="0">
                <a:solidFill>
                  <a:srgbClr val="FF0000"/>
                </a:solidFill>
                <a:latin typeface="Times New Roman" pitchFamily="18" charset="0"/>
                <a:ea typeface="Times New Roman" pitchFamily="18" charset="0"/>
                <a:cs typeface="Times New Roman" pitchFamily="18" charset="0"/>
              </a:rPr>
              <a:t>Bài</a:t>
            </a:r>
            <a:r>
              <a:rPr lang="en-US" sz="2800" b="1" dirty="0" smtClean="0">
                <a:solidFill>
                  <a:srgbClr val="FF0000"/>
                </a:solidFill>
                <a:latin typeface="Times New Roman" pitchFamily="18" charset="0"/>
                <a:ea typeface="Times New Roman" pitchFamily="18" charset="0"/>
                <a:cs typeface="Times New Roman" pitchFamily="18" charset="0"/>
              </a:rPr>
              <a:t> </a:t>
            </a:r>
            <a:r>
              <a:rPr lang="en-US" sz="2800" b="1" dirty="0" err="1" smtClean="0">
                <a:solidFill>
                  <a:srgbClr val="FF0000"/>
                </a:solidFill>
                <a:latin typeface="Times New Roman" pitchFamily="18" charset="0"/>
                <a:ea typeface="Times New Roman" pitchFamily="18" charset="0"/>
                <a:cs typeface="Times New Roman" pitchFamily="18" charset="0"/>
              </a:rPr>
              <a:t>Bài</a:t>
            </a:r>
            <a:r>
              <a:rPr lang="en-US" sz="2800" b="1" dirty="0" smtClean="0">
                <a:solidFill>
                  <a:srgbClr val="FF0000"/>
                </a:solidFill>
                <a:latin typeface="Times New Roman" pitchFamily="18" charset="0"/>
                <a:ea typeface="Times New Roman" pitchFamily="18" charset="0"/>
                <a:cs typeface="Times New Roman" pitchFamily="18" charset="0"/>
              </a:rPr>
              <a:t> 7:</a:t>
            </a:r>
            <a:r>
              <a:rPr lang="vi-VN" sz="2800" dirty="0" smtClean="0">
                <a:solidFill>
                  <a:srgbClr val="FF0000"/>
                </a:solidFill>
                <a:latin typeface="Times New Roman" pitchFamily="18" charset="0"/>
                <a:cs typeface="Times New Roman" pitchFamily="18" charset="0"/>
              </a:rPr>
              <a:t> Một đoạn của phân tử protein có cấu tạo như sau: </a:t>
            </a:r>
            <a:endParaRPr lang="en-US" sz="2800" dirty="0" smtClean="0">
              <a:solidFill>
                <a:srgbClr val="FF0000"/>
              </a:solidFill>
              <a:latin typeface="Times New Roman" pitchFamily="18" charset="0"/>
              <a:cs typeface="Times New Roman" pitchFamily="18" charset="0"/>
            </a:endParaRPr>
          </a:p>
          <a:p>
            <a:pPr algn="just"/>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CH</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CH</a:t>
            </a:r>
            <a:r>
              <a:rPr lang="vi-VN" sz="2800" baseline="-25000" dirty="0" smtClean="0">
                <a:solidFill>
                  <a:srgbClr val="FF0000"/>
                </a:solidFill>
                <a:latin typeface="Times New Roman" pitchFamily="18" charset="0"/>
                <a:cs typeface="Times New Roman" pitchFamily="18" charset="0"/>
              </a:rPr>
              <a:t>2</a:t>
            </a:r>
            <a:r>
              <a:rPr lang="en-US" sz="2800" baseline="-250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N</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CH</a:t>
            </a:r>
            <a:r>
              <a:rPr lang="vi-VN" sz="2800" baseline="-25000" dirty="0" smtClean="0">
                <a:solidFill>
                  <a:srgbClr val="FF0000"/>
                </a:solidFill>
                <a:latin typeface="Times New Roman" pitchFamily="18" charset="0"/>
                <a:cs typeface="Times New Roman" pitchFamily="18" charset="0"/>
              </a:rPr>
              <a:t>2</a:t>
            </a:r>
            <a:r>
              <a:rPr lang="en-US" sz="2800" baseline="-250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CH</a:t>
            </a:r>
            <a:r>
              <a:rPr lang="en-US" sz="2800" baseline="-25000" dirty="0" smtClean="0">
                <a:solidFill>
                  <a:srgbClr val="FF0000"/>
                </a:solidFill>
                <a:latin typeface="Times New Roman" pitchFamily="18" charset="0"/>
                <a:cs typeface="Times New Roman" pitchFamily="18" charset="0"/>
              </a:rPr>
              <a:t>2 </a:t>
            </a:r>
            <a:r>
              <a:rPr lang="vi-VN" sz="2800" dirty="0" smtClean="0">
                <a:solidFill>
                  <a:srgbClr val="FF000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a:t>
            </a:r>
          </a:p>
          <a:p>
            <a:pPr algn="just"/>
            <a:r>
              <a:rPr lang="en-US" sz="2800" dirty="0" smtClean="0">
                <a:solidFill>
                  <a:srgbClr val="FF0000"/>
                </a:solidFill>
                <a:latin typeface="Times New Roman" pitchFamily="18" charset="0"/>
                <a:cs typeface="Times New Roman" pitchFamily="18" charset="0"/>
              </a:rPr>
              <a:t>   </a:t>
            </a:r>
            <a:r>
              <a:rPr lang="en-US" sz="2800" dirty="0" smtClean="0">
                <a:solidFill>
                  <a:srgbClr val="FF0000"/>
                </a:solidFill>
                <a:latin typeface="Times New Roman"/>
                <a:cs typeface="Times New Roman"/>
              </a:rPr>
              <a:t>│    │       ║   │               ║    │                      ║</a:t>
            </a:r>
            <a:endParaRPr lang="en-US" sz="2800" dirty="0" smtClean="0">
              <a:solidFill>
                <a:srgbClr val="FF0000"/>
              </a:solidFill>
              <a:latin typeface="Times New Roman" pitchFamily="18" charset="0"/>
              <a:cs typeface="Times New Roman" pitchFamily="18" charset="0"/>
            </a:endParaRPr>
          </a:p>
          <a:p>
            <a:pPr algn="just"/>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H </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CH</a:t>
            </a:r>
            <a:r>
              <a:rPr lang="en-US" sz="2800" baseline="-25000" dirty="0" smtClean="0">
                <a:solidFill>
                  <a:srgbClr val="FF0000"/>
                </a:solidFill>
                <a:latin typeface="Times New Roman" pitchFamily="18" charset="0"/>
                <a:cs typeface="Times New Roman" pitchFamily="18" charset="0"/>
              </a:rPr>
              <a:t>3</a:t>
            </a:r>
            <a:r>
              <a:rPr lang="vi-VN" sz="2800" dirty="0" smtClean="0">
                <a:solidFill>
                  <a:srgbClr val="FF0000"/>
                </a:solidFill>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O</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H</a:t>
            </a:r>
            <a:r>
              <a:rPr lang="en-US" sz="2800" dirty="0" smtClean="0">
                <a:solidFill>
                  <a:srgbClr val="FF0000"/>
                </a:solidFill>
                <a:latin typeface="Times New Roman" pitchFamily="18" charset="0"/>
                <a:cs typeface="Times New Roman" pitchFamily="18" charset="0"/>
              </a:rPr>
              <a:t>               </a:t>
            </a:r>
            <a:r>
              <a:rPr lang="el-GR" sz="2800" dirty="0" smtClean="0">
                <a:solidFill>
                  <a:srgbClr val="FF0000"/>
                </a:solidFill>
                <a:latin typeface="Times New Roman" pitchFamily="18" charset="0"/>
                <a:cs typeface="Times New Roman" pitchFamily="18" charset="0"/>
              </a:rPr>
              <a:t>Ο </a:t>
            </a:r>
            <a:r>
              <a:rPr lang="en-US" sz="2800" dirty="0" smtClean="0">
                <a:solidFill>
                  <a:srgbClr val="FF0000"/>
                </a:solidFill>
                <a:latin typeface="Times New Roman" pitchFamily="18" charset="0"/>
                <a:cs typeface="Times New Roman" pitchFamily="18" charset="0"/>
              </a:rPr>
              <a:t>   </a:t>
            </a:r>
            <a:r>
              <a:rPr lang="el-GR" sz="2800" dirty="0" smtClean="0">
                <a:solidFill>
                  <a:srgbClr val="FF0000"/>
                </a:solidFill>
                <a:latin typeface="Times New Roman" pitchFamily="18" charset="0"/>
                <a:cs typeface="Times New Roman" pitchFamily="18" charset="0"/>
              </a:rPr>
              <a:t>Η</a:t>
            </a:r>
            <a:r>
              <a:rPr lang="en-US" sz="2800" dirty="0" smtClean="0">
                <a:solidFill>
                  <a:srgbClr val="FF0000"/>
                </a:solidFill>
                <a:latin typeface="Times New Roman" pitchFamily="18" charset="0"/>
                <a:cs typeface="Times New Roman" pitchFamily="18" charset="0"/>
              </a:rPr>
              <a:t>                      O</a:t>
            </a:r>
            <a:endParaRPr lang="el-GR" sz="2800" dirty="0" smtClean="0">
              <a:solidFill>
                <a:srgbClr val="FF0000"/>
              </a:solidFill>
              <a:latin typeface="Times New Roman" pitchFamily="18" charset="0"/>
              <a:cs typeface="Times New Roman" pitchFamily="18" charset="0"/>
            </a:endParaRPr>
          </a:p>
          <a:p>
            <a:pPr algn="just"/>
            <a:r>
              <a:rPr lang="vi-VN" sz="2800" dirty="0" smtClean="0">
                <a:solidFill>
                  <a:srgbClr val="FF0000"/>
                </a:solidFill>
                <a:latin typeface="Times New Roman" pitchFamily="18" charset="0"/>
                <a:cs typeface="Times New Roman" pitchFamily="18" charset="0"/>
              </a:rPr>
              <a:t>Hãy chỉ ra những liên kết peptide có trong đoạn phân tử trên. Có bao nhiêu amino acid trong đoạn phân tử trên? Viết công thức cấu tạo của những amino acid đó.</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84926"/>
            <a:ext cx="12192000" cy="769441"/>
          </a:xfrm>
          <a:prstGeom prst="rect">
            <a:avLst/>
          </a:prstGeom>
          <a:noFill/>
        </p:spPr>
        <p:txBody>
          <a:bodyPr wrap="square" rtlCol="0">
            <a:spAutoFit/>
          </a:bodyPr>
          <a:lstStyle/>
          <a:p>
            <a:pPr algn="ctr"/>
            <a:r>
              <a:rPr lang="en-US" sz="4400" b="1" dirty="0" err="1" smtClean="0">
                <a:solidFill>
                  <a:srgbClr val="0000FF"/>
                </a:solidFill>
                <a:latin typeface="Times New Roman" pitchFamily="18" charset="0"/>
                <a:cs typeface="Times New Roman" pitchFamily="18" charset="0"/>
              </a:rPr>
              <a:t>PHẦN</a:t>
            </a:r>
            <a:r>
              <a:rPr lang="en-US" sz="4400" b="1" dirty="0" smtClean="0">
                <a:solidFill>
                  <a:srgbClr val="0000FF"/>
                </a:solidFill>
                <a:latin typeface="Times New Roman" pitchFamily="18" charset="0"/>
                <a:cs typeface="Times New Roman" pitchFamily="18" charset="0"/>
              </a:rPr>
              <a:t> 2: </a:t>
            </a:r>
            <a:r>
              <a:rPr lang="en-US" sz="4400" b="1" dirty="0" err="1" smtClean="0">
                <a:solidFill>
                  <a:srgbClr val="0000FF"/>
                </a:solidFill>
                <a:latin typeface="Times New Roman" pitchFamily="18" charset="0"/>
                <a:cs typeface="Times New Roman" pitchFamily="18" charset="0"/>
              </a:rPr>
              <a:t>CHẤT</a:t>
            </a:r>
            <a:r>
              <a:rPr lang="en-US" sz="4400" b="1" dirty="0" smtClean="0">
                <a:solidFill>
                  <a:srgbClr val="0000FF"/>
                </a:solidFill>
                <a:latin typeface="Times New Roman" pitchFamily="18" charset="0"/>
                <a:cs typeface="Times New Roman" pitchFamily="18" charset="0"/>
              </a:rPr>
              <a:t> </a:t>
            </a:r>
            <a:r>
              <a:rPr lang="en-US" sz="4400" b="1" dirty="0" err="1" smtClean="0">
                <a:solidFill>
                  <a:srgbClr val="0000FF"/>
                </a:solidFill>
                <a:latin typeface="Times New Roman" pitchFamily="18" charset="0"/>
                <a:cs typeface="Times New Roman" pitchFamily="18" charset="0"/>
              </a:rPr>
              <a:t>VÀ</a:t>
            </a:r>
            <a:r>
              <a:rPr lang="en-US" sz="4400" b="1" dirty="0" smtClean="0">
                <a:solidFill>
                  <a:srgbClr val="0000FF"/>
                </a:solidFill>
                <a:latin typeface="Times New Roman" pitchFamily="18" charset="0"/>
                <a:cs typeface="Times New Roman" pitchFamily="18" charset="0"/>
              </a:rPr>
              <a:t> </a:t>
            </a:r>
            <a:r>
              <a:rPr lang="en-US" sz="4400" b="1" dirty="0" err="1" smtClean="0">
                <a:solidFill>
                  <a:srgbClr val="0000FF"/>
                </a:solidFill>
                <a:latin typeface="Times New Roman" pitchFamily="18" charset="0"/>
                <a:cs typeface="Times New Roman" pitchFamily="18" charset="0"/>
              </a:rPr>
              <a:t>SỰ</a:t>
            </a:r>
            <a:r>
              <a:rPr lang="en-US" sz="4400" b="1" dirty="0" smtClean="0">
                <a:solidFill>
                  <a:srgbClr val="0000FF"/>
                </a:solidFill>
                <a:latin typeface="Times New Roman" pitchFamily="18" charset="0"/>
                <a:cs typeface="Times New Roman" pitchFamily="18" charset="0"/>
              </a:rPr>
              <a:t> </a:t>
            </a:r>
            <a:r>
              <a:rPr lang="en-US" sz="4400" b="1" dirty="0" err="1" smtClean="0">
                <a:solidFill>
                  <a:srgbClr val="0000FF"/>
                </a:solidFill>
                <a:latin typeface="Times New Roman" pitchFamily="18" charset="0"/>
                <a:cs typeface="Times New Roman" pitchFamily="18" charset="0"/>
              </a:rPr>
              <a:t>BIẾN</a:t>
            </a:r>
            <a:r>
              <a:rPr lang="en-US" sz="4400" b="1" dirty="0" smtClean="0">
                <a:solidFill>
                  <a:srgbClr val="0000FF"/>
                </a:solidFill>
                <a:latin typeface="Times New Roman" pitchFamily="18" charset="0"/>
                <a:cs typeface="Times New Roman" pitchFamily="18" charset="0"/>
              </a:rPr>
              <a:t> </a:t>
            </a:r>
            <a:r>
              <a:rPr lang="en-US" sz="4400" b="1" dirty="0" err="1" smtClean="0">
                <a:solidFill>
                  <a:srgbClr val="0000FF"/>
                </a:solidFill>
                <a:latin typeface="Times New Roman" pitchFamily="18" charset="0"/>
                <a:cs typeface="Times New Roman" pitchFamily="18" charset="0"/>
              </a:rPr>
              <a:t>ĐỔI</a:t>
            </a:r>
            <a:r>
              <a:rPr lang="en-US" sz="4400" b="1" dirty="0" smtClean="0">
                <a:solidFill>
                  <a:srgbClr val="0000FF"/>
                </a:solidFill>
                <a:latin typeface="Times New Roman" pitchFamily="18" charset="0"/>
                <a:cs typeface="Times New Roman" pitchFamily="18" charset="0"/>
              </a:rPr>
              <a:t> </a:t>
            </a:r>
            <a:r>
              <a:rPr lang="en-US" sz="4400" b="1" dirty="0" err="1" smtClean="0">
                <a:solidFill>
                  <a:srgbClr val="0000FF"/>
                </a:solidFill>
                <a:latin typeface="Times New Roman" pitchFamily="18" charset="0"/>
                <a:cs typeface="Times New Roman" pitchFamily="18" charset="0"/>
              </a:rPr>
              <a:t>CỦA</a:t>
            </a:r>
            <a:r>
              <a:rPr lang="en-US" sz="4400" b="1" dirty="0" smtClean="0">
                <a:solidFill>
                  <a:srgbClr val="0000FF"/>
                </a:solidFill>
                <a:latin typeface="Times New Roman" pitchFamily="18" charset="0"/>
                <a:cs typeface="Times New Roman" pitchFamily="18" charset="0"/>
              </a:rPr>
              <a:t> </a:t>
            </a:r>
            <a:r>
              <a:rPr lang="en-US" sz="4400" b="1" dirty="0" err="1" smtClean="0">
                <a:solidFill>
                  <a:srgbClr val="0000FF"/>
                </a:solidFill>
                <a:latin typeface="Times New Roman" pitchFamily="18" charset="0"/>
                <a:cs typeface="Times New Roman" pitchFamily="18" charset="0"/>
              </a:rPr>
              <a:t>CHẤT</a:t>
            </a:r>
            <a:endParaRPr lang="en-US" sz="4800" b="1" dirty="0">
              <a:solidFill>
                <a:srgbClr val="0000FF"/>
              </a:solidFill>
              <a:latin typeface="Times New Roman" pitchFamily="18" charset="0"/>
              <a:cs typeface="Times New Roman" pitchFamily="18" charset="0"/>
            </a:endParaRPr>
          </a:p>
        </p:txBody>
      </p:sp>
      <p:sp>
        <p:nvSpPr>
          <p:cNvPr id="3" name="TextBox 2"/>
          <p:cNvSpPr txBox="1"/>
          <p:nvPr/>
        </p:nvSpPr>
        <p:spPr>
          <a:xfrm>
            <a:off x="0" y="2550121"/>
            <a:ext cx="12192000" cy="1323439"/>
          </a:xfrm>
          <a:prstGeom prst="rect">
            <a:avLst/>
          </a:prstGeom>
          <a:noFill/>
        </p:spPr>
        <p:txBody>
          <a:bodyPr wrap="square" rtlCol="0">
            <a:spAutoFit/>
          </a:bodyPr>
          <a:lstStyle/>
          <a:p>
            <a:pPr algn="ctr"/>
            <a:r>
              <a:rPr lang="en-US" sz="4000" b="1" dirty="0" err="1" smtClean="0">
                <a:solidFill>
                  <a:srgbClr val="0000FF"/>
                </a:solidFill>
                <a:latin typeface="Times New Roman" pitchFamily="18" charset="0"/>
                <a:cs typeface="Times New Roman" pitchFamily="18" charset="0"/>
              </a:rPr>
              <a:t>CHỦ</a:t>
            </a:r>
            <a:r>
              <a:rPr lang="en-US" sz="4000" b="1" dirty="0" smtClean="0">
                <a:solidFill>
                  <a:srgbClr val="0000FF"/>
                </a:solidFill>
                <a:latin typeface="Times New Roman" pitchFamily="18" charset="0"/>
                <a:cs typeface="Times New Roman" pitchFamily="18" charset="0"/>
              </a:rPr>
              <a:t> </a:t>
            </a:r>
            <a:r>
              <a:rPr lang="en-US" sz="4000" b="1" dirty="0" err="1" smtClean="0">
                <a:solidFill>
                  <a:srgbClr val="0000FF"/>
                </a:solidFill>
                <a:latin typeface="Times New Roman" pitchFamily="18" charset="0"/>
                <a:cs typeface="Times New Roman" pitchFamily="18" charset="0"/>
              </a:rPr>
              <a:t>ĐỀ</a:t>
            </a:r>
            <a:r>
              <a:rPr lang="en-US" sz="4000" b="1" dirty="0" smtClean="0">
                <a:solidFill>
                  <a:srgbClr val="0000FF"/>
                </a:solidFill>
                <a:latin typeface="Times New Roman" pitchFamily="18" charset="0"/>
                <a:cs typeface="Times New Roman" pitchFamily="18" charset="0"/>
              </a:rPr>
              <a:t> 9: LIPID – CARBOHYDRATE - </a:t>
            </a:r>
          </a:p>
          <a:p>
            <a:pPr algn="ctr"/>
            <a:r>
              <a:rPr lang="en-US" sz="4000" b="1" dirty="0" smtClean="0">
                <a:solidFill>
                  <a:srgbClr val="0000FF"/>
                </a:solidFill>
                <a:latin typeface="Times New Roman" pitchFamily="18" charset="0"/>
                <a:cs typeface="Times New Roman" pitchFamily="18" charset="0"/>
              </a:rPr>
              <a:t> PROTEIN - POLYMER</a:t>
            </a:r>
            <a:endParaRPr lang="en-US" sz="4400" b="1" dirty="0">
              <a:solidFill>
                <a:srgbClr val="0000FF"/>
              </a:solidFill>
              <a:latin typeface="Times New Roman" pitchFamily="18" charset="0"/>
              <a:cs typeface="Times New Roman" pitchFamily="18" charset="0"/>
            </a:endParaRPr>
          </a:p>
        </p:txBody>
      </p:sp>
      <p:sp>
        <p:nvSpPr>
          <p:cNvPr id="5" name="TextBox 4"/>
          <p:cNvSpPr txBox="1"/>
          <p:nvPr/>
        </p:nvSpPr>
        <p:spPr>
          <a:xfrm>
            <a:off x="0" y="4066867"/>
            <a:ext cx="12192000" cy="646331"/>
          </a:xfrm>
          <a:prstGeom prst="rect">
            <a:avLst/>
          </a:prstGeom>
          <a:noFill/>
        </p:spPr>
        <p:txBody>
          <a:bodyPr wrap="square" rtlCol="0">
            <a:spAutoFit/>
          </a:bodyPr>
          <a:lstStyle/>
          <a:p>
            <a:pPr algn="ctr"/>
            <a:r>
              <a:rPr lang="en-US" sz="3600" b="1" dirty="0" err="1" smtClean="0">
                <a:solidFill>
                  <a:srgbClr val="0000FF"/>
                </a:solidFill>
                <a:latin typeface="Times New Roman" pitchFamily="18" charset="0"/>
                <a:cs typeface="Times New Roman" pitchFamily="18" charset="0"/>
              </a:rPr>
              <a:t>BÀI</a:t>
            </a:r>
            <a:r>
              <a:rPr lang="en-US" sz="3600" b="1" dirty="0" smtClean="0">
                <a:solidFill>
                  <a:srgbClr val="0000FF"/>
                </a:solidFill>
                <a:latin typeface="Times New Roman" pitchFamily="18" charset="0"/>
                <a:cs typeface="Times New Roman" pitchFamily="18" charset="0"/>
              </a:rPr>
              <a:t> 28: PROTEIN</a:t>
            </a:r>
            <a:endParaRPr lang="en-US" sz="40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anim calcmode="lin" valueType="num">
                                      <p:cBhvr>
                                        <p:cTn id="18"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5"/>
                                        </p:tgtEl>
                                        <p:attrNameLst>
                                          <p:attrName>ppt_y</p:attrName>
                                        </p:attrNameLst>
                                      </p:cBhvr>
                                      <p:tavLst>
                                        <p:tav tm="0">
                                          <p:val>
                                            <p:strVal val="#ppt_y"/>
                                          </p:val>
                                        </p:tav>
                                        <p:tav tm="100000">
                                          <p:val>
                                            <p:strVal val="#ppt_y"/>
                                          </p:val>
                                        </p:tav>
                                      </p:tavLst>
                                    </p:anim>
                                    <p:anim calcmode="lin" valueType="num">
                                      <p:cBhvr>
                                        <p:cTn id="27"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0" y="1315796"/>
            <a:ext cx="12192000" cy="4219822"/>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28: PROTEIN</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246740"/>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PROTEIN</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Box 9"/>
          <p:cNvSpPr txBox="1"/>
          <p:nvPr/>
        </p:nvSpPr>
        <p:spPr>
          <a:xfrm>
            <a:off x="0" y="645882"/>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bộ</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phận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thực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như</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thịt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trứng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sữa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tóc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sừng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hạt</a:t>
            </a:r>
            <a:r>
              <a:rPr lang="en-US" sz="2800" dirty="0" smtClean="0">
                <a:solidFill>
                  <a:srgbClr val="0000FF"/>
                </a:solidFill>
                <a:latin typeface="Times New Roman" pitchFamily="18" charset="0"/>
                <a:cs typeface="Times New Roman" pitchFamily="18" charset="0"/>
              </a:rPr>
              <a:t>,…</a:t>
            </a:r>
          </a:p>
        </p:txBody>
      </p:sp>
      <p:sp>
        <p:nvSpPr>
          <p:cNvPr id="7" name="TextBox 6"/>
          <p:cNvSpPr txBox="1"/>
          <p:nvPr/>
        </p:nvSpPr>
        <p:spPr>
          <a:xfrm>
            <a:off x="0" y="1516740"/>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CẤU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TẠO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TỬ</a:t>
            </a:r>
            <a:endParaRPr lang="en-US" sz="2800" b="1" dirty="0" smtClean="0">
              <a:solidFill>
                <a:srgbClr val="0000FF"/>
              </a:solidFill>
              <a:latin typeface="Times New Roman" pitchFamily="18" charset="0"/>
              <a:cs typeface="Times New Roman" pitchFamily="18" charset="0"/>
            </a:endParaRPr>
          </a:p>
        </p:txBody>
      </p:sp>
      <p:sp>
        <p:nvSpPr>
          <p:cNvPr id="9" name="TextBox 8"/>
          <p:cNvSpPr txBox="1"/>
          <p:nvPr/>
        </p:nvSpPr>
        <p:spPr>
          <a:xfrm>
            <a:off x="0" y="1915882"/>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khối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lớn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thường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từ</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vạn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đến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triệu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amu</a:t>
            </a:r>
            <a:r>
              <a:rPr lang="en-US" sz="2800" dirty="0" smtClean="0">
                <a:solidFill>
                  <a:srgbClr val="0000FF"/>
                </a:solidFill>
                <a:latin typeface="Times New Roman" pitchFamily="18" charset="0"/>
                <a:cs typeface="Times New Roman" pitchFamily="18" charset="0"/>
              </a:rPr>
              <a:t>.</a:t>
            </a:r>
          </a:p>
        </p:txBody>
      </p:sp>
      <p:sp>
        <p:nvSpPr>
          <p:cNvPr id="11" name="TextBox 10"/>
          <p:cNvSpPr txBox="1"/>
          <p:nvPr/>
        </p:nvSpPr>
        <p:spPr>
          <a:xfrm>
            <a:off x="0" y="2402110"/>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phức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gồm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đơn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vị</a:t>
            </a:r>
            <a:r>
              <a:rPr lang="en-US" sz="2800" dirty="0" smtClean="0">
                <a:solidFill>
                  <a:srgbClr val="0000FF"/>
                </a:solidFill>
                <a:latin typeface="Times New Roman" pitchFamily="18" charset="0"/>
                <a:cs typeface="Times New Roman" pitchFamily="18" charset="0"/>
              </a:rPr>
              <a:t> amino acid </a:t>
            </a:r>
            <a:r>
              <a:rPr lang="en-US" sz="2800" dirty="0" err="1" smtClean="0">
                <a:solidFill>
                  <a:srgbClr val="0000FF"/>
                </a:solidFill>
                <a:latin typeface="Times New Roman" pitchFamily="18" charset="0"/>
                <a:cs typeface="Times New Roman" pitchFamily="18" charset="0"/>
              </a:rPr>
              <a:t>liên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kết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với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nhau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bằng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kết</a:t>
            </a:r>
            <a:r>
              <a:rPr lang="en-US" sz="2800" dirty="0" smtClean="0">
                <a:solidFill>
                  <a:srgbClr val="0000FF"/>
                </a:solidFill>
                <a:latin typeface="Times New Roman" pitchFamily="18" charset="0"/>
                <a:cs typeface="Times New Roman" pitchFamily="18" charset="0"/>
              </a:rPr>
              <a:t> peptide.</a:t>
            </a:r>
          </a:p>
        </p:txBody>
      </p:sp>
      <p:pic>
        <p:nvPicPr>
          <p:cNvPr id="1026" name="Picture 2"/>
          <p:cNvPicPr>
            <a:picLocks noChangeAspect="1" noChangeArrowheads="1"/>
          </p:cNvPicPr>
          <p:nvPr/>
        </p:nvPicPr>
        <p:blipFill>
          <a:blip r:embed="rId2"/>
          <a:srcRect/>
          <a:stretch>
            <a:fillRect/>
          </a:stretch>
        </p:blipFill>
        <p:spPr bwMode="auto">
          <a:xfrm>
            <a:off x="3701143" y="3296443"/>
            <a:ext cx="4881789" cy="3561557"/>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3395720" y="3439886"/>
            <a:ext cx="5313306" cy="3418114"/>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3715657" y="3218089"/>
            <a:ext cx="4853215" cy="3639911"/>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a:srcRect/>
          <a:stretch>
            <a:fillRect/>
          </a:stretch>
        </p:blipFill>
        <p:spPr bwMode="auto">
          <a:xfrm>
            <a:off x="2420315" y="3338289"/>
            <a:ext cx="9045970" cy="337457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trips(upRight)">
                                      <p:cBhvr>
                                        <p:cTn id="12" dur="1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4)">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 calcmode="lin" valueType="num">
                                      <p:cBhvr>
                                        <p:cTn id="22" dur="1000" fill="hold"/>
                                        <p:tgtEl>
                                          <p:spTgt spid="1026"/>
                                        </p:tgtEl>
                                        <p:attrNameLst>
                                          <p:attrName>ppt_w</p:attrName>
                                        </p:attrNameLst>
                                      </p:cBhvr>
                                      <p:tavLst>
                                        <p:tav tm="0">
                                          <p:val>
                                            <p:fltVal val="0"/>
                                          </p:val>
                                        </p:tav>
                                        <p:tav tm="100000">
                                          <p:val>
                                            <p:strVal val="#ppt_w"/>
                                          </p:val>
                                        </p:tav>
                                      </p:tavLst>
                                    </p:anim>
                                    <p:anim calcmode="lin" valueType="num">
                                      <p:cBhvr>
                                        <p:cTn id="23" dur="1000" fill="hold"/>
                                        <p:tgtEl>
                                          <p:spTgt spid="1026"/>
                                        </p:tgtEl>
                                        <p:attrNameLst>
                                          <p:attrName>ppt_h</p:attrName>
                                        </p:attrNameLst>
                                      </p:cBhvr>
                                      <p:tavLst>
                                        <p:tav tm="0">
                                          <p:val>
                                            <p:fltVal val="0"/>
                                          </p:val>
                                        </p:tav>
                                        <p:tav tm="100000">
                                          <p:val>
                                            <p:strVal val="#ppt_h"/>
                                          </p:val>
                                        </p:tav>
                                      </p:tavLst>
                                    </p:anim>
                                    <p:animEffect transition="in" filter="fade">
                                      <p:cBhvr>
                                        <p:cTn id="24" dur="1000"/>
                                        <p:tgtEl>
                                          <p:spTgt spid="1026"/>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3"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strips(upRight)">
                                      <p:cBhvr>
                                        <p:cTn id="29" dur="1000"/>
                                        <p:tgtEl>
                                          <p:spTgt spid="9"/>
                                        </p:tgtEl>
                                      </p:cBhvr>
                                    </p:animEffect>
                                  </p:childTnLst>
                                </p:cTn>
                              </p:par>
                              <p:par>
                                <p:cTn id="30" presetID="53" presetClass="exit" presetSubtype="0" fill="hold" nodeType="withEffect">
                                  <p:stCondLst>
                                    <p:cond delay="0"/>
                                  </p:stCondLst>
                                  <p:childTnLst>
                                    <p:anim calcmode="lin" valueType="num">
                                      <p:cBhvr>
                                        <p:cTn id="31" dur="1000"/>
                                        <p:tgtEl>
                                          <p:spTgt spid="1026"/>
                                        </p:tgtEl>
                                        <p:attrNameLst>
                                          <p:attrName>ppt_w</p:attrName>
                                        </p:attrNameLst>
                                      </p:cBhvr>
                                      <p:tavLst>
                                        <p:tav tm="0">
                                          <p:val>
                                            <p:strVal val="ppt_w"/>
                                          </p:val>
                                        </p:tav>
                                        <p:tav tm="100000">
                                          <p:val>
                                            <p:fltVal val="0"/>
                                          </p:val>
                                        </p:tav>
                                      </p:tavLst>
                                    </p:anim>
                                    <p:anim calcmode="lin" valueType="num">
                                      <p:cBhvr>
                                        <p:cTn id="32" dur="1000"/>
                                        <p:tgtEl>
                                          <p:spTgt spid="1026"/>
                                        </p:tgtEl>
                                        <p:attrNameLst>
                                          <p:attrName>ppt_h</p:attrName>
                                        </p:attrNameLst>
                                      </p:cBhvr>
                                      <p:tavLst>
                                        <p:tav tm="0">
                                          <p:val>
                                            <p:strVal val="ppt_h"/>
                                          </p:val>
                                        </p:tav>
                                        <p:tav tm="100000">
                                          <p:val>
                                            <p:fltVal val="0"/>
                                          </p:val>
                                        </p:tav>
                                      </p:tavLst>
                                    </p:anim>
                                    <p:animEffect transition="out" filter="fade">
                                      <p:cBhvr>
                                        <p:cTn id="33" dur="1000"/>
                                        <p:tgtEl>
                                          <p:spTgt spid="1026"/>
                                        </p:tgtEl>
                                      </p:cBhvr>
                                    </p:animEffect>
                                    <p:set>
                                      <p:cBhvr>
                                        <p:cTn id="34" dur="1" fill="hold">
                                          <p:stCondLst>
                                            <p:cond delay="999"/>
                                          </p:stCondLst>
                                        </p:cTn>
                                        <p:tgtEl>
                                          <p:spTgt spid="102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nodeType="clickEffect">
                                  <p:stCondLst>
                                    <p:cond delay="0"/>
                                  </p:stCondLst>
                                  <p:childTnLst>
                                    <p:set>
                                      <p:cBhvr>
                                        <p:cTn id="38" dur="1" fill="hold">
                                          <p:stCondLst>
                                            <p:cond delay="0"/>
                                          </p:stCondLst>
                                        </p:cTn>
                                        <p:tgtEl>
                                          <p:spTgt spid="1027"/>
                                        </p:tgtEl>
                                        <p:attrNameLst>
                                          <p:attrName>style.visibility</p:attrName>
                                        </p:attrNameLst>
                                      </p:cBhvr>
                                      <p:to>
                                        <p:strVal val="visible"/>
                                      </p:to>
                                    </p:set>
                                    <p:anim calcmode="lin" valueType="num">
                                      <p:cBhvr>
                                        <p:cTn id="39" dur="1000" fill="hold"/>
                                        <p:tgtEl>
                                          <p:spTgt spid="1027"/>
                                        </p:tgtEl>
                                        <p:attrNameLst>
                                          <p:attrName>ppt_w</p:attrName>
                                        </p:attrNameLst>
                                      </p:cBhvr>
                                      <p:tavLst>
                                        <p:tav tm="0">
                                          <p:val>
                                            <p:fltVal val="0"/>
                                          </p:val>
                                        </p:tav>
                                        <p:tav tm="100000">
                                          <p:val>
                                            <p:strVal val="#ppt_w"/>
                                          </p:val>
                                        </p:tav>
                                      </p:tavLst>
                                    </p:anim>
                                    <p:anim calcmode="lin" valueType="num">
                                      <p:cBhvr>
                                        <p:cTn id="40" dur="1000" fill="hold"/>
                                        <p:tgtEl>
                                          <p:spTgt spid="1027"/>
                                        </p:tgtEl>
                                        <p:attrNameLst>
                                          <p:attrName>ppt_h</p:attrName>
                                        </p:attrNameLst>
                                      </p:cBhvr>
                                      <p:tavLst>
                                        <p:tav tm="0">
                                          <p:val>
                                            <p:fltVal val="0"/>
                                          </p:val>
                                        </p:tav>
                                        <p:tav tm="100000">
                                          <p:val>
                                            <p:strVal val="#ppt_h"/>
                                          </p:val>
                                        </p:tav>
                                      </p:tavLst>
                                    </p:anim>
                                    <p:animEffect transition="in" filter="fade">
                                      <p:cBhvr>
                                        <p:cTn id="41" dur="1000"/>
                                        <p:tgtEl>
                                          <p:spTgt spid="1027"/>
                                        </p:tgtEl>
                                      </p:cBhvr>
                                    </p:animEffect>
                                  </p:childTnLst>
                                </p:cTn>
                              </p:par>
                              <p:par>
                                <p:cTn id="42" presetID="53" presetClass="exit" presetSubtype="0" fill="hold" nodeType="withEffect">
                                  <p:stCondLst>
                                    <p:cond delay="0"/>
                                  </p:stCondLst>
                                  <p:childTnLst>
                                    <p:anim calcmode="lin" valueType="num">
                                      <p:cBhvr>
                                        <p:cTn id="43" dur="1000"/>
                                        <p:tgtEl>
                                          <p:spTgt spid="1027"/>
                                        </p:tgtEl>
                                        <p:attrNameLst>
                                          <p:attrName>ppt_w</p:attrName>
                                        </p:attrNameLst>
                                      </p:cBhvr>
                                      <p:tavLst>
                                        <p:tav tm="0">
                                          <p:val>
                                            <p:strVal val="ppt_w"/>
                                          </p:val>
                                        </p:tav>
                                        <p:tav tm="100000">
                                          <p:val>
                                            <p:fltVal val="0"/>
                                          </p:val>
                                        </p:tav>
                                      </p:tavLst>
                                    </p:anim>
                                    <p:anim calcmode="lin" valueType="num">
                                      <p:cBhvr>
                                        <p:cTn id="44" dur="1000"/>
                                        <p:tgtEl>
                                          <p:spTgt spid="1027"/>
                                        </p:tgtEl>
                                        <p:attrNameLst>
                                          <p:attrName>ppt_h</p:attrName>
                                        </p:attrNameLst>
                                      </p:cBhvr>
                                      <p:tavLst>
                                        <p:tav tm="0">
                                          <p:val>
                                            <p:strVal val="ppt_h"/>
                                          </p:val>
                                        </p:tav>
                                        <p:tav tm="100000">
                                          <p:val>
                                            <p:fltVal val="0"/>
                                          </p:val>
                                        </p:tav>
                                      </p:tavLst>
                                    </p:anim>
                                    <p:animEffect transition="out" filter="fade">
                                      <p:cBhvr>
                                        <p:cTn id="45" dur="1000"/>
                                        <p:tgtEl>
                                          <p:spTgt spid="1027"/>
                                        </p:tgtEl>
                                      </p:cBhvr>
                                    </p:animEffect>
                                    <p:set>
                                      <p:cBhvr>
                                        <p:cTn id="46" dur="1" fill="hold">
                                          <p:stCondLst>
                                            <p:cond delay="999"/>
                                          </p:stCondLst>
                                        </p:cTn>
                                        <p:tgtEl>
                                          <p:spTgt spid="1027"/>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53" presetClass="entr" presetSubtype="0" fill="hold" nodeType="clickEffect">
                                  <p:stCondLst>
                                    <p:cond delay="0"/>
                                  </p:stCondLst>
                                  <p:childTnLst>
                                    <p:set>
                                      <p:cBhvr>
                                        <p:cTn id="50" dur="1" fill="hold">
                                          <p:stCondLst>
                                            <p:cond delay="0"/>
                                          </p:stCondLst>
                                        </p:cTn>
                                        <p:tgtEl>
                                          <p:spTgt spid="1028"/>
                                        </p:tgtEl>
                                        <p:attrNameLst>
                                          <p:attrName>style.visibility</p:attrName>
                                        </p:attrNameLst>
                                      </p:cBhvr>
                                      <p:to>
                                        <p:strVal val="visible"/>
                                      </p:to>
                                    </p:set>
                                    <p:anim calcmode="lin" valueType="num">
                                      <p:cBhvr>
                                        <p:cTn id="51" dur="1000" fill="hold"/>
                                        <p:tgtEl>
                                          <p:spTgt spid="1028"/>
                                        </p:tgtEl>
                                        <p:attrNameLst>
                                          <p:attrName>ppt_w</p:attrName>
                                        </p:attrNameLst>
                                      </p:cBhvr>
                                      <p:tavLst>
                                        <p:tav tm="0">
                                          <p:val>
                                            <p:fltVal val="0"/>
                                          </p:val>
                                        </p:tav>
                                        <p:tav tm="100000">
                                          <p:val>
                                            <p:strVal val="#ppt_w"/>
                                          </p:val>
                                        </p:tav>
                                      </p:tavLst>
                                    </p:anim>
                                    <p:anim calcmode="lin" valueType="num">
                                      <p:cBhvr>
                                        <p:cTn id="52" dur="1000" fill="hold"/>
                                        <p:tgtEl>
                                          <p:spTgt spid="1028"/>
                                        </p:tgtEl>
                                        <p:attrNameLst>
                                          <p:attrName>ppt_h</p:attrName>
                                        </p:attrNameLst>
                                      </p:cBhvr>
                                      <p:tavLst>
                                        <p:tav tm="0">
                                          <p:val>
                                            <p:fltVal val="0"/>
                                          </p:val>
                                        </p:tav>
                                        <p:tav tm="100000">
                                          <p:val>
                                            <p:strVal val="#ppt_h"/>
                                          </p:val>
                                        </p:tav>
                                      </p:tavLst>
                                    </p:anim>
                                    <p:animEffect transition="in" filter="fade">
                                      <p:cBhvr>
                                        <p:cTn id="53" dur="1000"/>
                                        <p:tgtEl>
                                          <p:spTgt spid="1028"/>
                                        </p:tgtEl>
                                      </p:cBhvr>
                                    </p:animEffect>
                                  </p:childTnLst>
                                </p:cTn>
                              </p:par>
                            </p:childTnLst>
                          </p:cTn>
                        </p:par>
                      </p:childTnLst>
                    </p:cTn>
                  </p:par>
                  <p:par>
                    <p:cTn id="54" fill="hold">
                      <p:stCondLst>
                        <p:cond delay="indefinite"/>
                      </p:stCondLst>
                      <p:childTnLst>
                        <p:par>
                          <p:cTn id="55" fill="hold">
                            <p:stCondLst>
                              <p:cond delay="0"/>
                            </p:stCondLst>
                            <p:childTnLst>
                              <p:par>
                                <p:cTn id="56" presetID="18" presetClass="entr" presetSubtype="3"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strips(upRight)">
                                      <p:cBhvr>
                                        <p:cTn id="58" dur="1000"/>
                                        <p:tgtEl>
                                          <p:spTgt spid="11"/>
                                        </p:tgtEl>
                                      </p:cBhvr>
                                    </p:animEffect>
                                  </p:childTnLst>
                                </p:cTn>
                              </p:par>
                              <p:par>
                                <p:cTn id="59" presetID="53" presetClass="exit" presetSubtype="0" fill="hold" nodeType="withEffect">
                                  <p:stCondLst>
                                    <p:cond delay="0"/>
                                  </p:stCondLst>
                                  <p:childTnLst>
                                    <p:anim calcmode="lin" valueType="num">
                                      <p:cBhvr>
                                        <p:cTn id="60" dur="500"/>
                                        <p:tgtEl>
                                          <p:spTgt spid="1028"/>
                                        </p:tgtEl>
                                        <p:attrNameLst>
                                          <p:attrName>ppt_w</p:attrName>
                                        </p:attrNameLst>
                                      </p:cBhvr>
                                      <p:tavLst>
                                        <p:tav tm="0">
                                          <p:val>
                                            <p:strVal val="ppt_w"/>
                                          </p:val>
                                        </p:tav>
                                        <p:tav tm="100000">
                                          <p:val>
                                            <p:fltVal val="0"/>
                                          </p:val>
                                        </p:tav>
                                      </p:tavLst>
                                    </p:anim>
                                    <p:anim calcmode="lin" valueType="num">
                                      <p:cBhvr>
                                        <p:cTn id="61" dur="500"/>
                                        <p:tgtEl>
                                          <p:spTgt spid="1028"/>
                                        </p:tgtEl>
                                        <p:attrNameLst>
                                          <p:attrName>ppt_h</p:attrName>
                                        </p:attrNameLst>
                                      </p:cBhvr>
                                      <p:tavLst>
                                        <p:tav tm="0">
                                          <p:val>
                                            <p:strVal val="ppt_h"/>
                                          </p:val>
                                        </p:tav>
                                        <p:tav tm="100000">
                                          <p:val>
                                            <p:fltVal val="0"/>
                                          </p:val>
                                        </p:tav>
                                      </p:tavLst>
                                    </p:anim>
                                    <p:animEffect transition="out" filter="fade">
                                      <p:cBhvr>
                                        <p:cTn id="62" dur="500"/>
                                        <p:tgtEl>
                                          <p:spTgt spid="1028"/>
                                        </p:tgtEl>
                                      </p:cBhvr>
                                    </p:animEffect>
                                    <p:set>
                                      <p:cBhvr>
                                        <p:cTn id="63" dur="1" fill="hold">
                                          <p:stCondLst>
                                            <p:cond delay="499"/>
                                          </p:stCondLst>
                                        </p:cTn>
                                        <p:tgtEl>
                                          <p:spTgt spid="1028"/>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53" presetClass="entr" presetSubtype="0" fill="hold" nodeType="clickEffect">
                                  <p:stCondLst>
                                    <p:cond delay="0"/>
                                  </p:stCondLst>
                                  <p:childTnLst>
                                    <p:set>
                                      <p:cBhvr>
                                        <p:cTn id="67" dur="1" fill="hold">
                                          <p:stCondLst>
                                            <p:cond delay="0"/>
                                          </p:stCondLst>
                                        </p:cTn>
                                        <p:tgtEl>
                                          <p:spTgt spid="1029"/>
                                        </p:tgtEl>
                                        <p:attrNameLst>
                                          <p:attrName>style.visibility</p:attrName>
                                        </p:attrNameLst>
                                      </p:cBhvr>
                                      <p:to>
                                        <p:strVal val="visible"/>
                                      </p:to>
                                    </p:set>
                                    <p:anim calcmode="lin" valueType="num">
                                      <p:cBhvr>
                                        <p:cTn id="68" dur="1000" fill="hold"/>
                                        <p:tgtEl>
                                          <p:spTgt spid="1029"/>
                                        </p:tgtEl>
                                        <p:attrNameLst>
                                          <p:attrName>ppt_w</p:attrName>
                                        </p:attrNameLst>
                                      </p:cBhvr>
                                      <p:tavLst>
                                        <p:tav tm="0">
                                          <p:val>
                                            <p:fltVal val="0"/>
                                          </p:val>
                                        </p:tav>
                                        <p:tav tm="100000">
                                          <p:val>
                                            <p:strVal val="#ppt_w"/>
                                          </p:val>
                                        </p:tav>
                                      </p:tavLst>
                                    </p:anim>
                                    <p:anim calcmode="lin" valueType="num">
                                      <p:cBhvr>
                                        <p:cTn id="69" dur="1000" fill="hold"/>
                                        <p:tgtEl>
                                          <p:spTgt spid="1029"/>
                                        </p:tgtEl>
                                        <p:attrNameLst>
                                          <p:attrName>ppt_h</p:attrName>
                                        </p:attrNameLst>
                                      </p:cBhvr>
                                      <p:tavLst>
                                        <p:tav tm="0">
                                          <p:val>
                                            <p:fltVal val="0"/>
                                          </p:val>
                                        </p:tav>
                                        <p:tav tm="100000">
                                          <p:val>
                                            <p:strVal val="#ppt_h"/>
                                          </p:val>
                                        </p:tav>
                                      </p:tavLst>
                                    </p:anim>
                                    <p:animEffect transition="in" filter="fade">
                                      <p:cBhvr>
                                        <p:cTn id="70" dur="10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7" grpId="0"/>
      <p:bldP spid="9"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28: PROTEIN</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246740"/>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PROTEIN</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Box 9"/>
          <p:cNvSpPr txBox="1"/>
          <p:nvPr/>
        </p:nvSpPr>
        <p:spPr>
          <a:xfrm>
            <a:off x="0" y="645882"/>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bộ</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phận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thực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như</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thịt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trứng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sữa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tóc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sừng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hạt</a:t>
            </a:r>
            <a:r>
              <a:rPr lang="en-US" sz="2800" dirty="0" smtClean="0">
                <a:solidFill>
                  <a:srgbClr val="0000FF"/>
                </a:solidFill>
                <a:latin typeface="Times New Roman" pitchFamily="18" charset="0"/>
                <a:cs typeface="Times New Roman" pitchFamily="18" charset="0"/>
              </a:rPr>
              <a:t>,…</a:t>
            </a:r>
          </a:p>
        </p:txBody>
      </p:sp>
      <p:sp>
        <p:nvSpPr>
          <p:cNvPr id="7" name="TextBox 6"/>
          <p:cNvSpPr txBox="1"/>
          <p:nvPr/>
        </p:nvSpPr>
        <p:spPr>
          <a:xfrm>
            <a:off x="0" y="1516740"/>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CẤU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TẠO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TỬ</a:t>
            </a:r>
            <a:endParaRPr lang="en-US" sz="2800" b="1" dirty="0" smtClean="0">
              <a:solidFill>
                <a:srgbClr val="0000FF"/>
              </a:solidFill>
              <a:latin typeface="Times New Roman" pitchFamily="18" charset="0"/>
              <a:cs typeface="Times New Roman" pitchFamily="18" charset="0"/>
            </a:endParaRPr>
          </a:p>
        </p:txBody>
      </p:sp>
      <p:sp>
        <p:nvSpPr>
          <p:cNvPr id="9" name="TextBox 8"/>
          <p:cNvSpPr txBox="1"/>
          <p:nvPr/>
        </p:nvSpPr>
        <p:spPr>
          <a:xfrm>
            <a:off x="0" y="1915882"/>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khối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lớn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thường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từ</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vạn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đến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triệu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amu</a:t>
            </a:r>
            <a:r>
              <a:rPr lang="en-US" sz="2800" dirty="0" smtClean="0">
                <a:solidFill>
                  <a:srgbClr val="0000FF"/>
                </a:solidFill>
                <a:latin typeface="Times New Roman" pitchFamily="18" charset="0"/>
                <a:cs typeface="Times New Roman" pitchFamily="18" charset="0"/>
              </a:rPr>
              <a:t>.</a:t>
            </a:r>
          </a:p>
        </p:txBody>
      </p:sp>
      <p:sp>
        <p:nvSpPr>
          <p:cNvPr id="11" name="TextBox 10"/>
          <p:cNvSpPr txBox="1"/>
          <p:nvPr/>
        </p:nvSpPr>
        <p:spPr>
          <a:xfrm>
            <a:off x="0" y="2344054"/>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phức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gồm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đơn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vị</a:t>
            </a:r>
            <a:r>
              <a:rPr lang="en-US" sz="2800" dirty="0" smtClean="0">
                <a:solidFill>
                  <a:srgbClr val="0000FF"/>
                </a:solidFill>
                <a:latin typeface="Times New Roman" pitchFamily="18" charset="0"/>
                <a:cs typeface="Times New Roman" pitchFamily="18" charset="0"/>
              </a:rPr>
              <a:t> amino acid </a:t>
            </a:r>
            <a:r>
              <a:rPr lang="en-US" sz="2800" dirty="0" err="1" smtClean="0">
                <a:solidFill>
                  <a:srgbClr val="0000FF"/>
                </a:solidFill>
                <a:latin typeface="Times New Roman" pitchFamily="18" charset="0"/>
                <a:cs typeface="Times New Roman" pitchFamily="18" charset="0"/>
              </a:rPr>
              <a:t>liên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kết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với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nhau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bằng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kết</a:t>
            </a:r>
            <a:r>
              <a:rPr lang="en-US" sz="2800" dirty="0" smtClean="0">
                <a:solidFill>
                  <a:srgbClr val="0000FF"/>
                </a:solidFill>
                <a:latin typeface="Times New Roman" pitchFamily="18" charset="0"/>
                <a:cs typeface="Times New Roman" pitchFamily="18" charset="0"/>
              </a:rPr>
              <a:t> peptide.</a:t>
            </a:r>
          </a:p>
        </p:txBody>
      </p:sp>
      <p:sp>
        <p:nvSpPr>
          <p:cNvPr id="12" name="TextBox 11"/>
          <p:cNvSpPr txBox="1"/>
          <p:nvPr/>
        </p:nvSpPr>
        <p:spPr>
          <a:xfrm>
            <a:off x="0" y="3207654"/>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TÍNH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HỌC</a:t>
            </a:r>
            <a:endParaRPr lang="en-US" sz="2800" b="1" dirty="0" smtClean="0">
              <a:solidFill>
                <a:srgbClr val="0000FF"/>
              </a:solidFill>
              <a:latin typeface="Times New Roman" pitchFamily="18" charset="0"/>
              <a:cs typeface="Times New Roman" pitchFamily="18" charset="0"/>
            </a:endParaRPr>
          </a:p>
        </p:txBody>
      </p:sp>
      <p:sp>
        <p:nvSpPr>
          <p:cNvPr id="13" name="TextBox 12"/>
          <p:cNvSpPr txBox="1"/>
          <p:nvPr/>
        </p:nvSpPr>
        <p:spPr>
          <a:xfrm>
            <a:off x="0" y="3614054"/>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1. </a:t>
            </a:r>
            <a:r>
              <a:rPr lang="en-US" sz="2800" b="1" dirty="0" err="1" smtClean="0">
                <a:solidFill>
                  <a:srgbClr val="0000FF"/>
                </a:solidFill>
                <a:latin typeface="Times New Roman" pitchFamily="18" charset="0"/>
                <a:cs typeface="Times New Roman" pitchFamily="18" charset="0"/>
              </a:rPr>
              <a:t>Phản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ứng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thủy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endParaRPr lang="en-US" sz="2800" b="1" dirty="0" smtClean="0">
              <a:solidFill>
                <a:srgbClr val="0000FF"/>
              </a:solidFill>
              <a:latin typeface="Times New Roman" pitchFamily="18" charset="0"/>
              <a:cs typeface="Times New Roman" pitchFamily="18" charset="0"/>
            </a:endParaRPr>
          </a:p>
        </p:txBody>
      </p:sp>
      <p:sp>
        <p:nvSpPr>
          <p:cNvPr id="14" name="TextBox 13"/>
          <p:cNvSpPr txBox="1"/>
          <p:nvPr/>
        </p:nvSpPr>
        <p:spPr>
          <a:xfrm>
            <a:off x="0" y="4027711"/>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bị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thủy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xúc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tác</a:t>
            </a:r>
            <a:r>
              <a:rPr lang="en-US" sz="2800" dirty="0" smtClean="0">
                <a:solidFill>
                  <a:srgbClr val="0000FF"/>
                </a:solidFill>
                <a:latin typeface="Times New Roman" pitchFamily="18" charset="0"/>
                <a:cs typeface="Times New Roman" pitchFamily="18" charset="0"/>
              </a:rPr>
              <a:t> acid, base </a:t>
            </a:r>
            <a:r>
              <a:rPr lang="en-US" sz="2800" dirty="0" err="1" smtClean="0">
                <a:solidFill>
                  <a:srgbClr val="0000FF"/>
                </a:solidFill>
                <a:latin typeface="Times New Roman" pitchFamily="18" charset="0"/>
                <a:cs typeface="Times New Roman" pitchFamily="18" charset="0"/>
              </a:rPr>
              <a:t>hoặc</a:t>
            </a:r>
            <a:r>
              <a:rPr lang="en-US" sz="2800" dirty="0" smtClean="0">
                <a:solidFill>
                  <a:srgbClr val="0000FF"/>
                </a:solidFill>
                <a:latin typeface="Times New Roman" pitchFamily="18" charset="0"/>
                <a:cs typeface="Times New Roman" pitchFamily="18" charset="0"/>
              </a:rPr>
              <a:t> enzyme</a:t>
            </a:r>
          </a:p>
        </p:txBody>
      </p:sp>
      <p:grpSp>
        <p:nvGrpSpPr>
          <p:cNvPr id="2" name="Group 29"/>
          <p:cNvGrpSpPr/>
          <p:nvPr/>
        </p:nvGrpSpPr>
        <p:grpSpPr>
          <a:xfrm>
            <a:off x="0" y="4368815"/>
            <a:ext cx="12192000" cy="552245"/>
            <a:chOff x="0" y="4760682"/>
            <a:chExt cx="12192000" cy="552245"/>
          </a:xfrm>
        </p:grpSpPr>
        <p:sp>
          <p:nvSpPr>
            <p:cNvPr id="16" name="TextBox 15"/>
            <p:cNvSpPr txBox="1"/>
            <p:nvPr/>
          </p:nvSpPr>
          <p:spPr>
            <a:xfrm>
              <a:off x="0" y="4789707"/>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 </a:t>
              </a:r>
              <a:r>
                <a:rPr lang="vi-VN"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Hỗn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amino acid</a:t>
              </a:r>
              <a:endParaRPr lang="en-US" sz="2800" baseline="-25000" dirty="0" smtClean="0">
                <a:solidFill>
                  <a:srgbClr val="0000FF"/>
                </a:solidFill>
                <a:latin typeface="Times New Roman" pitchFamily="18" charset="0"/>
                <a:cs typeface="Times New Roman" pitchFamily="18" charset="0"/>
              </a:endParaRPr>
            </a:p>
          </p:txBody>
        </p:sp>
        <p:cxnSp>
          <p:nvCxnSpPr>
            <p:cNvPr id="17" name="Straight Arrow Connector 16"/>
            <p:cNvCxnSpPr/>
            <p:nvPr/>
          </p:nvCxnSpPr>
          <p:spPr>
            <a:xfrm>
              <a:off x="3918857" y="5167075"/>
              <a:ext cx="2394857" cy="160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904343" y="4760682"/>
              <a:ext cx="2438400" cy="461665"/>
            </a:xfrm>
            <a:prstGeom prst="rect">
              <a:avLst/>
            </a:prstGeom>
            <a:noFill/>
          </p:spPr>
          <p:txBody>
            <a:bodyPr wrap="square" rtlCol="0">
              <a:spAutoFit/>
            </a:bodyPr>
            <a:lstStyle/>
            <a:p>
              <a:pPr algn="ctr"/>
              <a:r>
                <a:rPr lang="en-US" sz="2400" dirty="0" smtClean="0">
                  <a:solidFill>
                    <a:srgbClr val="0000FF"/>
                  </a:solidFill>
                  <a:latin typeface="Times New Roman" pitchFamily="18" charset="0"/>
                  <a:cs typeface="Times New Roman" pitchFamily="18" charset="0"/>
                </a:rPr>
                <a:t>Acid </a:t>
              </a:r>
              <a:r>
                <a:rPr lang="en-US" sz="2400" dirty="0" err="1" smtClean="0">
                  <a:solidFill>
                    <a:srgbClr val="0000FF"/>
                  </a:solidFill>
                  <a:latin typeface="Times New Roman" pitchFamily="18" charset="0"/>
                  <a:cs typeface="Times New Roman" pitchFamily="18" charset="0"/>
                </a:rPr>
                <a:t>hoặc</a:t>
              </a:r>
              <a:r>
                <a:rPr lang="en-US" sz="2400" dirty="0" smtClean="0">
                  <a:solidFill>
                    <a:srgbClr val="0000FF"/>
                  </a:solidFill>
                  <a:latin typeface="Times New Roman" pitchFamily="18" charset="0"/>
                  <a:cs typeface="Times New Roman" pitchFamily="18" charset="0"/>
                </a:rPr>
                <a:t> base, </a:t>
              </a:r>
              <a:r>
                <a:rPr lang="en-US" sz="2400" dirty="0" err="1" smtClean="0">
                  <a:solidFill>
                    <a:srgbClr val="0000FF"/>
                  </a:solidFill>
                  <a:latin typeface="Times New Roman" pitchFamily="18" charset="0"/>
                  <a:cs typeface="Times New Roman" pitchFamily="18" charset="0"/>
                </a:rPr>
                <a:t>t</a:t>
              </a:r>
              <a:r>
                <a:rPr lang="en-US" sz="2400" baseline="30000" dirty="0" err="1" smtClean="0">
                  <a:solidFill>
                    <a:srgbClr val="0000FF"/>
                  </a:solidFill>
                  <a:latin typeface="Times New Roman" pitchFamily="18" charset="0"/>
                  <a:cs typeface="Times New Roman" pitchFamily="18" charset="0"/>
                </a:rPr>
                <a:t>0</a:t>
              </a:r>
              <a:endParaRPr lang="en-US" sz="2400" dirty="0">
                <a:solidFill>
                  <a:srgbClr val="0000FF"/>
                </a:solidFill>
                <a:latin typeface="Times New Roman" pitchFamily="18" charset="0"/>
                <a:cs typeface="Times New Roman" pitchFamily="18" charset="0"/>
              </a:endParaRPr>
            </a:p>
          </p:txBody>
        </p:sp>
      </p:grpSp>
      <p:sp>
        <p:nvSpPr>
          <p:cNvPr id="20" name="TextBox 19"/>
          <p:cNvSpPr txBox="1"/>
          <p:nvPr/>
        </p:nvSpPr>
        <p:spPr>
          <a:xfrm>
            <a:off x="0" y="4738917"/>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2. </a:t>
            </a:r>
            <a:r>
              <a:rPr lang="en-US" sz="2800" b="1" dirty="0" err="1" smtClean="0">
                <a:solidFill>
                  <a:srgbClr val="0000FF"/>
                </a:solidFill>
                <a:latin typeface="Times New Roman" pitchFamily="18" charset="0"/>
                <a:cs typeface="Times New Roman" pitchFamily="18" charset="0"/>
              </a:rPr>
              <a:t>Sự</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đông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tụ</a:t>
            </a:r>
            <a:endParaRPr lang="en-US" sz="2800" b="1"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heel(4)">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heel(4)">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trips(upRight)">
                                      <p:cBhvr>
                                        <p:cTn id="17" dur="1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1000" fill="hold"/>
                                        <p:tgtEl>
                                          <p:spTgt spid="2"/>
                                        </p:tgtEl>
                                        <p:attrNameLst>
                                          <p:attrName>ppt_w</p:attrName>
                                        </p:attrNameLst>
                                      </p:cBhvr>
                                      <p:tavLst>
                                        <p:tav tm="0">
                                          <p:val>
                                            <p:fltVal val="0"/>
                                          </p:val>
                                        </p:tav>
                                        <p:tav tm="100000">
                                          <p:val>
                                            <p:strVal val="#ppt_w"/>
                                          </p:val>
                                        </p:tav>
                                      </p:tavLst>
                                    </p:anim>
                                    <p:anim calcmode="lin" valueType="num">
                                      <p:cBhvr>
                                        <p:cTn id="23" dur="1000" fill="hold"/>
                                        <p:tgtEl>
                                          <p:spTgt spid="2"/>
                                        </p:tgtEl>
                                        <p:attrNameLst>
                                          <p:attrName>ppt_h</p:attrName>
                                        </p:attrNameLst>
                                      </p:cBhvr>
                                      <p:tavLst>
                                        <p:tav tm="0">
                                          <p:val>
                                            <p:fltVal val="0"/>
                                          </p:val>
                                        </p:tav>
                                        <p:tav tm="100000">
                                          <p:val>
                                            <p:strVal val="#ppt_h"/>
                                          </p:val>
                                        </p:tav>
                                      </p:tavLst>
                                    </p:anim>
                                    <p:animEffect transition="in" filter="fade">
                                      <p:cBhvr>
                                        <p:cTn id="24" dur="10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4"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heel(4)">
                                      <p:cBhvr>
                                        <p:cTn id="29"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895771" y="1843681"/>
            <a:ext cx="4296229" cy="3539430"/>
          </a:xfrm>
          <a:prstGeom prst="rect">
            <a:avLst/>
          </a:prstGeom>
        </p:spPr>
        <p:txBody>
          <a:bodyPr wrap="square">
            <a:spAutoFit/>
          </a:bodyPr>
          <a:lstStyle/>
          <a:p>
            <a:pPr algn="just">
              <a:buFontTx/>
              <a:buChar char="-"/>
            </a:pPr>
            <a:r>
              <a:rPr lang="en-US" sz="3200" dirty="0" smtClean="0">
                <a:solidFill>
                  <a:srgbClr val="FF00FF"/>
                </a:solidFill>
                <a:latin typeface="Times New Roman" pitchFamily="18" charset="0"/>
                <a:cs typeface="Times New Roman" pitchFamily="18" charset="0"/>
              </a:rPr>
              <a:t> </a:t>
            </a:r>
            <a:r>
              <a:rPr lang="vi-VN" sz="3200" dirty="0" smtClean="0">
                <a:solidFill>
                  <a:srgbClr val="FF00FF"/>
                </a:solidFill>
                <a:latin typeface="Times New Roman" pitchFamily="18" charset="0"/>
                <a:cs typeface="Times New Roman" pitchFamily="18" charset="0"/>
              </a:rPr>
              <a:t>Ống nghiệm 1: lòng trắng trứng tan dần trong nước tạo dung dịch đồng nhất</a:t>
            </a:r>
            <a:r>
              <a:rPr lang="en-US" sz="3200" dirty="0" smtClean="0">
                <a:solidFill>
                  <a:srgbClr val="FF00FF"/>
                </a:solidFill>
                <a:latin typeface="Times New Roman" pitchFamily="18" charset="0"/>
                <a:cs typeface="Times New Roman" pitchFamily="18" charset="0"/>
              </a:rPr>
              <a:t>.</a:t>
            </a:r>
          </a:p>
          <a:p>
            <a:pPr algn="just">
              <a:buFontTx/>
              <a:buChar char="-"/>
            </a:pPr>
            <a:r>
              <a:rPr lang="en-US" sz="3200" dirty="0" smtClean="0">
                <a:solidFill>
                  <a:srgbClr val="FF00FF"/>
                </a:solidFill>
                <a:latin typeface="Times New Roman" pitchFamily="18" charset="0"/>
                <a:cs typeface="Times New Roman" pitchFamily="18" charset="0"/>
              </a:rPr>
              <a:t> </a:t>
            </a:r>
            <a:r>
              <a:rPr lang="vi-VN" sz="3200" dirty="0" smtClean="0">
                <a:solidFill>
                  <a:srgbClr val="FF00FF"/>
                </a:solidFill>
                <a:latin typeface="Times New Roman" pitchFamily="18" charset="0"/>
                <a:cs typeface="Times New Roman" pitchFamily="18" charset="0"/>
              </a:rPr>
              <a:t>Ống nghiệm 2: lòng trắng trứng đông tụ thành chất trắng đục.</a:t>
            </a:r>
            <a:r>
              <a:rPr lang="en-US" sz="3200" dirty="0" smtClean="0">
                <a:solidFill>
                  <a:srgbClr val="FF00FF"/>
                </a:solidFill>
                <a:latin typeface="Times New Roman" pitchFamily="18" charset="0"/>
                <a:cs typeface="Times New Roman" pitchFamily="18" charset="0"/>
              </a:rPr>
              <a:t> </a:t>
            </a:r>
            <a:endParaRPr lang="en-US" sz="3200" dirty="0">
              <a:solidFill>
                <a:srgbClr val="FF00FF"/>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srcRect/>
          <a:stretch>
            <a:fillRect/>
          </a:stretch>
        </p:blipFill>
        <p:spPr bwMode="auto">
          <a:xfrm>
            <a:off x="0" y="449934"/>
            <a:ext cx="7910286" cy="5918174"/>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strips(downRight)">
                                      <p:cBhvr>
                                        <p:cTn id="14" dur="10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strips(downRight)">
                                      <p:cBhvr>
                                        <p:cTn id="19"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28: PROTEIN</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246740"/>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PROTEIN</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Box 9"/>
          <p:cNvSpPr txBox="1"/>
          <p:nvPr/>
        </p:nvSpPr>
        <p:spPr>
          <a:xfrm>
            <a:off x="0" y="645882"/>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bộ</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phận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thực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như</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thịt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trứng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sữa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tóc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sừng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hạt</a:t>
            </a:r>
            <a:r>
              <a:rPr lang="en-US" sz="2800" dirty="0" smtClean="0">
                <a:solidFill>
                  <a:srgbClr val="0000FF"/>
                </a:solidFill>
                <a:latin typeface="Times New Roman" pitchFamily="18" charset="0"/>
                <a:cs typeface="Times New Roman" pitchFamily="18" charset="0"/>
              </a:rPr>
              <a:t>,…</a:t>
            </a:r>
          </a:p>
        </p:txBody>
      </p:sp>
      <p:sp>
        <p:nvSpPr>
          <p:cNvPr id="7" name="TextBox 6"/>
          <p:cNvSpPr txBox="1"/>
          <p:nvPr/>
        </p:nvSpPr>
        <p:spPr>
          <a:xfrm>
            <a:off x="0" y="1516740"/>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CẤU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TẠO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TỬ</a:t>
            </a:r>
            <a:endParaRPr lang="en-US" sz="2800" b="1" dirty="0" smtClean="0">
              <a:solidFill>
                <a:srgbClr val="0000FF"/>
              </a:solidFill>
              <a:latin typeface="Times New Roman" pitchFamily="18" charset="0"/>
              <a:cs typeface="Times New Roman" pitchFamily="18" charset="0"/>
            </a:endParaRPr>
          </a:p>
        </p:txBody>
      </p:sp>
      <p:sp>
        <p:nvSpPr>
          <p:cNvPr id="9" name="TextBox 8"/>
          <p:cNvSpPr txBox="1"/>
          <p:nvPr/>
        </p:nvSpPr>
        <p:spPr>
          <a:xfrm>
            <a:off x="0" y="1915882"/>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khối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lớn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thường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từ</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vạn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đến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triệu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amu</a:t>
            </a:r>
            <a:r>
              <a:rPr lang="en-US" sz="2800" dirty="0" smtClean="0">
                <a:solidFill>
                  <a:srgbClr val="0000FF"/>
                </a:solidFill>
                <a:latin typeface="Times New Roman" pitchFamily="18" charset="0"/>
                <a:cs typeface="Times New Roman" pitchFamily="18" charset="0"/>
              </a:rPr>
              <a:t>.</a:t>
            </a:r>
          </a:p>
        </p:txBody>
      </p:sp>
      <p:sp>
        <p:nvSpPr>
          <p:cNvPr id="11" name="TextBox 10"/>
          <p:cNvSpPr txBox="1"/>
          <p:nvPr/>
        </p:nvSpPr>
        <p:spPr>
          <a:xfrm>
            <a:off x="0" y="2358568"/>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phức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gồm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đơn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vị</a:t>
            </a:r>
            <a:r>
              <a:rPr lang="en-US" sz="2800" dirty="0" smtClean="0">
                <a:solidFill>
                  <a:srgbClr val="0000FF"/>
                </a:solidFill>
                <a:latin typeface="Times New Roman" pitchFamily="18" charset="0"/>
                <a:cs typeface="Times New Roman" pitchFamily="18" charset="0"/>
              </a:rPr>
              <a:t> amino acid </a:t>
            </a:r>
            <a:r>
              <a:rPr lang="en-US" sz="2800" dirty="0" err="1" smtClean="0">
                <a:solidFill>
                  <a:srgbClr val="0000FF"/>
                </a:solidFill>
                <a:latin typeface="Times New Roman" pitchFamily="18" charset="0"/>
                <a:cs typeface="Times New Roman" pitchFamily="18" charset="0"/>
              </a:rPr>
              <a:t>liên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kết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với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nhau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bằng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kết</a:t>
            </a:r>
            <a:r>
              <a:rPr lang="en-US" sz="2800" dirty="0" smtClean="0">
                <a:solidFill>
                  <a:srgbClr val="0000FF"/>
                </a:solidFill>
                <a:latin typeface="Times New Roman" pitchFamily="18" charset="0"/>
                <a:cs typeface="Times New Roman" pitchFamily="18" charset="0"/>
              </a:rPr>
              <a:t> peptide.</a:t>
            </a:r>
          </a:p>
        </p:txBody>
      </p:sp>
      <p:sp>
        <p:nvSpPr>
          <p:cNvPr id="12" name="TextBox 11"/>
          <p:cNvSpPr txBox="1"/>
          <p:nvPr/>
        </p:nvSpPr>
        <p:spPr>
          <a:xfrm>
            <a:off x="0" y="3207654"/>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TÍNH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HỌC</a:t>
            </a:r>
            <a:endParaRPr lang="en-US" sz="2800" b="1" dirty="0" smtClean="0">
              <a:solidFill>
                <a:srgbClr val="0000FF"/>
              </a:solidFill>
              <a:latin typeface="Times New Roman" pitchFamily="18" charset="0"/>
              <a:cs typeface="Times New Roman" pitchFamily="18" charset="0"/>
            </a:endParaRPr>
          </a:p>
        </p:txBody>
      </p:sp>
      <p:sp>
        <p:nvSpPr>
          <p:cNvPr id="13" name="TextBox 12"/>
          <p:cNvSpPr txBox="1"/>
          <p:nvPr/>
        </p:nvSpPr>
        <p:spPr>
          <a:xfrm>
            <a:off x="0" y="3614054"/>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1. </a:t>
            </a:r>
            <a:r>
              <a:rPr lang="en-US" sz="2800" b="1" dirty="0" err="1" smtClean="0">
                <a:solidFill>
                  <a:srgbClr val="0000FF"/>
                </a:solidFill>
                <a:latin typeface="Times New Roman" pitchFamily="18" charset="0"/>
                <a:cs typeface="Times New Roman" pitchFamily="18" charset="0"/>
              </a:rPr>
              <a:t>Phản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ứng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thủy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endParaRPr lang="en-US" sz="2800" b="1" dirty="0" smtClean="0">
              <a:solidFill>
                <a:srgbClr val="0000FF"/>
              </a:solidFill>
              <a:latin typeface="Times New Roman" pitchFamily="18" charset="0"/>
              <a:cs typeface="Times New Roman" pitchFamily="18" charset="0"/>
            </a:endParaRPr>
          </a:p>
        </p:txBody>
      </p:sp>
      <p:sp>
        <p:nvSpPr>
          <p:cNvPr id="14" name="TextBox 13"/>
          <p:cNvSpPr txBox="1"/>
          <p:nvPr/>
        </p:nvSpPr>
        <p:spPr>
          <a:xfrm>
            <a:off x="0" y="4027711"/>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bị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thủy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xúc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tác</a:t>
            </a:r>
            <a:r>
              <a:rPr lang="en-US" sz="2800" dirty="0" smtClean="0">
                <a:solidFill>
                  <a:srgbClr val="0000FF"/>
                </a:solidFill>
                <a:latin typeface="Times New Roman" pitchFamily="18" charset="0"/>
                <a:cs typeface="Times New Roman" pitchFamily="18" charset="0"/>
              </a:rPr>
              <a:t> acid, base </a:t>
            </a:r>
            <a:r>
              <a:rPr lang="en-US" sz="2800" dirty="0" err="1" smtClean="0">
                <a:solidFill>
                  <a:srgbClr val="0000FF"/>
                </a:solidFill>
                <a:latin typeface="Times New Roman" pitchFamily="18" charset="0"/>
                <a:cs typeface="Times New Roman" pitchFamily="18" charset="0"/>
              </a:rPr>
              <a:t>hoặc</a:t>
            </a:r>
            <a:r>
              <a:rPr lang="en-US" sz="2800" dirty="0" smtClean="0">
                <a:solidFill>
                  <a:srgbClr val="0000FF"/>
                </a:solidFill>
                <a:latin typeface="Times New Roman" pitchFamily="18" charset="0"/>
                <a:cs typeface="Times New Roman" pitchFamily="18" charset="0"/>
              </a:rPr>
              <a:t> enzyme</a:t>
            </a:r>
          </a:p>
        </p:txBody>
      </p:sp>
      <p:grpSp>
        <p:nvGrpSpPr>
          <p:cNvPr id="2" name="Group 29"/>
          <p:cNvGrpSpPr/>
          <p:nvPr/>
        </p:nvGrpSpPr>
        <p:grpSpPr>
          <a:xfrm>
            <a:off x="0" y="4368815"/>
            <a:ext cx="12192000" cy="552245"/>
            <a:chOff x="0" y="4760682"/>
            <a:chExt cx="12192000" cy="552245"/>
          </a:xfrm>
        </p:grpSpPr>
        <p:sp>
          <p:nvSpPr>
            <p:cNvPr id="16" name="TextBox 15"/>
            <p:cNvSpPr txBox="1"/>
            <p:nvPr/>
          </p:nvSpPr>
          <p:spPr>
            <a:xfrm>
              <a:off x="0" y="4789707"/>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 </a:t>
              </a:r>
              <a:r>
                <a:rPr lang="vi-VN"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Hỗn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amino acid</a:t>
              </a:r>
              <a:endParaRPr lang="en-US" sz="2800" baseline="-25000" dirty="0" smtClean="0">
                <a:solidFill>
                  <a:srgbClr val="0000FF"/>
                </a:solidFill>
                <a:latin typeface="Times New Roman" pitchFamily="18" charset="0"/>
                <a:cs typeface="Times New Roman" pitchFamily="18" charset="0"/>
              </a:endParaRPr>
            </a:p>
          </p:txBody>
        </p:sp>
        <p:cxnSp>
          <p:nvCxnSpPr>
            <p:cNvPr id="17" name="Straight Arrow Connector 16"/>
            <p:cNvCxnSpPr/>
            <p:nvPr/>
          </p:nvCxnSpPr>
          <p:spPr>
            <a:xfrm>
              <a:off x="3918857" y="5167075"/>
              <a:ext cx="2394857" cy="160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904343" y="4760682"/>
              <a:ext cx="2438400" cy="461665"/>
            </a:xfrm>
            <a:prstGeom prst="rect">
              <a:avLst/>
            </a:prstGeom>
            <a:noFill/>
          </p:spPr>
          <p:txBody>
            <a:bodyPr wrap="square" rtlCol="0">
              <a:spAutoFit/>
            </a:bodyPr>
            <a:lstStyle/>
            <a:p>
              <a:pPr algn="ctr"/>
              <a:r>
                <a:rPr lang="en-US" sz="2400" dirty="0" smtClean="0">
                  <a:solidFill>
                    <a:srgbClr val="0000FF"/>
                  </a:solidFill>
                  <a:latin typeface="Times New Roman" pitchFamily="18" charset="0"/>
                  <a:cs typeface="Times New Roman" pitchFamily="18" charset="0"/>
                </a:rPr>
                <a:t>Acid </a:t>
              </a:r>
              <a:r>
                <a:rPr lang="en-US" sz="2400" dirty="0" err="1" smtClean="0">
                  <a:solidFill>
                    <a:srgbClr val="0000FF"/>
                  </a:solidFill>
                  <a:latin typeface="Times New Roman" pitchFamily="18" charset="0"/>
                  <a:cs typeface="Times New Roman" pitchFamily="18" charset="0"/>
                </a:rPr>
                <a:t>hoặc</a:t>
              </a:r>
              <a:r>
                <a:rPr lang="en-US" sz="2400" dirty="0" smtClean="0">
                  <a:solidFill>
                    <a:srgbClr val="0000FF"/>
                  </a:solidFill>
                  <a:latin typeface="Times New Roman" pitchFamily="18" charset="0"/>
                  <a:cs typeface="Times New Roman" pitchFamily="18" charset="0"/>
                </a:rPr>
                <a:t> base, </a:t>
              </a:r>
              <a:r>
                <a:rPr lang="en-US" sz="2400" dirty="0" err="1" smtClean="0">
                  <a:solidFill>
                    <a:srgbClr val="0000FF"/>
                  </a:solidFill>
                  <a:latin typeface="Times New Roman" pitchFamily="18" charset="0"/>
                  <a:cs typeface="Times New Roman" pitchFamily="18" charset="0"/>
                </a:rPr>
                <a:t>t</a:t>
              </a:r>
              <a:r>
                <a:rPr lang="en-US" sz="2400" baseline="30000" dirty="0" err="1" smtClean="0">
                  <a:solidFill>
                    <a:srgbClr val="0000FF"/>
                  </a:solidFill>
                  <a:latin typeface="Times New Roman" pitchFamily="18" charset="0"/>
                  <a:cs typeface="Times New Roman" pitchFamily="18" charset="0"/>
                </a:rPr>
                <a:t>0</a:t>
              </a:r>
              <a:endParaRPr lang="en-US" sz="2400" dirty="0">
                <a:solidFill>
                  <a:srgbClr val="0000FF"/>
                </a:solidFill>
                <a:latin typeface="Times New Roman" pitchFamily="18" charset="0"/>
                <a:cs typeface="Times New Roman" pitchFamily="18" charset="0"/>
              </a:endParaRPr>
            </a:p>
          </p:txBody>
        </p:sp>
      </p:grpSp>
      <p:sp>
        <p:nvSpPr>
          <p:cNvPr id="20" name="TextBox 19"/>
          <p:cNvSpPr txBox="1"/>
          <p:nvPr/>
        </p:nvSpPr>
        <p:spPr>
          <a:xfrm>
            <a:off x="0" y="4738917"/>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2. </a:t>
            </a:r>
            <a:r>
              <a:rPr lang="en-US" sz="2800" b="1" dirty="0" err="1" smtClean="0">
                <a:solidFill>
                  <a:srgbClr val="0000FF"/>
                </a:solidFill>
                <a:latin typeface="Times New Roman" pitchFamily="18" charset="0"/>
                <a:cs typeface="Times New Roman" pitchFamily="18" charset="0"/>
              </a:rPr>
              <a:t>Sự</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đông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tụ</a:t>
            </a:r>
            <a:endParaRPr lang="en-US" sz="2800" b="1" dirty="0" smtClean="0">
              <a:solidFill>
                <a:srgbClr val="0000FF"/>
              </a:solidFill>
              <a:latin typeface="Times New Roman" pitchFamily="18" charset="0"/>
              <a:cs typeface="Times New Roman" pitchFamily="18" charset="0"/>
            </a:endParaRPr>
          </a:p>
        </p:txBody>
      </p:sp>
      <p:sp>
        <p:nvSpPr>
          <p:cNvPr id="21" name="TextBox 20"/>
          <p:cNvSpPr txBox="1"/>
          <p:nvPr/>
        </p:nvSpPr>
        <p:spPr>
          <a:xfrm>
            <a:off x="0" y="5152575"/>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Protein </a:t>
            </a:r>
            <a:r>
              <a:rPr lang="en-US" sz="2800" dirty="0" err="1" smtClean="0">
                <a:solidFill>
                  <a:srgbClr val="0000FF"/>
                </a:solidFill>
                <a:latin typeface="Times New Roman" pitchFamily="18" charset="0"/>
                <a:cs typeface="Times New Roman" pitchFamily="18" charset="0"/>
              </a:rPr>
              <a:t>bị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tụ</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đun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mặt</a:t>
            </a:r>
            <a:r>
              <a:rPr lang="en-US" sz="2800" dirty="0" smtClean="0">
                <a:solidFill>
                  <a:srgbClr val="0000FF"/>
                </a:solidFill>
                <a:latin typeface="Times New Roman" pitchFamily="18" charset="0"/>
                <a:cs typeface="Times New Roman" pitchFamily="18" charset="0"/>
              </a:rPr>
              <a:t> acid, base.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strips(upRight)">
                                      <p:cBhvr>
                                        <p:cTn id="7"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97600" y="2743566"/>
            <a:ext cx="5994400" cy="1569660"/>
          </a:xfrm>
          <a:prstGeom prst="rect">
            <a:avLst/>
          </a:prstGeom>
        </p:spPr>
        <p:txBody>
          <a:bodyPr wrap="square">
            <a:spAutoFit/>
          </a:bodyPr>
          <a:lstStyle/>
          <a:p>
            <a:pPr algn="just"/>
            <a:r>
              <a:rPr lang="vi-VN" sz="3200" dirty="0" smtClean="0">
                <a:solidFill>
                  <a:srgbClr val="FF00FF"/>
                </a:solidFill>
                <a:latin typeface="Times New Roman" pitchFamily="18" charset="0"/>
                <a:cs typeface="Times New Roman" pitchFamily="18" charset="0"/>
              </a:rPr>
              <a:t>Vì gạch cua có chứa protein, trong quá trình nấu canh cua, protein đông tụ và nổi lên.</a:t>
            </a:r>
            <a:endParaRPr lang="en-US" sz="3200" dirty="0">
              <a:solidFill>
                <a:srgbClr val="FF00FF"/>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1" y="0"/>
            <a:ext cx="6147227" cy="6858000"/>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ppt_w</p:attrName>
                                        </p:attrNameLst>
                                      </p:cBhvr>
                                      <p:tavLst>
                                        <p:tav tm="0">
                                          <p:val>
                                            <p:fltVal val="0"/>
                                          </p:val>
                                        </p:tav>
                                        <p:tav tm="100000">
                                          <p:val>
                                            <p:strVal val="#ppt_w"/>
                                          </p:val>
                                        </p:tav>
                                      </p:tavLst>
                                    </p:anim>
                                    <p:anim calcmode="lin" valueType="num">
                                      <p:cBhvr>
                                        <p:cTn id="8" dur="1000" fill="hold"/>
                                        <p:tgtEl>
                                          <p:spTgt spid="3074"/>
                                        </p:tgtEl>
                                        <p:attrNameLst>
                                          <p:attrName>ppt_h</p:attrName>
                                        </p:attrNameLst>
                                      </p:cBhvr>
                                      <p:tavLst>
                                        <p:tav tm="0">
                                          <p:val>
                                            <p:fltVal val="0"/>
                                          </p:val>
                                        </p:tav>
                                        <p:tav tm="100000">
                                          <p:val>
                                            <p:strVal val="#ppt_h"/>
                                          </p:val>
                                        </p:tav>
                                      </p:tavLst>
                                    </p:anim>
                                    <p:animEffect transition="in" filter="fade">
                                      <p:cBhvr>
                                        <p:cTn id="9" dur="1000"/>
                                        <p:tgtEl>
                                          <p:spTgt spid="3074"/>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strips(downRight)">
                                      <p:cBhvr>
                                        <p:cTn id="14"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288340"/>
            <a:ext cx="12192000" cy="584775"/>
          </a:xfrm>
          <a:prstGeom prst="rect">
            <a:avLst/>
          </a:prstGeom>
        </p:spPr>
        <p:txBody>
          <a:bodyPr wrap="square">
            <a:spAutoFit/>
          </a:bodyPr>
          <a:lstStyle/>
          <a:p>
            <a:pPr algn="ctr"/>
            <a:r>
              <a:rPr lang="en-US" sz="3200" dirty="0" smtClean="0">
                <a:solidFill>
                  <a:srgbClr val="FF00FF"/>
                </a:solidFill>
                <a:latin typeface="Times New Roman" pitchFamily="18" charset="0"/>
                <a:cs typeface="Times New Roman" pitchFamily="18" charset="0"/>
              </a:rPr>
              <a:t>L</a:t>
            </a:r>
            <a:r>
              <a:rPr lang="vi-VN" sz="3200" dirty="0" smtClean="0">
                <a:solidFill>
                  <a:srgbClr val="FF00FF"/>
                </a:solidFill>
                <a:latin typeface="Times New Roman" pitchFamily="18" charset="0"/>
                <a:cs typeface="Times New Roman" pitchFamily="18" charset="0"/>
              </a:rPr>
              <a:t>ông gà cháy, có mùi khét đặc trưng</a:t>
            </a:r>
            <a:endParaRPr lang="en-US" sz="3200" dirty="0">
              <a:solidFill>
                <a:srgbClr val="FF00FF"/>
              </a:solidFill>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srcRect/>
          <a:stretch>
            <a:fillRect/>
          </a:stretch>
        </p:blipFill>
        <p:spPr bwMode="auto">
          <a:xfrm>
            <a:off x="1001465" y="0"/>
            <a:ext cx="10087429" cy="4773516"/>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ppt_w</p:attrName>
                                        </p:attrNameLst>
                                      </p:cBhvr>
                                      <p:tavLst>
                                        <p:tav tm="0">
                                          <p:val>
                                            <p:fltVal val="0"/>
                                          </p:val>
                                        </p:tav>
                                        <p:tav tm="100000">
                                          <p:val>
                                            <p:strVal val="#ppt_w"/>
                                          </p:val>
                                        </p:tav>
                                      </p:tavLst>
                                    </p:anim>
                                    <p:anim calcmode="lin" valueType="num">
                                      <p:cBhvr>
                                        <p:cTn id="8" dur="1000" fill="hold"/>
                                        <p:tgtEl>
                                          <p:spTgt spid="4098"/>
                                        </p:tgtEl>
                                        <p:attrNameLst>
                                          <p:attrName>ppt_h</p:attrName>
                                        </p:attrNameLst>
                                      </p:cBhvr>
                                      <p:tavLst>
                                        <p:tav tm="0">
                                          <p:val>
                                            <p:fltVal val="0"/>
                                          </p:val>
                                        </p:tav>
                                        <p:tav tm="100000">
                                          <p:val>
                                            <p:strVal val="#ppt_h"/>
                                          </p:val>
                                        </p:tav>
                                      </p:tavLst>
                                    </p:anim>
                                    <p:animEffect transition="in" filter="fade">
                                      <p:cBhvr>
                                        <p:cTn id="9" dur="1000"/>
                                        <p:tgtEl>
                                          <p:spTgt spid="4098"/>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strips(downRight)">
                                      <p:cBhvr>
                                        <p:cTn id="14"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Ở ĐẦU KHTN 7-HIỀ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MỞ ĐẦU KHTN 7-HIỀN</Template>
  <TotalTime>3007</TotalTime>
  <Words>1225</Words>
  <Application>Microsoft Office PowerPoint</Application>
  <PresentationFormat>Custom</PresentationFormat>
  <Paragraphs>103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MỞ ĐẦU KHTN 7-HIỀN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Bùi Thị Thu Hiền</dc:creator>
  <cp:lastModifiedBy>Admin</cp:lastModifiedBy>
  <cp:revision>684</cp:revision>
  <dcterms:created xsi:type="dcterms:W3CDTF">2022-07-11T10:05:56Z</dcterms:created>
  <dcterms:modified xsi:type="dcterms:W3CDTF">2025-02-16T08:45:50Z</dcterms:modified>
</cp:coreProperties>
</file>