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80" r:id="rId4"/>
    <p:sldId id="258" r:id="rId5"/>
    <p:sldId id="281" r:id="rId6"/>
    <p:sldId id="282" r:id="rId7"/>
    <p:sldId id="283" r:id="rId8"/>
    <p:sldId id="284" r:id="rId9"/>
    <p:sldId id="285" r:id="rId10"/>
    <p:sldId id="264" r:id="rId11"/>
    <p:sldId id="286" r:id="rId12"/>
    <p:sldId id="287" r:id="rId13"/>
    <p:sldId id="289" r:id="rId14"/>
    <p:sldId id="269" r:id="rId15"/>
    <p:sldId id="290" r:id="rId16"/>
    <p:sldId id="288" r:id="rId17"/>
    <p:sldId id="291" r:id="rId18"/>
    <p:sldId id="271" r:id="rId19"/>
    <p:sldId id="272" r:id="rId20"/>
    <p:sldId id="273" r:id="rId21"/>
    <p:sldId id="292" r:id="rId22"/>
    <p:sldId id="293" r:id="rId23"/>
    <p:sldId id="275"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6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4CED8F-4F0B-43D4-B653-A5447099B38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63CB-DAD9-46FE-816E-8DA248D335E6}" type="slidenum">
              <a:rPr lang="en-US" smtClean="0"/>
              <a:t>‹#›</a:t>
            </a:fld>
            <a:endParaRPr lang="en-US"/>
          </a:p>
        </p:txBody>
      </p:sp>
    </p:spTree>
    <p:extLst>
      <p:ext uri="{BB962C8B-B14F-4D97-AF65-F5344CB8AC3E}">
        <p14:creationId xmlns:p14="http://schemas.microsoft.com/office/powerpoint/2010/main" val="367062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4CED8F-4F0B-43D4-B653-A5447099B38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63CB-DAD9-46FE-816E-8DA248D335E6}" type="slidenum">
              <a:rPr lang="en-US" smtClean="0"/>
              <a:t>‹#›</a:t>
            </a:fld>
            <a:endParaRPr lang="en-US"/>
          </a:p>
        </p:txBody>
      </p:sp>
    </p:spTree>
    <p:extLst>
      <p:ext uri="{BB962C8B-B14F-4D97-AF65-F5344CB8AC3E}">
        <p14:creationId xmlns:p14="http://schemas.microsoft.com/office/powerpoint/2010/main" val="385017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4CED8F-4F0B-43D4-B653-A5447099B38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63CB-DAD9-46FE-816E-8DA248D335E6}" type="slidenum">
              <a:rPr lang="en-US" smtClean="0"/>
              <a:t>‹#›</a:t>
            </a:fld>
            <a:endParaRPr lang="en-US"/>
          </a:p>
        </p:txBody>
      </p:sp>
    </p:spTree>
    <p:extLst>
      <p:ext uri="{BB962C8B-B14F-4D97-AF65-F5344CB8AC3E}">
        <p14:creationId xmlns:p14="http://schemas.microsoft.com/office/powerpoint/2010/main" val="363061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4CED8F-4F0B-43D4-B653-A5447099B38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63CB-DAD9-46FE-816E-8DA248D335E6}" type="slidenum">
              <a:rPr lang="en-US" smtClean="0"/>
              <a:t>‹#›</a:t>
            </a:fld>
            <a:endParaRPr lang="en-US"/>
          </a:p>
        </p:txBody>
      </p:sp>
    </p:spTree>
    <p:extLst>
      <p:ext uri="{BB962C8B-B14F-4D97-AF65-F5344CB8AC3E}">
        <p14:creationId xmlns:p14="http://schemas.microsoft.com/office/powerpoint/2010/main" val="149603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4CED8F-4F0B-43D4-B653-A5447099B38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63CB-DAD9-46FE-816E-8DA248D335E6}" type="slidenum">
              <a:rPr lang="en-US" smtClean="0"/>
              <a:t>‹#›</a:t>
            </a:fld>
            <a:endParaRPr lang="en-US"/>
          </a:p>
        </p:txBody>
      </p:sp>
    </p:spTree>
    <p:extLst>
      <p:ext uri="{BB962C8B-B14F-4D97-AF65-F5344CB8AC3E}">
        <p14:creationId xmlns:p14="http://schemas.microsoft.com/office/powerpoint/2010/main" val="143176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4CED8F-4F0B-43D4-B653-A5447099B38F}"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63CB-DAD9-46FE-816E-8DA248D335E6}" type="slidenum">
              <a:rPr lang="en-US" smtClean="0"/>
              <a:t>‹#›</a:t>
            </a:fld>
            <a:endParaRPr lang="en-US"/>
          </a:p>
        </p:txBody>
      </p:sp>
    </p:spTree>
    <p:extLst>
      <p:ext uri="{BB962C8B-B14F-4D97-AF65-F5344CB8AC3E}">
        <p14:creationId xmlns:p14="http://schemas.microsoft.com/office/powerpoint/2010/main" val="163563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4CED8F-4F0B-43D4-B653-A5447099B38F}" type="datetimeFigureOut">
              <a:rPr lang="en-US" smtClean="0"/>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763CB-DAD9-46FE-816E-8DA248D335E6}" type="slidenum">
              <a:rPr lang="en-US" smtClean="0"/>
              <a:t>‹#›</a:t>
            </a:fld>
            <a:endParaRPr lang="en-US"/>
          </a:p>
        </p:txBody>
      </p:sp>
    </p:spTree>
    <p:extLst>
      <p:ext uri="{BB962C8B-B14F-4D97-AF65-F5344CB8AC3E}">
        <p14:creationId xmlns:p14="http://schemas.microsoft.com/office/powerpoint/2010/main" val="378513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4CED8F-4F0B-43D4-B653-A5447099B38F}" type="datetimeFigureOut">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763CB-DAD9-46FE-816E-8DA248D335E6}" type="slidenum">
              <a:rPr lang="en-US" smtClean="0"/>
              <a:t>‹#›</a:t>
            </a:fld>
            <a:endParaRPr lang="en-US"/>
          </a:p>
        </p:txBody>
      </p:sp>
    </p:spTree>
    <p:extLst>
      <p:ext uri="{BB962C8B-B14F-4D97-AF65-F5344CB8AC3E}">
        <p14:creationId xmlns:p14="http://schemas.microsoft.com/office/powerpoint/2010/main" val="311367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CED8F-4F0B-43D4-B653-A5447099B38F}" type="datetimeFigureOut">
              <a:rPr lang="en-US" smtClean="0"/>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763CB-DAD9-46FE-816E-8DA248D335E6}" type="slidenum">
              <a:rPr lang="en-US" smtClean="0"/>
              <a:t>‹#›</a:t>
            </a:fld>
            <a:endParaRPr lang="en-US"/>
          </a:p>
        </p:txBody>
      </p:sp>
    </p:spTree>
    <p:extLst>
      <p:ext uri="{BB962C8B-B14F-4D97-AF65-F5344CB8AC3E}">
        <p14:creationId xmlns:p14="http://schemas.microsoft.com/office/powerpoint/2010/main" val="36059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4CED8F-4F0B-43D4-B653-A5447099B38F}"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63CB-DAD9-46FE-816E-8DA248D335E6}" type="slidenum">
              <a:rPr lang="en-US" smtClean="0"/>
              <a:t>‹#›</a:t>
            </a:fld>
            <a:endParaRPr lang="en-US"/>
          </a:p>
        </p:txBody>
      </p:sp>
    </p:spTree>
    <p:extLst>
      <p:ext uri="{BB962C8B-B14F-4D97-AF65-F5344CB8AC3E}">
        <p14:creationId xmlns:p14="http://schemas.microsoft.com/office/powerpoint/2010/main" val="42912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4CED8F-4F0B-43D4-B653-A5447099B38F}"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63CB-DAD9-46FE-816E-8DA248D335E6}" type="slidenum">
              <a:rPr lang="en-US" smtClean="0"/>
              <a:t>‹#›</a:t>
            </a:fld>
            <a:endParaRPr lang="en-US"/>
          </a:p>
        </p:txBody>
      </p:sp>
    </p:spTree>
    <p:extLst>
      <p:ext uri="{BB962C8B-B14F-4D97-AF65-F5344CB8AC3E}">
        <p14:creationId xmlns:p14="http://schemas.microsoft.com/office/powerpoint/2010/main" val="166789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CED8F-4F0B-43D4-B653-A5447099B38F}" type="datetimeFigureOut">
              <a:rPr lang="en-US" smtClean="0"/>
              <a:t>2/17/2025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63CB-DAD9-46FE-816E-8DA248D335E6}" type="slidenum">
              <a:rPr lang="en-US" smtClean="0"/>
              <a:t>‹#›</a:t>
            </a:fld>
            <a:endParaRPr lang="en-US"/>
          </a:p>
        </p:txBody>
      </p:sp>
    </p:spTree>
    <p:extLst>
      <p:ext uri="{BB962C8B-B14F-4D97-AF65-F5344CB8AC3E}">
        <p14:creationId xmlns:p14="http://schemas.microsoft.com/office/powerpoint/2010/main" val="372134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554" name="Group 167"/>
          <p:cNvGrpSpPr>
            <a:grpSpLocks/>
          </p:cNvGrpSpPr>
          <p:nvPr/>
        </p:nvGrpSpPr>
        <p:grpSpPr bwMode="auto">
          <a:xfrm>
            <a:off x="1524000" y="-9525"/>
            <a:ext cx="9144000" cy="6858000"/>
            <a:chOff x="0" y="192"/>
            <a:chExt cx="5760" cy="3936"/>
          </a:xfrm>
        </p:grpSpPr>
        <p:grpSp>
          <p:nvGrpSpPr>
            <p:cNvPr id="151573" name="Group 168"/>
            <p:cNvGrpSpPr>
              <a:grpSpLocks/>
            </p:cNvGrpSpPr>
            <p:nvPr/>
          </p:nvGrpSpPr>
          <p:grpSpPr bwMode="auto">
            <a:xfrm>
              <a:off x="0" y="336"/>
              <a:ext cx="5760" cy="3700"/>
              <a:chOff x="0" y="336"/>
              <a:chExt cx="5760" cy="3700"/>
            </a:xfrm>
          </p:grpSpPr>
          <p:pic>
            <p:nvPicPr>
              <p:cNvPr id="151576" name="Picture 169"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84"/>
                <a:ext cx="5760"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77" name="Picture 170"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
                <a:ext cx="576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1574" name="Picture 171"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48" y="2136"/>
              <a:ext cx="3936"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75" name="Picture 172"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3671" y="2135"/>
              <a:ext cx="39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1555" name="Picture 2" descr="Hoa 000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381750"/>
            <a:ext cx="30480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6" name="Picture 3" descr="Hoa 000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
            <a:ext cx="30480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7" name="Picture 4" descr="Hoa 000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381750"/>
            <a:ext cx="299085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8" name="Picture 5" descr="Hoa 000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3188"/>
            <a:ext cx="299085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9" name="Picture 6" descr="Hoa 000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381750"/>
            <a:ext cx="314325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0" name="Picture 7" descr="Hoa 000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3188"/>
            <a:ext cx="314325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1" name="Picture 8" descr="Hoa 000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 y="4686300"/>
            <a:ext cx="299085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2" name="Picture 9" descr="Hoa 000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0500" y="1638300"/>
            <a:ext cx="314325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3" name="Picture 10" descr="Hoa 000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934452" y="4686300"/>
            <a:ext cx="299085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4" name="Picture 11" descr="Hoa 000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858252" y="1666875"/>
            <a:ext cx="314325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3" name="WordArt 12"/>
          <p:cNvSpPr>
            <a:spLocks noChangeArrowheads="1" noChangeShapeType="1" noTextEdit="1"/>
          </p:cNvSpPr>
          <p:nvPr/>
        </p:nvSpPr>
        <p:spPr bwMode="auto">
          <a:xfrm>
            <a:off x="3581405" y="381000"/>
            <a:ext cx="4848225" cy="2286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vi-VN" sz="3600" kern="10" dirty="0">
                <a:ln w="9525">
                  <a:solidFill>
                    <a:srgbClr val="FF0000"/>
                  </a:solidFill>
                  <a:round/>
                  <a:headEnd/>
                  <a:tailEnd/>
                </a:ln>
                <a:solidFill>
                  <a:srgbClr val="FFFFFF"/>
                </a:solidFill>
                <a:latin typeface="Times New Roman"/>
                <a:cs typeface="Times New Roman"/>
              </a:rPr>
              <a:t>UBND  </a:t>
            </a:r>
            <a:r>
              <a:rPr lang="en-US" sz="3600" kern="10" dirty="0">
                <a:ln w="9525">
                  <a:solidFill>
                    <a:srgbClr val="FF0000"/>
                  </a:solidFill>
                  <a:round/>
                  <a:headEnd/>
                  <a:tailEnd/>
                </a:ln>
                <a:solidFill>
                  <a:srgbClr val="FFFFFF"/>
                </a:solidFill>
                <a:latin typeface="Times New Roman"/>
                <a:cs typeface="Times New Roman"/>
              </a:rPr>
              <a:t>THỊ XÃ</a:t>
            </a:r>
            <a:r>
              <a:rPr lang="vi-VN" sz="3600" kern="10" dirty="0">
                <a:ln w="9525">
                  <a:solidFill>
                    <a:srgbClr val="FF0000"/>
                  </a:solidFill>
                  <a:round/>
                  <a:headEnd/>
                  <a:tailEnd/>
                </a:ln>
                <a:solidFill>
                  <a:srgbClr val="FFFFFF"/>
                </a:solidFill>
                <a:latin typeface="Times New Roman"/>
                <a:cs typeface="Times New Roman"/>
              </a:rPr>
              <a:t> HOÀI NHƠN</a:t>
            </a:r>
            <a:endParaRPr lang="en-US" sz="3600" kern="10" dirty="0">
              <a:ln w="9525">
                <a:solidFill>
                  <a:srgbClr val="FF0000"/>
                </a:solidFill>
                <a:round/>
                <a:headEnd/>
                <a:tailEnd/>
              </a:ln>
              <a:solidFill>
                <a:srgbClr val="FFFFFF"/>
              </a:solidFill>
              <a:latin typeface="Times New Roman"/>
              <a:cs typeface="Times New Roman"/>
            </a:endParaRPr>
          </a:p>
        </p:txBody>
      </p:sp>
      <p:sp>
        <p:nvSpPr>
          <p:cNvPr id="4124" name="WordArt 28"/>
          <p:cNvSpPr>
            <a:spLocks noChangeArrowheads="1" noChangeShapeType="1" noTextEdit="1"/>
          </p:cNvSpPr>
          <p:nvPr/>
        </p:nvSpPr>
        <p:spPr bwMode="auto">
          <a:xfrm>
            <a:off x="4038600" y="762003"/>
            <a:ext cx="3962400" cy="36195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vi-VN" sz="2000" kern="10" dirty="0">
                <a:ln w="12700">
                  <a:solidFill>
                    <a:srgbClr val="3333CC"/>
                  </a:solidFill>
                  <a:round/>
                  <a:headEnd/>
                  <a:tailEnd/>
                </a:ln>
                <a:solidFill>
                  <a:srgbClr val="FF0000">
                    <a:alpha val="50195"/>
                  </a:srgbClr>
                </a:solidFill>
                <a:effectLst>
                  <a:outerShdw dist="45791" dir="2021404" algn="ctr" rotWithShape="0">
                    <a:srgbClr val="9999FF"/>
                  </a:outerShdw>
                </a:effectLst>
                <a:latin typeface="Times New Roman"/>
                <a:cs typeface="Times New Roman"/>
              </a:rPr>
              <a:t>TRƯỜNG THCS HOÀI  THANH TÂY </a:t>
            </a:r>
            <a:endParaRPr lang="en-US" sz="2000" kern="10" dirty="0">
              <a:ln w="12700">
                <a:solidFill>
                  <a:srgbClr val="3333CC"/>
                </a:solidFill>
                <a:round/>
                <a:headEnd/>
                <a:tailEnd/>
              </a:ln>
              <a:solidFill>
                <a:srgbClr val="FF0000">
                  <a:alpha val="50195"/>
                </a:srgbClr>
              </a:solidFill>
              <a:effectLst>
                <a:outerShdw dist="45791" dir="2021404" algn="ctr" rotWithShape="0">
                  <a:srgbClr val="9999FF"/>
                </a:outerShdw>
              </a:effectLst>
              <a:latin typeface="Times New Roman"/>
              <a:cs typeface="Times New Roman"/>
            </a:endParaRPr>
          </a:p>
        </p:txBody>
      </p:sp>
      <p:sp>
        <p:nvSpPr>
          <p:cNvPr id="119954" name="WordArt 146"/>
          <p:cNvSpPr>
            <a:spLocks noChangeArrowheads="1" noChangeShapeType="1" noTextEdit="1"/>
          </p:cNvSpPr>
          <p:nvPr/>
        </p:nvSpPr>
        <p:spPr bwMode="auto">
          <a:xfrm>
            <a:off x="3171825" y="1609513"/>
            <a:ext cx="5791200" cy="978044"/>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2000" i="1" kern="10" dirty="0" err="1">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Giáo</a:t>
            </a:r>
            <a:r>
              <a:rPr lang="en-US" sz="2000" i="1"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a:t>
            </a:r>
            <a:r>
              <a:rPr lang="en-US" sz="2000" i="1" kern="10" dirty="0" err="1">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viên</a:t>
            </a:r>
            <a:r>
              <a:rPr lang="en-US" sz="2000" i="1"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 </a:t>
            </a:r>
            <a:r>
              <a:rPr lang="vi-VN" sz="2000" i="1"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LÊ CHÍ LONG </a:t>
            </a:r>
            <a:endParaRPr lang="en-US" sz="2000" i="1"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endParaRPr>
          </a:p>
          <a:p>
            <a:pPr algn="ctr" fontAlgn="base">
              <a:spcBef>
                <a:spcPct val="0"/>
              </a:spcBef>
              <a:spcAft>
                <a:spcPct val="0"/>
              </a:spcAft>
              <a:defRPr/>
            </a:pPr>
            <a:r>
              <a:rPr lang="en-US" sz="2000" i="1" kern="10" dirty="0" err="1">
                <a:ln w="9525">
                  <a:solidFill>
                    <a:srgbClr val="000000"/>
                  </a:solidFill>
                  <a:round/>
                  <a:headEnd/>
                  <a:tailEnd/>
                </a:ln>
                <a:solidFill>
                  <a:srgbClr val="0000FF"/>
                </a:solidFill>
                <a:effectLst>
                  <a:outerShdw dist="35921" dir="2700000" algn="ctr" rotWithShape="0">
                    <a:srgbClr val="808080">
                      <a:alpha val="79999"/>
                    </a:srgbClr>
                  </a:outerShdw>
                </a:effectLst>
                <a:latin typeface="Times New Roman"/>
                <a:cs typeface="Times New Roman"/>
              </a:rPr>
              <a:t>Tổ</a:t>
            </a:r>
            <a:r>
              <a:rPr lang="en-US" sz="2000" i="1" kern="10" dirty="0">
                <a:ln w="9525">
                  <a:solidFill>
                    <a:srgbClr val="000000"/>
                  </a:solidFill>
                  <a:round/>
                  <a:headEnd/>
                  <a:tailEnd/>
                </a:ln>
                <a:solidFill>
                  <a:srgbClr val="0000FF"/>
                </a:solidFill>
                <a:effectLst>
                  <a:outerShdw dist="35921" dir="2700000" algn="ctr" rotWithShape="0">
                    <a:srgbClr val="808080">
                      <a:alpha val="79999"/>
                    </a:srgbClr>
                  </a:outerShdw>
                </a:effectLst>
                <a:latin typeface="Times New Roman"/>
                <a:cs typeface="Times New Roman"/>
              </a:rPr>
              <a:t>: KHTN - CN</a:t>
            </a:r>
          </a:p>
        </p:txBody>
      </p:sp>
      <p:pic>
        <p:nvPicPr>
          <p:cNvPr id="3094" name="Picture 144" descr="dovec"/>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92313" y="2349500"/>
            <a:ext cx="1524000"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71" name="Picture 24" descr="ATO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
            <a:ext cx="2057400" cy="154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C48B45C-E35C-687D-D5FA-59213C274AFD}"/>
              </a:ext>
            </a:extLst>
          </p:cNvPr>
          <p:cNvSpPr txBox="1"/>
          <p:nvPr/>
        </p:nvSpPr>
        <p:spPr>
          <a:xfrm>
            <a:off x="4495800" y="5562600"/>
            <a:ext cx="2819400" cy="369332"/>
          </a:xfrm>
          <a:prstGeom prst="rect">
            <a:avLst/>
          </a:prstGeom>
          <a:noFill/>
        </p:spPr>
        <p:txBody>
          <a:bodyPr wrap="square" rtlCol="0">
            <a:spAutoFit/>
          </a:bodyPr>
          <a:lstStyle/>
          <a:p>
            <a:r>
              <a:rPr lang="vi-VN" dirty="0"/>
              <a:t>NĂM HỌC : 2024 - 2025</a:t>
            </a:r>
            <a:endParaRPr lang="en-US" dirty="0"/>
          </a:p>
        </p:txBody>
      </p:sp>
      <p:sp>
        <p:nvSpPr>
          <p:cNvPr id="3" name="TextBox 1"/>
          <p:cNvSpPr txBox="1">
            <a:spLocks noChangeArrowheads="1"/>
          </p:cNvSpPr>
          <p:nvPr/>
        </p:nvSpPr>
        <p:spPr bwMode="auto">
          <a:xfrm>
            <a:off x="3128991" y="3004690"/>
            <a:ext cx="6096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0" fontAlgn="base" hangingPunct="0">
              <a:spcBef>
                <a:spcPct val="0"/>
              </a:spcBef>
              <a:spcAft>
                <a:spcPct val="0"/>
              </a:spcAft>
            </a:pPr>
            <a:r>
              <a:rPr lang="vi-VN" sz="3200" b="1" dirty="0">
                <a:solidFill>
                  <a:srgbClr val="FF0000"/>
                </a:solidFill>
                <a:latin typeface="Times New Roman" pitchFamily="18" charset="0"/>
                <a:cs typeface="Times New Roman" pitchFamily="18" charset="0"/>
              </a:rPr>
              <a:t>SỰ NỞ VÌ NHIỆT</a:t>
            </a:r>
          </a:p>
          <a:p>
            <a:pPr algn="ctr" eaLnBrk="0" fontAlgn="base" hangingPunct="0">
              <a:spcBef>
                <a:spcPct val="0"/>
              </a:spcBef>
              <a:spcAft>
                <a:spcPct val="0"/>
              </a:spcAft>
            </a:pPr>
            <a:r>
              <a:rPr lang="vi-VN" sz="3200" b="1" dirty="0">
                <a:solidFill>
                  <a:srgbClr val="FF0000"/>
                </a:solidFill>
                <a:latin typeface="Times New Roman" pitchFamily="18" charset="0"/>
                <a:cs typeface="Times New Roman" pitchFamily="18" charset="0"/>
              </a:rPr>
              <a:t>Thực hiện tiết 87 đến 89</a:t>
            </a:r>
            <a:r>
              <a:rPr lang="en-US" sz="32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251429617"/>
      </p:ext>
    </p:extLst>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123"/>
                                        </p:tgtEl>
                                        <p:attrNameLst>
                                          <p:attrName>style.visibility</p:attrName>
                                        </p:attrNameLst>
                                      </p:cBhvr>
                                      <p:to>
                                        <p:strVal val="visible"/>
                                      </p:to>
                                    </p:set>
                                    <p:animEffect transition="in" filter="diamond(in)">
                                      <p:cBhvr>
                                        <p:cTn id="7" dur="500"/>
                                        <p:tgtEl>
                                          <p:spTgt spid="4123"/>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124"/>
                                        </p:tgtEl>
                                        <p:attrNameLst>
                                          <p:attrName>style.visibility</p:attrName>
                                        </p:attrNameLst>
                                      </p:cBhvr>
                                      <p:to>
                                        <p:strVal val="visible"/>
                                      </p:to>
                                    </p:set>
                                    <p:anim calcmode="lin" valueType="num">
                                      <p:cBhvr>
                                        <p:cTn id="11" dur="500" fill="hold"/>
                                        <p:tgtEl>
                                          <p:spTgt spid="4124"/>
                                        </p:tgtEl>
                                        <p:attrNameLst>
                                          <p:attrName>ppt_w</p:attrName>
                                        </p:attrNameLst>
                                      </p:cBhvr>
                                      <p:tavLst>
                                        <p:tav tm="0">
                                          <p:val>
                                            <p:fltVal val="0"/>
                                          </p:val>
                                        </p:tav>
                                        <p:tav tm="100000">
                                          <p:val>
                                            <p:strVal val="#ppt_w"/>
                                          </p:val>
                                        </p:tav>
                                      </p:tavLst>
                                    </p:anim>
                                    <p:anim calcmode="lin" valueType="num">
                                      <p:cBhvr>
                                        <p:cTn id="12" dur="500" fill="hold"/>
                                        <p:tgtEl>
                                          <p:spTgt spid="4124"/>
                                        </p:tgtEl>
                                        <p:attrNameLst>
                                          <p:attrName>ppt_h</p:attrName>
                                        </p:attrNameLst>
                                      </p:cBhvr>
                                      <p:tavLst>
                                        <p:tav tm="0">
                                          <p:val>
                                            <p:fltVal val="0"/>
                                          </p:val>
                                        </p:tav>
                                        <p:tav tm="100000">
                                          <p:val>
                                            <p:strVal val="#ppt_h"/>
                                          </p:val>
                                        </p:tav>
                                      </p:tavLst>
                                    </p:anim>
                                    <p:animEffect transition="in" filter="fade">
                                      <p:cBhvr>
                                        <p:cTn id="13" dur="500"/>
                                        <p:tgtEl>
                                          <p:spTgt spid="4124"/>
                                        </p:tgtEl>
                                      </p:cBhvr>
                                    </p:animEffect>
                                  </p:childTnLst>
                                </p:cTn>
                              </p:par>
                            </p:childTnLst>
                          </p:cTn>
                        </p:par>
                        <p:par>
                          <p:cTn id="14" fill="hold" nodeType="afterGroup">
                            <p:stCondLst>
                              <p:cond delay="1000"/>
                            </p:stCondLst>
                            <p:childTnLst>
                              <p:par>
                                <p:cTn id="15" presetID="26" presetClass="entr" presetSubtype="0" fill="hold" nodeType="afterEffect">
                                  <p:stCondLst>
                                    <p:cond delay="500"/>
                                  </p:stCondLst>
                                  <p:childTnLst>
                                    <p:set>
                                      <p:cBhvr>
                                        <p:cTn id="16" dur="1" fill="hold">
                                          <p:stCondLst>
                                            <p:cond delay="0"/>
                                          </p:stCondLst>
                                        </p:cTn>
                                        <p:tgtEl>
                                          <p:spTgt spid="119954"/>
                                        </p:tgtEl>
                                        <p:attrNameLst>
                                          <p:attrName>style.visibility</p:attrName>
                                        </p:attrNameLst>
                                      </p:cBhvr>
                                      <p:to>
                                        <p:strVal val="visible"/>
                                      </p:to>
                                    </p:set>
                                    <p:animEffect transition="in" filter="wipe(down)">
                                      <p:cBhvr>
                                        <p:cTn id="17" dur="290">
                                          <p:stCondLst>
                                            <p:cond delay="0"/>
                                          </p:stCondLst>
                                        </p:cTn>
                                        <p:tgtEl>
                                          <p:spTgt spid="119954"/>
                                        </p:tgtEl>
                                      </p:cBhvr>
                                    </p:animEffect>
                                    <p:anim calcmode="lin" valueType="num">
                                      <p:cBhvr>
                                        <p:cTn id="18" dur="911" tmFilter="0,0; 0.14,0.36; 0.43,0.73; 0.71,0.91; 1.0,1.0">
                                          <p:stCondLst>
                                            <p:cond delay="0"/>
                                          </p:stCondLst>
                                        </p:cTn>
                                        <p:tgtEl>
                                          <p:spTgt spid="119954"/>
                                        </p:tgtEl>
                                        <p:attrNameLst>
                                          <p:attrName>ppt_x</p:attrName>
                                        </p:attrNameLst>
                                      </p:cBhvr>
                                      <p:tavLst>
                                        <p:tav tm="0">
                                          <p:val>
                                            <p:strVal val="#ppt_x-0.25"/>
                                          </p:val>
                                        </p:tav>
                                        <p:tav tm="100000">
                                          <p:val>
                                            <p:strVal val="#ppt_x"/>
                                          </p:val>
                                        </p:tav>
                                      </p:tavLst>
                                    </p:anim>
                                    <p:anim calcmode="lin" valueType="num">
                                      <p:cBhvr>
                                        <p:cTn id="19" dur="332" tmFilter="0.0,0.0; 0.25,0.07; 0.50,0.2; 0.75,0.467; 1.0,1.0">
                                          <p:stCondLst>
                                            <p:cond delay="0"/>
                                          </p:stCondLst>
                                        </p:cTn>
                                        <p:tgtEl>
                                          <p:spTgt spid="119954"/>
                                        </p:tgtEl>
                                        <p:attrNameLst>
                                          <p:attrName>ppt_y</p:attrName>
                                        </p:attrNameLst>
                                      </p:cBhvr>
                                      <p:tavLst>
                                        <p:tav tm="0" fmla="#ppt_y-sin(pi*$)/3">
                                          <p:val>
                                            <p:fltVal val="0.5"/>
                                          </p:val>
                                        </p:tav>
                                        <p:tav tm="100000">
                                          <p:val>
                                            <p:fltVal val="1"/>
                                          </p:val>
                                        </p:tav>
                                      </p:tavLst>
                                    </p:anim>
                                    <p:anim calcmode="lin" valueType="num">
                                      <p:cBhvr>
                                        <p:cTn id="20" dur="332" tmFilter="0, 0; 0.125,0.2665; 0.25,0.4; 0.375,0.465; 0.5,0.5;  0.625,0.535; 0.75,0.6; 0.875,0.7335; 1,1">
                                          <p:stCondLst>
                                            <p:cond delay="332"/>
                                          </p:stCondLst>
                                        </p:cTn>
                                        <p:tgtEl>
                                          <p:spTgt spid="119954"/>
                                        </p:tgtEl>
                                        <p:attrNameLst>
                                          <p:attrName>ppt_y</p:attrName>
                                        </p:attrNameLst>
                                      </p:cBhvr>
                                      <p:tavLst>
                                        <p:tav tm="0" fmla="#ppt_y-sin(pi*$)/9">
                                          <p:val>
                                            <p:fltVal val="0"/>
                                          </p:val>
                                        </p:tav>
                                        <p:tav tm="100000">
                                          <p:val>
                                            <p:fltVal val="1"/>
                                          </p:val>
                                        </p:tav>
                                      </p:tavLst>
                                    </p:anim>
                                    <p:anim calcmode="lin" valueType="num">
                                      <p:cBhvr>
                                        <p:cTn id="21" dur="166" tmFilter="0, 0; 0.125,0.2665; 0.25,0.4; 0.375,0.465; 0.5,0.5;  0.625,0.535; 0.75,0.6; 0.875,0.7335; 1,1">
                                          <p:stCondLst>
                                            <p:cond delay="662"/>
                                          </p:stCondLst>
                                        </p:cTn>
                                        <p:tgtEl>
                                          <p:spTgt spid="119954"/>
                                        </p:tgtEl>
                                        <p:attrNameLst>
                                          <p:attrName>ppt_y</p:attrName>
                                        </p:attrNameLst>
                                      </p:cBhvr>
                                      <p:tavLst>
                                        <p:tav tm="0" fmla="#ppt_y-sin(pi*$)/27">
                                          <p:val>
                                            <p:fltVal val="0"/>
                                          </p:val>
                                        </p:tav>
                                        <p:tav tm="100000">
                                          <p:val>
                                            <p:fltVal val="1"/>
                                          </p:val>
                                        </p:tav>
                                      </p:tavLst>
                                    </p:anim>
                                    <p:anim calcmode="lin" valueType="num">
                                      <p:cBhvr>
                                        <p:cTn id="22" dur="82" tmFilter="0, 0; 0.125,0.2665; 0.25,0.4; 0.375,0.465; 0.5,0.5;  0.625,0.535; 0.75,0.6; 0.875,0.7335; 1,1">
                                          <p:stCondLst>
                                            <p:cond delay="828"/>
                                          </p:stCondLst>
                                        </p:cTn>
                                        <p:tgtEl>
                                          <p:spTgt spid="119954"/>
                                        </p:tgtEl>
                                        <p:attrNameLst>
                                          <p:attrName>ppt_y</p:attrName>
                                        </p:attrNameLst>
                                      </p:cBhvr>
                                      <p:tavLst>
                                        <p:tav tm="0" fmla="#ppt_y-sin(pi*$)/81">
                                          <p:val>
                                            <p:fltVal val="0"/>
                                          </p:val>
                                        </p:tav>
                                        <p:tav tm="100000">
                                          <p:val>
                                            <p:fltVal val="1"/>
                                          </p:val>
                                        </p:tav>
                                      </p:tavLst>
                                    </p:anim>
                                    <p:animScale>
                                      <p:cBhvr>
                                        <p:cTn id="23" dur="13">
                                          <p:stCondLst>
                                            <p:cond delay="325"/>
                                          </p:stCondLst>
                                        </p:cTn>
                                        <p:tgtEl>
                                          <p:spTgt spid="119954"/>
                                        </p:tgtEl>
                                      </p:cBhvr>
                                      <p:to x="100000" y="60000"/>
                                    </p:animScale>
                                    <p:animScale>
                                      <p:cBhvr>
                                        <p:cTn id="24" dur="83" decel="50000">
                                          <p:stCondLst>
                                            <p:cond delay="338"/>
                                          </p:stCondLst>
                                        </p:cTn>
                                        <p:tgtEl>
                                          <p:spTgt spid="119954"/>
                                        </p:tgtEl>
                                      </p:cBhvr>
                                      <p:to x="100000" y="100000"/>
                                    </p:animScale>
                                    <p:animScale>
                                      <p:cBhvr>
                                        <p:cTn id="25" dur="13">
                                          <p:stCondLst>
                                            <p:cond delay="656"/>
                                          </p:stCondLst>
                                        </p:cTn>
                                        <p:tgtEl>
                                          <p:spTgt spid="119954"/>
                                        </p:tgtEl>
                                      </p:cBhvr>
                                      <p:to x="100000" y="80000"/>
                                    </p:animScale>
                                    <p:animScale>
                                      <p:cBhvr>
                                        <p:cTn id="26" dur="83" decel="50000">
                                          <p:stCondLst>
                                            <p:cond delay="669"/>
                                          </p:stCondLst>
                                        </p:cTn>
                                        <p:tgtEl>
                                          <p:spTgt spid="119954"/>
                                        </p:tgtEl>
                                      </p:cBhvr>
                                      <p:to x="100000" y="100000"/>
                                    </p:animScale>
                                    <p:animScale>
                                      <p:cBhvr>
                                        <p:cTn id="27" dur="13">
                                          <p:stCondLst>
                                            <p:cond delay="821"/>
                                          </p:stCondLst>
                                        </p:cTn>
                                        <p:tgtEl>
                                          <p:spTgt spid="119954"/>
                                        </p:tgtEl>
                                      </p:cBhvr>
                                      <p:to x="100000" y="90000"/>
                                    </p:animScale>
                                    <p:animScale>
                                      <p:cBhvr>
                                        <p:cTn id="28" dur="83" decel="50000">
                                          <p:stCondLst>
                                            <p:cond delay="834"/>
                                          </p:stCondLst>
                                        </p:cTn>
                                        <p:tgtEl>
                                          <p:spTgt spid="119954"/>
                                        </p:tgtEl>
                                      </p:cBhvr>
                                      <p:to x="100000" y="100000"/>
                                    </p:animScale>
                                    <p:animScale>
                                      <p:cBhvr>
                                        <p:cTn id="29" dur="13">
                                          <p:stCondLst>
                                            <p:cond delay="904"/>
                                          </p:stCondLst>
                                        </p:cTn>
                                        <p:tgtEl>
                                          <p:spTgt spid="119954"/>
                                        </p:tgtEl>
                                      </p:cBhvr>
                                      <p:to x="100000" y="95000"/>
                                    </p:animScale>
                                    <p:animScale>
                                      <p:cBhvr>
                                        <p:cTn id="30" dur="83" decel="50000">
                                          <p:stCondLst>
                                            <p:cond delay="917"/>
                                          </p:stCondLst>
                                        </p:cTn>
                                        <p:tgtEl>
                                          <p:spTgt spid="119954"/>
                                        </p:tgtEl>
                                      </p:cBhvr>
                                      <p:to x="100000" y="100000"/>
                                    </p:animScale>
                                  </p:childTnLst>
                                </p:cTn>
                              </p:par>
                              <p:par>
                                <p:cTn id="31" presetID="0" presetClass="path" presetSubtype="0" accel="50000" decel="50000" fill="hold" nodeType="withEffect">
                                  <p:stCondLst>
                                    <p:cond delay="500"/>
                                  </p:stCondLst>
                                  <p:childTnLst>
                                    <p:animMotion origin="layout" path="M 0.09098 -0.00787 C 0.24375 -0.0044 0.39636 -0.00093 0.40764 -0.03565 C 0.41875 -0.07037 0.21702 -0.18611 0.15747 -0.21644 C 0.09809 -0.2463 0.07605 -0.20602 0.05139 -0.21644 C 0.02674 -0.22639 0.02709 -0.25046 0.00973 -0.27755 C -0.00764 -0.30417 -0.03784 -0.34583 -0.05277 -0.37732 C -0.0677 -0.4088 -0.07795 -0.45 -0.08003 -0.4662 C -0.08211 -0.48241 -0.08298 -0.4787 -0.06527 -0.47454 C -0.04774 -0.4706 -3.33333E-6 -0.44583 0.02639 -0.4412 C 0.05278 -0.43657 0.07223 -0.44398 0.09306 -0.44676 C 0.11389 -0.44954 0.1158 -0.45972 0.15139 -0.45787 C 0.18681 -0.45602 0.28195 -0.4588 0.30556 -0.43565 C 0.32917 -0.4125 0.28889 -0.3037 0.29306 -0.31898 C 0.29688 -0.33426 0.3132 -0.49444 0.33021 -0.52732 C 0.34723 -0.56019 0.38646 -0.53009 0.39514 -0.5162 C 0.40382 -0.50232 0.40035 -0.44352 0.3823 -0.44398 C 0.36459 -0.44444 0.33056 -0.53704 0.28889 -0.51898 C 0.24653 -0.50093 0.17865 -0.36875 0.13056 -0.33565 C 0.0823 -0.30278 0.03907 -0.3 -0.00086 -0.32176 C -0.04062 -0.34352 -0.10139 -0.43009 -0.10902 -0.4662 C -0.11666 -0.50232 -0.05937 -0.55648 -0.04652 -0.53843 C -0.03368 -0.52037 -0.02743 -0.42963 -0.03194 -0.35787 C -0.03645 -0.28611 -0.06632 -0.15 -0.07378 -0.10787 " pathEditMode="relative" rAng="0" ptsTypes="aaaaaaaaaaaaaaaaaaaaaaA">
                                      <p:cBhvr>
                                        <p:cTn id="32" dur="5000" fill="hold"/>
                                        <p:tgtEl>
                                          <p:spTgt spid="3094"/>
                                        </p:tgtEl>
                                        <p:attrNameLst>
                                          <p:attrName>ppt_x</p:attrName>
                                          <p:attrName>ppt_y</p:attrName>
                                        </p:attrNameLst>
                                      </p:cBhvr>
                                      <p:rCtr x="6007" y="-27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3" grpId="0" animBg="1"/>
      <p:bldP spid="41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29236"/>
          </a:xfrm>
          <a:prstGeom prst="rect">
            <a:avLst/>
          </a:prstGeom>
        </p:spPr>
      </p:pic>
      <p:pic>
        <p:nvPicPr>
          <p:cNvPr id="4098" name="Picture 2"/>
          <p:cNvPicPr>
            <a:picLocks noChangeAspect="1" noChangeArrowheads="1"/>
          </p:cNvPicPr>
          <p:nvPr/>
        </p:nvPicPr>
        <p:blipFill>
          <a:blip r:embed="rId3"/>
          <a:srcRect/>
          <a:stretch>
            <a:fillRect/>
          </a:stretch>
        </p:blipFill>
        <p:spPr bwMode="auto">
          <a:xfrm>
            <a:off x="2187725" y="0"/>
            <a:ext cx="6997844" cy="6854739"/>
          </a:xfrm>
          <a:prstGeom prst="rect">
            <a:avLst/>
          </a:prstGeom>
          <a:noFill/>
          <a:ln w="9525">
            <a:noFill/>
            <a:miter lim="800000"/>
            <a:headEnd/>
            <a:tailEnd/>
          </a:ln>
          <a:effectLst/>
        </p:spPr>
      </p:pic>
    </p:spTree>
    <p:extLst>
      <p:ext uri="{BB962C8B-B14F-4D97-AF65-F5344CB8AC3E}">
        <p14:creationId xmlns:p14="http://schemas.microsoft.com/office/powerpoint/2010/main" val="44310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Giáo án điện tử KHTN 8 cánh diều Bài 26: Sự nở vì nh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426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7132320" y="3722914"/>
            <a:ext cx="5051940" cy="3135086"/>
          </a:xfrm>
          <a:prstGeom prst="rect">
            <a:avLst/>
          </a:prstGeom>
        </p:spPr>
      </p:pic>
    </p:spTree>
    <p:extLst>
      <p:ext uri="{BB962C8B-B14F-4D97-AF65-F5344CB8AC3E}">
        <p14:creationId xmlns:p14="http://schemas.microsoft.com/office/powerpoint/2010/main" val="965992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Giáo án điện tử KHTN 8 cánh diều Bài 26: Sự nở vì nh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426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84217" y="1476103"/>
            <a:ext cx="1149532" cy="11756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accent2">
                    <a:lumMod val="50000"/>
                  </a:schemeClr>
                </a:solidFill>
              </a:rPr>
              <a:t>II</a:t>
            </a:r>
          </a:p>
        </p:txBody>
      </p:sp>
    </p:spTree>
    <p:extLst>
      <p:ext uri="{BB962C8B-B14F-4D97-AF65-F5344CB8AC3E}">
        <p14:creationId xmlns:p14="http://schemas.microsoft.com/office/powerpoint/2010/main" val="1446723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29236"/>
          </a:xfrm>
          <a:prstGeom prst="rect">
            <a:avLst/>
          </a:prstGeom>
        </p:spPr>
      </p:pic>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819695" y="294877"/>
            <a:ext cx="4953000" cy="4533900"/>
          </a:xfrm>
          <a:prstGeom prst="rect">
            <a:avLst/>
          </a:prstGeom>
        </p:spPr>
      </p:pic>
      <p:pic>
        <p:nvPicPr>
          <p:cNvPr id="5" name="Picture 4"/>
          <p:cNvPicPr>
            <a:picLocks noChangeAspect="1"/>
          </p:cNvPicPr>
          <p:nvPr/>
        </p:nvPicPr>
        <p:blipFill>
          <a:blip r:embed="rId4"/>
          <a:stretch>
            <a:fillRect/>
          </a:stretch>
        </p:blipFill>
        <p:spPr>
          <a:xfrm>
            <a:off x="6002383" y="294877"/>
            <a:ext cx="5230768" cy="4533900"/>
          </a:xfrm>
          <a:prstGeom prst="rect">
            <a:avLst/>
          </a:prstGeom>
        </p:spPr>
      </p:pic>
      <p:sp>
        <p:nvSpPr>
          <p:cNvPr id="6" name="TextBox 5"/>
          <p:cNvSpPr txBox="1"/>
          <p:nvPr/>
        </p:nvSpPr>
        <p:spPr>
          <a:xfrm>
            <a:off x="838200" y="5053840"/>
            <a:ext cx="10212977" cy="461665"/>
          </a:xfrm>
          <a:prstGeom prst="rect">
            <a:avLst/>
          </a:prstGeom>
          <a:noFill/>
        </p:spPr>
        <p:txBody>
          <a:bodyPr wrap="square" rtlCol="0">
            <a:spAutoFit/>
          </a:bodyPr>
          <a:lstStyle/>
          <a:p>
            <a:r>
              <a:rPr lang="en-US" sz="2400" dirty="0">
                <a:solidFill>
                  <a:srgbClr val="002060"/>
                </a:solidFill>
              </a:rPr>
              <a:t>Mực chất lỏng của ống chứa rượu dâng lên cao nhất, ống chứa nước là thấp nhất</a:t>
            </a:r>
          </a:p>
        </p:txBody>
      </p:sp>
      <p:sp>
        <p:nvSpPr>
          <p:cNvPr id="7" name="Rectangle 6"/>
          <p:cNvSpPr/>
          <p:nvPr/>
        </p:nvSpPr>
        <p:spPr>
          <a:xfrm>
            <a:off x="953589" y="5740568"/>
            <a:ext cx="10097588" cy="66620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Rượu nở vì nhiệt nhiều hơn dầu, dầu nở vì nhiệt nhiều hơn nước</a:t>
            </a:r>
          </a:p>
        </p:txBody>
      </p:sp>
    </p:spTree>
    <p:extLst>
      <p:ext uri="{BB962C8B-B14F-4D97-AF65-F5344CB8AC3E}">
        <p14:creationId xmlns:p14="http://schemas.microsoft.com/office/powerpoint/2010/main" val="1939189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29236"/>
          </a:xfrm>
          <a:prstGeom prst="rect">
            <a:avLst/>
          </a:prstGeom>
        </p:spPr>
      </p:pic>
      <p:sp>
        <p:nvSpPr>
          <p:cNvPr id="4" name="Rectangle 3"/>
          <p:cNvSpPr/>
          <p:nvPr/>
        </p:nvSpPr>
        <p:spPr>
          <a:xfrm>
            <a:off x="430306" y="5627387"/>
            <a:ext cx="11349318" cy="1077218"/>
          </a:xfrm>
          <a:prstGeom prst="rect">
            <a:avLst/>
          </a:prstGeom>
        </p:spPr>
        <p:txBody>
          <a:bodyPr wrap="square">
            <a:spAutoFit/>
          </a:bodyPr>
          <a:lstStyle/>
          <a:p>
            <a:pPr algn="just"/>
            <a:r>
              <a:rPr lang="vi-VN" sz="3200" dirty="0">
                <a:solidFill>
                  <a:srgbClr val="002060"/>
                </a:solidFill>
                <a:latin typeface="+mj-lt"/>
              </a:rPr>
              <a:t>Mực chất lỏng ở bình rượu tụt thấp hơn mực chất lỏng ở bình dầu, mực chất lỏng ở bình dầu tụt thấp hơn mực chất lỏng ở bình nước.</a:t>
            </a:r>
            <a:endParaRPr lang="en-US" sz="3200" dirty="0">
              <a:solidFill>
                <a:srgbClr val="002060"/>
              </a:solidFill>
              <a:latin typeface="+mj-lt"/>
            </a:endParaRPr>
          </a:p>
        </p:txBody>
      </p:sp>
      <p:pic>
        <p:nvPicPr>
          <p:cNvPr id="7170" name="Picture 2"/>
          <p:cNvPicPr>
            <a:picLocks noChangeAspect="1" noChangeArrowheads="1"/>
          </p:cNvPicPr>
          <p:nvPr/>
        </p:nvPicPr>
        <p:blipFill>
          <a:blip r:embed="rId3"/>
          <a:srcRect/>
          <a:stretch>
            <a:fillRect/>
          </a:stretch>
        </p:blipFill>
        <p:spPr bwMode="auto">
          <a:xfrm>
            <a:off x="282388" y="159200"/>
            <a:ext cx="11349318" cy="5308988"/>
          </a:xfrm>
          <a:prstGeom prst="rect">
            <a:avLst/>
          </a:prstGeom>
          <a:noFill/>
          <a:ln w="9525">
            <a:noFill/>
            <a:miter lim="800000"/>
            <a:headEnd/>
            <a:tailEnd/>
          </a:ln>
          <a:effectLst/>
        </p:spPr>
      </p:pic>
    </p:spTree>
    <p:extLst>
      <p:ext uri="{BB962C8B-B14F-4D97-AF65-F5344CB8AC3E}">
        <p14:creationId xmlns:p14="http://schemas.microsoft.com/office/powerpoint/2010/main" val="171224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29236"/>
          </a:xfrm>
          <a:prstGeom prst="rect">
            <a:avLst/>
          </a:prstGeom>
        </p:spPr>
      </p:pic>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244732" y="290019"/>
            <a:ext cx="11702536" cy="3566795"/>
          </a:xfrm>
          <a:prstGeom prst="rect">
            <a:avLst/>
          </a:prstGeom>
        </p:spPr>
      </p:pic>
      <p:sp>
        <p:nvSpPr>
          <p:cNvPr id="6" name="TextBox 5"/>
          <p:cNvSpPr txBox="1"/>
          <p:nvPr/>
        </p:nvSpPr>
        <p:spPr>
          <a:xfrm>
            <a:off x="613955" y="4884967"/>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Chất khí nở vì nhiệt nhiều hơn lỏng. </a:t>
            </a:r>
          </a:p>
        </p:txBody>
      </p:sp>
      <p:sp>
        <p:nvSpPr>
          <p:cNvPr id="7" name="Rectangle 6"/>
          <p:cNvSpPr/>
          <p:nvPr/>
        </p:nvSpPr>
        <p:spPr>
          <a:xfrm>
            <a:off x="613955" y="4146833"/>
            <a:ext cx="7156126" cy="523220"/>
          </a:xfrm>
          <a:prstGeom prst="rect">
            <a:avLst/>
          </a:prstGeom>
        </p:spPr>
        <p:txBody>
          <a:bodyPr wrap="none">
            <a:spAutoFit/>
          </a:bodyPr>
          <a:lstStyle/>
          <a:p>
            <a:r>
              <a:rPr lang="en-US" sz="2800" dirty="0">
                <a:solidFill>
                  <a:srgbClr val="0000FF"/>
                </a:solidFill>
                <a:latin typeface="Times New Roman" pitchFamily="18" charset="0"/>
                <a:cs typeface="Times New Roman" pitchFamily="18" charset="0"/>
              </a:rPr>
              <a:t>- Các chất khí khác nhau nở vì nhiệt giống nhau.</a:t>
            </a:r>
          </a:p>
        </p:txBody>
      </p:sp>
    </p:spTree>
    <p:extLst>
      <p:ext uri="{BB962C8B-B14F-4D97-AF65-F5344CB8AC3E}">
        <p14:creationId xmlns:p14="http://schemas.microsoft.com/office/powerpoint/2010/main" val="662685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Giáo án điện tử KHTN 8 cánh diều Bài 26: Sự nở vì nh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3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2664823"/>
            <a:ext cx="10515600" cy="36470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49482" y="4120868"/>
            <a:ext cx="8063426" cy="584775"/>
          </a:xfrm>
          <a:prstGeom prst="rect">
            <a:avLst/>
          </a:prstGeom>
        </p:spPr>
        <p:txBody>
          <a:bodyPr wrap="none">
            <a:spAutoFit/>
          </a:bodyPr>
          <a:lstStyle/>
          <a:p>
            <a:r>
              <a:rPr lang="en-US" sz="3200" dirty="0">
                <a:latin typeface="Times New Roman" pitchFamily="18" charset="0"/>
                <a:cs typeface="Times New Roman" pitchFamily="18" charset="0"/>
              </a:rPr>
              <a:t>Các chất khí khác nhau nở vì nhiệt giống nhau</a:t>
            </a:r>
            <a:endParaRPr lang="en-US" sz="3200" dirty="0"/>
          </a:p>
        </p:txBody>
      </p:sp>
      <p:sp>
        <p:nvSpPr>
          <p:cNvPr id="7" name="Oval 6"/>
          <p:cNvSpPr/>
          <p:nvPr/>
        </p:nvSpPr>
        <p:spPr>
          <a:xfrm>
            <a:off x="954741" y="3913094"/>
            <a:ext cx="1062318" cy="80411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p:cNvSpPr/>
          <p:nvPr/>
        </p:nvSpPr>
        <p:spPr>
          <a:xfrm>
            <a:off x="1170148" y="4001294"/>
            <a:ext cx="601584" cy="597904"/>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0" y="2373879"/>
            <a:ext cx="11643360" cy="4526301"/>
          </a:xfrm>
          <a:prstGeom prst="rect">
            <a:avLst/>
          </a:prstGeom>
        </p:spPr>
      </p:pic>
    </p:spTree>
    <p:extLst>
      <p:ext uri="{BB962C8B-B14F-4D97-AF65-F5344CB8AC3E}">
        <p14:creationId xmlns:p14="http://schemas.microsoft.com/office/powerpoint/2010/main" val="351873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Giáo án điện tử KHTN 8 cánh diều Bài 26: Sự nở vì nh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426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84217" y="1476103"/>
            <a:ext cx="1149532" cy="11756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accent2">
                    <a:lumMod val="50000"/>
                  </a:schemeClr>
                </a:solidFill>
              </a:rPr>
              <a:t>III</a:t>
            </a:r>
          </a:p>
        </p:txBody>
      </p:sp>
      <p:pic>
        <p:nvPicPr>
          <p:cNvPr id="6" name="Picture 5"/>
          <p:cNvPicPr>
            <a:picLocks noChangeAspect="1"/>
          </p:cNvPicPr>
          <p:nvPr/>
        </p:nvPicPr>
        <p:blipFill>
          <a:blip r:embed="rId3"/>
          <a:stretch>
            <a:fillRect/>
          </a:stretch>
        </p:blipFill>
        <p:spPr>
          <a:xfrm>
            <a:off x="838200" y="2801666"/>
            <a:ext cx="5549537" cy="2985180"/>
          </a:xfrm>
          <a:prstGeom prst="rect">
            <a:avLst/>
          </a:prstGeom>
        </p:spPr>
      </p:pic>
      <p:sp>
        <p:nvSpPr>
          <p:cNvPr id="4" name="Rectangle 3"/>
          <p:cNvSpPr/>
          <p:nvPr/>
        </p:nvSpPr>
        <p:spPr>
          <a:xfrm>
            <a:off x="1084217" y="3059668"/>
            <a:ext cx="5303519" cy="2123658"/>
          </a:xfrm>
          <a:prstGeom prst="rect">
            <a:avLst/>
          </a:prstGeom>
        </p:spPr>
        <p:txBody>
          <a:bodyPr wrap="square">
            <a:spAutoFit/>
          </a:bodyPr>
          <a:lstStyle/>
          <a:p>
            <a:r>
              <a:rPr lang="en-US" sz="4400" b="1" dirty="0">
                <a:solidFill>
                  <a:srgbClr val="C00000"/>
                </a:solidFill>
                <a:latin typeface="Times New Roman" pitchFamily="18" charset="0"/>
                <a:cs typeface="Times New Roman" pitchFamily="18" charset="0"/>
              </a:rPr>
              <a:t>ỨNG DỤNG SỰ NỞ VÌ NHIỆT TRONG THỰC TIỄN</a:t>
            </a:r>
          </a:p>
        </p:txBody>
      </p:sp>
    </p:spTree>
    <p:extLst>
      <p:ext uri="{BB962C8B-B14F-4D97-AF65-F5344CB8AC3E}">
        <p14:creationId xmlns:p14="http://schemas.microsoft.com/office/powerpoint/2010/main" val="649389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29236"/>
          </a:xfrm>
          <a:prstGeom prst="rect">
            <a:avLst/>
          </a:prstGeom>
        </p:spPr>
      </p:pic>
      <p:pic>
        <p:nvPicPr>
          <p:cNvPr id="9218" name="Picture 2"/>
          <p:cNvPicPr>
            <a:picLocks noChangeAspect="1" noChangeArrowheads="1"/>
          </p:cNvPicPr>
          <p:nvPr/>
        </p:nvPicPr>
        <p:blipFill>
          <a:blip r:embed="rId3"/>
          <a:srcRect/>
          <a:stretch>
            <a:fillRect/>
          </a:stretch>
        </p:blipFill>
        <p:spPr bwMode="auto">
          <a:xfrm>
            <a:off x="2216799" y="0"/>
            <a:ext cx="7882045" cy="6858000"/>
          </a:xfrm>
          <a:prstGeom prst="rect">
            <a:avLst/>
          </a:prstGeom>
          <a:noFill/>
          <a:ln w="9525">
            <a:noFill/>
            <a:miter lim="800000"/>
            <a:headEnd/>
            <a:tailEnd/>
          </a:ln>
          <a:effectLst/>
        </p:spPr>
      </p:pic>
      <p:sp>
        <p:nvSpPr>
          <p:cNvPr id="2" name="Rectangle 1"/>
          <p:cNvSpPr/>
          <p:nvPr/>
        </p:nvSpPr>
        <p:spPr>
          <a:xfrm>
            <a:off x="4898572" y="391885"/>
            <a:ext cx="5200272" cy="3526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Em hãy ví dụ cho các ứng dụng đó</a:t>
            </a:r>
          </a:p>
        </p:txBody>
      </p:sp>
      <p:sp>
        <p:nvSpPr>
          <p:cNvPr id="3" name="Rectangle 2"/>
          <p:cNvSpPr/>
          <p:nvPr/>
        </p:nvSpPr>
        <p:spPr>
          <a:xfrm>
            <a:off x="2390503" y="796834"/>
            <a:ext cx="7708341" cy="134547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2216799" y="2083525"/>
            <a:ext cx="970538" cy="43303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3187337" y="2481942"/>
            <a:ext cx="2952206" cy="42846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6139543" y="2756262"/>
            <a:ext cx="3959301" cy="401029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63086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0" nodeType="clickEffect">
                                  <p:stCondLst>
                                    <p:cond delay="0"/>
                                  </p:stCondLst>
                                  <p:childTnLst>
                                    <p:animEffect transition="out" filter="barn(inVertic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0" nodeType="clickEffect">
                                  <p:stCondLst>
                                    <p:cond delay="0"/>
                                  </p:stCondLst>
                                  <p:childTnLst>
                                    <p:animEffect transition="out" filter="barn(inVertic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29236"/>
          </a:xfrm>
          <a:prstGeom prst="rect">
            <a:avLst/>
          </a:prstGeom>
        </p:spPr>
      </p:pic>
      <p:sp>
        <p:nvSpPr>
          <p:cNvPr id="4" name="Rectangle 3"/>
          <p:cNvSpPr/>
          <p:nvPr/>
        </p:nvSpPr>
        <p:spPr>
          <a:xfrm>
            <a:off x="672353" y="4422041"/>
            <a:ext cx="11187954" cy="2062103"/>
          </a:xfrm>
          <a:prstGeom prst="rect">
            <a:avLst/>
          </a:prstGeom>
        </p:spPr>
        <p:txBody>
          <a:bodyPr wrap="square">
            <a:spAutoFit/>
          </a:bodyPr>
          <a:lstStyle/>
          <a:p>
            <a:pPr algn="just"/>
            <a:r>
              <a:rPr lang="en-US" sz="3200" dirty="0">
                <a:solidFill>
                  <a:srgbClr val="FF00FF"/>
                </a:solidFill>
                <a:latin typeface="+mj-lt"/>
              </a:rPr>
              <a:t>	</a:t>
            </a:r>
            <a:r>
              <a:rPr lang="vi-VN" sz="3200" dirty="0">
                <a:solidFill>
                  <a:srgbClr val="002060"/>
                </a:solidFill>
                <a:latin typeface="+mj-lt"/>
              </a:rPr>
              <a:t>Những chiếc khinh khí cầu có thể bay lên nhờ không khí khi được đốt nóng giãn nở ra, dòng không khí nóng này di chuyển lên cao tạo thành lực đẩy hướng lên trên làm cho khinh khí cầu nhẹ hơn và có thể bay lên cao.</a:t>
            </a:r>
            <a:endParaRPr lang="en-US" sz="3200" dirty="0">
              <a:solidFill>
                <a:srgbClr val="002060"/>
              </a:solidFill>
              <a:latin typeface="+mj-lt"/>
            </a:endParaRPr>
          </a:p>
        </p:txBody>
      </p:sp>
      <p:pic>
        <p:nvPicPr>
          <p:cNvPr id="8194" name="Picture 2"/>
          <p:cNvPicPr>
            <a:picLocks noChangeAspect="1" noChangeArrowheads="1"/>
          </p:cNvPicPr>
          <p:nvPr/>
        </p:nvPicPr>
        <p:blipFill>
          <a:blip r:embed="rId3"/>
          <a:srcRect/>
          <a:stretch>
            <a:fillRect/>
          </a:stretch>
        </p:blipFill>
        <p:spPr bwMode="auto">
          <a:xfrm>
            <a:off x="0" y="0"/>
            <a:ext cx="4648200" cy="3400425"/>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a:srcRect/>
          <a:stretch>
            <a:fillRect/>
          </a:stretch>
        </p:blipFill>
        <p:spPr bwMode="auto">
          <a:xfrm>
            <a:off x="4636143" y="-1"/>
            <a:ext cx="7555858" cy="4294909"/>
          </a:xfrm>
          <a:prstGeom prst="rect">
            <a:avLst/>
          </a:prstGeom>
          <a:noFill/>
          <a:ln w="9525">
            <a:noFill/>
            <a:miter lim="800000"/>
            <a:headEnd/>
            <a:tailEnd/>
          </a:ln>
          <a:effectLst/>
        </p:spPr>
      </p:pic>
    </p:spTree>
    <p:extLst>
      <p:ext uri="{BB962C8B-B14F-4D97-AF65-F5344CB8AC3E}">
        <p14:creationId xmlns:p14="http://schemas.microsoft.com/office/powerpoint/2010/main" val="2508153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fade">
                                      <p:cBhvr>
                                        <p:cTn id="14" dur="1000"/>
                                        <p:tgtEl>
                                          <p:spTgt spid="8195"/>
                                        </p:tgtEl>
                                      </p:cBhvr>
                                    </p:animEffect>
                                    <p:anim calcmode="lin" valueType="num">
                                      <p:cBhvr>
                                        <p:cTn id="15" dur="1000" fill="hold"/>
                                        <p:tgtEl>
                                          <p:spTgt spid="8195"/>
                                        </p:tgtEl>
                                        <p:attrNameLst>
                                          <p:attrName>ppt_x</p:attrName>
                                        </p:attrNameLst>
                                      </p:cBhvr>
                                      <p:tavLst>
                                        <p:tav tm="0">
                                          <p:val>
                                            <p:strVal val="#ppt_x"/>
                                          </p:val>
                                        </p:tav>
                                        <p:tav tm="100000">
                                          <p:val>
                                            <p:strVal val="#ppt_x"/>
                                          </p:val>
                                        </p:tav>
                                      </p:tavLst>
                                    </p:anim>
                                    <p:anim calcmode="lin" valueType="num">
                                      <p:cBhvr>
                                        <p:cTn id="16"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Giáo án điện tử KHTN 8 cánh diều Bài 26: Sự nở vì nh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119062"/>
            <a:ext cx="12192000" cy="68623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32421" y="1515291"/>
            <a:ext cx="4305469" cy="3309985"/>
          </a:xfrm>
          <a:prstGeom prst="rect">
            <a:avLst/>
          </a:prstGeom>
        </p:spPr>
      </p:pic>
    </p:spTree>
    <p:extLst>
      <p:ext uri="{BB962C8B-B14F-4D97-AF65-F5344CB8AC3E}">
        <p14:creationId xmlns:p14="http://schemas.microsoft.com/office/powerpoint/2010/main" val="606304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29236"/>
          </a:xfrm>
          <a:prstGeom prst="rect">
            <a:avLst/>
          </a:prstGeom>
        </p:spPr>
      </p:pic>
      <p:sp>
        <p:nvSpPr>
          <p:cNvPr id="4" name="Rectangle 3"/>
          <p:cNvSpPr/>
          <p:nvPr/>
        </p:nvSpPr>
        <p:spPr>
          <a:xfrm>
            <a:off x="9043186" y="1398681"/>
            <a:ext cx="2991932" cy="3539430"/>
          </a:xfrm>
          <a:prstGeom prst="rect">
            <a:avLst/>
          </a:prstGeom>
        </p:spPr>
        <p:txBody>
          <a:bodyPr wrap="square">
            <a:spAutoFit/>
          </a:bodyPr>
          <a:lstStyle/>
          <a:p>
            <a:pPr algn="just"/>
            <a:r>
              <a:rPr lang="vi-VN" sz="3200" dirty="0">
                <a:solidFill>
                  <a:srgbClr val="002060"/>
                </a:solidFill>
                <a:latin typeface="+mj-lt"/>
              </a:rPr>
              <a:t>- Nếu làm nóng thanh như ở hình 26.5b thì thanh nóng lên sẽ nở dài ra và cong về phía thanh dài ra ít hơn.</a:t>
            </a:r>
            <a:endParaRPr lang="en-US" sz="3200" dirty="0">
              <a:solidFill>
                <a:srgbClr val="002060"/>
              </a:solidFill>
              <a:latin typeface="+mj-lt"/>
            </a:endParaRPr>
          </a:p>
        </p:txBody>
      </p:sp>
      <p:pic>
        <p:nvPicPr>
          <p:cNvPr id="8196" name="Picture 4"/>
          <p:cNvPicPr>
            <a:picLocks noChangeAspect="1" noChangeArrowheads="1"/>
          </p:cNvPicPr>
          <p:nvPr/>
        </p:nvPicPr>
        <p:blipFill>
          <a:blip r:embed="rId3"/>
          <a:srcRect/>
          <a:stretch>
            <a:fillRect/>
          </a:stretch>
        </p:blipFill>
        <p:spPr bwMode="auto">
          <a:xfrm>
            <a:off x="377902" y="119014"/>
            <a:ext cx="8665284" cy="5279510"/>
          </a:xfrm>
          <a:prstGeom prst="rect">
            <a:avLst/>
          </a:prstGeom>
          <a:noFill/>
          <a:ln w="9525">
            <a:noFill/>
            <a:miter lim="800000"/>
            <a:headEnd/>
            <a:tailEnd/>
          </a:ln>
          <a:effectLst/>
        </p:spPr>
      </p:pic>
      <p:sp>
        <p:nvSpPr>
          <p:cNvPr id="6" name="Rectangle 5"/>
          <p:cNvSpPr/>
          <p:nvPr/>
        </p:nvSpPr>
        <p:spPr>
          <a:xfrm>
            <a:off x="0" y="5517537"/>
            <a:ext cx="12192000" cy="1384995"/>
          </a:xfrm>
          <a:prstGeom prst="rect">
            <a:avLst/>
          </a:prstGeom>
          <a:solidFill>
            <a:schemeClr val="bg1"/>
          </a:solidFill>
        </p:spPr>
        <p:txBody>
          <a:bodyPr wrap="square">
            <a:spAutoFit/>
          </a:bodyPr>
          <a:lstStyle/>
          <a:p>
            <a:pPr algn="just"/>
            <a:r>
              <a:rPr lang="vi-VN" sz="2800" dirty="0">
                <a:solidFill>
                  <a:srgbClr val="002060"/>
                </a:solidFill>
                <a:latin typeface="+mj-lt"/>
              </a:rPr>
              <a:t>- Lắp thanh vào mạch điện (hình 26.5c), sau đó làm nóng thanh thì thanh nóng lên sẽ nở dài ra và cong về phía thanh dài ra ít hơn làm chạm vào tiếp điểm giúp mạch kín, có dòng điện chạy qua bóng đèn và bóng đèn sáng.</a:t>
            </a:r>
            <a:endParaRPr lang="en-US" sz="2800" dirty="0">
              <a:solidFill>
                <a:srgbClr val="002060"/>
              </a:solidFill>
              <a:latin typeface="+mj-lt"/>
            </a:endParaRPr>
          </a:p>
        </p:txBody>
      </p:sp>
    </p:spTree>
    <p:extLst>
      <p:ext uri="{BB962C8B-B14F-4D97-AF65-F5344CB8AC3E}">
        <p14:creationId xmlns:p14="http://schemas.microsoft.com/office/powerpoint/2010/main" val="967898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29236"/>
          </a:xfrm>
          <a:prstGeom prst="rect">
            <a:avLst/>
          </a:prstGeom>
        </p:spPr>
      </p:pic>
      <p:sp>
        <p:nvSpPr>
          <p:cNvPr id="4" name="TextBox 3"/>
          <p:cNvSpPr txBox="1"/>
          <p:nvPr/>
        </p:nvSpPr>
        <p:spPr>
          <a:xfrm>
            <a:off x="598394" y="1784390"/>
            <a:ext cx="10995212" cy="954107"/>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cuộc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cầu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kép</a:t>
            </a:r>
            <a:r>
              <a:rPr lang="en-US" sz="2800" dirty="0">
                <a:solidFill>
                  <a:srgbClr val="0000FF"/>
                </a:solidFill>
                <a:latin typeface="Times New Roman" pitchFamily="18" charset="0"/>
                <a:cs typeface="Times New Roman" pitchFamily="18" charset="0"/>
              </a:rPr>
              <a:t>…</a:t>
            </a:r>
          </a:p>
        </p:txBody>
      </p:sp>
      <p:sp>
        <p:nvSpPr>
          <p:cNvPr id="5" name="Rectangle 4"/>
          <p:cNvSpPr/>
          <p:nvPr/>
        </p:nvSpPr>
        <p:spPr>
          <a:xfrm>
            <a:off x="564776" y="1632858"/>
            <a:ext cx="10995212" cy="12448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735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Giáo án điện tử KHTN 8 cánh diều Bài 26: Sự nở vì nh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426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84217" y="1476103"/>
            <a:ext cx="1149532" cy="11756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accent2">
                    <a:lumMod val="50000"/>
                  </a:schemeClr>
                </a:solidFill>
              </a:rPr>
              <a:t>IV</a:t>
            </a:r>
          </a:p>
        </p:txBody>
      </p:sp>
      <p:pic>
        <p:nvPicPr>
          <p:cNvPr id="6" name="Picture 5"/>
          <p:cNvPicPr>
            <a:picLocks noChangeAspect="1"/>
          </p:cNvPicPr>
          <p:nvPr/>
        </p:nvPicPr>
        <p:blipFill>
          <a:blip r:embed="rId3"/>
          <a:stretch>
            <a:fillRect/>
          </a:stretch>
        </p:blipFill>
        <p:spPr>
          <a:xfrm>
            <a:off x="838200" y="2801666"/>
            <a:ext cx="5549537" cy="2985180"/>
          </a:xfrm>
          <a:prstGeom prst="rect">
            <a:avLst/>
          </a:prstGeom>
        </p:spPr>
      </p:pic>
      <p:sp>
        <p:nvSpPr>
          <p:cNvPr id="4" name="Rectangle 3"/>
          <p:cNvSpPr/>
          <p:nvPr/>
        </p:nvSpPr>
        <p:spPr>
          <a:xfrm>
            <a:off x="1084217" y="3059668"/>
            <a:ext cx="5303519" cy="1446550"/>
          </a:xfrm>
          <a:prstGeom prst="rect">
            <a:avLst/>
          </a:prstGeom>
        </p:spPr>
        <p:txBody>
          <a:bodyPr wrap="square">
            <a:spAutoFit/>
          </a:bodyPr>
          <a:lstStyle/>
          <a:p>
            <a:r>
              <a:rPr lang="en-US" sz="4400" b="1" dirty="0">
                <a:solidFill>
                  <a:srgbClr val="0000FF"/>
                </a:solidFill>
                <a:latin typeface="Times New Roman" pitchFamily="18" charset="0"/>
                <a:cs typeface="Times New Roman" pitchFamily="18" charset="0"/>
              </a:rPr>
              <a:t>TÁC HẠI CỦA SỰ NỞ VÌ NHIỆT</a:t>
            </a:r>
            <a:endParaRPr lang="en-US" sz="4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965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29236"/>
          </a:xfrm>
          <a:prstGeom prst="rect">
            <a:avLst/>
          </a:prstGeom>
        </p:spPr>
      </p:pic>
      <p:pic>
        <p:nvPicPr>
          <p:cNvPr id="10243" name="Picture 3"/>
          <p:cNvPicPr>
            <a:picLocks noChangeAspect="1" noChangeArrowheads="1"/>
          </p:cNvPicPr>
          <p:nvPr/>
        </p:nvPicPr>
        <p:blipFill>
          <a:blip r:embed="rId3"/>
          <a:srcRect/>
          <a:stretch>
            <a:fillRect/>
          </a:stretch>
        </p:blipFill>
        <p:spPr bwMode="auto">
          <a:xfrm>
            <a:off x="0" y="0"/>
            <a:ext cx="7913077" cy="6858000"/>
          </a:xfrm>
          <a:prstGeom prst="rect">
            <a:avLst/>
          </a:prstGeom>
          <a:noFill/>
          <a:ln w="9525">
            <a:noFill/>
            <a:miter lim="800000"/>
            <a:headEnd/>
            <a:tailEnd/>
          </a:ln>
          <a:effectLst/>
        </p:spPr>
      </p:pic>
      <p:sp>
        <p:nvSpPr>
          <p:cNvPr id="2" name="Rectangle 1"/>
          <p:cNvSpPr/>
          <p:nvPr/>
        </p:nvSpPr>
        <p:spPr>
          <a:xfrm>
            <a:off x="8060994" y="3429000"/>
            <a:ext cx="4001017" cy="3281083"/>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a:solidFill>
                  <a:srgbClr val="0000FF"/>
                </a:solidFill>
                <a:latin typeface="Times New Roman" pitchFamily="18" charset="0"/>
                <a:cs typeface="Times New Roman" pitchFamily="18" charset="0"/>
              </a:rPr>
              <a:t>Bên cạnh nhiều công dụng, sự nở vì nhiệt cũng gây ra những tác hại. Để ngăn chặn tác hại do sự nở vì nhiệt của các chất gây ra, người ta đưa ra các giải pháp thích hợp.</a:t>
            </a:r>
          </a:p>
        </p:txBody>
      </p:sp>
    </p:spTree>
    <p:extLst>
      <p:ext uri="{BB962C8B-B14F-4D97-AF65-F5344CB8AC3E}">
        <p14:creationId xmlns:p14="http://schemas.microsoft.com/office/powerpoint/2010/main" val="1393504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29236"/>
          </a:xfrm>
          <a:prstGeom prst="rect">
            <a:avLst/>
          </a:prstGeom>
        </p:spPr>
      </p:pic>
      <p:pic>
        <p:nvPicPr>
          <p:cNvPr id="11266" name="Picture 2"/>
          <p:cNvPicPr>
            <a:picLocks noChangeAspect="1" noChangeArrowheads="1"/>
          </p:cNvPicPr>
          <p:nvPr/>
        </p:nvPicPr>
        <p:blipFill>
          <a:blip r:embed="rId3"/>
          <a:srcRect/>
          <a:stretch>
            <a:fillRect/>
          </a:stretch>
        </p:blipFill>
        <p:spPr bwMode="auto">
          <a:xfrm>
            <a:off x="742440" y="332413"/>
            <a:ext cx="4350327" cy="5619686"/>
          </a:xfrm>
          <a:prstGeom prst="rect">
            <a:avLst/>
          </a:prstGeom>
          <a:noFill/>
          <a:ln w="9525">
            <a:noFill/>
            <a:miter lim="800000"/>
            <a:headEnd/>
            <a:tailEnd/>
          </a:ln>
          <a:effectLst/>
        </p:spPr>
      </p:pic>
      <p:sp>
        <p:nvSpPr>
          <p:cNvPr id="4" name="Rectangle 3"/>
          <p:cNvSpPr/>
          <p:nvPr/>
        </p:nvSpPr>
        <p:spPr>
          <a:xfrm>
            <a:off x="5402050" y="2205334"/>
            <a:ext cx="6096000" cy="2062103"/>
          </a:xfrm>
          <a:prstGeom prst="rect">
            <a:avLst/>
          </a:prstGeom>
        </p:spPr>
        <p:txBody>
          <a:bodyPr>
            <a:spAutoFit/>
          </a:bodyPr>
          <a:lstStyle/>
          <a:p>
            <a:pPr algn="just"/>
            <a:r>
              <a:rPr lang="vi-VN" sz="3200" dirty="0">
                <a:solidFill>
                  <a:srgbClr val="002060"/>
                </a:solidFill>
                <a:latin typeface="+mj-lt"/>
              </a:rPr>
              <a:t>Khi hơ nóng nắp sắt thì nắp sắt nóng lên nở ra không bám chặt vào miệng lọ thủy tinh nữa giúp ta xoay mở được dễ dàng hơn.</a:t>
            </a:r>
            <a:endParaRPr lang="en-US" sz="3200" dirty="0">
              <a:solidFill>
                <a:srgbClr val="002060"/>
              </a:solidFill>
              <a:latin typeface="+mj-lt"/>
            </a:endParaRPr>
          </a:p>
        </p:txBody>
      </p:sp>
    </p:spTree>
    <p:extLst>
      <p:ext uri="{BB962C8B-B14F-4D97-AF65-F5344CB8AC3E}">
        <p14:creationId xmlns:p14="http://schemas.microsoft.com/office/powerpoint/2010/main" val="1874707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016758"/>
          </a:xfrm>
          <a:prstGeom prst="rect">
            <a:avLst/>
          </a:prstGeom>
        </p:spPr>
        <p:txBody>
          <a:bodyPr wrap="square">
            <a:spAutoFit/>
          </a:bodyPr>
          <a:lstStyle/>
          <a:p>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1:</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Khi nhúng vào bát canh nóng, chiếc muôi nhôm sẽ</a:t>
            </a:r>
          </a:p>
          <a:p>
            <a:r>
              <a:rPr lang="vi-VN" sz="3200" dirty="0">
                <a:solidFill>
                  <a:srgbClr val="FF0000"/>
                </a:solidFill>
                <a:latin typeface="Times New Roman" pitchFamily="18" charset="0"/>
                <a:cs typeface="Times New Roman" pitchFamily="18" charset="0"/>
              </a:rPr>
              <a:t>A. thay đổi kích thước.</a:t>
            </a:r>
          </a:p>
          <a:p>
            <a:r>
              <a:rPr lang="vi-VN" sz="3200" dirty="0">
                <a:solidFill>
                  <a:srgbClr val="FF0000"/>
                </a:solidFill>
                <a:latin typeface="Times New Roman" pitchFamily="18" charset="0"/>
                <a:cs typeface="Times New Roman" pitchFamily="18" charset="0"/>
              </a:rPr>
              <a:t>B. không thay đổi kích thước.</a:t>
            </a:r>
          </a:p>
          <a:p>
            <a:r>
              <a:rPr lang="vi-VN" sz="3200" dirty="0">
                <a:solidFill>
                  <a:srgbClr val="FF0000"/>
                </a:solidFill>
                <a:latin typeface="Times New Roman" pitchFamily="18" charset="0"/>
                <a:cs typeface="Times New Roman" pitchFamily="18" charset="0"/>
              </a:rPr>
              <a:t>C. nóng lên nhưng không thay đổi kích thước.</a:t>
            </a:r>
          </a:p>
          <a:p>
            <a:r>
              <a:rPr lang="vi-VN" sz="3200" dirty="0">
                <a:solidFill>
                  <a:srgbClr val="FF0000"/>
                </a:solidFill>
                <a:latin typeface="Times New Roman" pitchFamily="18" charset="0"/>
                <a:cs typeface="Times New Roman" pitchFamily="18" charset="0"/>
              </a:rPr>
              <a:t>D. cong về một phía.</a:t>
            </a:r>
          </a:p>
          <a:p>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2: </a:t>
            </a:r>
            <a:r>
              <a:rPr lang="vi-VN" sz="3200" dirty="0">
                <a:solidFill>
                  <a:srgbClr val="FF0000"/>
                </a:solidFill>
                <a:latin typeface="Times New Roman" pitchFamily="18" charset="0"/>
                <a:cs typeface="Times New Roman" pitchFamily="18" charset="0"/>
              </a:rPr>
              <a:t>Chọn câu phát biểu sai.</a:t>
            </a:r>
          </a:p>
          <a:p>
            <a:r>
              <a:rPr lang="vi-VN" sz="3200" dirty="0">
                <a:solidFill>
                  <a:srgbClr val="FF0000"/>
                </a:solidFill>
                <a:latin typeface="Times New Roman" pitchFamily="18" charset="0"/>
                <a:cs typeface="Times New Roman" pitchFamily="18" charset="0"/>
              </a:rPr>
              <a:t>A. Chất rắn khi nóng lên thì nở ra.</a:t>
            </a:r>
          </a:p>
          <a:p>
            <a:r>
              <a:rPr lang="vi-VN" sz="3200" dirty="0">
                <a:solidFill>
                  <a:srgbClr val="FF0000"/>
                </a:solidFill>
                <a:latin typeface="Times New Roman" pitchFamily="18" charset="0"/>
                <a:cs typeface="Times New Roman" pitchFamily="18" charset="0"/>
              </a:rPr>
              <a:t>B. Các chất rắn khác nhau nở vì nhiệt khác nhau.</a:t>
            </a:r>
          </a:p>
          <a:p>
            <a:r>
              <a:rPr lang="vi-VN" sz="3200" dirty="0">
                <a:solidFill>
                  <a:srgbClr val="FF0000"/>
                </a:solidFill>
                <a:latin typeface="Times New Roman" pitchFamily="18" charset="0"/>
                <a:cs typeface="Times New Roman" pitchFamily="18" charset="0"/>
              </a:rPr>
              <a:t>C. Chất rắn khi lạnh đi thì co lại.</a:t>
            </a:r>
          </a:p>
          <a:p>
            <a:r>
              <a:rPr lang="vi-VN" sz="3200" dirty="0">
                <a:solidFill>
                  <a:srgbClr val="FF0000"/>
                </a:solidFill>
                <a:latin typeface="Times New Roman" pitchFamily="18" charset="0"/>
                <a:cs typeface="Times New Roman" pitchFamily="18" charset="0"/>
              </a:rPr>
              <a:t>D. Các chất rắn khác nhau nở vì nhiệt như nhau.</a:t>
            </a:r>
            <a:endParaRPr lang="en-US" sz="3200" dirty="0">
              <a:solidFill>
                <a:srgbClr val="FF0000"/>
              </a:solidFill>
              <a:latin typeface="Times New Roman" pitchFamily="18" charset="0"/>
              <a:cs typeface="Times New Roman" pitchFamily="18" charset="0"/>
            </a:endParaRPr>
          </a:p>
        </p:txBody>
      </p:sp>
      <p:sp>
        <p:nvSpPr>
          <p:cNvPr id="6" name="Oval 5"/>
          <p:cNvSpPr/>
          <p:nvPr/>
        </p:nvSpPr>
        <p:spPr>
          <a:xfrm>
            <a:off x="55420" y="595732"/>
            <a:ext cx="443345" cy="44334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1565" y="4447295"/>
            <a:ext cx="443345" cy="443345"/>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290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7218"/>
          </a:xfrm>
          <a:prstGeom prst="rect">
            <a:avLst/>
          </a:prstGeom>
        </p:spPr>
        <p:txBody>
          <a:bodyPr wrap="square">
            <a:spAutoFit/>
          </a:bodyPr>
          <a:lstStyle/>
          <a:p>
            <a:pPr algn="just"/>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3:</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Độ căng, chùng của dây điện nối giữa hai cột điện vào các mùa trong năm là khác nhau. Vì sao? Vào mùa nào thì dây căng hơn?</a:t>
            </a:r>
            <a:endParaRPr lang="en-US" sz="3200" dirty="0">
              <a:solidFill>
                <a:srgbClr val="FF0000"/>
              </a:solidFill>
              <a:latin typeface="Times New Roman" pitchFamily="18" charset="0"/>
              <a:cs typeface="Times New Roman" pitchFamily="18" charset="0"/>
            </a:endParaRPr>
          </a:p>
        </p:txBody>
      </p:sp>
      <p:sp>
        <p:nvSpPr>
          <p:cNvPr id="8" name="Rectangle 7"/>
          <p:cNvSpPr/>
          <p:nvPr/>
        </p:nvSpPr>
        <p:spPr>
          <a:xfrm>
            <a:off x="0" y="1138673"/>
            <a:ext cx="12192000" cy="1354217"/>
          </a:xfrm>
          <a:prstGeom prst="rect">
            <a:avLst/>
          </a:prstGeom>
        </p:spPr>
        <p:txBody>
          <a:bodyPr wrap="square">
            <a:spAutoFit/>
          </a:bodyPr>
          <a:lstStyle/>
          <a:p>
            <a:r>
              <a:rPr lang="en-US" sz="3200" dirty="0">
                <a:solidFill>
                  <a:srgbClr val="FF00FF"/>
                </a:solidFill>
                <a:latin typeface="+mj-lt"/>
              </a:rPr>
              <a:t>	</a:t>
            </a:r>
            <a:r>
              <a:rPr lang="vi-VN" sz="3200" dirty="0">
                <a:solidFill>
                  <a:srgbClr val="FF00FF"/>
                </a:solidFill>
                <a:latin typeface="+mj-lt"/>
              </a:rPr>
              <a:t>Nhiệt độ ở hai mùa khi quan sát là khác nhau nên ở mùa có nhiệt độ thấp hơn, dây căng hơn.</a:t>
            </a:r>
            <a:br>
              <a:rPr lang="vi-VN" dirty="0"/>
            </a:br>
            <a:endParaRPr lang="en-US" dirty="0"/>
          </a:p>
        </p:txBody>
      </p:sp>
      <p:sp>
        <p:nvSpPr>
          <p:cNvPr id="9" name="Rectangle 8"/>
          <p:cNvSpPr/>
          <p:nvPr/>
        </p:nvSpPr>
        <p:spPr>
          <a:xfrm>
            <a:off x="0" y="2177764"/>
            <a:ext cx="12192000" cy="1077218"/>
          </a:xfrm>
          <a:prstGeom prst="rect">
            <a:avLst/>
          </a:prstGeom>
        </p:spPr>
        <p:txBody>
          <a:bodyPr wrap="square">
            <a:spAutoFit/>
          </a:bodyPr>
          <a:lstStyle/>
          <a:p>
            <a:pPr algn="just"/>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4:</a:t>
            </a:r>
            <a:r>
              <a:rPr lang="en-US" sz="3200" dirty="0">
                <a:solidFill>
                  <a:srgbClr val="FF0000"/>
                </a:solidFill>
                <a:latin typeface="Times New Roman" pitchFamily="18" charset="0"/>
                <a:cs typeface="Times New Roman" pitchFamily="18" charset="0"/>
              </a:rPr>
              <a:t> </a:t>
            </a:r>
            <a:r>
              <a:rPr lang="vi-VN" sz="3200" dirty="0">
                <a:solidFill>
                  <a:srgbClr val="FF0000"/>
                </a:solidFill>
                <a:latin typeface="Times New Roman" pitchFamily="18" charset="0"/>
                <a:cs typeface="Times New Roman" pitchFamily="18" charset="0"/>
              </a:rPr>
              <a:t>Vì sao trên mặt cầu đường bộ lại có những khe hở như ở hình 26.2?</a:t>
            </a:r>
            <a:endParaRPr lang="en-US" sz="3200" dirty="0">
              <a:solidFill>
                <a:srgbClr val="FF0000"/>
              </a:solidFill>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srcRect/>
          <a:stretch>
            <a:fillRect/>
          </a:stretch>
        </p:blipFill>
        <p:spPr bwMode="auto">
          <a:xfrm>
            <a:off x="27710" y="3182215"/>
            <a:ext cx="4391890" cy="3025851"/>
          </a:xfrm>
          <a:prstGeom prst="rect">
            <a:avLst/>
          </a:prstGeom>
          <a:noFill/>
          <a:ln w="9525">
            <a:noFill/>
            <a:miter lim="800000"/>
            <a:headEnd/>
            <a:tailEnd/>
          </a:ln>
          <a:effectLst/>
        </p:spPr>
      </p:pic>
      <p:sp>
        <p:nvSpPr>
          <p:cNvPr id="10" name="Rectangle 9"/>
          <p:cNvSpPr/>
          <p:nvPr/>
        </p:nvSpPr>
        <p:spPr>
          <a:xfrm>
            <a:off x="4682836" y="3092303"/>
            <a:ext cx="7509164" cy="3046988"/>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3200" dirty="0">
                <a:solidFill>
                  <a:srgbClr val="FF00FF"/>
                </a:solidFill>
                <a:latin typeface="Times New Roman" pitchFamily="18" charset="0"/>
                <a:cs typeface="Times New Roman" pitchFamily="18" charset="0"/>
              </a:rPr>
              <a:t>Mặt cầu đường bộ vào các mùa nóng lạnh khác nhau sẽ co, giãn khác nhau. Mùa lạnh co ngắn lại, mùa nóng dãn dài ra. Việc tạo ra những khe hở này có tác dụng để khi mặt cầu bị co lại hay dãn ra không làm mặt cầu bị cong vênh.</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49638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ppt_x</p:attrName>
                                        </p:attrNameLst>
                                      </p:cBhvr>
                                      <p:tavLst>
                                        <p:tav tm="0">
                                          <p:val>
                                            <p:strVal val="#ppt_x-.2"/>
                                          </p:val>
                                        </p:tav>
                                        <p:tav tm="100000">
                                          <p:val>
                                            <p:strVal val="#ppt_x"/>
                                          </p:val>
                                        </p:tav>
                                      </p:tavLst>
                                    </p:anim>
                                    <p:anim calcmode="lin" valueType="num">
                                      <p:cBhvr>
                                        <p:cTn id="1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7" dur="1000"/>
                                        <p:tgtEl>
                                          <p:spTgt spid="9"/>
                                        </p:tgtEl>
                                      </p:cBhvr>
                                    </p:animEffect>
                                  </p:childTnLst>
                                </p:cTn>
                              </p:par>
                            </p:childTnLst>
                          </p:cTn>
                        </p:par>
                        <p:par>
                          <p:cTn id="18" fill="hold">
                            <p:stCondLst>
                              <p:cond delay="1000"/>
                            </p:stCondLst>
                            <p:childTnLst>
                              <p:par>
                                <p:cTn id="19" presetID="20" presetClass="entr" presetSubtype="0" fill="hold" nodeType="afterEffect">
                                  <p:stCondLst>
                                    <p:cond delay="0"/>
                                  </p:stCondLst>
                                  <p:childTnLst>
                                    <p:set>
                                      <p:cBhvr>
                                        <p:cTn id="20" dur="1" fill="hold">
                                          <p:stCondLst>
                                            <p:cond delay="0"/>
                                          </p:stCondLst>
                                        </p:cTn>
                                        <p:tgtEl>
                                          <p:spTgt spid="12290"/>
                                        </p:tgtEl>
                                        <p:attrNameLst>
                                          <p:attrName>style.visibility</p:attrName>
                                        </p:attrNameLst>
                                      </p:cBhvr>
                                      <p:to>
                                        <p:strVal val="visible"/>
                                      </p:to>
                                    </p:set>
                                    <p:animEffect transition="in" filter="wedge">
                                      <p:cBhvr>
                                        <p:cTn id="21" dur="2000"/>
                                        <p:tgtEl>
                                          <p:spTgt spid="12290"/>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 calcmode="lin" valueType="num">
                                      <p:cBhvr>
                                        <p:cTn id="26"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Giáo án điện tử KHTN 8 cánh diều Bài 26: Sự nở vì nh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390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iáo án điện tử KHTN 8 cánh diều Bài 26: Sự nở vì nh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42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60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Giáo án điện tử KHTN 8 cánh diều Bài 26: Sự nở vì nh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3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84217" y="1476103"/>
            <a:ext cx="1149532" cy="117565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accent2">
                    <a:lumMod val="50000"/>
                  </a:schemeClr>
                </a:solidFill>
              </a:rPr>
              <a:t>I</a:t>
            </a:r>
          </a:p>
        </p:txBody>
      </p:sp>
    </p:spTree>
    <p:extLst>
      <p:ext uri="{BB962C8B-B14F-4D97-AF65-F5344CB8AC3E}">
        <p14:creationId xmlns:p14="http://schemas.microsoft.com/office/powerpoint/2010/main" val="278155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Giáo án điện tử KHTN 8 cánh diều Bài 26: Sự nở vì nh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42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97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Giáo án điện tử KHTN 8 cánh diều Bài 26: Sự nở vì nh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127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29236"/>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838200" y="203629"/>
            <a:ext cx="10000129" cy="6421978"/>
          </a:xfrm>
          <a:prstGeom prst="rect">
            <a:avLst/>
          </a:prstGeom>
        </p:spPr>
      </p:pic>
    </p:spTree>
    <p:extLst>
      <p:ext uri="{BB962C8B-B14F-4D97-AF65-F5344CB8AC3E}">
        <p14:creationId xmlns:p14="http://schemas.microsoft.com/office/powerpoint/2010/main" val="3124213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Giáo án điện tử KHTN 8 cánh diều Bài 26: Sự nở vì nh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426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16629" y="4111623"/>
            <a:ext cx="9130937" cy="196260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328122" y="4008888"/>
            <a:ext cx="9350072" cy="2168075"/>
          </a:xfrm>
          <a:prstGeom prst="rect">
            <a:avLst/>
          </a:prstGeom>
        </p:spPr>
      </p:pic>
    </p:spTree>
    <p:extLst>
      <p:ext uri="{BB962C8B-B14F-4D97-AF65-F5344CB8AC3E}">
        <p14:creationId xmlns:p14="http://schemas.microsoft.com/office/powerpoint/2010/main" val="307747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635</Words>
  <Application>Microsoft Office PowerPoint</Application>
  <PresentationFormat>Widescreen</PresentationFormat>
  <Paragraphs>40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QUANG NHAT</cp:lastModifiedBy>
  <cp:revision>9</cp:revision>
  <dcterms:created xsi:type="dcterms:W3CDTF">2025-02-04T14:34:26Z</dcterms:created>
  <dcterms:modified xsi:type="dcterms:W3CDTF">2025-02-17T07:27:24Z</dcterms:modified>
</cp:coreProperties>
</file>