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1" r:id="rId2"/>
    <p:sldId id="307" r:id="rId3"/>
    <p:sldId id="259" r:id="rId4"/>
    <p:sldId id="284" r:id="rId5"/>
    <p:sldId id="323" r:id="rId6"/>
    <p:sldId id="327" r:id="rId7"/>
    <p:sldId id="331" r:id="rId8"/>
    <p:sldId id="330" r:id="rId9"/>
    <p:sldId id="334" r:id="rId10"/>
    <p:sldId id="335" r:id="rId11"/>
    <p:sldId id="336" r:id="rId12"/>
    <p:sldId id="338" r:id="rId13"/>
    <p:sldId id="340" r:id="rId14"/>
    <p:sldId id="341" r:id="rId15"/>
    <p:sldId id="359" r:id="rId16"/>
    <p:sldId id="358" r:id="rId17"/>
    <p:sldId id="357" r:id="rId18"/>
    <p:sldId id="345" r:id="rId19"/>
    <p:sldId id="346" r:id="rId20"/>
    <p:sldId id="351" r:id="rId21"/>
    <p:sldId id="352" r:id="rId22"/>
    <p:sldId id="353" r:id="rId23"/>
    <p:sldId id="354" r:id="rId24"/>
    <p:sldId id="35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0000FF"/>
    <a:srgbClr val="66FFFF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43" autoAdjust="0"/>
    <p:restoredTop sz="82368" autoAdjust="0"/>
  </p:normalViewPr>
  <p:slideViewPr>
    <p:cSldViewPr snapToGrid="0">
      <p:cViewPr varScale="1">
        <p:scale>
          <a:sx n="59" d="100"/>
          <a:sy n="59" d="100"/>
        </p:scale>
        <p:origin x="120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0F7836-AD41-4138-B10B-73DB379890DE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C9665-9356-4496-A605-2AEADAF11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51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hộp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chóp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nhậm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nhẵn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gồ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ghề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mờ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C9665-9356-4496-A605-2AEADAF114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921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C9665-9356-4496-A605-2AEADAF114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79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C9665-9356-4496-A605-2AEADAF114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875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4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1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14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1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1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đóng</a:t>
            </a:r>
            <a:r>
              <a:rPr lang="en-US" sz="1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1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1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1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1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1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1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bởi</a:t>
            </a:r>
            <a:r>
              <a:rPr lang="en-US" sz="1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1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1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1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1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1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1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dễ</a:t>
            </a:r>
            <a:r>
              <a:rPr lang="en-US" sz="1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1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1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1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1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1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4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1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1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14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1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1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1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1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1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sz="1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1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1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1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1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1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dễ</a:t>
            </a:r>
            <a:r>
              <a:rPr lang="en-US" sz="1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1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lúng</a:t>
            </a:r>
            <a:r>
              <a:rPr lang="en-US" sz="1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túng</a:t>
            </a:r>
            <a:r>
              <a:rPr lang="en-US" sz="1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kém</a:t>
            </a:r>
            <a:r>
              <a:rPr lang="en-US" sz="1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1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1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C9665-9356-4496-A605-2AEADAF1146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66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1200" kern="1200" dirty="0" smtClean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- Bước 1: Vẽ phác khung hình chung và khung hình riêng của từng vật mẫu.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1200" kern="1200" dirty="0" smtClean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- Bước 2: Vẽ chi tiết.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1200" kern="1200" dirty="0" smtClean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- Bước 3: Vẽ đậm nhạt, bóng đổ và diễn tả chất của vật mẫu.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1200" kern="1200" dirty="0" smtClean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- Bước 4: Đẩy sâu chi tiết, tạo không gian, nhấn trọng tâm và hoàn thiện.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C9665-9356-4496-A605-2AEADAF1146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45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4FA8-C363-4CE1-AB1F-DF7540A835C6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6CEA-8B69-4A84-93E5-A2425AF65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46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4FA8-C363-4CE1-AB1F-DF7540A835C6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6CEA-8B69-4A84-93E5-A2425AF65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973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4FA8-C363-4CE1-AB1F-DF7540A835C6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6CEA-8B69-4A84-93E5-A2425AF65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38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4FA8-C363-4CE1-AB1F-DF7540A835C6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6CEA-8B69-4A84-93E5-A2425AF65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30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4FA8-C363-4CE1-AB1F-DF7540A835C6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6CEA-8B69-4A84-93E5-A2425AF65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12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4FA8-C363-4CE1-AB1F-DF7540A835C6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6CEA-8B69-4A84-93E5-A2425AF65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032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4FA8-C363-4CE1-AB1F-DF7540A835C6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6CEA-8B69-4A84-93E5-A2425AF65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769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4FA8-C363-4CE1-AB1F-DF7540A835C6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6CEA-8B69-4A84-93E5-A2425AF65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47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4FA8-C363-4CE1-AB1F-DF7540A835C6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6CEA-8B69-4A84-93E5-A2425AF65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634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4FA8-C363-4CE1-AB1F-DF7540A835C6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6CEA-8B69-4A84-93E5-A2425AF65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473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4FA8-C363-4CE1-AB1F-DF7540A835C6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6CEA-8B69-4A84-93E5-A2425AF65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164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24FA8-C363-4CE1-AB1F-DF7540A835C6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B6CEA-8B69-4A84-93E5-A2425AF65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75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7k2F8ICh1RQ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5"/>
          <p:cNvSpPr>
            <a:spLocks noChangeArrowheads="1" noChangeShapeType="1" noTextEdit="1"/>
          </p:cNvSpPr>
          <p:nvPr/>
        </p:nvSpPr>
        <p:spPr bwMode="auto">
          <a:xfrm>
            <a:off x="0" y="-1"/>
            <a:ext cx="11887199" cy="6299201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2542"/>
              </a:avLst>
            </a:prstTxWarp>
          </a:bodyPr>
          <a:lstStyle/>
          <a:p>
            <a:pPr algn="ctr"/>
            <a:r>
              <a:rPr lang="en-US" sz="7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7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7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7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7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7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7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7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7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7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7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7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7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7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72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7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7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7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7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7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7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7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72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7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</a:p>
        </p:txBody>
      </p:sp>
    </p:spTree>
    <p:extLst>
      <p:ext uri="{BB962C8B-B14F-4D97-AF65-F5344CB8AC3E}">
        <p14:creationId xmlns:p14="http://schemas.microsoft.com/office/powerpoint/2010/main" val="199230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D9D190-8780-5C3D-2BA2-FB07A992E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1365"/>
            <a:ext cx="11942618" cy="6015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2.1.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33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6528304C-CE47-4738-48DA-8B30FCF875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99" y="32902"/>
            <a:ext cx="4863810" cy="256482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AE15EFF-159A-6477-DAF6-EBF72D1B6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5524" y="32902"/>
            <a:ext cx="5282912" cy="27518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C9E4913-52F8-CE51-6DBE-33DF9AF550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4312" y="3316430"/>
            <a:ext cx="5282912" cy="304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9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449E174-D05A-AAC3-4152-7559B5CF2F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2155" y="1155612"/>
            <a:ext cx="3411657" cy="394440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E259C18-97C1-7099-531E-8377212CB8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9604" y="1164407"/>
            <a:ext cx="3383104" cy="39268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FAC0D34-4445-9006-1E36-2E377235B9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4117" y="1290918"/>
            <a:ext cx="4719641" cy="379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24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ECC0B65C-0603-4D8C-FE8D-24D6B518A6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8169907"/>
              </p:ext>
            </p:extLst>
          </p:nvPr>
        </p:nvGraphicFramePr>
        <p:xfrm>
          <a:off x="290945" y="484909"/>
          <a:ext cx="11083637" cy="5832764"/>
        </p:xfrm>
        <a:graphic>
          <a:graphicData uri="http://schemas.openxmlformats.org/drawingml/2006/table">
            <a:tbl>
              <a:tblPr firstRow="1" firstCol="1" bandRow="1"/>
              <a:tblGrid>
                <a:gridCol w="11083637">
                  <a:extLst>
                    <a:ext uri="{9D8B030D-6E8A-4147-A177-3AD203B41FA5}">
                      <a16:colId xmlns:a16="http://schemas.microsoft.com/office/drawing/2014/main" xmlns="" val="1071894934"/>
                    </a:ext>
                  </a:extLst>
                </a:gridCol>
              </a:tblGrid>
              <a:tr h="58327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3200" b="1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2.2. Các bước thực hành bài </a:t>
                      </a:r>
                      <a:r>
                        <a:rPr lang="vi-VN" sz="3200" b="1" i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vẽ</a:t>
                      </a:r>
                      <a:endParaRPr lang="en-US" sz="3200" b="1" i="1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US" sz="3200" b="1" i="1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 smtClean="0"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                 </a:t>
                      </a:r>
                      <a:r>
                        <a:rPr lang="en-US" sz="3200" dirty="0" smtClean="0"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https://youtu.be/7k2F8ICh1RQ</a:t>
                      </a:r>
                      <a:endParaRPr lang="en-US" sz="3200" dirty="0" smtClean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US" sz="3200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117875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034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833" y="47527"/>
            <a:ext cx="4058466" cy="29440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8540" y="0"/>
            <a:ext cx="4174687" cy="29915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5833" y="3429000"/>
            <a:ext cx="4058466" cy="30635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1725" y="3466268"/>
            <a:ext cx="4021502" cy="3022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5594" y="2927188"/>
            <a:ext cx="1338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Bước 1</a:t>
            </a:r>
            <a:r>
              <a:rPr lang="vi-VN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936411" y="2991578"/>
            <a:ext cx="1338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Bước </a:t>
            </a:r>
            <a:r>
              <a:rPr lang="en-US" b="1" dirty="0" smtClean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vi-VN" dirty="0" smtClean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55593" y="6440385"/>
            <a:ext cx="1338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Bước </a:t>
            </a:r>
            <a:r>
              <a:rPr lang="en-US" b="1" dirty="0" smtClean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dirty="0" smtClean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936410" y="6488668"/>
            <a:ext cx="1338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Bước </a:t>
            </a:r>
            <a:r>
              <a:rPr lang="en-US" b="1" dirty="0" smtClean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dirty="0" smtClean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46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4143" y="435429"/>
            <a:ext cx="3472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524" y="1307613"/>
            <a:ext cx="10373076" cy="230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14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27" y="1839685"/>
            <a:ext cx="5069909" cy="45604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571" y="1019067"/>
            <a:ext cx="3603171" cy="53810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77142" y="370114"/>
            <a:ext cx="5845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VẼ THAM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 CỦA HỌC SINH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57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4543" y="1298669"/>
            <a:ext cx="11419113" cy="1906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29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* </a:t>
            </a:r>
            <a:r>
              <a:rPr lang="en-US" sz="24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Dặn</a:t>
            </a:r>
            <a:r>
              <a:rPr lang="en-US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4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dò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: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28829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Đọc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cần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nhớ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 (SGK - 6).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28829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Xem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trước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 2 SGK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Mĩ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thuật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 9.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28829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</a:pP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- Chuẩn bị đầy đủ ĐDHT cho giờ  học sau; </a:t>
            </a:r>
            <a:r>
              <a:rPr lang="fr-FR" sz="2400" dirty="0" err="1">
                <a:latin typeface="Times New Roman" panose="02020603050405020304" pitchFamily="18" charset="0"/>
                <a:ea typeface="Tahoma" panose="020B0604030504040204" pitchFamily="34" charset="0"/>
              </a:rPr>
              <a:t>Bài</a:t>
            </a:r>
            <a:r>
              <a:rPr lang="fr-FR" sz="2400" dirty="0">
                <a:latin typeface="Times New Roman" panose="02020603050405020304" pitchFamily="18" charset="0"/>
                <a:ea typeface="Tahoma" panose="020B0604030504040204" pitchFamily="34" charset="0"/>
              </a:rPr>
              <a:t> 2: </a:t>
            </a:r>
            <a:r>
              <a:rPr lang="fr-FR" sz="2400" b="1" i="1" dirty="0" err="1">
                <a:latin typeface="Times New Roman" panose="02020603050405020304" pitchFamily="18" charset="0"/>
                <a:ea typeface="Tahoma" panose="020B0604030504040204" pitchFamily="34" charset="0"/>
              </a:rPr>
              <a:t>Phù</a:t>
            </a:r>
            <a:r>
              <a:rPr lang="fr-FR" sz="2400" b="1" i="1" dirty="0"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Tahoma" panose="020B0604030504040204" pitchFamily="34" charset="0"/>
              </a:rPr>
              <a:t>điêu</a:t>
            </a:r>
            <a:r>
              <a:rPr lang="fr-FR" sz="2400" b="1" i="1" dirty="0"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Tahoma" panose="020B0604030504040204" pitchFamily="34" charset="0"/>
              </a:rPr>
              <a:t>chân</a:t>
            </a:r>
            <a:r>
              <a:rPr lang="fr-FR" sz="2400" b="1" i="1" dirty="0"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Tahoma" panose="020B0604030504040204" pitchFamily="34" charset="0"/>
              </a:rPr>
              <a:t>dung</a:t>
            </a:r>
            <a:r>
              <a:rPr lang="fr-FR" sz="2400" b="1" i="1" dirty="0"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Tahoma" panose="020B0604030504040204" pitchFamily="34" charset="0"/>
              </a:rPr>
              <a:t>phác</a:t>
            </a:r>
            <a:r>
              <a:rPr lang="fr-FR" sz="2400" b="1" i="1" dirty="0"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Tahoma" panose="020B0604030504040204" pitchFamily="34" charset="0"/>
              </a:rPr>
              <a:t>mảng</a:t>
            </a:r>
            <a:r>
              <a:rPr lang="fr-FR" sz="2400" b="1" i="1" dirty="0">
                <a:latin typeface="Times New Roman" panose="02020603050405020304" pitchFamily="18" charset="0"/>
                <a:ea typeface="Tahoma" panose="020B0604030504040204" pitchFamily="34" charset="0"/>
              </a:rPr>
              <a:t>.</a:t>
            </a:r>
            <a:endParaRPr lang="en-US" sz="24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16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56215F2-DEF2-9034-DB97-70A8B23911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346" y="651164"/>
            <a:ext cx="9504218" cy="5805054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574" y="1714260"/>
            <a:ext cx="6096851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51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C5CD08-D4B7-0580-A852-7D3001A64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9600"/>
            <a:ext cx="10515600" cy="556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vi-VN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 lớp chơi trò chơi </a:t>
            </a:r>
            <a:r>
              <a:rPr lang="vi-VN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“Mảnh ghép mĩ thuật”.</a:t>
            </a:r>
            <a:endParaRPr lang="en-US" sz="40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Hình ảnh 1">
            <a:extLst>
              <a:ext uri="{FF2B5EF4-FFF2-40B4-BE49-F238E27FC236}">
                <a16:creationId xmlns:a16="http://schemas.microsoft.com/office/drawing/2014/main" xmlns="" id="{1EBB0E50-2539-1604-D269-3AE531D92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36" y="1704109"/>
            <a:ext cx="10252364" cy="447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0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529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3161BB-A7EB-E523-0338-0B1E55415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108"/>
            <a:ext cx="10515600" cy="6331527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3200" b="1" dirty="0">
                <a:effectLst/>
                <a:latin typeface="+mj-lt"/>
                <a:ea typeface="Calibri" panose="020F0502020204030204" pitchFamily="34" charset="0"/>
              </a:rPr>
              <a:t>Mảnh ghép số 1: </a:t>
            </a:r>
            <a:r>
              <a:rPr lang="vi-VN" sz="3200" dirty="0">
                <a:effectLst/>
                <a:latin typeface="+mj-lt"/>
                <a:ea typeface="Calibri" panose="020F0502020204030204" pitchFamily="34" charset="0"/>
              </a:rPr>
              <a:t>Đâu </a:t>
            </a:r>
            <a:r>
              <a:rPr lang="vi-VN" sz="3200" b="1" dirty="0">
                <a:effectLst/>
                <a:latin typeface="+mj-lt"/>
                <a:ea typeface="Calibri" panose="020F0502020204030204" pitchFamily="34" charset="0"/>
              </a:rPr>
              <a:t>không</a:t>
            </a:r>
            <a:r>
              <a:rPr lang="vi-VN" sz="3200" dirty="0">
                <a:effectLst/>
                <a:latin typeface="+mj-lt"/>
                <a:ea typeface="Calibri" panose="020F0502020204030204" pitchFamily="34" charset="0"/>
              </a:rPr>
              <a:t> phải dạng khối cơ bản của vật mẫu?</a:t>
            </a:r>
            <a:endParaRPr lang="en-US" sz="3200" dirty="0">
              <a:effectLst/>
              <a:latin typeface="+mj-lt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3200" dirty="0">
                <a:effectLst/>
                <a:latin typeface="+mj-lt"/>
                <a:ea typeface="Calibri" panose="020F0502020204030204" pitchFamily="34" charset="0"/>
              </a:rPr>
              <a:t>A. Khối trụ.</a:t>
            </a:r>
            <a:endParaRPr lang="en-US" sz="3200" dirty="0">
              <a:effectLst/>
              <a:latin typeface="+mj-lt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3200" dirty="0">
                <a:effectLst/>
                <a:latin typeface="+mj-lt"/>
                <a:ea typeface="Calibri" panose="020F0502020204030204" pitchFamily="34" charset="0"/>
              </a:rPr>
              <a:t>B. Khối lập phương.</a:t>
            </a:r>
            <a:endParaRPr lang="en-US" sz="3200" dirty="0">
              <a:effectLst/>
              <a:latin typeface="+mj-lt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3200" dirty="0">
                <a:effectLst/>
                <a:latin typeface="+mj-lt"/>
                <a:ea typeface="Calibri" panose="020F0502020204030204" pitchFamily="34" charset="0"/>
              </a:rPr>
              <a:t>C. Khối chóp.</a:t>
            </a:r>
            <a:endParaRPr lang="en-US" sz="3200" dirty="0">
              <a:effectLst/>
              <a:latin typeface="+mj-lt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3200" dirty="0">
                <a:effectLst/>
                <a:latin typeface="+mj-lt"/>
                <a:ea typeface="Calibri" panose="020F0502020204030204" pitchFamily="34" charset="0"/>
              </a:rPr>
              <a:t>D. Khối đa giác đều.</a:t>
            </a:r>
            <a:endParaRPr lang="en-US" sz="3200" dirty="0">
              <a:effectLst/>
              <a:latin typeface="+mj-lt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3200" b="1" dirty="0">
                <a:effectLst/>
                <a:latin typeface="+mj-lt"/>
                <a:ea typeface="Calibri" panose="020F0502020204030204" pitchFamily="34" charset="0"/>
              </a:rPr>
              <a:t>Mảnh ghép số 2: </a:t>
            </a:r>
            <a:r>
              <a:rPr lang="vi-VN" sz="3200" dirty="0">
                <a:effectLst/>
                <a:latin typeface="+mj-lt"/>
                <a:ea typeface="Calibri" panose="020F0502020204030204" pitchFamily="34" charset="0"/>
              </a:rPr>
              <a:t>Để nhanh chóng xác định hình dạng, kích thước của vật mẫu, người vẽ thường </a:t>
            </a:r>
            <a:endParaRPr lang="en-US" sz="3200" dirty="0">
              <a:effectLst/>
              <a:latin typeface="+mj-lt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3200" dirty="0">
                <a:effectLst/>
                <a:latin typeface="+mj-lt"/>
                <a:ea typeface="Calibri" panose="020F0502020204030204" pitchFamily="34" charset="0"/>
              </a:rPr>
              <a:t>A. quy vật mẫu về các dạng khối cơ bản.</a:t>
            </a:r>
            <a:endParaRPr lang="en-US" sz="3200" dirty="0">
              <a:effectLst/>
              <a:latin typeface="+mj-lt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3200" dirty="0">
                <a:effectLst/>
                <a:latin typeface="+mj-lt"/>
                <a:ea typeface="Calibri" panose="020F0502020204030204" pitchFamily="34" charset="0"/>
              </a:rPr>
              <a:t>B. chuốt chì nhọn để thấy được nét vẽ.</a:t>
            </a:r>
            <a:endParaRPr lang="en-US" sz="3200" dirty="0">
              <a:effectLst/>
              <a:latin typeface="+mj-lt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3200" dirty="0">
                <a:effectLst/>
                <a:latin typeface="+mj-lt"/>
                <a:ea typeface="Calibri" panose="020F0502020204030204" pitchFamily="34" charset="0"/>
              </a:rPr>
              <a:t>C. vẽ phác thảo đầu tiên.</a:t>
            </a:r>
            <a:endParaRPr lang="en-US" sz="3200" dirty="0">
              <a:effectLst/>
              <a:latin typeface="+mj-lt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3200" dirty="0">
                <a:effectLst/>
                <a:latin typeface="+mj-lt"/>
                <a:ea typeface="Calibri" panose="020F0502020204030204" pitchFamily="34" charset="0"/>
              </a:rPr>
              <a:t>D. độ sáng trong tối phải tối hơn độ sáng ở ngoài sáng.</a:t>
            </a:r>
            <a:endParaRPr lang="en-US" sz="3200" dirty="0">
              <a:effectLst/>
              <a:latin typeface="+mj-lt"/>
              <a:ea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57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4C8872-B849-F0C0-1E5E-264DD0212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0945"/>
            <a:ext cx="10515600" cy="5886018"/>
          </a:xfrm>
        </p:spPr>
        <p:txBody>
          <a:bodyPr/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Mảnh ghép số 3: 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Đâu 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phải là ý tưởng cho bài vẽ?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A. Chọn góc nhìn để vẽ.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B. Ước lượng tỉ lệ khung hình và kích thước chiều ngang, chiều dọc của vật.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C. Quy định các mẫu vẽ về dạng khối hình cầu.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D. Xác định bố cục bức vẽ.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34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37B352B8-D150-2438-1BD4-AE7F3711CC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818" y="96982"/>
            <a:ext cx="11679382" cy="18669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vi-VN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Mảnh ghép số 4: 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 sát hình ảnh dưới đây và cho biết đâu là bước vẽ chi tiết?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A. Bước 1.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B. Bước 2.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C. Bước 3.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D. Bước 4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2000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xmlns="" id="{53EAF589-E008-D39F-144D-641C26DC0D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F653AA7F-58C6-BDF8-EE1E-185C9F95118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189722" y="2223770"/>
            <a:ext cx="2562225" cy="30340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DF595BE-D5E7-3386-1308-275F5530C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202" y="2322512"/>
            <a:ext cx="3755448" cy="1866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D97A35A-6C84-E38A-8657-E6B5E08AEE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6799" y="2270962"/>
            <a:ext cx="2927350" cy="29868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CAE4941-7159-4B41-7F40-A5A659CF5B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5262" y="4227743"/>
            <a:ext cx="2813050" cy="230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14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08EF5C-E3D3-FB79-5A08-7548E5468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Mảnh ghép số 5: 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 thể ước lượng hoặc sử dụng dụng cụ gì để so sánh kích thước, tỉ lệ giữa chiều ngang và chiều dọc của vật mẫu?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A. Cục tẩy.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B. Thước dây.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C. Thước kẻ.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D. Que đo.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59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D9D190-8780-5C3D-2BA2-FB07A992E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1365"/>
            <a:ext cx="11942618" cy="6015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2.1.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BD6EA00-AB6C-52C0-AFE2-AE317EDDE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0279"/>
            <a:ext cx="12192000" cy="23968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4381C73-8211-5183-2992-B2AA4542C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562" y="3827115"/>
            <a:ext cx="10516511" cy="285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13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83283" y="731103"/>
            <a:ext cx="946304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CHỦ ĐỀ</a:t>
            </a:r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 MĨ 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THUẬT CƠ BẢN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12377" y="1377434"/>
            <a:ext cx="11492752" cy="390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7200" b="1" dirty="0" err="1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7200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altLang="en-US" sz="8800" b="1" dirty="0" err="1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altLang="en-US" sz="8800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8800" b="1" dirty="0" err="1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altLang="en-US" sz="8800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8800" b="1" dirty="0" err="1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8800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8800" b="1" dirty="0" err="1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altLang="en-US" sz="8800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8800" b="1" dirty="0" err="1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8800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8800" b="1" dirty="0" err="1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altLang="en-US" sz="88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4800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( 2tiết )</a:t>
            </a:r>
          </a:p>
        </p:txBody>
      </p:sp>
    </p:spTree>
    <p:extLst>
      <p:ext uri="{BB962C8B-B14F-4D97-AF65-F5344CB8AC3E}">
        <p14:creationId xmlns:p14="http://schemas.microsoft.com/office/powerpoint/2010/main" val="363884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56735" y="76200"/>
            <a:ext cx="4806124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NI-Cooper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914401"/>
            <a:ext cx="116832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hãy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sát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3934" y="1622287"/>
            <a:ext cx="1226515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83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D4BCB6E6-F42A-50CC-1E2E-771300E5D3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" y="-89646"/>
            <a:ext cx="3380158" cy="4670612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6942" y="71782"/>
            <a:ext cx="3514505" cy="45540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1447" y="132704"/>
            <a:ext cx="4769223" cy="46096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5104" y="4848138"/>
            <a:ext cx="9323295" cy="148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 Light" panose="020F0302020204030204" pitchFamily="34" charset="0"/>
              </a:rPr>
              <a:t>+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 Light" panose="020F030202020403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 Light" panose="020F03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 Light" panose="020F0302020204030204" pitchFamily="34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 Light" panose="020F03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 Light" panose="020F0302020204030204" pitchFamily="34" charset="0"/>
              </a:rPr>
              <a:t>mẫu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 Light" panose="020F03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 Light" panose="020F0302020204030204" pitchFamily="34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 Light" panose="020F03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 Light" panose="020F0302020204030204" pitchFamily="34" charset="0"/>
              </a:rPr>
              <a:t>dạng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 Light" panose="020F03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 Light" panose="020F0302020204030204" pitchFamily="34" charset="0"/>
              </a:rPr>
              <a:t>khối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 Light" panose="020F03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 Light" panose="020F0302020204030204" pitchFamily="34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 Light" panose="020F03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 Light" panose="020F0302020204030204" pitchFamily="34" charset="0"/>
              </a:rPr>
              <a:t>gì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 Light" panose="020F0302020204030204" pitchFamily="34" charset="0"/>
              </a:rPr>
              <a:t>?</a:t>
            </a:r>
            <a:endParaRPr lang="en-US" sz="2000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 Light" panose="020F0302020204030204" pitchFamily="34" charset="0"/>
              </a:rPr>
              <a:t>+ So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 Light" panose="020F0302020204030204" pitchFamily="34" charset="0"/>
              </a:rPr>
              <a:t>sánh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 Light" panose="020F03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 Light" panose="020F0302020204030204" pitchFamily="34" charset="0"/>
              </a:rPr>
              <a:t>tỉ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 Light" panose="020F03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 Light" panose="020F0302020204030204" pitchFamily="34" charset="0"/>
              </a:rPr>
              <a:t>lệ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 Light" panose="020F03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 Light" panose="020F0302020204030204" pitchFamily="34" charset="0"/>
              </a:rPr>
              <a:t>khung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 Light" panose="020F03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 Light" panose="020F0302020204030204" pitchFamily="34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 Light" panose="020F03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 Light" panose="020F0302020204030204" pitchFamily="34" charset="0"/>
              </a:rPr>
              <a:t>chung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 Light" panose="020F03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 Light" panose="020F0302020204030204" pitchFamily="34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 Light" panose="020F03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 Light" panose="020F0302020204030204" pitchFamily="34" charset="0"/>
              </a:rPr>
              <a:t>nhóm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 Light" panose="020F03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 Light" panose="020F0302020204030204" pitchFamily="34" charset="0"/>
              </a:rPr>
              <a:t>mẫu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 Light" panose="020F03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 Light" panose="020F0302020204030204" pitchFamily="34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 Light" panose="020F03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 Light" panose="020F0302020204030204" pitchFamily="34" charset="0"/>
              </a:rPr>
              <a:t>từng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 Light" panose="020F03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 Light" panose="020F0302020204030204" pitchFamily="34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 Light" panose="020F03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 Light" panose="020F0302020204030204" pitchFamily="34" charset="0"/>
              </a:rPr>
              <a:t>mẫu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 Light" panose="020F0302020204030204" pitchFamily="34" charset="0"/>
              </a:rPr>
              <a:t>.</a:t>
            </a:r>
            <a:endParaRPr lang="en-US" sz="2000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 Light" panose="020F0302020204030204" pitchFamily="34" charset="0"/>
              </a:rPr>
              <a:t>+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 Light" panose="020F0302020204030204" pitchFamily="34" charset="0"/>
              </a:rPr>
              <a:t>Ánh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 Light" panose="020F03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 Light" panose="020F0302020204030204" pitchFamily="34" charset="0"/>
              </a:rPr>
              <a:t>sáng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 Light" panose="020F03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 Light" panose="020F0302020204030204" pitchFamily="34" charset="0"/>
              </a:rPr>
              <a:t>chiếu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 Light" panose="020F03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 Light" panose="020F0302020204030204" pitchFamily="34" charset="0"/>
              </a:rPr>
              <a:t>vào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 Light" panose="020F03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 Light" panose="020F0302020204030204" pitchFamily="34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 Light" panose="020F03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 Light" panose="020F0302020204030204" pitchFamily="34" charset="0"/>
              </a:rPr>
              <a:t>mẫu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 Light" panose="020F03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 Light" panose="020F0302020204030204" pitchFamily="34" charset="0"/>
              </a:rPr>
              <a:t>làm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 Light" panose="020F03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 Light" panose="020F0302020204030204" pitchFamily="34" charset="0"/>
              </a:rPr>
              <a:t>thay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 Light" panose="020F03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 Light" panose="020F0302020204030204" pitchFamily="34" charset="0"/>
              </a:rPr>
              <a:t>đổi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 Light" panose="020F03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 Light" panose="020F0302020204030204" pitchFamily="34" charset="0"/>
              </a:rPr>
              <a:t>đậm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 Light" panose="020F03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 Light" panose="020F0302020204030204" pitchFamily="34" charset="0"/>
              </a:rPr>
              <a:t>nhạt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 Light" panose="020F03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 Light" panose="020F0302020204030204" pitchFamily="34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 Light" panose="020F03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 Light" panose="020F0302020204030204" pitchFamily="34" charset="0"/>
              </a:rPr>
              <a:t>nó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 Light" panose="020F03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 Light" panose="020F0302020204030204" pitchFamily="34" charset="0"/>
              </a:rPr>
              <a:t>như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 Light" panose="020F03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 Light" panose="020F0302020204030204" pitchFamily="34" charset="0"/>
              </a:rPr>
              <a:t>thế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 Light" panose="020F03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 Light" panose="020F0302020204030204" pitchFamily="34" charset="0"/>
              </a:rPr>
              <a:t>nào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 Light" panose="020F0302020204030204" pitchFamily="34" charset="0"/>
              </a:rPr>
              <a:t>?</a:t>
            </a:r>
            <a:endParaRPr lang="en-US" sz="2000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 Light" panose="020F0302020204030204" pitchFamily="34" charset="0"/>
              </a:rPr>
              <a:t>+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 Light" panose="020F0302020204030204" pitchFamily="34" charset="0"/>
              </a:rPr>
              <a:t>Mô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 Light" panose="020F03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 Light" panose="020F0302020204030204" pitchFamily="34" charset="0"/>
              </a:rPr>
              <a:t>tả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 Light" panose="020F03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 Light" panose="020F0302020204030204" pitchFamily="34" charset="0"/>
              </a:rPr>
              <a:t>đặc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 Light" panose="020F03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 Light" panose="020F0302020204030204" pitchFamily="34" charset="0"/>
              </a:rPr>
              <a:t>điểm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 Light" panose="020F03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 Light" panose="020F0302020204030204" pitchFamily="34" charset="0"/>
              </a:rPr>
              <a:t>bề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 Light" panose="020F03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 Light" panose="020F0302020204030204" pitchFamily="34" charset="0"/>
              </a:rPr>
              <a:t>mặt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 Light" panose="020F03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 Light" panose="020F0302020204030204" pitchFamily="34" charset="0"/>
              </a:rPr>
              <a:t>chất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 Light" panose="020F03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 Light" panose="020F0302020204030204" pitchFamily="34" charset="0"/>
              </a:rPr>
              <a:t>liệu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 Light" panose="020F03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 Light" panose="020F0302020204030204" pitchFamily="34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 Light" panose="020F03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 Light" panose="020F0302020204030204" pitchFamily="34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 Light" panose="020F03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 Light" panose="020F0302020204030204" pitchFamily="34" charset="0"/>
              </a:rPr>
              <a:t>mẫu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 Light" panose="020F0302020204030204" pitchFamily="34" charset="0"/>
              </a:rPr>
              <a:t>.</a:t>
            </a:r>
            <a:endParaRPr lang="en-US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8166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D2F9FC5-0C88-B79D-1036-4453325E04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76910" y="15458"/>
            <a:ext cx="6215090" cy="366007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3925"/>
            <a:ext cx="6228469" cy="35716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6480" y="4312023"/>
            <a:ext cx="9403978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40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BE2A21-0832-CA82-2D00-A95720C4F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0945"/>
            <a:ext cx="10515600" cy="588601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sẵn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Tùy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bề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đậm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chênh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lệch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đậm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chênh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lệch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bề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thạch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trắng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,...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chênh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lệch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52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A03425-8DE9-BE10-4781-3A77D8B6E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1.2.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tĩnh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07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FE8E7893-B8DB-2D2C-511C-64FFF28882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3981591"/>
              </p:ext>
            </p:extLst>
          </p:nvPr>
        </p:nvGraphicFramePr>
        <p:xfrm>
          <a:off x="166255" y="249381"/>
          <a:ext cx="11637817" cy="6248401"/>
        </p:xfrm>
        <a:graphic>
          <a:graphicData uri="http://schemas.openxmlformats.org/drawingml/2006/table">
            <a:tbl>
              <a:tblPr firstRow="1" firstCol="1" bandRow="1"/>
              <a:tblGrid>
                <a:gridCol w="11637817">
                  <a:extLst>
                    <a:ext uri="{9D8B030D-6E8A-4147-A177-3AD203B41FA5}">
                      <a16:colId xmlns:a16="http://schemas.microsoft.com/office/drawing/2014/main" xmlns="" val="338220090"/>
                    </a:ext>
                  </a:extLst>
                </a:gridCol>
              </a:tblGrid>
              <a:tr h="624840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2400" b="1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1.2. Tìm hiểu cách vẽ tĩnh vật</a:t>
                      </a:r>
                      <a:endParaRPr lang="en-US" sz="2400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Để vẽ được các vật mẫu phải dựa trên cấu tạo của hình, khối, sắp xếp bố cục và cách sử dụng bút chì, tẩy, que đo.</a:t>
                      </a:r>
                      <a:endParaRPr lang="en-US" sz="2400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Khối của vật mẫu không chỉ phụ thuộc vào ánh sáng mà còn phụ thuộc vào màu sắc cũng như chất liệu của vật mẫu.</a:t>
                      </a:r>
                      <a:endParaRPr lang="en-US" sz="2400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Không gian của vật mẫu gần hay xa, trước hay sau phụ thuộc vào cách diễn tả độ đậm, nhạt.</a:t>
                      </a:r>
                      <a:endParaRPr lang="en-US" sz="2400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 Vật mẫu ở gần thì đậm và rõ hơn.</a:t>
                      </a:r>
                      <a:endParaRPr lang="en-US" sz="2400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 Vật mẫu ở xa thì nhạt và mờ hơn.</a:t>
                      </a:r>
                      <a:endParaRPr lang="en-US" sz="2400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Để bài vẽ thu hút, sử dụng điểm nhấn đậm hoặc nảy sáng (chọn điểm nhấn phù hợp trong bố cục bài vẽ).</a:t>
                      </a:r>
                      <a:endParaRPr lang="en-US" sz="2400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77068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426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1479</TotalTime>
  <Words>1058</Words>
  <Application>Microsoft Office PowerPoint</Application>
  <PresentationFormat>Widescreen</PresentationFormat>
  <Paragraphs>83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Courier New</vt:lpstr>
      <vt:lpstr>Tahoma</vt:lpstr>
      <vt:lpstr>Times New Roman</vt:lpstr>
      <vt:lpstr>VNI-Cooper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Mảnh ghép số 4: Quan sát hình ảnh dưới đây và cho biết đâu là bước vẽ chi tiết? A. Bước 1.    B. Bước 2.     C. Bước 3.    D. Bước 4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User</cp:lastModifiedBy>
  <cp:revision>204</cp:revision>
  <dcterms:created xsi:type="dcterms:W3CDTF">2021-09-04T09:00:35Z</dcterms:created>
  <dcterms:modified xsi:type="dcterms:W3CDTF">2024-08-04T15:48:00Z</dcterms:modified>
</cp:coreProperties>
</file>