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79" r:id="rId2"/>
    <p:sldId id="305" r:id="rId3"/>
    <p:sldId id="306" r:id="rId4"/>
    <p:sldId id="297" r:id="rId5"/>
    <p:sldId id="281" r:id="rId6"/>
    <p:sldId id="258" r:id="rId7"/>
    <p:sldId id="293" r:id="rId8"/>
    <p:sldId id="296" r:id="rId9"/>
    <p:sldId id="260" r:id="rId10"/>
    <p:sldId id="307" r:id="rId11"/>
    <p:sldId id="298" r:id="rId12"/>
    <p:sldId id="299" r:id="rId13"/>
    <p:sldId id="300" r:id="rId14"/>
    <p:sldId id="301" r:id="rId15"/>
    <p:sldId id="302" r:id="rId16"/>
    <p:sldId id="291" r:id="rId17"/>
    <p:sldId id="283" r:id="rId18"/>
    <p:sldId id="262" r:id="rId19"/>
    <p:sldId id="294" r:id="rId20"/>
    <p:sldId id="303" r:id="rId21"/>
    <p:sldId id="304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A69"/>
    <a:srgbClr val="EF008D"/>
    <a:srgbClr val="A3E7FF"/>
    <a:srgbClr val="F16649"/>
    <a:srgbClr val="005AAB"/>
    <a:srgbClr val="0088EE"/>
    <a:srgbClr val="75DBFF"/>
    <a:srgbClr val="0FB7BD"/>
    <a:srgbClr val="008000"/>
    <a:srgbClr val="EDE4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468" y="76"/>
      </p:cViewPr>
      <p:guideLst>
        <p:guide orient="horz" pos="223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05BF53-5F32-4AA5-8DA5-43948390A2E4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9E7E53-DEFC-456D-9974-F5F6E7BAD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44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73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787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490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34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50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08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83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569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432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414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62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51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69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285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8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879232" y="1381603"/>
            <a:ext cx="10401300" cy="5505678"/>
            <a:chOff x="193701" y="1590291"/>
            <a:chExt cx="8653859" cy="5137079"/>
          </a:xfrm>
        </p:grpSpPr>
        <p:sp>
          <p:nvSpPr>
            <p:cNvPr id="47" name="Rounded Rectangle 46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343725" y="1676879"/>
            <a:ext cx="5879999" cy="593428"/>
            <a:chOff x="274885" y="1262747"/>
            <a:chExt cx="5817305" cy="593428"/>
          </a:xfrm>
        </p:grpSpPr>
        <p:sp>
          <p:nvSpPr>
            <p:cNvPr id="46" name="TextBox 45"/>
            <p:cNvSpPr txBox="1"/>
            <p:nvPr/>
          </p:nvSpPr>
          <p:spPr>
            <a:xfrm>
              <a:off x="274885" y="1262747"/>
              <a:ext cx="5633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27314" y="1271400"/>
              <a:ext cx="52648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Where is Ha Long Bay?</a:t>
              </a:r>
              <a:endParaRPr lang="en-US" sz="3200" i="1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343725" y="2673899"/>
            <a:ext cx="7716903" cy="584775"/>
            <a:chOff x="218720" y="2142097"/>
            <a:chExt cx="7716903" cy="584775"/>
          </a:xfrm>
        </p:grpSpPr>
        <p:sp>
          <p:nvSpPr>
            <p:cNvPr id="61" name="TextBox 60"/>
            <p:cNvSpPr txBox="1"/>
            <p:nvPr/>
          </p:nvSpPr>
          <p:spPr>
            <a:xfrm>
              <a:off x="218720" y="2142097"/>
              <a:ext cx="6260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44732" y="2142097"/>
              <a:ext cx="70908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What can you do at Ha Long Bay?</a:t>
              </a:r>
              <a:endParaRPr lang="en-US" sz="3200" dirty="0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343725" y="3662264"/>
            <a:ext cx="7065451" cy="593428"/>
            <a:chOff x="212191" y="4026312"/>
            <a:chExt cx="7065451" cy="593428"/>
          </a:xfrm>
        </p:grpSpPr>
        <p:sp>
          <p:nvSpPr>
            <p:cNvPr id="64" name="TextBox 63"/>
            <p:cNvSpPr txBox="1"/>
            <p:nvPr/>
          </p:nvSpPr>
          <p:spPr>
            <a:xfrm>
              <a:off x="212191" y="4034965"/>
              <a:ext cx="6260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38203" y="4026312"/>
              <a:ext cx="64394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Is there a desert in Mui Ne?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343725" y="4650630"/>
            <a:ext cx="7633221" cy="593428"/>
            <a:chOff x="212191" y="3312302"/>
            <a:chExt cx="7633221" cy="593428"/>
          </a:xfrm>
        </p:grpSpPr>
        <p:sp>
          <p:nvSpPr>
            <p:cNvPr id="73" name="TextBox 72"/>
            <p:cNvSpPr txBox="1"/>
            <p:nvPr/>
          </p:nvSpPr>
          <p:spPr>
            <a:xfrm>
              <a:off x="212191" y="3320955"/>
              <a:ext cx="6260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38204" y="3312302"/>
              <a:ext cx="70072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Where can you have a picnic in </a:t>
              </a:r>
              <a:r>
                <a:rPr lang="en-US" sz="3200" dirty="0" err="1"/>
                <a:t>Mui</a:t>
              </a:r>
              <a:r>
                <a:rPr lang="en-US" sz="3200" dirty="0"/>
                <a:t> Ne?</a:t>
              </a:r>
            </a:p>
          </p:txBody>
        </p:sp>
      </p:grpSp>
      <p:cxnSp>
        <p:nvCxnSpPr>
          <p:cNvPr id="75" name="Straight Connector 74"/>
          <p:cNvCxnSpPr/>
          <p:nvPr/>
        </p:nvCxnSpPr>
        <p:spPr>
          <a:xfrm flipV="1">
            <a:off x="2056091" y="2515083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V="1">
            <a:off x="2056091" y="3581883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2060216" y="4589502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2060216" y="5490046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1676066" y="2380492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1676066" y="3481582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1657594" y="4430272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1666830" y="5365106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1343725" y="5734438"/>
            <a:ext cx="10033521" cy="593428"/>
            <a:chOff x="273931" y="3312302"/>
            <a:chExt cx="10033521" cy="593428"/>
          </a:xfrm>
        </p:grpSpPr>
        <p:sp>
          <p:nvSpPr>
            <p:cNvPr id="30" name="TextBox 29"/>
            <p:cNvSpPr txBox="1"/>
            <p:nvPr/>
          </p:nvSpPr>
          <p:spPr>
            <a:xfrm>
              <a:off x="273931" y="3320955"/>
              <a:ext cx="5642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38203" y="3312302"/>
              <a:ext cx="94692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What is the best time to visit the </a:t>
              </a:r>
              <a:r>
                <a:rPr lang="en-US" sz="3200" dirty="0" err="1"/>
                <a:t>Mui</a:t>
              </a:r>
              <a:r>
                <a:rPr lang="en-US" sz="3200" dirty="0"/>
                <a:t> Ne Sand Dunes?</a:t>
              </a:r>
            </a:p>
          </p:txBody>
        </p:sp>
      </p:grpSp>
      <p:cxnSp>
        <p:nvCxnSpPr>
          <p:cNvPr id="32" name="Straight Connector 31"/>
          <p:cNvCxnSpPr/>
          <p:nvPr/>
        </p:nvCxnSpPr>
        <p:spPr>
          <a:xfrm flipV="1">
            <a:off x="2060022" y="6592649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666636" y="6467709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0" y="-223366"/>
            <a:ext cx="12192000" cy="1083309"/>
            <a:chOff x="7620" y="-7620"/>
            <a:chExt cx="12192000" cy="1083309"/>
          </a:xfrm>
        </p:grpSpPr>
        <p:sp>
          <p:nvSpPr>
            <p:cNvPr id="42" name="Round Single Corner Rectangle 4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ound Single Corner Rectangle 4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Round Single Corner Rectangle 4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359997" y="-8481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95" y="832594"/>
            <a:ext cx="587409" cy="621628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1074780" y="884770"/>
            <a:ext cx="9440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text again. Answer the following questions.</a:t>
            </a:r>
          </a:p>
        </p:txBody>
      </p:sp>
    </p:spTree>
    <p:extLst>
      <p:ext uri="{BB962C8B-B14F-4D97-AF65-F5344CB8AC3E}">
        <p14:creationId xmlns:p14="http://schemas.microsoft.com/office/powerpoint/2010/main" val="410394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23366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59997" y="-8481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08" y="910394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53122" y="1005807"/>
            <a:ext cx="971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text again. Answer the following questions.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1368748" y="1820007"/>
            <a:ext cx="9022673" cy="4965971"/>
            <a:chOff x="193701" y="1590291"/>
            <a:chExt cx="8653859" cy="5137079"/>
          </a:xfrm>
        </p:grpSpPr>
        <p:sp>
          <p:nvSpPr>
            <p:cNvPr id="47" name="Rounded Rectangle 46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127738" y="2229432"/>
            <a:ext cx="5769969" cy="593428"/>
            <a:chOff x="322221" y="1262747"/>
            <a:chExt cx="5769969" cy="593428"/>
          </a:xfrm>
        </p:grpSpPr>
        <p:sp>
          <p:nvSpPr>
            <p:cNvPr id="46" name="TextBox 45"/>
            <p:cNvSpPr txBox="1"/>
            <p:nvPr/>
          </p:nvSpPr>
          <p:spPr>
            <a:xfrm>
              <a:off x="322221" y="1262747"/>
              <a:ext cx="5159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27314" y="1271400"/>
              <a:ext cx="52648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Where is Ha Long Bay?</a:t>
              </a:r>
              <a:endParaRPr lang="en-US" sz="3200" b="1" i="1" dirty="0"/>
            </a:p>
          </p:txBody>
        </p:sp>
      </p:grpSp>
      <p:cxnSp>
        <p:nvCxnSpPr>
          <p:cNvPr id="75" name="Straight Connector 74"/>
          <p:cNvCxnSpPr/>
          <p:nvPr/>
        </p:nvCxnSpPr>
        <p:spPr>
          <a:xfrm flipV="1">
            <a:off x="2866858" y="3219796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2426345" y="3219796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708DE5E-9DEF-46F7-B7D2-2A3509A86416}"/>
              </a:ext>
            </a:extLst>
          </p:cNvPr>
          <p:cNvSpPr txBox="1"/>
          <p:nvPr/>
        </p:nvSpPr>
        <p:spPr>
          <a:xfrm>
            <a:off x="2765216" y="2752652"/>
            <a:ext cx="34307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It is in Quang </a:t>
            </a:r>
            <a:r>
              <a:rPr lang="en-US" sz="3200" b="1" dirty="0" err="1">
                <a:solidFill>
                  <a:srgbClr val="00B050"/>
                </a:solidFill>
              </a:rPr>
              <a:t>Ninh</a:t>
            </a:r>
            <a:r>
              <a:rPr lang="en-US" sz="32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323085" y="3615612"/>
            <a:ext cx="7553767" cy="2705797"/>
          </a:xfrm>
          <a:prstGeom prst="rect">
            <a:avLst/>
          </a:prstGeom>
          <a:solidFill>
            <a:srgbClr val="A3E7FF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47A69"/>
                </a:solidFill>
              </a:rPr>
              <a:t>Ha Long Bay is in </a:t>
            </a:r>
            <a:r>
              <a:rPr lang="en-US" sz="2800" b="1" dirty="0" err="1">
                <a:solidFill>
                  <a:srgbClr val="F47A69"/>
                </a:solidFill>
              </a:rPr>
              <a:t>Quang</a:t>
            </a:r>
            <a:r>
              <a:rPr lang="en-US" sz="2800" b="1" dirty="0">
                <a:solidFill>
                  <a:srgbClr val="F47A69"/>
                </a:solidFill>
              </a:rPr>
              <a:t> </a:t>
            </a:r>
            <a:r>
              <a:rPr lang="en-US" sz="2800" b="1" dirty="0" err="1">
                <a:solidFill>
                  <a:srgbClr val="F47A69"/>
                </a:solidFill>
              </a:rPr>
              <a:t>Ninh</a:t>
            </a:r>
            <a:r>
              <a:rPr lang="en-US" sz="2800" b="1" dirty="0">
                <a:solidFill>
                  <a:srgbClr val="F47A69"/>
                </a:solidFill>
              </a:rPr>
              <a:t>. </a:t>
            </a:r>
            <a:r>
              <a:rPr lang="en-US" sz="2800" dirty="0"/>
              <a:t>It has many islands and caves. Tuan Chau, with its beautiful beaches, is a popular tourist attraction in Ha Long Bay. There you can enjoy great seafood. And you can join in exciting activities. Ha Long Bay is Viet Nam’s best natural wonder.</a:t>
            </a:r>
          </a:p>
        </p:txBody>
      </p:sp>
    </p:spTree>
    <p:extLst>
      <p:ext uri="{BB962C8B-B14F-4D97-AF65-F5344CB8AC3E}">
        <p14:creationId xmlns:p14="http://schemas.microsoft.com/office/powerpoint/2010/main" val="218801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1495244" y="1995854"/>
            <a:ext cx="9022673" cy="4872632"/>
            <a:chOff x="193701" y="1590291"/>
            <a:chExt cx="8653859" cy="5137079"/>
          </a:xfrm>
        </p:grpSpPr>
        <p:sp>
          <p:nvSpPr>
            <p:cNvPr id="47" name="Rounded Rectangle 46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919628" y="2417411"/>
            <a:ext cx="7565721" cy="584775"/>
            <a:chOff x="369902" y="2142097"/>
            <a:chExt cx="7565721" cy="584775"/>
          </a:xfrm>
        </p:grpSpPr>
        <p:sp>
          <p:nvSpPr>
            <p:cNvPr id="61" name="TextBox 60"/>
            <p:cNvSpPr txBox="1"/>
            <p:nvPr/>
          </p:nvSpPr>
          <p:spPr>
            <a:xfrm>
              <a:off x="369902" y="2142097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44732" y="2142097"/>
              <a:ext cx="70908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What can you do at Ha Long Bay?</a:t>
              </a:r>
            </a:p>
          </p:txBody>
        </p:sp>
      </p:grpSp>
      <p:cxnSp>
        <p:nvCxnSpPr>
          <p:cNvPr id="76" name="Straight Connector 75"/>
          <p:cNvCxnSpPr/>
          <p:nvPr/>
        </p:nvCxnSpPr>
        <p:spPr>
          <a:xfrm>
            <a:off x="2375316" y="3469716"/>
            <a:ext cx="5795440" cy="6264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1741867" y="3487542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1C7D5D1-8E22-40FD-AD60-D54B1ED539A2}"/>
              </a:ext>
            </a:extLst>
          </p:cNvPr>
          <p:cNvSpPr txBox="1"/>
          <p:nvPr/>
        </p:nvSpPr>
        <p:spPr>
          <a:xfrm>
            <a:off x="2157044" y="3011367"/>
            <a:ext cx="8024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We can enjoy (great) seafood and join in exciting activities.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269395" y="4018056"/>
            <a:ext cx="7570659" cy="2677656"/>
          </a:xfrm>
          <a:prstGeom prst="rect">
            <a:avLst/>
          </a:prstGeom>
          <a:solidFill>
            <a:srgbClr val="A3E7FF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Ha Long Bay is in </a:t>
            </a:r>
            <a:r>
              <a:rPr lang="en-US" sz="2800" dirty="0" err="1"/>
              <a:t>Quang</a:t>
            </a:r>
            <a:r>
              <a:rPr lang="en-US" sz="2800" dirty="0"/>
              <a:t> </a:t>
            </a:r>
            <a:r>
              <a:rPr lang="en-US" sz="2800" dirty="0" err="1"/>
              <a:t>Ninh</a:t>
            </a:r>
            <a:r>
              <a:rPr lang="en-US" sz="2800" dirty="0"/>
              <a:t>. It has many islands and caves. Tuan Chau, with its beautiful beaches, is a popular tourist attraction in Ha Long Bay. There you can </a:t>
            </a:r>
            <a:r>
              <a:rPr lang="en-US" sz="2800" b="1" dirty="0">
                <a:solidFill>
                  <a:srgbClr val="F47A69"/>
                </a:solidFill>
              </a:rPr>
              <a:t>enjoy great seafood</a:t>
            </a:r>
            <a:r>
              <a:rPr lang="en-US" sz="2800" dirty="0"/>
              <a:t>. And you can </a:t>
            </a:r>
            <a:r>
              <a:rPr lang="en-US" sz="2800" b="1" dirty="0">
                <a:solidFill>
                  <a:srgbClr val="F47A69"/>
                </a:solidFill>
              </a:rPr>
              <a:t>join in exciting activities</a:t>
            </a:r>
            <a:r>
              <a:rPr lang="en-US" sz="2800" dirty="0"/>
              <a:t>. Ha Long Bay is Viet Nam’s best natural wonder.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-223366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59997" y="-8481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776" y="958321"/>
            <a:ext cx="587409" cy="62162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957762" y="1045665"/>
            <a:ext cx="9252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text again. Answer the following questions.</a:t>
            </a:r>
          </a:p>
        </p:txBody>
      </p:sp>
    </p:spTree>
    <p:extLst>
      <p:ext uri="{BB962C8B-B14F-4D97-AF65-F5344CB8AC3E}">
        <p14:creationId xmlns:p14="http://schemas.microsoft.com/office/powerpoint/2010/main" val="342898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1524000" y="1688123"/>
            <a:ext cx="9022673" cy="5057910"/>
            <a:chOff x="193701" y="1590291"/>
            <a:chExt cx="8653859" cy="5137079"/>
          </a:xfrm>
        </p:grpSpPr>
        <p:sp>
          <p:nvSpPr>
            <p:cNvPr id="47" name="Rounded Rectangle 46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316439" y="1925657"/>
            <a:ext cx="6927811" cy="590886"/>
            <a:chOff x="349831" y="4026312"/>
            <a:chExt cx="6927811" cy="590886"/>
          </a:xfrm>
        </p:grpSpPr>
        <p:sp>
          <p:nvSpPr>
            <p:cNvPr id="64" name="TextBox 63"/>
            <p:cNvSpPr txBox="1"/>
            <p:nvPr/>
          </p:nvSpPr>
          <p:spPr>
            <a:xfrm>
              <a:off x="349831" y="4032423"/>
              <a:ext cx="9056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38203" y="4026312"/>
              <a:ext cx="64394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Is there a desert in </a:t>
              </a:r>
              <a:r>
                <a:rPr lang="en-US" sz="3200" b="1" dirty="0" err="1"/>
                <a:t>Mui</a:t>
              </a:r>
              <a:r>
                <a:rPr lang="en-US" sz="3200" b="1" dirty="0"/>
                <a:t> Ne?</a:t>
              </a:r>
            </a:p>
          </p:txBody>
        </p:sp>
      </p:grpSp>
      <p:cxnSp>
        <p:nvCxnSpPr>
          <p:cNvPr id="77" name="Straight Connector 76"/>
          <p:cNvCxnSpPr/>
          <p:nvPr/>
        </p:nvCxnSpPr>
        <p:spPr>
          <a:xfrm flipV="1">
            <a:off x="2895290" y="2834233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2492668" y="2675003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2148C34-E531-41FC-97E5-C3B2B7403F8A}"/>
              </a:ext>
            </a:extLst>
          </p:cNvPr>
          <p:cNvSpPr txBox="1"/>
          <p:nvPr/>
        </p:nvSpPr>
        <p:spPr>
          <a:xfrm>
            <a:off x="3132096" y="2375713"/>
            <a:ext cx="27211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No, there isn’t.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206647" y="3155530"/>
            <a:ext cx="7635765" cy="3108543"/>
          </a:xfrm>
          <a:prstGeom prst="rect">
            <a:avLst/>
          </a:prstGeom>
          <a:solidFill>
            <a:srgbClr val="A3E7FF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Mui</a:t>
            </a:r>
            <a:r>
              <a:rPr lang="en-US" sz="2800" dirty="0"/>
              <a:t> Ne is popular for its amazing landscapes. The sand has different </a:t>
            </a:r>
            <a:r>
              <a:rPr lang="en-US" sz="2800" dirty="0" err="1"/>
              <a:t>colours</a:t>
            </a:r>
            <a:r>
              <a:rPr lang="en-US" sz="2800" dirty="0"/>
              <a:t>: white, yellow, red ... </a:t>
            </a:r>
            <a:r>
              <a:rPr lang="en-US" sz="2800" b="1" dirty="0">
                <a:solidFill>
                  <a:srgbClr val="F47A69"/>
                </a:solidFill>
              </a:rPr>
              <a:t>It’s like a desert here</a:t>
            </a:r>
            <a:r>
              <a:rPr lang="en-US" sz="2800" dirty="0"/>
              <a:t>. You can ride a bike down the slopes. You can also fly kites, or have a picnic by the beach. The best time to visit the </a:t>
            </a:r>
            <a:r>
              <a:rPr lang="en-US" sz="2800" dirty="0" err="1"/>
              <a:t>Mui</a:t>
            </a:r>
            <a:r>
              <a:rPr lang="en-US" sz="2800" dirty="0"/>
              <a:t> Ne Sand Dunes is early morning or late afternoon. Remember to wear sun cream and bring water.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-223366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59997" y="-8481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07" y="911865"/>
            <a:ext cx="732691" cy="62162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312993" y="999209"/>
            <a:ext cx="10257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text again. Answer the following questions.</a:t>
            </a:r>
          </a:p>
        </p:txBody>
      </p:sp>
    </p:spTree>
    <p:extLst>
      <p:ext uri="{BB962C8B-B14F-4D97-AF65-F5344CB8AC3E}">
        <p14:creationId xmlns:p14="http://schemas.microsoft.com/office/powerpoint/2010/main" val="227802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1373946" y="1494691"/>
            <a:ext cx="9022673" cy="5242011"/>
            <a:chOff x="193701" y="1590291"/>
            <a:chExt cx="8653859" cy="5137079"/>
          </a:xfrm>
        </p:grpSpPr>
        <p:sp>
          <p:nvSpPr>
            <p:cNvPr id="47" name="Rounded Rectangle 46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2036437" y="2078312"/>
            <a:ext cx="7570142" cy="1077218"/>
            <a:chOff x="363373" y="3312302"/>
            <a:chExt cx="6471767" cy="1077218"/>
          </a:xfrm>
        </p:grpSpPr>
        <p:sp>
          <p:nvSpPr>
            <p:cNvPr id="73" name="TextBox 72"/>
            <p:cNvSpPr txBox="1"/>
            <p:nvPr/>
          </p:nvSpPr>
          <p:spPr>
            <a:xfrm>
              <a:off x="363373" y="3320955"/>
              <a:ext cx="4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38204" y="3312302"/>
              <a:ext cx="599693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Where can you have a picnic in </a:t>
              </a:r>
              <a:r>
                <a:rPr lang="en-US" sz="3200" b="1" dirty="0" err="1"/>
                <a:t>Mui</a:t>
              </a:r>
              <a:r>
                <a:rPr lang="en-US" sz="3200" b="1" dirty="0"/>
                <a:t> Ne?</a:t>
              </a:r>
            </a:p>
          </p:txBody>
        </p:sp>
      </p:grpSp>
      <p:cxnSp>
        <p:nvCxnSpPr>
          <p:cNvPr id="78" name="Straight Connector 77"/>
          <p:cNvCxnSpPr/>
          <p:nvPr/>
        </p:nvCxnSpPr>
        <p:spPr>
          <a:xfrm flipV="1">
            <a:off x="2675498" y="3034171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2208360" y="2792788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EF5A3F5-6BC2-4D98-985C-6D190A046CEB}"/>
              </a:ext>
            </a:extLst>
          </p:cNvPr>
          <p:cNvSpPr txBox="1"/>
          <p:nvPr/>
        </p:nvSpPr>
        <p:spPr>
          <a:xfrm>
            <a:off x="2538226" y="2560012"/>
            <a:ext cx="24889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By the beach.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206647" y="3155530"/>
            <a:ext cx="7635765" cy="3108543"/>
          </a:xfrm>
          <a:prstGeom prst="rect">
            <a:avLst/>
          </a:prstGeom>
          <a:solidFill>
            <a:srgbClr val="A3E7FF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Mui</a:t>
            </a:r>
            <a:r>
              <a:rPr lang="en-US" sz="2800" dirty="0"/>
              <a:t> Ne is popular for its amazing landscapes. The sand has different </a:t>
            </a:r>
            <a:r>
              <a:rPr lang="en-US" sz="2800" dirty="0" err="1"/>
              <a:t>colours</a:t>
            </a:r>
            <a:r>
              <a:rPr lang="en-US" sz="2800" dirty="0"/>
              <a:t>: white, yellow, red ... It’s like a desert here. You can ride a bike down the slopes. You can also fly kites, or </a:t>
            </a:r>
            <a:r>
              <a:rPr lang="en-US" sz="2800" b="1" dirty="0">
                <a:solidFill>
                  <a:srgbClr val="F47A69"/>
                </a:solidFill>
              </a:rPr>
              <a:t>have a picnic by the beach.</a:t>
            </a:r>
            <a:r>
              <a:rPr lang="en-US" sz="2800" dirty="0"/>
              <a:t> The best time to visit the </a:t>
            </a:r>
            <a:r>
              <a:rPr lang="en-US" sz="2800" dirty="0" err="1"/>
              <a:t>Mui</a:t>
            </a:r>
            <a:r>
              <a:rPr lang="en-US" sz="2800" dirty="0"/>
              <a:t> Ne Sand Dunes is early morning or late afternoon. Remember to wear sun cream and bring water.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-223366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59997" y="-8481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96" y="858948"/>
            <a:ext cx="587409" cy="62162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618682" y="946292"/>
            <a:ext cx="10734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text again. Answer the following questions</a:t>
            </a:r>
            <a:r>
              <a:rPr lang="en-US" sz="2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64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1231474" y="1890346"/>
            <a:ext cx="10418333" cy="4967654"/>
            <a:chOff x="193701" y="1590291"/>
            <a:chExt cx="8653859" cy="5137079"/>
          </a:xfrm>
        </p:grpSpPr>
        <p:sp>
          <p:nvSpPr>
            <p:cNvPr id="47" name="Rounded Rectangle 46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621579" y="2283142"/>
            <a:ext cx="10194731" cy="1087227"/>
            <a:chOff x="363373" y="3320955"/>
            <a:chExt cx="7139204" cy="1087227"/>
          </a:xfrm>
        </p:grpSpPr>
        <p:sp>
          <p:nvSpPr>
            <p:cNvPr id="30" name="TextBox 29"/>
            <p:cNvSpPr txBox="1"/>
            <p:nvPr/>
          </p:nvSpPr>
          <p:spPr>
            <a:xfrm>
              <a:off x="363373" y="3320955"/>
              <a:ext cx="4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47307" y="3330964"/>
              <a:ext cx="685527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What is the best time to visit the </a:t>
              </a:r>
              <a:r>
                <a:rPr lang="en-US" sz="3200" b="1" dirty="0" err="1"/>
                <a:t>Mui</a:t>
              </a:r>
              <a:r>
                <a:rPr lang="en-US" sz="3200" b="1" dirty="0"/>
                <a:t> Ne Sand Dunes?</a:t>
              </a:r>
            </a:p>
          </p:txBody>
        </p:sp>
      </p:grpSp>
      <p:cxnSp>
        <p:nvCxnSpPr>
          <p:cNvPr id="32" name="Straight Connector 31"/>
          <p:cNvCxnSpPr/>
          <p:nvPr/>
        </p:nvCxnSpPr>
        <p:spPr>
          <a:xfrm>
            <a:off x="2233867" y="3138319"/>
            <a:ext cx="9119426" cy="18311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233867" y="3021424"/>
            <a:ext cx="507685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73268D3B-D545-484F-91FB-4486CE840D4E}"/>
              </a:ext>
            </a:extLst>
          </p:cNvPr>
          <p:cNvSpPr txBox="1"/>
          <p:nvPr/>
        </p:nvSpPr>
        <p:spPr>
          <a:xfrm>
            <a:off x="2668317" y="2704270"/>
            <a:ext cx="7099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Early morning or late afternoon.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236842" y="3433917"/>
            <a:ext cx="7635765" cy="3108543"/>
          </a:xfrm>
          <a:prstGeom prst="rect">
            <a:avLst/>
          </a:prstGeom>
          <a:solidFill>
            <a:srgbClr val="A3E7FF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Mui</a:t>
            </a:r>
            <a:r>
              <a:rPr lang="en-US" sz="2800" dirty="0"/>
              <a:t> Ne is popular for its amazing landscapes. The sand has different </a:t>
            </a:r>
            <a:r>
              <a:rPr lang="en-US" sz="2800" dirty="0" err="1"/>
              <a:t>colours</a:t>
            </a:r>
            <a:r>
              <a:rPr lang="en-US" sz="2800" dirty="0"/>
              <a:t>: white, yellow, red ... It’s like a desert here. You can ride a bike down the slopes. You can also fly kites, or have a picnic by the beach. </a:t>
            </a:r>
            <a:r>
              <a:rPr lang="en-US" sz="2800" b="1" dirty="0">
                <a:solidFill>
                  <a:srgbClr val="F47A69"/>
                </a:solidFill>
              </a:rPr>
              <a:t>The best time to visit the </a:t>
            </a:r>
            <a:r>
              <a:rPr lang="en-US" sz="2800" b="1" dirty="0" err="1">
                <a:solidFill>
                  <a:srgbClr val="F47A69"/>
                </a:solidFill>
              </a:rPr>
              <a:t>Mui</a:t>
            </a:r>
            <a:r>
              <a:rPr lang="en-US" sz="2800" b="1" dirty="0">
                <a:solidFill>
                  <a:srgbClr val="F47A69"/>
                </a:solidFill>
              </a:rPr>
              <a:t> Ne Sand Dunes is early morning or late afternoon. </a:t>
            </a:r>
            <a:r>
              <a:rPr lang="en-US" sz="2800" dirty="0"/>
              <a:t>Remember to wear sun cream and bring water.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-223366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59997" y="-8481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62461" y="1097143"/>
            <a:ext cx="9475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text again. Answer the following questions.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53" y="997973"/>
            <a:ext cx="587409" cy="62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615461" y="1358390"/>
            <a:ext cx="11324493" cy="5461717"/>
            <a:chOff x="193701" y="1590291"/>
            <a:chExt cx="8653859" cy="5137079"/>
          </a:xfrm>
        </p:grpSpPr>
        <p:sp>
          <p:nvSpPr>
            <p:cNvPr id="47" name="Rounded Rectangle 46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283677" y="1694086"/>
            <a:ext cx="5940578" cy="562651"/>
            <a:chOff x="151612" y="1262747"/>
            <a:chExt cx="5940578" cy="562651"/>
          </a:xfrm>
        </p:grpSpPr>
        <p:sp>
          <p:nvSpPr>
            <p:cNvPr id="46" name="TextBox 45"/>
            <p:cNvSpPr txBox="1"/>
            <p:nvPr/>
          </p:nvSpPr>
          <p:spPr>
            <a:xfrm>
              <a:off x="151612" y="1262747"/>
              <a:ext cx="68659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27314" y="1271400"/>
              <a:ext cx="52648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/>
                <a:t>Where is Ha Long Bay?</a:t>
              </a:r>
              <a:endParaRPr lang="en-US" sz="3000" i="1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283677" y="2691106"/>
            <a:ext cx="7777482" cy="553998"/>
            <a:chOff x="158141" y="2142097"/>
            <a:chExt cx="7777482" cy="553998"/>
          </a:xfrm>
        </p:grpSpPr>
        <p:sp>
          <p:nvSpPr>
            <p:cNvPr id="61" name="TextBox 60"/>
            <p:cNvSpPr txBox="1"/>
            <p:nvPr/>
          </p:nvSpPr>
          <p:spPr>
            <a:xfrm>
              <a:off x="158141" y="2142097"/>
              <a:ext cx="68659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44732" y="2142097"/>
              <a:ext cx="709089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/>
                <a:t>What can you do at Ha Long Bay?</a:t>
              </a:r>
              <a:endParaRPr lang="en-US" sz="3000" dirty="0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283678" y="3688124"/>
            <a:ext cx="7292904" cy="1015663"/>
            <a:chOff x="363373" y="4034965"/>
            <a:chExt cx="7076184" cy="1015663"/>
          </a:xfrm>
        </p:grpSpPr>
        <p:sp>
          <p:nvSpPr>
            <p:cNvPr id="64" name="TextBox 63"/>
            <p:cNvSpPr txBox="1"/>
            <p:nvPr/>
          </p:nvSpPr>
          <p:spPr>
            <a:xfrm>
              <a:off x="363373" y="4034965"/>
              <a:ext cx="47483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00118" y="4052424"/>
              <a:ext cx="643943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Is there a desert in </a:t>
              </a:r>
              <a:r>
                <a:rPr lang="en-US" sz="3000" dirty="0" err="1"/>
                <a:t>Mui</a:t>
              </a:r>
              <a:r>
                <a:rPr lang="en-US" sz="3000" dirty="0"/>
                <a:t> Ne?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283677" y="4667837"/>
            <a:ext cx="7702060" cy="562651"/>
            <a:chOff x="151612" y="3312302"/>
            <a:chExt cx="7702060" cy="562651"/>
          </a:xfrm>
        </p:grpSpPr>
        <p:sp>
          <p:nvSpPr>
            <p:cNvPr id="73" name="TextBox 72"/>
            <p:cNvSpPr txBox="1"/>
            <p:nvPr/>
          </p:nvSpPr>
          <p:spPr>
            <a:xfrm>
              <a:off x="151612" y="3320955"/>
              <a:ext cx="68659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38203" y="3312302"/>
              <a:ext cx="701546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Where can you have a picnic in </a:t>
              </a:r>
              <a:r>
                <a:rPr lang="en-US" sz="3000" dirty="0" err="1"/>
                <a:t>Mui</a:t>
              </a:r>
              <a:r>
                <a:rPr lang="en-US" sz="3000" dirty="0"/>
                <a:t> Ne?</a:t>
              </a:r>
            </a:p>
          </p:txBody>
        </p:sp>
      </p:grpSp>
      <p:cxnSp>
        <p:nvCxnSpPr>
          <p:cNvPr id="75" name="Straight Connector 74"/>
          <p:cNvCxnSpPr/>
          <p:nvPr/>
        </p:nvCxnSpPr>
        <p:spPr>
          <a:xfrm flipV="1">
            <a:off x="2056622" y="2532290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V="1">
            <a:off x="2056622" y="3599090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2060747" y="4606709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2060747" y="5507253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1676597" y="2397699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1676597" y="3498789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1658125" y="4447479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1667361" y="5382313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1283677" y="5770440"/>
            <a:ext cx="9848745" cy="1015663"/>
            <a:chOff x="189244" y="3312302"/>
            <a:chExt cx="7504230" cy="1015663"/>
          </a:xfrm>
        </p:grpSpPr>
        <p:sp>
          <p:nvSpPr>
            <p:cNvPr id="30" name="TextBox 29"/>
            <p:cNvSpPr txBox="1"/>
            <p:nvPr/>
          </p:nvSpPr>
          <p:spPr>
            <a:xfrm>
              <a:off x="189244" y="3320955"/>
              <a:ext cx="64895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38204" y="3312302"/>
              <a:ext cx="685527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What is the best time to visit the </a:t>
              </a:r>
              <a:r>
                <a:rPr lang="en-US" sz="3000" dirty="0" err="1"/>
                <a:t>Mui</a:t>
              </a:r>
              <a:r>
                <a:rPr lang="en-US" sz="3000" dirty="0"/>
                <a:t> Ne Sand Dunes?</a:t>
              </a:r>
            </a:p>
          </p:txBody>
        </p:sp>
      </p:grpSp>
      <p:cxnSp>
        <p:nvCxnSpPr>
          <p:cNvPr id="32" name="Straight Connector 31"/>
          <p:cNvCxnSpPr/>
          <p:nvPr/>
        </p:nvCxnSpPr>
        <p:spPr>
          <a:xfrm flipV="1">
            <a:off x="2060553" y="6609856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667167" y="6484916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708DE5E-9DEF-46F7-B7D2-2A3509A86416}"/>
              </a:ext>
            </a:extLst>
          </p:cNvPr>
          <p:cNvSpPr txBox="1"/>
          <p:nvPr/>
        </p:nvSpPr>
        <p:spPr>
          <a:xfrm>
            <a:off x="1997227" y="2176859"/>
            <a:ext cx="32303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B050"/>
                </a:solidFill>
              </a:rPr>
              <a:t>It is in Quang </a:t>
            </a:r>
            <a:r>
              <a:rPr lang="en-US" sz="3000" b="1" dirty="0" err="1">
                <a:solidFill>
                  <a:srgbClr val="00B050"/>
                </a:solidFill>
              </a:rPr>
              <a:t>Ninh</a:t>
            </a:r>
            <a:r>
              <a:rPr lang="en-US" sz="30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1C7D5D1-8E22-40FD-AD60-D54B1ED539A2}"/>
              </a:ext>
            </a:extLst>
          </p:cNvPr>
          <p:cNvSpPr txBox="1"/>
          <p:nvPr/>
        </p:nvSpPr>
        <p:spPr>
          <a:xfrm>
            <a:off x="1997228" y="3232980"/>
            <a:ext cx="95440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B050"/>
                </a:solidFill>
              </a:rPr>
              <a:t>We can enjoy (great) seafood and join in exciting activities.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2148C34-E531-41FC-97E5-C3B2B7403F8A}"/>
              </a:ext>
            </a:extLst>
          </p:cNvPr>
          <p:cNvSpPr txBox="1"/>
          <p:nvPr/>
        </p:nvSpPr>
        <p:spPr>
          <a:xfrm>
            <a:off x="1966302" y="4214118"/>
            <a:ext cx="25615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B050"/>
                </a:solidFill>
              </a:rPr>
              <a:t>No, there isn’t.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EF5A3F5-6BC2-4D98-985C-6D190A046CEB}"/>
              </a:ext>
            </a:extLst>
          </p:cNvPr>
          <p:cNvSpPr txBox="1"/>
          <p:nvPr/>
        </p:nvSpPr>
        <p:spPr>
          <a:xfrm>
            <a:off x="1997227" y="5149537"/>
            <a:ext cx="23465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B050"/>
                </a:solidFill>
              </a:rPr>
              <a:t>By the beach.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3268D3B-D545-484F-91FB-4486CE840D4E}"/>
              </a:ext>
            </a:extLst>
          </p:cNvPr>
          <p:cNvSpPr txBox="1"/>
          <p:nvPr/>
        </p:nvSpPr>
        <p:spPr>
          <a:xfrm>
            <a:off x="2124909" y="6225888"/>
            <a:ext cx="53054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B050"/>
                </a:solidFill>
              </a:rPr>
              <a:t>Early morning or late afternoon.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0" y="-223366"/>
            <a:ext cx="12192000" cy="1083309"/>
            <a:chOff x="7620" y="-7620"/>
            <a:chExt cx="12192000" cy="1083309"/>
          </a:xfrm>
        </p:grpSpPr>
        <p:sp>
          <p:nvSpPr>
            <p:cNvPr id="42" name="Round Single Corner Rectangle 4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ound Single Corner Rectangle 4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Round Single Corner Rectangle 4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359997" y="-8481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67" y="780249"/>
            <a:ext cx="587409" cy="621628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1436353" y="867593"/>
            <a:ext cx="8223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text again. Answer the following questions.</a:t>
            </a:r>
          </a:p>
        </p:txBody>
      </p:sp>
    </p:spTree>
    <p:extLst>
      <p:ext uri="{BB962C8B-B14F-4D97-AF65-F5344CB8AC3E}">
        <p14:creationId xmlns:p14="http://schemas.microsoft.com/office/powerpoint/2010/main" val="252468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1546" y="0"/>
            <a:ext cx="12130454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615692" y="2567088"/>
            <a:ext cx="5665666" cy="784398"/>
            <a:chOff x="2094743" y="1820050"/>
            <a:chExt cx="5665666" cy="784398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0050"/>
              <a:ext cx="4954515" cy="784398"/>
              <a:chOff x="2100847" y="1820050"/>
              <a:chExt cx="4954515" cy="784398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0050"/>
                <a:ext cx="4176100" cy="75275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4203233" y="1820050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FF00"/>
                  </a:solidFill>
                </a:rPr>
                <a:t>Speaking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880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0" y="-223366"/>
            <a:ext cx="12192000" cy="928391"/>
            <a:chOff x="7620" y="-7620"/>
            <a:chExt cx="12192000" cy="1083309"/>
          </a:xfrm>
        </p:grpSpPr>
        <p:sp>
          <p:nvSpPr>
            <p:cNvPr id="37" name="Round Single Corner Rectangle 3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ound Single Corner Rectangle 3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59997" y="-8481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49" y="732137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6144" y="705025"/>
            <a:ext cx="1020419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Make notes about one of the places in the reading. You can add your own ideas.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323202"/>
              </p:ext>
            </p:extLst>
          </p:nvPr>
        </p:nvGraphicFramePr>
        <p:xfrm>
          <a:off x="2258525" y="1597577"/>
          <a:ext cx="7630886" cy="184878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21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089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4097"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Ha</a:t>
                      </a:r>
                      <a:r>
                        <a:rPr lang="en-US" sz="2800" b="1" baseline="0"/>
                        <a:t> Long Bay</a:t>
                      </a:r>
                      <a:endParaRPr lang="en-US" sz="2800" b="1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/>
                        <a:t>Mui</a:t>
                      </a:r>
                      <a:r>
                        <a:rPr lang="en-US" sz="2800" b="1" dirty="0"/>
                        <a:t> Ne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4684">
                <a:tc>
                  <a:txBody>
                    <a:bodyPr/>
                    <a:lstStyle/>
                    <a:p>
                      <a:pPr algn="ctr"/>
                      <a:endParaRPr lang="en-US" sz="2800" b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455764" y="2218262"/>
            <a:ext cx="3760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16649"/>
                </a:solidFill>
              </a:rPr>
              <a:t>interesting islands 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455764" y="2745965"/>
            <a:ext cx="3760398" cy="584775"/>
            <a:chOff x="931763" y="3312467"/>
            <a:chExt cx="3224601" cy="584775"/>
          </a:xfrm>
        </p:grpSpPr>
        <p:sp>
          <p:nvSpPr>
            <p:cNvPr id="28" name="TextBox 27"/>
            <p:cNvSpPr txBox="1"/>
            <p:nvPr/>
          </p:nvSpPr>
          <p:spPr>
            <a:xfrm>
              <a:off x="931763" y="3312467"/>
              <a:ext cx="32246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3200">
                  <a:solidFill>
                    <a:srgbClr val="F16649"/>
                  </a:solidFill>
                </a:rPr>
                <a:t> 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71600" y="3688774"/>
              <a:ext cx="19327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6511636" y="2218262"/>
            <a:ext cx="3760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F16649"/>
                </a:solidFill>
              </a:rPr>
              <a:t>a beautiful place 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511636" y="2745965"/>
            <a:ext cx="3760398" cy="584775"/>
            <a:chOff x="931763" y="3312467"/>
            <a:chExt cx="3224601" cy="584775"/>
          </a:xfrm>
        </p:grpSpPr>
        <p:sp>
          <p:nvSpPr>
            <p:cNvPr id="34" name="TextBox 33"/>
            <p:cNvSpPr txBox="1"/>
            <p:nvPr/>
          </p:nvSpPr>
          <p:spPr>
            <a:xfrm>
              <a:off x="931763" y="3312467"/>
              <a:ext cx="32246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3200">
                  <a:solidFill>
                    <a:srgbClr val="F16649"/>
                  </a:solidFill>
                </a:rPr>
                <a:t> </a:t>
              </a: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1371600" y="3688774"/>
              <a:ext cx="19327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2167177" y="3460348"/>
            <a:ext cx="6265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Then tell your partner about the place.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42368" y="3852199"/>
            <a:ext cx="1775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5AAB"/>
                </a:solidFill>
              </a:rPr>
              <a:t>Example:</a:t>
            </a:r>
            <a:endParaRPr lang="en-US" sz="2800" b="1" dirty="0">
              <a:solidFill>
                <a:srgbClr val="005AAB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88140" y="3852200"/>
            <a:ext cx="6902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Ha Long Bay has a lot of interesting islands. It …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1548" y="4353228"/>
            <a:ext cx="5028104" cy="2462213"/>
          </a:xfrm>
          <a:prstGeom prst="rect">
            <a:avLst/>
          </a:prstGeom>
          <a:solidFill>
            <a:srgbClr val="A3E7FF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200" dirty="0"/>
              <a:t>Ha Long Bay is in </a:t>
            </a:r>
            <a:r>
              <a:rPr lang="en-US" sz="2200" dirty="0" err="1"/>
              <a:t>Quang</a:t>
            </a:r>
            <a:r>
              <a:rPr lang="en-US" sz="2200" dirty="0"/>
              <a:t> </a:t>
            </a:r>
            <a:r>
              <a:rPr lang="en-US" sz="2200" dirty="0" err="1"/>
              <a:t>Ninh</a:t>
            </a:r>
            <a:r>
              <a:rPr lang="en-US" sz="2200" dirty="0"/>
              <a:t>. It has many islands and caves. Tuan Chau, with its beautiful beaches, is a popular tourist attraction in Ha Long Bay. There you can enjoy great seafood. And you can join in exciting activities. Ha Long Bay is Viet Nam’s best natural wonder.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80365" y="4361334"/>
            <a:ext cx="6511635" cy="2462213"/>
          </a:xfrm>
          <a:prstGeom prst="rect">
            <a:avLst/>
          </a:prstGeom>
          <a:solidFill>
            <a:srgbClr val="A3E7FF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/>
              <a:t>Mui</a:t>
            </a:r>
            <a:r>
              <a:rPr lang="en-US" sz="2200" dirty="0"/>
              <a:t> Ne is popular for its amazing landscapes. The sand has different </a:t>
            </a:r>
            <a:r>
              <a:rPr lang="en-US" sz="2200" dirty="0" err="1"/>
              <a:t>colours</a:t>
            </a:r>
            <a:r>
              <a:rPr lang="en-US" sz="2200" dirty="0"/>
              <a:t>: white, yellow, red ... It’s like a desert here. You can ride a bike down the slopes. You can also fly kites, or have a picnic by the beach. The best time to visit the </a:t>
            </a:r>
            <a:r>
              <a:rPr lang="en-US" sz="2200" dirty="0" err="1"/>
              <a:t>Mui</a:t>
            </a:r>
            <a:r>
              <a:rPr lang="en-US" sz="2200" dirty="0"/>
              <a:t> Ne Sand Dunes is early morning or late afternoon. Remember to wear sun cream and bring water.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27" y="910394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67073" y="920103"/>
            <a:ext cx="106322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Some foreign visitors are visiting your city / town / area. You are their tour guide. Tell them some interesting things about the place as well as what they must and mustn’t do there.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28971" y="2365258"/>
            <a:ext cx="1724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53862" y="2626868"/>
            <a:ext cx="72924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/>
              <a:t>You must follow all the rules.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/>
              <a:t>You mustn’t take photos when you are in the City Museum.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-223366"/>
            <a:ext cx="12192000" cy="1083309"/>
            <a:chOff x="7620" y="-7620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1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59997" y="-8481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157182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5" y="1940421"/>
            <a:ext cx="4076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5: SKILLS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9642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NATURAL WONDERS OF VIET NAM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095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258" y="1276871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1998857"/>
            <a:ext cx="96795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Reading: Reading some information about Ha Long Bay and </a:t>
            </a:r>
            <a:r>
              <a:rPr lang="en-US" sz="2800" dirty="0" err="1"/>
              <a:t>Mui</a:t>
            </a:r>
            <a:r>
              <a:rPr lang="en-US" sz="2800" dirty="0"/>
              <a:t> Ne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Speaking: - retelling about Ha Long and </a:t>
            </a:r>
            <a:r>
              <a:rPr lang="en-US" sz="2800" dirty="0" err="1"/>
              <a:t>Mui</a:t>
            </a:r>
            <a:r>
              <a:rPr lang="en-US" sz="2800" dirty="0"/>
              <a:t> Ne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		 </a:t>
            </a:r>
            <a:r>
              <a:rPr lang="en-US" sz="2800" dirty="0"/>
              <a:t>- telling some information about interesting things about the place as well as what they must and mustn’t do there.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-223366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59997" y="-8481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17656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6198" y="2072563"/>
            <a:ext cx="6245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Do exercises in the workbook.</a:t>
            </a:r>
          </a:p>
          <a:p>
            <a:pPr algn="ctr">
              <a:lnSpc>
                <a:spcPct val="150000"/>
              </a:lnSpc>
            </a:pPr>
            <a:r>
              <a:rPr lang="en-US" sz="2800" dirty="0"/>
              <a:t>D1/ page 36, D2,3/page 37, D4/page 38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836" y="2078255"/>
            <a:ext cx="4360679" cy="436067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-223366"/>
            <a:ext cx="12192000" cy="1083309"/>
            <a:chOff x="7620" y="-7620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59997" y="-8481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90460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067" y="3490845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148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483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8424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PRESENTATION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PRACTICE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5090339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PRODUCTION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649265" y="1130068"/>
            <a:ext cx="5680374" cy="48275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Warm-up: Clip watching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633604" y="3587475"/>
            <a:ext cx="5731272" cy="423847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Speaking: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61685" y="2352550"/>
            <a:ext cx="5675110" cy="111491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 the short conversation below, paying attention to the highlighted parts.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Work in pairs. Make a short conversation, following the example 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636845" y="4361403"/>
            <a:ext cx="5743692" cy="1479559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3: Read the travel guide entry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Now make a list of the things you must bring to the Himalayas. Then add things you mustn’t bring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Role-play being a tour guide and a tourist. Tell your partner what to prepare for their trip to the Himalayas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012115" cy="130209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391062"/>
            <a:ext cx="1012115" cy="535241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652157" y="5926303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374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5: SKILLS 1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5649265" y="1768210"/>
            <a:ext cx="5662744" cy="464328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Reading</a:t>
            </a:r>
          </a:p>
        </p:txBody>
      </p:sp>
    </p:spTree>
    <p:extLst>
      <p:ext uri="{BB962C8B-B14F-4D97-AF65-F5344CB8AC3E}">
        <p14:creationId xmlns:p14="http://schemas.microsoft.com/office/powerpoint/2010/main" val="423788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etnam's Ha Long Bay Is a Spectacular Garden of Islands - National Geograph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7309340" cy="4111504"/>
          </a:xfrm>
          <a:prstGeom prst="rect">
            <a:avLst/>
          </a:prstGeom>
        </p:spPr>
      </p:pic>
      <p:pic>
        <p:nvPicPr>
          <p:cNvPr id="5" name="Cồn cát - Mũi Né - Bình Thuận (video-converter.com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66320" y="2813538"/>
            <a:ext cx="7190155" cy="40444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9585" y="4099757"/>
            <a:ext cx="41071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HA LONG BAY</a:t>
            </a:r>
          </a:p>
        </p:txBody>
      </p:sp>
      <p:sp>
        <p:nvSpPr>
          <p:cNvPr id="8" name="Rectangle 7"/>
          <p:cNvSpPr/>
          <p:nvPr/>
        </p:nvSpPr>
        <p:spPr>
          <a:xfrm>
            <a:off x="8063825" y="1969338"/>
            <a:ext cx="23791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MUI NE</a:t>
            </a:r>
          </a:p>
        </p:txBody>
      </p:sp>
    </p:spTree>
    <p:extLst>
      <p:ext uri="{BB962C8B-B14F-4D97-AF65-F5344CB8AC3E}">
        <p14:creationId xmlns:p14="http://schemas.microsoft.com/office/powerpoint/2010/main" val="327056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58261" y="0"/>
            <a:ext cx="11939953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618744" y="2567088"/>
            <a:ext cx="6693928" cy="784398"/>
            <a:chOff x="2094743" y="1820050"/>
            <a:chExt cx="6693928" cy="784398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0050"/>
              <a:ext cx="4954515" cy="784398"/>
              <a:chOff x="2100847" y="1820050"/>
              <a:chExt cx="4954515" cy="784398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0050"/>
                <a:ext cx="4176100" cy="75275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3117633" y="1820050"/>
              <a:ext cx="56710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FF00"/>
                  </a:solidFill>
                </a:rPr>
                <a:t>Reading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4580526" y="1588825"/>
            <a:ext cx="28966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LESSON 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716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54" y="1026101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12499" y="1034893"/>
            <a:ext cx="108093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10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Before you read, look at the pictures below. Make predictions about the reading. Then read and check your ideas.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288968" y="2007016"/>
            <a:ext cx="6788780" cy="1086889"/>
            <a:chOff x="363373" y="1299947"/>
            <a:chExt cx="5728817" cy="1086889"/>
          </a:xfrm>
        </p:grpSpPr>
        <p:sp>
          <p:nvSpPr>
            <p:cNvPr id="13" name="TextBox 12"/>
            <p:cNvSpPr txBox="1"/>
            <p:nvPr/>
          </p:nvSpPr>
          <p:spPr>
            <a:xfrm>
              <a:off x="363373" y="1309618"/>
              <a:ext cx="47483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27314" y="1299947"/>
              <a:ext cx="52648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What is the reading about?</a:t>
              </a:r>
              <a:endParaRPr lang="en-US" sz="3200" i="1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88968" y="2673678"/>
            <a:ext cx="7883732" cy="1085871"/>
            <a:chOff x="363373" y="1262747"/>
            <a:chExt cx="6652809" cy="1085871"/>
          </a:xfrm>
        </p:grpSpPr>
        <p:sp>
          <p:nvSpPr>
            <p:cNvPr id="16" name="TextBox 15"/>
            <p:cNvSpPr txBox="1"/>
            <p:nvPr/>
          </p:nvSpPr>
          <p:spPr>
            <a:xfrm>
              <a:off x="363373" y="1262747"/>
              <a:ext cx="47483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27314" y="1271400"/>
              <a:ext cx="618886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What do you know about these places?</a:t>
              </a:r>
              <a:endParaRPr lang="en-US" sz="3200" i="1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108" y="3543300"/>
            <a:ext cx="4766422" cy="2982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781">
            <a:off x="6444238" y="3704357"/>
            <a:ext cx="3990682" cy="2660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335623" y="22440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31875" y="2223387"/>
            <a:ext cx="75706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/>
              <a:t>Ha Long Bay </a:t>
            </a:r>
            <a:r>
              <a:rPr lang="en-US" sz="2400" dirty="0"/>
              <a:t>is in </a:t>
            </a:r>
            <a:r>
              <a:rPr lang="en-US" sz="2400" dirty="0" err="1"/>
              <a:t>Quang</a:t>
            </a:r>
            <a:r>
              <a:rPr lang="en-US" sz="2400" dirty="0"/>
              <a:t> </a:t>
            </a:r>
            <a:r>
              <a:rPr lang="en-US" sz="2400" dirty="0" err="1"/>
              <a:t>Ninh</a:t>
            </a:r>
            <a:r>
              <a:rPr lang="en-US" sz="2400" dirty="0"/>
              <a:t>. It has many islands and caves. Tuan Chau, with its beautiful beaches, is a popular </a:t>
            </a:r>
            <a:r>
              <a:rPr lang="en-US" sz="2400" b="1" u="sng" dirty="0">
                <a:solidFill>
                  <a:srgbClr val="FF0000"/>
                </a:solidFill>
              </a:rPr>
              <a:t>tourist attraction </a:t>
            </a:r>
            <a:r>
              <a:rPr lang="en-US" sz="2400" dirty="0"/>
              <a:t>in Ha Long Bay. There you can enjoy great seafood. And you can join in exciting activities. Ha Long Bay is Viet Nam’s best natural wonder.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63254" y="4083684"/>
            <a:ext cx="77992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/>
              <a:t>Mui</a:t>
            </a:r>
            <a:r>
              <a:rPr lang="en-US" sz="2400" b="1" dirty="0"/>
              <a:t> Ne </a:t>
            </a:r>
            <a:r>
              <a:rPr lang="en-US" sz="2400" dirty="0"/>
              <a:t>is popular for its amazing </a:t>
            </a:r>
            <a:r>
              <a:rPr lang="en-US" sz="2400" b="1" u="sng" dirty="0">
                <a:solidFill>
                  <a:srgbClr val="FF0000"/>
                </a:solidFill>
              </a:rPr>
              <a:t>landscapes.</a:t>
            </a:r>
            <a:r>
              <a:rPr lang="en-US" sz="2400" dirty="0"/>
              <a:t> The sand has different </a:t>
            </a:r>
            <a:r>
              <a:rPr lang="en-US" sz="2400" dirty="0" err="1"/>
              <a:t>colours</a:t>
            </a:r>
            <a:r>
              <a:rPr lang="en-US" sz="2400" dirty="0"/>
              <a:t>: white, yellow, red ... It’s like a desert here. You can ride a bike down the </a:t>
            </a:r>
            <a:r>
              <a:rPr lang="en-US" sz="2400" b="1" u="sng" dirty="0">
                <a:solidFill>
                  <a:srgbClr val="FF0000"/>
                </a:solidFill>
              </a:rPr>
              <a:t>slopes</a:t>
            </a:r>
            <a:r>
              <a:rPr lang="en-US" sz="2400" dirty="0"/>
              <a:t>. You can also fly kites, or have a picnic by the beach. The best time to visit the </a:t>
            </a:r>
            <a:r>
              <a:rPr lang="en-US" sz="2400" dirty="0" err="1"/>
              <a:t>Mui</a:t>
            </a:r>
            <a:r>
              <a:rPr lang="en-US" sz="2400" dirty="0"/>
              <a:t> Ne </a:t>
            </a:r>
            <a:r>
              <a:rPr lang="en-US" sz="2400" b="1" u="sng" dirty="0">
                <a:solidFill>
                  <a:srgbClr val="FF0000"/>
                </a:solidFill>
              </a:rPr>
              <a:t>Sand Dunes </a:t>
            </a:r>
            <a:r>
              <a:rPr lang="en-US" sz="2400" dirty="0"/>
              <a:t>is early morning or late afternoon. Remember to wear sun cream and bring water.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0" y="-196989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411144" y="58637"/>
            <a:ext cx="4603056" cy="1759636"/>
            <a:chOff x="383606" y="407004"/>
            <a:chExt cx="5176487" cy="197884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606" y="557731"/>
              <a:ext cx="2921873" cy="182811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6781">
              <a:off x="3113758" y="407004"/>
              <a:ext cx="2446335" cy="163065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4" name="Rectangle 3"/>
          <p:cNvSpPr/>
          <p:nvPr/>
        </p:nvSpPr>
        <p:spPr>
          <a:xfrm>
            <a:off x="177987" y="990590"/>
            <a:ext cx="29460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9997" y="-58436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66289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54" y="886320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52114" y="939700"/>
            <a:ext cx="99273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10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Before you read, look at the pictures below. Make predictions about the reading. Then read and check your ideas.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108" y="3543300"/>
            <a:ext cx="4766422" cy="2982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781">
            <a:off x="6444238" y="3704357"/>
            <a:ext cx="3990682" cy="2660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777502B-32EE-454C-952C-8C86637F71DB}"/>
              </a:ext>
            </a:extLst>
          </p:cNvPr>
          <p:cNvSpPr txBox="1"/>
          <p:nvPr/>
        </p:nvSpPr>
        <p:spPr>
          <a:xfrm>
            <a:off x="254489" y="1499236"/>
            <a:ext cx="12520734" cy="1942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200" b="1" i="1" dirty="0">
                <a:solidFill>
                  <a:srgbClr val="242021"/>
                </a:solidFill>
              </a:rPr>
              <a:t>Notes:</a:t>
            </a:r>
            <a:br>
              <a:rPr lang="en-US" sz="3200" b="1" i="1" dirty="0">
                <a:solidFill>
                  <a:srgbClr val="242021"/>
                </a:solidFill>
              </a:rPr>
            </a:br>
            <a:r>
              <a:rPr lang="en-US" sz="3200" b="1" i="1" dirty="0">
                <a:solidFill>
                  <a:srgbClr val="F16649"/>
                </a:solidFill>
              </a:rPr>
              <a:t>Tuan Chau: </a:t>
            </a:r>
            <a:r>
              <a:rPr lang="en-US" sz="3200" dirty="0">
                <a:solidFill>
                  <a:srgbClr val="242021"/>
                </a:solidFill>
              </a:rPr>
              <a:t>a large island in Ha Long Bay, a popular tourist destination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200" b="1" i="1" dirty="0" err="1">
                <a:solidFill>
                  <a:srgbClr val="F16649"/>
                </a:solidFill>
              </a:rPr>
              <a:t>Mui</a:t>
            </a:r>
            <a:r>
              <a:rPr lang="en-US" sz="3200" b="1" i="1" dirty="0">
                <a:solidFill>
                  <a:srgbClr val="F16649"/>
                </a:solidFill>
              </a:rPr>
              <a:t> Ne:</a:t>
            </a:r>
            <a:r>
              <a:rPr lang="en-US" sz="3200" i="1" dirty="0">
                <a:solidFill>
                  <a:srgbClr val="242021"/>
                </a:solidFill>
              </a:rPr>
              <a:t> </a:t>
            </a:r>
            <a:r>
              <a:rPr lang="en-US" sz="3200" dirty="0">
                <a:solidFill>
                  <a:srgbClr val="242021"/>
                </a:solidFill>
              </a:rPr>
              <a:t>a tourist attraction in </a:t>
            </a:r>
            <a:r>
              <a:rPr lang="en-US" sz="3200" dirty="0" err="1">
                <a:solidFill>
                  <a:srgbClr val="242021"/>
                </a:solidFill>
              </a:rPr>
              <a:t>Binh</a:t>
            </a:r>
            <a:r>
              <a:rPr lang="en-US" sz="3200" dirty="0">
                <a:solidFill>
                  <a:srgbClr val="242021"/>
                </a:solidFill>
              </a:rPr>
              <a:t> </a:t>
            </a:r>
            <a:r>
              <a:rPr lang="en-US" sz="3200" dirty="0" err="1">
                <a:solidFill>
                  <a:srgbClr val="242021"/>
                </a:solidFill>
              </a:rPr>
              <a:t>Thuan</a:t>
            </a:r>
            <a:r>
              <a:rPr lang="en-US" sz="3200" dirty="0">
                <a:solidFill>
                  <a:srgbClr val="242021"/>
                </a:solidFill>
              </a:rPr>
              <a:t> Province</a:t>
            </a:r>
            <a:r>
              <a:rPr lang="en-US" sz="3200" dirty="0"/>
              <a:t>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0" y="-196989"/>
            <a:ext cx="12192000" cy="1083309"/>
            <a:chOff x="7620" y="-7620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59997" y="-58436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50654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223366"/>
            <a:ext cx="12192000" cy="1083309"/>
            <a:chOff x="7620" y="-7620"/>
            <a:chExt cx="12192000" cy="1083309"/>
          </a:xfrm>
        </p:grpSpPr>
        <p:sp>
          <p:nvSpPr>
            <p:cNvPr id="45" name="Round Single Corner Rectangle 4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ound Single Corner Rectangle 4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ound Single Corner Rectangle 4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0" y="-196989"/>
            <a:ext cx="12192000" cy="1083309"/>
            <a:chOff x="7620" y="-7620"/>
            <a:chExt cx="12192000" cy="1083309"/>
          </a:xfrm>
        </p:grpSpPr>
        <p:sp>
          <p:nvSpPr>
            <p:cNvPr id="40" name="Round Single Corner Rectangle 3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ound Single Corner Rectangle 4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ound Single Corner Rectangle 4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359997" y="-58436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51" y="885897"/>
            <a:ext cx="79824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6679" y="971273"/>
            <a:ext cx="10081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sentences, using the words from the box.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1146679" y="1538183"/>
            <a:ext cx="10019552" cy="1170736"/>
            <a:chOff x="816922" y="1278082"/>
            <a:chExt cx="7620496" cy="1170736"/>
          </a:xfrm>
        </p:grpSpPr>
        <p:grpSp>
          <p:nvGrpSpPr>
            <p:cNvPr id="49" name="Group 48"/>
            <p:cNvGrpSpPr/>
            <p:nvPr/>
          </p:nvGrpSpPr>
          <p:grpSpPr>
            <a:xfrm>
              <a:off x="816922" y="1278082"/>
              <a:ext cx="7620496" cy="1170736"/>
              <a:chOff x="1071432" y="1631373"/>
              <a:chExt cx="7620496" cy="1170736"/>
            </a:xfrm>
          </p:grpSpPr>
          <p:sp>
            <p:nvSpPr>
              <p:cNvPr id="51" name="Rounded Rectangle 50"/>
              <p:cNvSpPr/>
              <p:nvPr/>
            </p:nvSpPr>
            <p:spPr>
              <a:xfrm>
                <a:off x="1071432" y="1631373"/>
                <a:ext cx="7620496" cy="644236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402770" y="1724891"/>
                <a:ext cx="116196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desert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2763287" y="1720425"/>
                <a:ext cx="93116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visit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3893007" y="1724891"/>
                <a:ext cx="136946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wonder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5385744" y="1720426"/>
                <a:ext cx="132143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islands</a:t>
                </a: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6556606" y="1367135"/>
              <a:ext cx="158734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remember</a:t>
              </a: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949569" y="2395842"/>
            <a:ext cx="605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55116" y="2389365"/>
            <a:ext cx="66189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Ha Long Bay is famous for its beautiful              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8029054" y="2782922"/>
            <a:ext cx="13891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949569" y="3114516"/>
            <a:ext cx="605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37861" y="3882161"/>
            <a:ext cx="617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555115" y="3873508"/>
            <a:ext cx="10244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               is a large area of land with very little water.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949569" y="4740645"/>
            <a:ext cx="605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49569" y="5542613"/>
            <a:ext cx="605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555116" y="5542613"/>
            <a:ext cx="9479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 lot of people              Ly Son Island in the summer.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>
            <a:off x="4200048" y="6001986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716489E0-4CB9-4AD3-B9F0-81DA572F9426}"/>
              </a:ext>
            </a:extLst>
          </p:cNvPr>
          <p:cNvGrpSpPr/>
          <p:nvPr/>
        </p:nvGrpSpPr>
        <p:grpSpPr>
          <a:xfrm>
            <a:off x="1555115" y="4826606"/>
            <a:ext cx="9359777" cy="1077218"/>
            <a:chOff x="1625085" y="4758367"/>
            <a:chExt cx="6510253" cy="1077218"/>
          </a:xfrm>
        </p:grpSpPr>
        <p:sp>
          <p:nvSpPr>
            <p:cNvPr id="64" name="TextBox 63"/>
            <p:cNvSpPr txBox="1"/>
            <p:nvPr/>
          </p:nvSpPr>
          <p:spPr>
            <a:xfrm>
              <a:off x="2534680" y="4758367"/>
              <a:ext cx="56006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to bring an umbrella, as it often rains there.</a:t>
              </a:r>
              <a:endParaRPr lang="en-US" sz="32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69" name="Straight Connector 68"/>
            <p:cNvCxnSpPr/>
            <p:nvPr/>
          </p:nvCxnSpPr>
          <p:spPr>
            <a:xfrm>
              <a:off x="1625085" y="5159723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Box 70"/>
          <p:cNvSpPr txBox="1"/>
          <p:nvPr/>
        </p:nvSpPr>
        <p:spPr>
          <a:xfrm>
            <a:off x="1555116" y="3093492"/>
            <a:ext cx="10459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Ha long Bay is the number one natural                in Viet Nam.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cxnSp>
        <p:nvCxnSpPr>
          <p:cNvPr id="72" name="Straight Connector 71"/>
          <p:cNvCxnSpPr>
            <a:cxnSpLocks/>
          </p:cNvCxnSpPr>
          <p:nvPr/>
        </p:nvCxnSpPr>
        <p:spPr>
          <a:xfrm>
            <a:off x="8174029" y="3552362"/>
            <a:ext cx="10058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2097162" y="436279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FDE8587-F627-430D-B414-5721BCA98F96}"/>
              </a:ext>
            </a:extLst>
          </p:cNvPr>
          <p:cNvSpPr txBox="1"/>
          <p:nvPr/>
        </p:nvSpPr>
        <p:spPr>
          <a:xfrm>
            <a:off x="8063349" y="2309796"/>
            <a:ext cx="13548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islands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981BD03-E4FF-4CBC-9A0B-AA45DE72EA67}"/>
              </a:ext>
            </a:extLst>
          </p:cNvPr>
          <p:cNvSpPr txBox="1"/>
          <p:nvPr/>
        </p:nvSpPr>
        <p:spPr>
          <a:xfrm>
            <a:off x="7917668" y="3041056"/>
            <a:ext cx="1500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wonder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B330DE-E2F2-40A1-A12D-61996A07CB9A}"/>
              </a:ext>
            </a:extLst>
          </p:cNvPr>
          <p:cNvSpPr txBox="1"/>
          <p:nvPr/>
        </p:nvSpPr>
        <p:spPr>
          <a:xfrm>
            <a:off x="1919412" y="3844445"/>
            <a:ext cx="1269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desert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CA0345C-EDA5-4F55-A4C7-9F235E60D670}"/>
              </a:ext>
            </a:extLst>
          </p:cNvPr>
          <p:cNvSpPr txBox="1"/>
          <p:nvPr/>
        </p:nvSpPr>
        <p:spPr>
          <a:xfrm>
            <a:off x="4227667" y="5542612"/>
            <a:ext cx="886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visit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599908B-7518-45B6-A88B-AE5101301851}"/>
              </a:ext>
            </a:extLst>
          </p:cNvPr>
          <p:cNvSpPr txBox="1"/>
          <p:nvPr/>
        </p:nvSpPr>
        <p:spPr>
          <a:xfrm>
            <a:off x="1493547" y="4796727"/>
            <a:ext cx="9971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Remember </a:t>
            </a:r>
            <a:r>
              <a:rPr lang="en-US" sz="3200" dirty="0"/>
              <a:t>to bring an umbrella, as it often rains there.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347CDF4-C524-41DE-8100-0631C7B0317D}"/>
              </a:ext>
            </a:extLst>
          </p:cNvPr>
          <p:cNvSpPr txBox="1"/>
          <p:nvPr/>
        </p:nvSpPr>
        <p:spPr>
          <a:xfrm>
            <a:off x="2769124" y="4278980"/>
            <a:ext cx="5600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/>
      <p:bldP spid="35" grpId="0"/>
      <p:bldP spid="36" grpId="0"/>
      <p:bldP spid="3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1531</TotalTime>
  <Words>1400</Words>
  <Application>Microsoft Office PowerPoint</Application>
  <PresentationFormat>Widescreen</PresentationFormat>
  <Paragraphs>154</Paragraphs>
  <Slides>22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Adobe Gothic Std B</vt:lpstr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134</cp:revision>
  <dcterms:created xsi:type="dcterms:W3CDTF">2020-12-09T02:04:09Z</dcterms:created>
  <dcterms:modified xsi:type="dcterms:W3CDTF">2025-12-04T08:17:11Z</dcterms:modified>
</cp:coreProperties>
</file>